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9"/>
  </p:notesMasterIdLst>
  <p:sldIdLst>
    <p:sldId id="275" r:id="rId2"/>
    <p:sldId id="276" r:id="rId3"/>
    <p:sldId id="284" r:id="rId4"/>
    <p:sldId id="285" r:id="rId5"/>
    <p:sldId id="2147481636" r:id="rId6"/>
    <p:sldId id="256" r:id="rId7"/>
    <p:sldId id="286" r:id="rId8"/>
    <p:sldId id="2147481647" r:id="rId9"/>
    <p:sldId id="257" r:id="rId10"/>
    <p:sldId id="270" r:id="rId11"/>
    <p:sldId id="258" r:id="rId12"/>
    <p:sldId id="2147481641" r:id="rId13"/>
    <p:sldId id="259" r:id="rId14"/>
    <p:sldId id="308" r:id="rId15"/>
    <p:sldId id="260" r:id="rId16"/>
    <p:sldId id="2147481643" r:id="rId17"/>
    <p:sldId id="261" r:id="rId18"/>
    <p:sldId id="262" r:id="rId19"/>
    <p:sldId id="2147481638" r:id="rId20"/>
    <p:sldId id="2147481645" r:id="rId21"/>
    <p:sldId id="2147481639" r:id="rId22"/>
    <p:sldId id="318" r:id="rId23"/>
    <p:sldId id="291" r:id="rId24"/>
    <p:sldId id="263" r:id="rId25"/>
    <p:sldId id="265" r:id="rId26"/>
    <p:sldId id="2147483570" r:id="rId27"/>
    <p:sldId id="2147483576" r:id="rId28"/>
    <p:sldId id="2147483578" r:id="rId29"/>
    <p:sldId id="2147483581" r:id="rId30"/>
    <p:sldId id="2147483584" r:id="rId31"/>
    <p:sldId id="2147483588" r:id="rId32"/>
    <p:sldId id="2147483585" r:id="rId33"/>
    <p:sldId id="2147483590" r:id="rId34"/>
    <p:sldId id="2147483587" r:id="rId35"/>
    <p:sldId id="2147483589" r:id="rId36"/>
    <p:sldId id="2147480737" r:id="rId37"/>
    <p:sldId id="299" r:id="rId3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55121D5-1689-47BA-9CA8-78732ABAF737}">
          <p14:sldIdLst>
            <p14:sldId id="275"/>
            <p14:sldId id="276"/>
            <p14:sldId id="284"/>
            <p14:sldId id="285"/>
            <p14:sldId id="2147481636"/>
            <p14:sldId id="256"/>
            <p14:sldId id="286"/>
            <p14:sldId id="2147481647"/>
            <p14:sldId id="257"/>
            <p14:sldId id="270"/>
          </p14:sldIdLst>
        </p14:section>
        <p14:section name="Remi" id="{A6D69396-37E8-4189-99A9-B679722661D3}">
          <p14:sldIdLst>
            <p14:sldId id="258"/>
            <p14:sldId id="2147481641"/>
            <p14:sldId id="259"/>
            <p14:sldId id="308"/>
            <p14:sldId id="260"/>
            <p14:sldId id="2147481643"/>
            <p14:sldId id="261"/>
            <p14:sldId id="262"/>
            <p14:sldId id="2147481638"/>
            <p14:sldId id="2147481645"/>
            <p14:sldId id="2147481639"/>
            <p14:sldId id="318"/>
            <p14:sldId id="291"/>
            <p14:sldId id="263"/>
            <p14:sldId id="265"/>
          </p14:sldIdLst>
        </p14:section>
        <p14:section name="Dewain" id="{120969C0-EE2F-4795-A6D9-B081A2EDCED8}">
          <p14:sldIdLst>
            <p14:sldId id="2147483570"/>
            <p14:sldId id="2147483576"/>
            <p14:sldId id="2147483578"/>
            <p14:sldId id="2147483581"/>
            <p14:sldId id="2147483584"/>
            <p14:sldId id="2147483588"/>
          </p14:sldIdLst>
        </p14:section>
        <p14:section name="Sateesh" id="{E28B4C2F-8D03-4AB0-9A50-8DDFE18D2069}">
          <p14:sldIdLst>
            <p14:sldId id="2147483585"/>
            <p14:sldId id="2147483590"/>
            <p14:sldId id="2147483587"/>
            <p14:sldId id="2147483589"/>
            <p14:sldId id="2147480737"/>
            <p14:sldId id="29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E00"/>
    <a:srgbClr val="182C61"/>
    <a:srgbClr val="F6F8FC"/>
    <a:srgbClr val="002B9E"/>
    <a:srgbClr val="B4C8FF"/>
    <a:srgbClr val="FCC086"/>
    <a:srgbClr val="6D4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 dt="2026-09-14T12:09:17.888"/>
    <p1510:client id="{0810992A-CCCE-D421-C287-EED6CA6B6150}" v="4" dt="2026-09-14T12:58:00.598"/>
    <p1510:client id="{14CD3886-6709-0F24-CC9B-CA32976839C9}" v="202" dt="2026-09-14T12:39:47.178"/>
    <p1510:client id="{2B578AE5-59AC-9677-7B69-80A204E04B66}" v="1" dt="2026-09-14T12:20:49.704"/>
    <p1510:client id="{4326896D-6BFD-EC69-37B5-7315BAC2996B}" v="4" dt="2026-09-14T15:29:39.085"/>
    <p1510:client id="{9863EFF4-14CA-403D-A5C9-AF208EFE79E6}" v="360" dt="2026-09-15T11:00:23.230"/>
    <p1510:client id="{A6313A7F-C042-F343-A6C8-9D08B3E09818}" v="228" dt="2026-09-15T01:48:59.542"/>
    <p1510:client id="{EAA4AED4-875B-7BAD-C3C4-A50E7E742190}" v="101" dt="2026-09-14T12:26:31.444"/>
    <p1510:client id="{F9AD0282-3E4F-4E2D-E993-FEB4A650F3A6}" v="4" dt="2026-09-14T17:17:32.7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17305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COVER SLIDE. Replace the session title, date, time, partner names and the two speaker blocks. Drop headshots into the grey photo squares (right-click &gt; Change Picture). Keep the CORESHIFT 2026 lockup untouched.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IN"/>
          </a:p>
        </p:txBody>
      </p:sp>
      <p:sp>
        <p:nvSpPr>
          <p:cNvPr id="4" name="Slide Number Placeholder 3"/>
          <p:cNvSpPr>
            <a:spLocks noGrp="1"/>
          </p:cNvSpPr>
          <p:nvPr>
            <p:ph type="sldNum" sz="quarter" idx="5"/>
          </p:nvPr>
        </p:nvSpPr>
        <p:spPr/>
        <p:txBody>
          <a:bodyPr/>
          <a:lstStyle/>
          <a:p>
            <a:fld id="{CCC2E68C-8F50-4182-8239-8BF76EF2CD01}" type="slidenum">
              <a:rPr lang="en-IN" smtClean="0"/>
              <a:t>5</a:t>
            </a:fld>
            <a:endParaRPr lang="en-IN"/>
          </a:p>
        </p:txBody>
      </p:sp>
    </p:spTree>
    <p:extLst>
      <p:ext uri="{BB962C8B-B14F-4D97-AF65-F5344CB8AC3E}">
        <p14:creationId xmlns:p14="http://schemas.microsoft.com/office/powerpoint/2010/main" val="1083119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2 minutes
- Open with the promise: the audience will leave with a practical checklist for moving an agent from pilot to production.
- Set the tone: this is not a feature tour; it is operating experience, failure modes, and the tools that make them manageable.
- Introduce the split: Microsoft field patterns first, then Acuvate's implementation evidence and case study.
Source grounding: User-provided CoreShift session brief; Copilot Studio TDM Product Pitch Deck, slides 28-32.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3 minutes
- Use this slide to establish timing and the audience contract.
- Ask for a mental example: one pilot agent the audience would like to put into production.
- The rest of the session tests that example against six gates.
Source grounding: User-provided session timings and desired audience outcome.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3 minutes
- Contrast proof-of-concept success with production operating responsibility.
- Emphasize that repeatability includes behavior, release, economics, and evidence - not only technical availability.
- Customer pattern: teams celebrate the curated demo before assigning ownership for edge cases, telemetry, and support.
Source grounding: Copilot Studio TDM Product Pitch Deck, slides 28-31 and 117-119; Copilot Studio ALM, slide 2.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 Define core evals as what the agent must do, edge evals as how it must recover, and deny evals as what it must not do.
- For each acceptance criterion, begin with a few high-quality cases rather than a large noisy set.
- Use deterministic checks for exact requirements, semantic or judge-based methods for meaning, and humans for high-stakes ambiguity.
- The point of eval is hill-climbing: find failures that improve the agent, not a vanity pass rate.
Source grounding: Agent Eval Training Content, slides 5, 19-23, 36-37; Copilot Studio TDM Product Pitch Deck, slide 32.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 Describe the eval set as a living artifact: unexpected behavior, new edge cases, and user feedback become new tests.
- Separate signal collection from prioritization; not every odd conversation deserves immediate engineering effort.
- Regression includes quality, cost, and latency. A smarter answer that doubles response time can still be a production regression.
- Make the owner explicit for each stage of this loop.
Source grounding: Agent Eval Training Content, slides 36, 37, 49-50; Copilot Studio TDM Product Pitch Deck, slides 110 and 113.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 Use solutions, environment variables, managed deployment, and pipelines as the release foundation.
- Call out the manual edges from the ALM source deck: channel deployment, Application Insights integration, and selected security configuration.
- Test in Teams - not only the Copilot Studio test pane - including identity, adaptive cards, links, hand-off, and mobile rendering.
- Production fixes return to development and move forward through the same release path.
Source grounding: Copilot Studio ALM, slides 2, 5-6; Copilot Studio TDM Product Pitch Deck, slides 24-25 and 30.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 Cost must be modeled per successful outcome because agent behavior varies by scenario, tool use, and retries.
- Use the Copilot Studio usage estimator for a starting point, then replace assumptions with real traffic and feature usage.
- For latency, allocate an end-to-end budget across channel, orchestration, tools/data, and response rendering.
- Choose deterministic steps where input-to-output is known; reserve agentic reasoning for ambiguity that justifies the cost and time.
- For scale to thousands, test peak concurrency, dependency limits, timeouts, and graceful progress or hand-off behavior.
Source grounding: Copilot Studio TDM Product Pitch Deck, slides 111 and 114-116; Copilot Studio Technical Deep Dive v1.1, slide 19.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A3B60-6DA8-0BDB-14F3-4771B2133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19402-B598-F6AE-8930-1F669F5E5C9F}"/>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365DBE34-7737-9F12-7EC2-A2AEBD3D99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704073-6CA7-D268-7B40-115B152E507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68787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3DB95-4EC7-A987-A876-30C543A9D0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0C7EA3-A2D0-2D19-B47F-1B2DA84CE50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52B62A4-5AA2-FD89-4F70-EF3886C4BA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0B41E78-2858-6761-D36D-87807D7794A9}"/>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1429410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lang="en-US" sz="1200" b="0" i="0" kern="1200">
                <a:solidFill>
                  <a:schemeClr val="tx1"/>
                </a:solidFill>
                <a:effectLst/>
                <a:latin typeface="+mn-lt"/>
                <a:ea typeface="+mn-ea"/>
                <a:cs typeface="+mn-cs"/>
              </a:rPr>
              <a:t>A skill can be designed in different ways. As a maker, you can choose how much flexibility or control to give the AI agent. This slide maps common design patterns along that spectrum.</a:t>
            </a:r>
          </a:p>
          <a:p>
            <a:r>
              <a:rPr lang="en-US" sz="1200" b="1" i="0" kern="1200">
                <a:solidFill>
                  <a:schemeClr val="tx1"/>
                </a:solidFill>
                <a:effectLst/>
                <a:latin typeface="+mn-lt"/>
                <a:ea typeface="+mn-ea"/>
                <a:cs typeface="+mn-cs"/>
              </a:rPr>
              <a:t>We use PDF generation as an example. </a:t>
            </a:r>
            <a:r>
              <a:rPr lang="en-US" sz="1200" b="0" i="0" kern="1200">
                <a:solidFill>
                  <a:schemeClr val="tx1"/>
                </a:solidFill>
                <a:effectLst/>
                <a:latin typeface="+mn-lt"/>
                <a:ea typeface="+mn-ea"/>
                <a:cs typeface="+mn-cs"/>
              </a:rPr>
              <a:t>The skill is triggered whenever an end user asks the agent to create a PDF. Although the subject of the PDF may vary, the skill focuses exclusively on PDF generation. As a maker, you have one key requirement: every PDF must comply with your company branding. You create a skill to enforce that requirement. The question is how much flexibility you want to retain for the AI agent while doing so.</a:t>
            </a:r>
          </a:p>
          <a:p>
            <a:endParaRPr lang="en-US"/>
          </a:p>
          <a:p>
            <a:pPr marL="228600" indent="-228600">
              <a:buAutoNum type="arabicPeriod"/>
            </a:pPr>
            <a:r>
              <a:rPr lang="en-US" sz="1200" b="0" i="0" kern="1200">
                <a:solidFill>
                  <a:schemeClr val="tx1"/>
                </a:solidFill>
                <a:effectLst/>
                <a:latin typeface="+mn-lt"/>
                <a:ea typeface="+mn-ea"/>
                <a:cs typeface="+mn-cs"/>
              </a:rPr>
              <a:t>At the far left of the spectrum is the </a:t>
            </a:r>
            <a:r>
              <a:rPr lang="en-US" sz="1200" b="1" i="0" kern="1200">
                <a:solidFill>
                  <a:schemeClr val="tx1"/>
                </a:solidFill>
                <a:effectLst/>
                <a:latin typeface="+mn-lt"/>
                <a:ea typeface="+mn-ea"/>
                <a:cs typeface="+mn-cs"/>
              </a:rPr>
              <a:t>pure-goal</a:t>
            </a:r>
            <a:r>
              <a:rPr lang="en-US" sz="1200" b="0" i="0" kern="1200">
                <a:solidFill>
                  <a:schemeClr val="tx1"/>
                </a:solidFill>
                <a:effectLst/>
                <a:latin typeface="+mn-lt"/>
                <a:ea typeface="+mn-ea"/>
                <a:cs typeface="+mn-cs"/>
              </a:rPr>
              <a:t> approach. You state the desired outcome (for example, that each PDF must follow the company brand) but you do not prescribe how to achieve it. The agent is free to determine the best approach for the specific PDF it is creating. You can still provide guidance, such as the required logo placement or a copyright disclaimer, but the agent retains broad latitude to find an appropriate solution. </a:t>
            </a:r>
            <a:r>
              <a:rPr lang="en-US"/>
              <a:t>Then you would need to move on the right. Depending on the what strict you want to enforce those requirements, you can stay in the center or move to the top right. For example, you can decide to provide a sample output. In this case, the AI can look at your website to take inspiration, for example. Or you can describe in deep details what you want. So the AI will be guided with your natural language and with the outputs that you're providing it to better follow your company branding. This might remove some flexibility to the AI, which means that maybe if the AI thinks there is a better solution to enforce company branding while still creating the PDF, it would still not take that route if it's not similar to the sample output you are providing. But that's fine because that's what you want. Choosing this mode would still be somehow slow because you're not providing a template to fill, but you're providing an output to copy. So the same thing that made the pure goal slow are still there. And this is true also for token consumption. A more deterministic approach would be step by step. </a:t>
            </a:r>
            <a:r>
              <a:rPr lang="en-US" sz="1200" b="0" i="0" kern="1200">
                <a:solidFill>
                  <a:schemeClr val="tx1"/>
                </a:solidFill>
                <a:effectLst/>
                <a:latin typeface="+mn-lt"/>
                <a:ea typeface="+mn-ea"/>
                <a:cs typeface="+mn-cs"/>
              </a:rPr>
              <a:t>This approach can produce more original results, such as new ways to arrange components on a page while respecting the defined guardrails. However, greater flexibility can also make the process slower and increase token consumption. The agent may need to reason through several approaches, generate a result, inspect it (for example, by reviewing the generated PDF) and iterate until it meets the requirements.</a:t>
            </a:r>
            <a:endParaRPr lang="en-US"/>
          </a:p>
          <a:p>
            <a:pPr marL="228600" indent="-228600">
              <a:buAutoNum type="arabicPeriod"/>
            </a:pPr>
            <a:r>
              <a:rPr lang="en-US" sz="1200" b="0" i="0" kern="1200">
                <a:solidFill>
                  <a:schemeClr val="tx1"/>
                </a:solidFill>
                <a:effectLst/>
                <a:latin typeface="+mn-lt"/>
                <a:ea typeface="+mn-ea"/>
                <a:cs typeface="+mn-cs"/>
              </a:rPr>
              <a:t>If you need to enforce the requirements more strictly, move to the right of the spectrum. A first option is to provide a </a:t>
            </a:r>
            <a:r>
              <a:rPr lang="en-US" sz="1200" b="1" i="0" kern="1200">
                <a:solidFill>
                  <a:schemeClr val="tx1"/>
                </a:solidFill>
                <a:effectLst/>
                <a:latin typeface="+mn-lt"/>
                <a:ea typeface="+mn-ea"/>
                <a:cs typeface="+mn-cs"/>
              </a:rPr>
              <a:t>sample output</a:t>
            </a:r>
            <a:r>
              <a:rPr lang="en-US" sz="1200" b="0" i="0" kern="1200">
                <a:solidFill>
                  <a:schemeClr val="tx1"/>
                </a:solidFill>
                <a:effectLst/>
                <a:latin typeface="+mn-lt"/>
                <a:ea typeface="+mn-ea"/>
                <a:cs typeface="+mn-cs"/>
              </a:rPr>
              <a:t>. The agent can use a branded website, an example PDF, or a detailed description as a reference. This gives the agent clearer direction while still allowing some freedom in how it creates the document. The trade-off is that the agent may not pursue an alternative layout that it considers better if that layout differs too much from the provided example. In this case, that limitation is intentional: consistency with the desired brand experience matters more than creative variation. Because the agent is still interpreting an example rather than filling a fixed template, the process can remain relatively slow and token-intensive.</a:t>
            </a:r>
            <a:r>
              <a:rPr lang="en-US"/>
              <a:t> </a:t>
            </a:r>
          </a:p>
          <a:p>
            <a:pPr marL="228600" indent="-228600">
              <a:buAutoNum type="arabicPeriod"/>
            </a:pPr>
            <a:r>
              <a:rPr lang="en-US" sz="1200" b="0" i="0" kern="1200">
                <a:solidFill>
                  <a:schemeClr val="tx1"/>
                </a:solidFill>
                <a:effectLst/>
                <a:latin typeface="+mn-lt"/>
                <a:ea typeface="+mn-ea"/>
                <a:cs typeface="+mn-cs"/>
              </a:rPr>
              <a:t>A more deterministic approach is to provide </a:t>
            </a:r>
            <a:r>
              <a:rPr lang="en-US" sz="1200" b="1" i="0" kern="1200">
                <a:solidFill>
                  <a:schemeClr val="tx1"/>
                </a:solidFill>
                <a:effectLst/>
                <a:latin typeface="+mn-lt"/>
                <a:ea typeface="+mn-ea"/>
                <a:cs typeface="+mn-cs"/>
              </a:rPr>
              <a:t>step-by-step instructions</a:t>
            </a:r>
            <a:r>
              <a:rPr lang="en-US" sz="1200" b="0" i="0" kern="1200">
                <a:solidFill>
                  <a:schemeClr val="tx1"/>
                </a:solidFill>
                <a:effectLst/>
                <a:latin typeface="+mn-lt"/>
                <a:ea typeface="+mn-ea"/>
                <a:cs typeface="+mn-cs"/>
              </a:rPr>
              <a:t>. Rather than only describing the desired result, you specify the procedure the skill must follow. For example, the skill could start with an HTML file, update it with the requested content, apply predefined branded HTML elements, and then convert the result into a PDF. The agent no longer needs to decide how to create the PDF; it focuses primarily on selecting and adding the appropriate content.</a:t>
            </a:r>
          </a:p>
          <a:p>
            <a:pPr marL="228600" indent="-228600">
              <a:buAutoNum type="arabicPeriod"/>
            </a:pPr>
            <a:r>
              <a:rPr lang="en-US" sz="1200" b="0" i="0" kern="1200">
                <a:solidFill>
                  <a:schemeClr val="tx1"/>
                </a:solidFill>
                <a:effectLst/>
                <a:latin typeface="+mn-lt"/>
                <a:ea typeface="+mn-ea"/>
                <a:cs typeface="+mn-cs"/>
              </a:rPr>
              <a:t>You can add even more control by supplying </a:t>
            </a:r>
            <a:r>
              <a:rPr lang="en-US" sz="1200" b="1" i="0" kern="1200">
                <a:solidFill>
                  <a:schemeClr val="tx1"/>
                </a:solidFill>
                <a:effectLst/>
                <a:latin typeface="+mn-lt"/>
                <a:ea typeface="+mn-ea"/>
                <a:cs typeface="+mn-cs"/>
              </a:rPr>
              <a:t>PPTX templates</a:t>
            </a:r>
            <a:r>
              <a:rPr lang="en-US" sz="1200" b="0" i="0" kern="1200">
                <a:solidFill>
                  <a:schemeClr val="tx1"/>
                </a:solidFill>
                <a:effectLst/>
                <a:latin typeface="+mn-lt"/>
                <a:ea typeface="+mn-ea"/>
                <a:cs typeface="+mn-cs"/>
              </a:rPr>
              <a:t> that the agent fills in and converts to PDF. In this model, the agent cannot freely choose a page layout. Instead, it selects the appropriate template for each page and populates it with the requested content.</a:t>
            </a:r>
          </a:p>
          <a:p>
            <a:pPr marL="228600" indent="-228600">
              <a:buAutoNum type="arabicPeriod"/>
            </a:pPr>
            <a:r>
              <a:rPr lang="en-US" sz="1200" b="0" i="0" kern="1200">
                <a:solidFill>
                  <a:schemeClr val="tx1"/>
                </a:solidFill>
                <a:effectLst/>
                <a:latin typeface="+mn-lt"/>
                <a:ea typeface="+mn-ea"/>
                <a:cs typeface="+mn-cs"/>
              </a:rPr>
              <a:t>At the far right is </a:t>
            </a:r>
            <a:r>
              <a:rPr lang="en-US" sz="1200" b="1" i="0" kern="1200">
                <a:solidFill>
                  <a:schemeClr val="tx1"/>
                </a:solidFill>
                <a:effectLst/>
                <a:latin typeface="+mn-lt"/>
                <a:ea typeface="+mn-ea"/>
                <a:cs typeface="+mn-cs"/>
              </a:rPr>
              <a:t>full determinism</a:t>
            </a:r>
            <a:r>
              <a:rPr lang="en-US" sz="1200" b="0" i="0" kern="1200">
                <a:solidFill>
                  <a:schemeClr val="tx1"/>
                </a:solidFill>
                <a:effectLst/>
                <a:latin typeface="+mn-lt"/>
                <a:ea typeface="+mn-ea"/>
                <a:cs typeface="+mn-cs"/>
              </a:rPr>
              <a:t>, achieved through a Python script. The script can be created once, uploaded as part of the skill, and used to generate specific slide or page types from supplied content. The skill does not decide which commands to run or how to construct the layout: the script handles those decisions consistently. The AI agent provides only the content. This approach offers the least flexibility but the greatest consistency, control, and efficiency. The visual outcome is highly predictable and closely aligned with the approved brand design.</a:t>
            </a:r>
          </a:p>
          <a:p>
            <a:pPr marL="228600" indent="-228600">
              <a:buAutoNum type="arabicPeriod"/>
            </a:pPr>
            <a:endParaRPr lang="en-US"/>
          </a:p>
          <a:p>
            <a:pPr marL="228600" indent="-228600">
              <a:buAutoNum type="arabicPeriod"/>
            </a:pPr>
            <a:endParaRP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4 minutes
- Frame observability as five questions: who used the agent, when, for what, how it behaved, and whether the user achieved the intended outcome.
- Use the management layer for fleet ownership and policy, Copilot Studio analytics for adoption and outcomes, activity telemetry for reasoning and tool use, and Application Insights for technical traces and dependencies.
- Join technical signals to a business signal; otherwise teams optimize response counts instead of value.
- Close the loop by feeding failed or surprising sessions into the next eval set.
Source grounding: Copilot Studio TDM Product Pitch Deck, slides 31, 110, 112-113; user-provided Agent 365 observability requirement.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Timing: 10 minutes
- Invite questions using the checklist: ask participants which gate is currently least defined for their agent.
- If time is short, take one question on quality, one on operating model, and one on economics or performance.
- Close with the core message: production readiness is a loop, not a launch event.
Source grounding: Synthesis of the four source decks and user-provided desired audience takeaway.
External-sharing note: Draft uses current product concepts and field guidance only; confirm branding and product naming before delivery.</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These are the market numbers, and they are all from 2026 reporting.</a:t>
            </a:r>
          </a:p>
          <a:p>
            <a:endParaRPr/>
          </a:p>
          <a:p>
            <a:r>
              <a:t>Inference is now ~85% of enterprise AI budgets — it is no longer a rounding</a:t>
            </a:r>
          </a:p>
          <a:p>
            <a:r>
              <a:t>error next to training or licensing. 60% of AI projects exceed their original</a:t>
            </a:r>
          </a:p>
          <a:p>
            <a:r>
              <a:t>cost estimate by 30-50%.</a:t>
            </a:r>
          </a:p>
          <a:p>
            <a:endParaRPr/>
          </a:p>
          <a:p>
            <a:r>
              <a:t>The agent-specific numbers are the ones that land: agents burn 5-30x the tokens</a:t>
            </a:r>
          </a:p>
          <a:p>
            <a:r>
              <a:t>of a chatbot, and a single agentic customer-service interaction went from about</a:t>
            </a:r>
          </a:p>
          <a:p>
            <a:r>
              <a:t>$0.04 in 2023 to about $1.20 in 2026 — roughly 30x. The mechanism is on the</a:t>
            </a:r>
          </a:p>
          <a:p>
            <a:r>
              <a:t>right: one user request becomes 10-20 model calls, and every one of those calls</a:t>
            </a:r>
          </a:p>
          <a:p>
            <a:r>
              <a:t>re-sends the whole conversation so far.</a:t>
            </a:r>
          </a:p>
          <a:p>
            <a:endParaRPr/>
          </a:p>
          <a:p>
            <a:r>
              <a:t>Pause here. Most rooms have never internalised that second point. You do not pay</a:t>
            </a:r>
          </a:p>
          <a:p>
            <a:r>
              <a:t>for what the agent reads. You pay for what it re-reads, once per turn, forever.</a:t>
            </a:r>
          </a:p>
          <a:p>
            <a:endParaRPr/>
          </a:p>
          <a:p>
            <a:r>
              <a:t>Sources: packet.ai LLM Inference Cost 2026; oplexa.com AI Inference Cost Crisis</a:t>
            </a:r>
          </a:p>
          <a:p>
            <a:r>
              <a:t>2026; cockroachlabs.com "The Bill Arrives"; the-sourcecode.com on token costs</a:t>
            </a:r>
          </a:p>
          <a:p>
            <a:r>
              <a:t>breaking enterprise business cases.</a:t>
            </a:r>
          </a:p>
          <a:p>
            <a:endParaRPr/>
          </a:p>
          <a:p>
            <a:r>
              <a:t>Detail held back from the slide:</a:t>
            </a:r>
          </a:p>
          <a:p>
            <a:r>
              <a:t>· The price fall was 2025 to 2026, so the line item should have fallen too.</a:t>
            </a:r>
          </a:p>
          <a:p>
            <a:r>
              <a:t>· Pilots were priced off chatbot-era math — one question in, one answer out.</a:t>
            </a:r>
          </a:p>
          <a:p>
            <a:r>
              <a:t>· 60% of projects overrun their estimates by 30 to 50%.</a:t>
            </a:r>
          </a:p>
          <a:p>
            <a:r>
              <a:t>· One agentic task is 10 to 20 model calls, not one.</a:t>
            </a:r>
          </a:p>
          <a:p>
            <a:r>
              <a:t>· The $0.04 to $1.20 move is per agentic interaction, since 2023.</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One slide, one axis: how much the agent has to CARRY. Everything else here is a</a:t>
            </a:r>
          </a:p>
          <a:p>
            <a:r>
              <a:t>consequence of that. Walk down it — do not read it out.</a:t>
            </a:r>
          </a:p>
          <a:p>
            <a:endParaRPr/>
          </a:p>
          <a:p>
            <a:r>
              <a:t>STEP 1, BARE AGENT. No method, so it hunts. The plan is re-derived every run,</a:t>
            </a:r>
          </a:p>
          <a:p>
            <a:r>
              <a:t>and the hunting is what pushes it to 81% of the window.</a:t>
            </a:r>
          </a:p>
          <a:p>
            <a:endParaRPr/>
          </a:p>
          <a:p>
            <a:r>
              <a:t>STEP 2, MCP-HEAVY. This is the trap, and it is where most teams go next. When the</a:t>
            </a:r>
          </a:p>
          <a:p>
            <a:r>
              <a:t>agent cannot find things, the instinct is to connect more servers — and that is</a:t>
            </a:r>
          </a:p>
          <a:p>
            <a:r>
              <a:t>how you get ~143K of schemas resident before turn one, plus the tool-selection</a:t>
            </a:r>
          </a:p>
          <a:p>
            <a:r>
              <a:t>collapse from 43% to under 14%. Say it plainly: a connection is not a method. You</a:t>
            </a:r>
          </a:p>
          <a:p>
            <a:r>
              <a:t>gave it more places to look, not a reason to stop looking.</a:t>
            </a:r>
          </a:p>
          <a:p>
            <a:endParaRPr/>
          </a:p>
          <a:p>
            <a:r>
              <a:t>STEP 3, SKILL. The method is written down, so there is nothing to hunt for.</a:t>
            </a:r>
          </a:p>
          <a:p>
            <a:r>
              <a:t>Metadata at rest, body on match, references on demand — that is slide 04 doing</a:t>
            </a:r>
          </a:p>
          <a:p>
            <a:r>
              <a:t>its job. 13 turns, 32% of the window.</a:t>
            </a:r>
          </a:p>
          <a:p>
            <a:endParaRPr/>
          </a:p>
          <a:p>
            <a:r>
              <a:t>STEP 4, SKILL + CODE. The script calls the tools in a sandbox and only the result</a:t>
            </a:r>
          </a:p>
          <a:p>
            <a:r>
              <a:t>comes back; the intermediate data never enters the window at all. This is where</a:t>
            </a:r>
          </a:p>
          <a:p>
            <a:r>
              <a:t>the 150,000-to-2,000 figure comes from.</a:t>
            </a:r>
          </a:p>
          <a:p>
            <a:endParaRPr/>
          </a:p>
          <a:p>
            <a:r>
              <a:t>The shading is the argument — the rows get lighter as the load drops.</a:t>
            </a:r>
          </a:p>
          <a:p>
            <a:endParaRPr/>
          </a:p>
          <a:p>
            <a:r>
              <a:t>Land the footnote: step two to three pays for itself in a week. Step three to</a:t>
            </a:r>
          </a:p>
          <a:p>
            <a:r>
              <a:t>four is an engineering project. Do them in that order, and do not let anyone skip</a:t>
            </a:r>
          </a:p>
          <a:p>
            <a:r>
              <a:t>to four.</a:t>
            </a:r>
          </a:p>
          <a:p>
            <a:endParaRPr/>
          </a:p>
          <a:p>
            <a:r>
              <a:t>What the numbers are measured against — say this before you walk the rows:</a:t>
            </a:r>
          </a:p>
          <a:p>
            <a:r>
              <a:t>· Every row is the same task: one 62-page RFP with 47 requirements, same model, on a 200K-token context window.</a:t>
            </a:r>
          </a:p>
          <a:p>
            <a:r>
              <a:t>· "% of window" is peak context — the most the window ever held at once during that run. 81% of 200K is about 161,500 tokens; 32% is about 64,600.</a:t>
            </a:r>
          </a:p>
          <a:p>
            <a:r>
              <a:t>· "Turns" is the number of model calls the task took end to end.</a:t>
            </a:r>
          </a:p>
          <a:p>
            <a:r>
              <a:t>· "~143K resident" is different: it is what the tool definitions from three MCP servers occupy before the first turn, so the run starts most of the way full and the agent is still hunting for the method.</a:t>
            </a:r>
          </a:p>
          <a:p>
            <a:r>
              <a:t>· "150K → 2K" is one workflow, before and after the tools execute as code outside the chat rather than passing their payloads back through the window.</a:t>
            </a:r>
          </a:p>
          <a:p>
            <a:endParaRPr/>
          </a:p>
          <a:p>
            <a:r>
              <a:t>What the numbers are measured against — say this before you walk the rows:</a:t>
            </a:r>
          </a:p>
          <a:p>
            <a:r>
              <a:t>· Every row is the same task: one 62-page RFP with 47 requirements, same model, on a 200K-token context window.</a:t>
            </a:r>
          </a:p>
          <a:p>
            <a:r>
              <a:t>· "% of window" is peak context — the most the window ever held at once during that run. 81% of 200K is about 161,500 tokens; 32% is about 64,600.</a:t>
            </a:r>
          </a:p>
          <a:p>
            <a:r>
              <a:t>· "Turns" is the number of model calls the task took end to end.</a:t>
            </a:r>
          </a:p>
          <a:p>
            <a:r>
              <a:t>· Row two is the one to slow down on. Three MCP servers put roughly 143K of tool definitions into the window before the first turn — that is 72% of a 200K window gone before the agent has read anything. Put it next to row one: the bare agent PEAKS at 81%; the MCP-heavy agent STARTS at 72%. And it is still hunting for the method, so it has the same work to do with a fraction of the room to do it in.</a:t>
            </a:r>
          </a:p>
          <a:p>
            <a:r>
              <a:t>· If someone asks why more tools is not simply better: tool-pick accuracy falls from about 43% to under 14% as the tool count climbs. More tools, worse choices, less space.</a:t>
            </a:r>
          </a:p>
          <a:p>
            <a:r>
              <a:t>· "150K → 2K" is one workflow, before and after the tools execute as code outside the chat rather than passing their payloads back through the window.</a:t>
            </a:r>
          </a:p>
          <a:p>
            <a:endParaRPr/>
          </a:p>
          <a:p>
            <a:r>
              <a:t>What the numbers are measured against — say this before you walk the rows:</a:t>
            </a:r>
          </a:p>
          <a:p>
            <a:r>
              <a:t>· Every row is the same task: one 62-page RFP with 47 requirements, same model, on a 200K-token context window.</a:t>
            </a:r>
          </a:p>
          <a:p>
            <a:r>
              <a:t>· "% of window" is peak context — the most the window ever held at once during that run. 81% of 200K is about 161,500 tokens; 32% is about 64,600.</a:t>
            </a:r>
          </a:p>
          <a:p>
            <a:r>
              <a:t>· "Turns" is the number of model calls the task took end to end.</a:t>
            </a:r>
          </a:p>
          <a:p>
            <a:r>
              <a:t>· Row two is the one to slow down on, and the honest framing is that the turn count does not move. Adding MCP servers does not teach the agent the method, so it still hunts and it still takes about 44 turns. What changes is the window: roughly 143K of tool definitions sit resident before the first turn — 72% of a 200K window held before the agent has read anything. Any gain here is slight, and it is not where the win is.</a:t>
            </a:r>
          </a:p>
          <a:p>
            <a:r>
              <a:t>· If someone asks why more tools is not simply better: tool-pick accuracy falls from about 43% to under 14% as the tool count climbs. More tools, worse choices, less space.</a:t>
            </a:r>
          </a:p>
          <a:p>
            <a:r>
              <a:t>· "150K → 2K" is one workflow, before and after the tools execute as code outside the chat rather than passing their payloads back through the window.</a:t>
            </a:r>
          </a:p>
          <a:p>
            <a:endParaRPr/>
          </a:p>
          <a:p>
            <a:r>
              <a:t>What the numbers are measured against — say this before you walk the rows:</a:t>
            </a:r>
          </a:p>
          <a:p>
            <a:r>
              <a:t>· Every row is the same task: one 62-page RFP with 47 requirements, same model, on a 200K-token context window.</a:t>
            </a:r>
          </a:p>
          <a:p>
            <a:r>
              <a:t>· "% of window" is peak context — the most the window ever held at once during that run. 81% of 200K is about 161,500 tokens; 32% is about 64,600.</a:t>
            </a:r>
          </a:p>
          <a:p>
            <a:r>
              <a:t>· "Turns" is the number of model calls the task took end to end.</a:t>
            </a:r>
          </a:p>
          <a:p>
            <a:r>
              <a:t>· Row two is the one to slow down on, and the honest framing is that the turn count does not move. Adding MCP servers does not teach the agent the method, so it still hunts and it still takes about 44 turns. What changes is the window: roughly 143K of tool definitions sit resident before the first turn — 72% of a 200K window held before the agent has read anything. Any gain here is slight, and it is not where the win is.</a:t>
            </a:r>
          </a:p>
          <a:p>
            <a:r>
              <a:t>· If someone asks why more tools is not simply better: tool-pick accuracy falls from about 43% to under 14% as the tool count climbs. More tools, worse choices, less space.</a:t>
            </a:r>
          </a:p>
          <a:p>
            <a:r>
              <a:t>· "150K → 2K" is one workflow, before and after the tools execute as code outside the chat rather than passing their payloads back through the window.</a:t>
            </a:r>
          </a:p>
          <a:p>
            <a:endParaRPr/>
          </a:p>
          <a:p>
            <a:r>
              <a:t>Detail held back from the slide:</a:t>
            </a:r>
          </a:p>
          <a:p>
            <a:r>
              <a:t>· Step four — moving tool execution outside the chat — is an engineering project, not a week of work. Do not promise it in the same breath as step three.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Read the third row out loud, then the second, then stop.</a:t>
            </a:r>
          </a:p>
          <a:p>
            <a:endParaRPr/>
          </a:p>
          <a:p>
            <a:r>
              <a:t>Path A reads 118,900 tokens. Path A is BILLED for 4,411,400. The gap is the turn</a:t>
            </a:r>
          </a:p>
          <a:p>
            <a:r>
              <a:t>count, and the turn count is rediscovery.</a:t>
            </a:r>
          </a:p>
          <a:p>
            <a:endParaRPr/>
          </a:p>
          <a:p>
            <a:r>
              <a:t>44 turns versus 13. Six document opens just to work out which product we were</a:t>
            </a:r>
          </a:p>
          <a:p>
            <a:r>
              <a:t>bidding — two of them dead ends. Nine more to reconstruct the security answers</a:t>
            </a:r>
          </a:p>
          <a:p>
            <a:r>
              <a:t>from scattered docs. Three review rounds, because each round found something the</a:t>
            </a:r>
          </a:p>
          <a:p>
            <a:r>
              <a:t>agent had invented or mis-framed.</a:t>
            </a:r>
          </a:p>
          <a:p>
            <a:endParaRPr/>
          </a:p>
          <a:p>
            <a:r>
              <a:t>$13.87 versus $2.07 per RFP. At forty a month that is $555 against $83. Nobody</a:t>
            </a:r>
          </a:p>
          <a:p>
            <a:r>
              <a:t>gets promoted for saving $472 a month — so use the last row for the CFO and the</a:t>
            </a:r>
          </a:p>
          <a:p>
            <a:r>
              <a:t>row above it for the architect.</a:t>
            </a:r>
          </a:p>
          <a:p>
            <a:endParaRPr/>
          </a:p>
          <a:p>
            <a:r>
              <a:t>Peak context: 81% of a 200K window versus 32%. Path A spends its final turns</a:t>
            </a:r>
          </a:p>
          <a:p>
            <a:r>
              <a:t>above the level where the Chroma work measured accuracy falling off. So the run</a:t>
            </a:r>
          </a:p>
          <a:p>
            <a:r>
              <a:t>that costs seven times more is ALSO the run doing its most delicate work — the</a:t>
            </a:r>
          </a:p>
          <a:p>
            <a:r>
              <a:t>legal and pricing sections — in the degraded zone.</a:t>
            </a:r>
          </a:p>
          <a:p>
            <a:endParaRPr/>
          </a:p>
          <a:p>
            <a:r>
              <a:t>Caveat honestly: this is a model, not a measurement. Every input is a constant at</a:t>
            </a:r>
          </a:p>
          <a:p>
            <a:r>
              <a:t>the top of the script. Invite them to argue with it — the argument survives most</a:t>
            </a:r>
          </a:p>
          <a:p>
            <a:r>
              <a:t>assumption changes because the driver is the turn count, not the rates.</a:t>
            </a:r>
          </a:p>
          <a:p>
            <a:endParaRPr/>
          </a:p>
          <a:p>
            <a:r>
              <a:t>Detail held back from the slide:</a:t>
            </a:r>
          </a:p>
          <a:p>
            <a:r>
              <a:t>· Path A is 44 turns — hunt, draft, then three rework rounds. Path B is 13 — load, draft, one round.</a:t>
            </a:r>
          </a:p>
          <a:p>
            <a:r>
              <a:t>· The 4,411,400 is the context re-sent 44 times; 619,200 is 86% less.</a:t>
            </a:r>
          </a:p>
          <a:p>
            <a:r>
              <a:t>· Peak context is 161,500 against a 200K window, versus 64,600.</a:t>
            </a:r>
          </a:p>
          <a:p>
            <a:r>
              <a:t>· At 40 RFPs a month that is $554.93 versus $82.88.</a:t>
            </a:r>
          </a:p>
          <a:p>
            <a:r>
              <a:t>· This is a model, not a measurement — every input is a constant at the top of demo/token-</a:t>
            </a:r>
            <a:r>
              <a:rPr err="1"/>
              <a:t>ledger.js</a:t>
            </a:r>
            <a:r>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Practical close. Do not go home and write forty skills.</a:t>
            </a:r>
          </a:p>
          <a:p>
            <a:endParaRPr/>
          </a:p>
          <a:p>
            <a:r>
              <a:t>SPOT IT: pull the transcripts you already have and look for the same explanation</a:t>
            </a:r>
          </a:p>
          <a:p>
            <a:r>
              <a:t>typed twice. Then ask which of your steps two competent colleagues would perform</a:t>
            </a:r>
          </a:p>
          <a:p>
            <a:r>
              <a:t>identically. Then find the task where a wrong answer costs real money — that is</a:t>
            </a:r>
          </a:p>
          <a:p>
            <a:r>
              <a:t>where the standardization, not the savings, justifies the work.</a:t>
            </a:r>
          </a:p>
          <a:p>
            <a:endParaRPr/>
          </a:p>
          <a:p>
            <a:r>
              <a:t>SHIP IT: write the playbook as steps, not as prose. Move the sources INTO the</a:t>
            </a:r>
          </a:p>
          <a:p>
            <a:r>
              <a:t>skill so nothing has to be hunted. Name what the skill must refuse — that section</a:t>
            </a:r>
          </a:p>
          <a:p>
            <a:r>
              <a:t>is what makes the output reviewable. Then measure the same way we just did:</a:t>
            </a:r>
          </a:p>
          <a:p>
            <a:r>
              <a:t>turns, peak context, and cost per run.</a:t>
            </a:r>
          </a:p>
          <a:p>
            <a:endParaRPr/>
          </a:p>
          <a:p>
            <a:r>
              <a:t>Worth saying out loud: 86-89% of enterprise agent pilots never reach production,</a:t>
            </a:r>
          </a:p>
          <a:p>
            <a:r>
              <a:t>and the top blockers are evaluation gaps, governance friction and model</a:t>
            </a:r>
          </a:p>
          <a:p>
            <a:r>
              <a:t>reliability — not model capability. A skill is a governance artefact that happens</a:t>
            </a:r>
          </a:p>
          <a:p>
            <a:r>
              <a:t>to save money.</a:t>
            </a:r>
          </a:p>
          <a:p>
            <a:endParaRPr/>
          </a:p>
          <a:p>
            <a:r>
              <a:t>Sources: Forrester/Anaconda 2026 via luizneto.ai and zenvanriel.com; Gartner on</a:t>
            </a:r>
          </a:p>
          <a:p>
            <a:r>
              <a:t>governance rework.</a:t>
            </a:r>
          </a:p>
          <a:p>
            <a:endParaRPr/>
          </a:p>
          <a:p>
            <a:r>
              <a:t>Detail held back from the slide:</a:t>
            </a:r>
          </a:p>
          <a:p>
            <a:r>
              <a:t>· The practical instruction is one skill, not forty — the one you find yourself explaining twice.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a:lstStyle/>
          <a:p>
            <a:r>
              <a:t>This is the delivery pipeline that sits behind every credit number in this module. One input, one chain, one loop.</a:t>
            </a:r>
          </a:p>
          <a:p>
            <a:endParaRPr/>
          </a:p>
          <a:p>
            <a:r>
              <a:t>Requirements are recorded once, from the business. Worth calling out how: you do not need to build anything for this step. Copilot already sits in the meetings, the chat threads and the documents where requirements actually get said, so use it to pull all of those inputs into one recorded requirement set. That matters because the functional and technical specs are only ever as complete as what was captured here — several sources in, one artefact out. And recorded once means not re-explained per stage and not held in someone's head — the same rediscovery tax we cover later in the deck, paid by humans.</a:t>
            </a:r>
          </a:p>
          <a:p>
            <a:endParaRPr/>
          </a:p>
          <a:p>
            <a:r>
              <a:t>Everything on the top row after that is generated by plugins your organization owns — not a generic tool. They encode your templates, your architectural standards, your rate card. That is what makes the output usable without a rewrite. The requirements become a functional specification — what the agent must do and for whom. That becomes a technical specification — which harness, which tools, which data, which controls. That becomes an execution plan: the work broken into ordered, sizeable steps. And the plan becomes a cost estimate: effort and Copilot Credits. Each artefact is derived from the one before it, so the price at the end is traceable all the way back to a requirement.</a:t>
            </a:r>
          </a:p>
          <a:p>
            <a:endParaRPr/>
          </a:p>
          <a:p>
            <a:r>
              <a:t>Say the reason out loud: you cannot price a paragraph, but you can price a list of steps. That is why the estimate is the last thing the plugin produces, not the first thing a human guesses.</a:t>
            </a:r>
          </a:p>
          <a:p>
            <a:endParaRPr/>
          </a:p>
          <a:p>
            <a:r>
              <a:t>The bottom row is the human loop. The effort is approved on a real figure, before anyone builds. Then the plan executes against the approved scope.</a:t>
            </a:r>
          </a:p>
          <a:p>
            <a:endParaRPr/>
          </a:p>
          <a:p>
            <a:r>
              <a:t>The return path is the part most teams skip. When the build finishes, capture the actuals — real turns, real credits, real hours — and feed them back into the estimator. Close that loop three or four times and your estimates stop being guesses and start being calibration against what your team actually does.</a:t>
            </a:r>
          </a:p>
          <a:p>
            <a:endParaRPr/>
          </a:p>
          <a:p>
            <a:r>
              <a:t>Tie it back to the module: the PPAC guardrails bound what a build is allowed to spend. This pipeline is how you decide what it should spend in the first place.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I will talk about two different customers with two different starting points. what users saw, what we found underneath, and what production needed.</a:t>
            </a:r>
          </a:p>
          <a:p>
            <a:r>
              <a:rPr lang="en-US" sz="1200" b="1" kern="1200">
                <a:solidFill>
                  <a:schemeClr val="tx1"/>
                </a:solidFill>
                <a:effectLst/>
                <a:latin typeface="+mn-lt"/>
                <a:ea typeface="+mn-ea"/>
                <a:cs typeface="+mn-cs"/>
              </a:rPr>
              <a:t>Case 1.</a:t>
            </a:r>
            <a:r>
              <a:rPr lang="en-US" sz="1200" kern="1200">
                <a:solidFill>
                  <a:schemeClr val="tx1"/>
                </a:solidFill>
                <a:effectLst/>
                <a:latin typeface="+mn-lt"/>
                <a:ea typeface="+mn-ea"/>
                <a:cs typeface="+mn-cs"/>
              </a:rPr>
              <a:t> A large manufacturing customer. They built a multi-agent solution for their consumers — to answer FAQs, do product search and handle e-commerce tasks — integrated with their PIM database and ERP system. For the pilot group it worked well. But they could not roll it out wider.</a:t>
            </a:r>
          </a:p>
          <a:p>
            <a:r>
              <a:rPr lang="en-US" sz="1200" kern="1200">
                <a:solidFill>
                  <a:schemeClr val="tx1"/>
                </a:solidFill>
                <a:effectLst/>
                <a:latin typeface="+mn-lt"/>
                <a:ea typeface="+mn-ea"/>
                <a:cs typeface="+mn-cs"/>
              </a:rPr>
              <a:t>Here is what users saw. Ask the same question twice, get two different responses. Product search accuracy was poor. Responses were slow, with very high latency. Nobody was tracking how much each request was costing. And any update to the knowledge was a risk, because there was no way to test it before it went live.</a:t>
            </a:r>
          </a:p>
          <a:p>
            <a:r>
              <a:rPr lang="en-US" sz="1200" kern="1200">
                <a:solidFill>
                  <a:schemeClr val="tx1"/>
                </a:solidFill>
                <a:effectLst/>
                <a:latin typeface="+mn-lt"/>
                <a:ea typeface="+mn-ea"/>
                <a:cs typeface="+mn-cs"/>
              </a:rPr>
              <a:t>Here is what we found underneath. There was no planning layer. Every user question went down the same fixed, deterministic flow — not an agentic one. There was no router and no cache, so the same FAQ was being recomputed every time, at full cost and full latency. There was no eval setup, so when accuracy dropped, nobody knew until users complained. No tool layer, no monitoring. Every integration was a one-off and nothing was measurable.</a:t>
            </a:r>
          </a:p>
          <a:p>
            <a:r>
              <a:rPr lang="en-US" sz="1200" kern="1200">
                <a:solidFill>
                  <a:schemeClr val="tx1"/>
                </a:solidFill>
                <a:effectLst/>
                <a:latin typeface="+mn-lt"/>
                <a:ea typeface="+mn-ea"/>
                <a:cs typeface="+mn-cs"/>
              </a:rPr>
              <a:t>What production needed. An orchestrator that plans the request and routes it to the right agent, the right tool and the right model — so the right model is used for the right task. An eval framework, so every change to a prompt or to retrieval passes through it before it ships. This is what Remi was calling "evals from day one" — we added it after the fact. Cache for repeated queries. Rebuilt retrieval. A safety agent. CI/CD with proper integration testing. Monitoring. And one control plane to run it all from.</a:t>
            </a:r>
          </a:p>
          <a:p>
            <a:r>
              <a:rPr lang="en-US" sz="1200" kern="1200">
                <a:solidFill>
                  <a:schemeClr val="tx1"/>
                </a:solidFill>
                <a:effectLst/>
                <a:latin typeface="+mn-lt"/>
                <a:ea typeface="+mn-ea"/>
                <a:cs typeface="+mn-cs"/>
              </a:rPr>
              <a:t>We did not rebuild this one. The agents were fine. The platform around them was missing.</a:t>
            </a:r>
          </a:p>
          <a:p>
            <a:r>
              <a:rPr lang="en-US" sz="1200" b="1" kern="1200">
                <a:solidFill>
                  <a:schemeClr val="tx1"/>
                </a:solidFill>
                <a:effectLst/>
                <a:latin typeface="+mn-lt"/>
                <a:ea typeface="+mn-ea"/>
                <a:cs typeface="+mn-cs"/>
              </a:rPr>
              <a:t>Case 2.</a:t>
            </a:r>
            <a:r>
              <a:rPr lang="en-US" sz="1200" kern="1200">
                <a:solidFill>
                  <a:schemeClr val="tx1"/>
                </a:solidFill>
                <a:effectLst/>
                <a:latin typeface="+mn-lt"/>
                <a:ea typeface="+mn-ea"/>
                <a:cs typeface="+mn-cs"/>
              </a:rPr>
              <a:t> A large retail customer. They built a Copilot Studio agent for their store employees to query data from SharePoint and other knowledge sources. It was fine in testing with a few pilot users. The real problems started when the user base grew. Performance dropped. It became very hard to add a new knowledge source or a new integration — adding something new kept breaking what already worked. There was no proper testing, no monitoring, no evals.</a:t>
            </a:r>
          </a:p>
          <a:p>
            <a:r>
              <a:rPr lang="en-US" sz="1200" kern="1200">
                <a:solidFill>
                  <a:schemeClr val="tx1"/>
                </a:solidFill>
                <a:effectLst/>
                <a:latin typeface="+mn-lt"/>
                <a:ea typeface="+mn-ea"/>
                <a:cs typeface="+mn-cs"/>
              </a:rPr>
              <a:t>What we found underneath. One agent was carrying every intent, every piece of knowledge, every integration. So the instructions and the knowledge were fighting for the same context. Every question hit every source. Nothing was scoped, nothing was routed, nothing was cached. And there was no ALM setup, so everything was manual. That is Remi's "publish is a button" problem.</a:t>
            </a:r>
          </a:p>
          <a:p>
            <a:r>
              <a:rPr lang="en-US" sz="1200" kern="1200">
                <a:solidFill>
                  <a:schemeClr val="tx1"/>
                </a:solidFill>
                <a:effectLst/>
                <a:latin typeface="+mn-lt"/>
                <a:ea typeface="+mn-ea"/>
                <a:cs typeface="+mn-cs"/>
              </a:rPr>
              <a:t>What production needed was a re-architecture. A proper orchestrator that routes each request to the right specialist agent based on the user input. Knowledge and connectors scoped to the right agent — so accuracy holds, and adding a new source or a new integration is easy and does not break the rest. Security and monitoring from step one. And a proper ALM pipeline.</a:t>
            </a:r>
          </a:p>
          <a:p>
            <a:r>
              <a:rPr lang="en-US" sz="1200" b="1" kern="1200">
                <a:solidFill>
                  <a:schemeClr val="tx1"/>
                </a:solidFill>
                <a:effectLst/>
                <a:latin typeface="+mn-lt"/>
                <a:ea typeface="+mn-ea"/>
                <a:cs typeface="+mn-cs"/>
              </a:rPr>
              <a:t>The pattern.</a:t>
            </a:r>
            <a:r>
              <a:rPr lang="en-US" sz="1200" kern="1200">
                <a:solidFill>
                  <a:schemeClr val="tx1"/>
                </a:solidFill>
                <a:effectLst/>
                <a:latin typeface="+mn-lt"/>
                <a:ea typeface="+mn-ea"/>
                <a:cs typeface="+mn-cs"/>
              </a:rPr>
              <a:t> Two different use cases, two different </a:t>
            </a:r>
            <a:r>
              <a:rPr lang="en-US" sz="1200" kern="1200" err="1">
                <a:solidFill>
                  <a:schemeClr val="tx1"/>
                </a:solidFill>
                <a:effectLst/>
                <a:latin typeface="+mn-lt"/>
                <a:ea typeface="+mn-ea"/>
                <a:cs typeface="+mn-cs"/>
              </a:rPr>
              <a:t>fixzes</a:t>
            </a:r>
            <a:r>
              <a:rPr lang="en-US" sz="1200" kern="1200">
                <a:solidFill>
                  <a:schemeClr val="tx1"/>
                </a:solidFill>
                <a:effectLst/>
                <a:latin typeface="+mn-lt"/>
                <a:ea typeface="+mn-ea"/>
                <a:cs typeface="+mn-cs"/>
              </a:rPr>
              <a:t>. In both, the same five things were missing: an evaluation gate, routing and caching, an orchestrator, a release pipeline, and monitoring from one control plane. None of that is model work. All of it is platform work</a:t>
            </a:r>
          </a:p>
          <a:p>
            <a:r>
              <a:rPr lang="en-US" sz="1200" kern="120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A3B60-6DA8-0BDB-14F3-4771B21335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C19402-B598-F6AE-8930-1F669F5E5C9F}"/>
              </a:ext>
            </a:extLst>
          </p:cNvPr>
          <p:cNvSpPr>
            <a:spLocks noGrp="1" noRot="1" noChangeAspect="1"/>
          </p:cNvSpPr>
          <p:nvPr>
            <p:ph type="sldImg"/>
          </p:nvPr>
        </p:nvSpPr>
        <p:spPr/>
        <p:txBody>
          <a:bodyPr/>
          <a:lstStyle/>
          <a:p>
            <a:endParaRPr lang="en-IN"/>
          </a:p>
        </p:txBody>
      </p:sp>
      <p:sp>
        <p:nvSpPr>
          <p:cNvPr id="3" name="Notes Placeholder 2">
            <a:extLst>
              <a:ext uri="{FF2B5EF4-FFF2-40B4-BE49-F238E27FC236}">
                <a16:creationId xmlns:a16="http://schemas.microsoft.com/office/drawing/2014/main" id="{365DBE34-7737-9F12-7EC2-A2AEBD3D994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5704073-6CA7-D268-7B40-115B152E507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2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068787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a:t>So what do you take back? Six moves. Each one maps to a layer of the blueprint you just saw.</a:t>
            </a:r>
          </a:p>
          <a:p>
            <a:pPr rtl="0"/>
            <a:r>
              <a:rPr lang="en-US" b="1"/>
              <a:t>One. Assess before you rebuild.</a:t>
            </a:r>
            <a:r>
              <a:rPr lang="en-US"/>
              <a:t> Score your pilot against the six gates Remi gave you — quality, release, channel, economics, performance, operations — before you decide to fix it, re-architect it or retire it. Case 1 we kept. Case 2 we rebuilt. You only know which by assessing. And if you start from scratch, you throw away everything the pilot already taught you.</a:t>
            </a:r>
          </a:p>
          <a:p>
            <a:pPr rtl="0"/>
            <a:r>
              <a:rPr lang="en-US" b="1"/>
              <a:t>Two. Make evaluation the release gate.</a:t>
            </a:r>
            <a:r>
              <a:rPr lang="en-US"/>
              <a:t> Write the core, edge and deny cases before users teach the agent the wrong </a:t>
            </a:r>
            <a:r>
              <a:rPr lang="en-US" err="1"/>
              <a:t>behaviour</a:t>
            </a:r>
            <a:r>
              <a:rPr lang="en-US"/>
              <a:t>. Every surprise in production becomes a regression test. Nothing ships without passing.</a:t>
            </a:r>
          </a:p>
          <a:p>
            <a:pPr rtl="0"/>
            <a:r>
              <a:rPr lang="en-US" b="1"/>
              <a:t>Three. Route models. Don't marry one.</a:t>
            </a:r>
            <a:r>
              <a:rPr lang="en-US"/>
              <a:t> Pick the model per task, based on accuracy, latency and cost. Cache where the same question keeps coming back. This is where latency and cost come down.</a:t>
            </a:r>
          </a:p>
          <a:p>
            <a:pPr rtl="0"/>
            <a:r>
              <a:rPr lang="en-US" b="1"/>
              <a:t>Four. Design for many agents, not one.</a:t>
            </a:r>
            <a:r>
              <a:rPr lang="en-US"/>
              <a:t> One agent wired to every system becomes the bottleneck. That was case 2. Use specialist agents over shared context, through MCP and A2A. Then a new function is an added agent, not a rebuild.</a:t>
            </a:r>
          </a:p>
          <a:p>
            <a:pPr rtl="0"/>
            <a:r>
              <a:rPr lang="en-US" b="1"/>
              <a:t>Five. Ship through a pipeline.</a:t>
            </a:r>
            <a:r>
              <a:rPr lang="en-US"/>
              <a:t> Environments, versioned solutions, promotion and rollback. Publish is a button. Production is a release system. Both customers were deploying by hand — remove that completely.</a:t>
            </a:r>
          </a:p>
          <a:p>
            <a:pPr rtl="0"/>
            <a:r>
              <a:rPr lang="en-US" b="1"/>
              <a:t>Six. Observe outcomes and govern centrally.</a:t>
            </a:r>
            <a:r>
              <a:rPr lang="en-US"/>
              <a:t> Trace every decision and every tool call. Tie the telemetry to a business outcome, not a message count. Register, own and control every agent from one place.</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6F8FC"/>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F4E1D-C811-0E37-2EE7-7BA83CDF17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9E8BAA1-CA67-E598-E1FD-A595E8E3D1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6593E25-F279-399C-584D-DBA784EEB0A0}"/>
              </a:ext>
            </a:extLst>
          </p:cNvPr>
          <p:cNvSpPr>
            <a:spLocks noGrp="1"/>
          </p:cNvSpPr>
          <p:nvPr>
            <p:ph type="dt" sz="half" idx="10"/>
          </p:nvPr>
        </p:nvSpPr>
        <p:spPr/>
        <p:txBody>
          <a:bodyPr/>
          <a:lstStyle/>
          <a:p>
            <a:fld id="{851CB0F3-4E20-AE48-8DB1-DD6AB4563317}" type="datetimeFigureOut">
              <a:rPr lang="en-US" smtClean="0"/>
              <a:t>9/16/2026</a:t>
            </a:fld>
            <a:endParaRPr lang="en-US"/>
          </a:p>
        </p:txBody>
      </p:sp>
      <p:sp>
        <p:nvSpPr>
          <p:cNvPr id="5" name="Footer Placeholder 4">
            <a:extLst>
              <a:ext uri="{FF2B5EF4-FFF2-40B4-BE49-F238E27FC236}">
                <a16:creationId xmlns:a16="http://schemas.microsoft.com/office/drawing/2014/main" id="{E7063117-C96B-B078-34A4-4A729F5E6D60}"/>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40624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927927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bout us 3">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C9E6452-1F35-4780-905D-511393C2CB35}"/>
              </a:ext>
            </a:extLst>
          </p:cNvPr>
          <p:cNvGrpSpPr/>
          <p:nvPr userDrawn="1"/>
        </p:nvGrpSpPr>
        <p:grpSpPr>
          <a:xfrm>
            <a:off x="491337" y="0"/>
            <a:ext cx="11699731" cy="6554117"/>
            <a:chOff x="491337" y="0"/>
            <a:chExt cx="11699731" cy="6554117"/>
          </a:xfrm>
        </p:grpSpPr>
        <p:sp>
          <p:nvSpPr>
            <p:cNvPr id="4" name="Freeform: Shape 3">
              <a:extLst>
                <a:ext uri="{FF2B5EF4-FFF2-40B4-BE49-F238E27FC236}">
                  <a16:creationId xmlns:a16="http://schemas.microsoft.com/office/drawing/2014/main" id="{D7B638CF-C182-459C-A939-E0879DB0903E}"/>
                </a:ext>
              </a:extLst>
            </p:cNvPr>
            <p:cNvSpPr/>
            <p:nvPr/>
          </p:nvSpPr>
          <p:spPr>
            <a:xfrm rot="10800000">
              <a:off x="3515205" y="0"/>
              <a:ext cx="8675863" cy="6554117"/>
            </a:xfrm>
            <a:custGeom>
              <a:avLst/>
              <a:gdLst>
                <a:gd name="connsiteX0" fmla="*/ 8675863 w 8675863"/>
                <a:gd name="connsiteY0" fmla="*/ 6554117 h 6554117"/>
                <a:gd name="connsiteX1" fmla="*/ 0 w 8675863"/>
                <a:gd name="connsiteY1" fmla="*/ 6554117 h 6554117"/>
                <a:gd name="connsiteX2" fmla="*/ 2676 w 8675863"/>
                <a:gd name="connsiteY2" fmla="*/ 6214149 h 6554117"/>
                <a:gd name="connsiteX3" fmla="*/ 11030 w 8675863"/>
                <a:gd name="connsiteY3" fmla="*/ 4813506 h 6554117"/>
                <a:gd name="connsiteX4" fmla="*/ 14594 w 8675863"/>
                <a:gd name="connsiteY4" fmla="*/ 2576253 h 6554117"/>
                <a:gd name="connsiteX5" fmla="*/ 1143320 w 8675863"/>
                <a:gd name="connsiteY5" fmla="*/ 507714 h 6554117"/>
                <a:gd name="connsiteX6" fmla="*/ 1345304 w 8675863"/>
                <a:gd name="connsiteY6" fmla="*/ 379395 h 6554117"/>
                <a:gd name="connsiteX7" fmla="*/ 4452270 w 8675863"/>
                <a:gd name="connsiteY7" fmla="*/ 795242 h 6554117"/>
                <a:gd name="connsiteX8" fmla="*/ 4514053 w 8675863"/>
                <a:gd name="connsiteY8" fmla="*/ 865342 h 6554117"/>
                <a:gd name="connsiteX9" fmla="*/ 8099837 w 8675863"/>
                <a:gd name="connsiteY9" fmla="*/ 5110540 h 6554117"/>
                <a:gd name="connsiteX10" fmla="*/ 8656030 w 8675863"/>
                <a:gd name="connsiteY10" fmla="*/ 6340529 h 6554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675863" h="6554117">
                  <a:moveTo>
                    <a:pt x="8675863" y="6554117"/>
                  </a:moveTo>
                  <a:lnTo>
                    <a:pt x="0" y="6554117"/>
                  </a:lnTo>
                  <a:lnTo>
                    <a:pt x="2676" y="6214149"/>
                  </a:lnTo>
                  <a:cubicBezTo>
                    <a:pt x="6129" y="5758295"/>
                    <a:pt x="9248" y="5282225"/>
                    <a:pt x="11030" y="4813506"/>
                  </a:cubicBezTo>
                  <a:cubicBezTo>
                    <a:pt x="15783" y="3999636"/>
                    <a:pt x="16971" y="3207151"/>
                    <a:pt x="14594" y="2576253"/>
                  </a:cubicBezTo>
                  <a:cubicBezTo>
                    <a:pt x="9842" y="1738619"/>
                    <a:pt x="436382" y="958016"/>
                    <a:pt x="1143320" y="507714"/>
                  </a:cubicBezTo>
                  <a:lnTo>
                    <a:pt x="1345304" y="379395"/>
                  </a:lnTo>
                  <a:cubicBezTo>
                    <a:pt x="2346899" y="-256257"/>
                    <a:pt x="3657410" y="-76849"/>
                    <a:pt x="4452270" y="795242"/>
                  </a:cubicBezTo>
                  <a:cubicBezTo>
                    <a:pt x="4473657" y="817816"/>
                    <a:pt x="4493855" y="841578"/>
                    <a:pt x="4514053" y="865342"/>
                  </a:cubicBezTo>
                  <a:lnTo>
                    <a:pt x="8099837" y="5110540"/>
                  </a:lnTo>
                  <a:cubicBezTo>
                    <a:pt x="8417960" y="5487475"/>
                    <a:pt x="8596570" y="5912195"/>
                    <a:pt x="8656030" y="6340529"/>
                  </a:cubicBezTo>
                  <a:close/>
                </a:path>
              </a:pathLst>
            </a:custGeom>
            <a:solidFill>
              <a:srgbClr val="EFF3F7"/>
            </a:solidFill>
            <a:ln w="8913" cap="flat">
              <a:noFill/>
              <a:prstDash val="solid"/>
              <a:miter/>
            </a:ln>
          </p:spPr>
          <p:txBody>
            <a:bodyPr wrap="square" rtlCol="0" anchor="ctr">
              <a:noAutofit/>
            </a:bodyPr>
            <a:lstStyle/>
            <a:p>
              <a:endParaRPr lang="en-US"/>
            </a:p>
          </p:txBody>
        </p:sp>
        <p:grpSp>
          <p:nvGrpSpPr>
            <p:cNvPr id="5" name="Group 4">
              <a:extLst>
                <a:ext uri="{FF2B5EF4-FFF2-40B4-BE49-F238E27FC236}">
                  <a16:creationId xmlns:a16="http://schemas.microsoft.com/office/drawing/2014/main" id="{98F88A06-271D-4DE2-9541-5B1B05B648E4}"/>
                </a:ext>
              </a:extLst>
            </p:cNvPr>
            <p:cNvGrpSpPr/>
            <p:nvPr/>
          </p:nvGrpSpPr>
          <p:grpSpPr>
            <a:xfrm>
              <a:off x="512448" y="638357"/>
              <a:ext cx="6433799" cy="5909196"/>
              <a:chOff x="512448" y="638357"/>
              <a:chExt cx="6433799" cy="5909196"/>
            </a:xfrm>
          </p:grpSpPr>
          <p:sp>
            <p:nvSpPr>
              <p:cNvPr id="39" name="Oval 38">
                <a:extLst>
                  <a:ext uri="{FF2B5EF4-FFF2-40B4-BE49-F238E27FC236}">
                    <a16:creationId xmlns:a16="http://schemas.microsoft.com/office/drawing/2014/main" id="{A6F64406-83BB-496E-AAA7-35B8530053FF}"/>
                  </a:ext>
                </a:extLst>
              </p:cNvPr>
              <p:cNvSpPr/>
              <p:nvPr/>
            </p:nvSpPr>
            <p:spPr>
              <a:xfrm flipH="1">
                <a:off x="512448" y="638357"/>
                <a:ext cx="1753431" cy="175343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E500FF9F-B994-441C-981F-7D53B16FB2D8}"/>
                  </a:ext>
                </a:extLst>
              </p:cNvPr>
              <p:cNvSpPr/>
              <p:nvPr/>
            </p:nvSpPr>
            <p:spPr>
              <a:xfrm flipH="1">
                <a:off x="5773464" y="5374770"/>
                <a:ext cx="1172783" cy="1172783"/>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D7DC0168-C343-46CC-91EC-A439A524EE38}"/>
                  </a:ext>
                </a:extLst>
              </p:cNvPr>
              <p:cNvSpPr/>
              <p:nvPr/>
            </p:nvSpPr>
            <p:spPr>
              <a:xfrm flipH="1">
                <a:off x="872554" y="5185285"/>
                <a:ext cx="844421" cy="844421"/>
              </a:xfrm>
              <a:prstGeom prst="ellipse">
                <a:avLst/>
              </a:prstGeom>
              <a:gradFill>
                <a:gsLst>
                  <a:gs pos="14000">
                    <a:srgbClr val="00B3FF">
                      <a:alpha val="0"/>
                    </a:srgbClr>
                  </a:gs>
                  <a:gs pos="100000">
                    <a:srgbClr val="7B65E8">
                      <a:alpha val="8000"/>
                    </a:srgbClr>
                  </a:gs>
                </a:gsLst>
                <a:lin ang="189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1C2025"/>
                  </a:solidFill>
                </a:endParaRPr>
              </a:p>
            </p:txBody>
          </p:sp>
        </p:grpSp>
        <p:grpSp>
          <p:nvGrpSpPr>
            <p:cNvPr id="6" name="Graphic 151">
              <a:extLst>
                <a:ext uri="{FF2B5EF4-FFF2-40B4-BE49-F238E27FC236}">
                  <a16:creationId xmlns:a16="http://schemas.microsoft.com/office/drawing/2014/main" id="{887B2782-3776-412B-B978-B7D5EE16C89D}"/>
                </a:ext>
              </a:extLst>
            </p:cNvPr>
            <p:cNvGrpSpPr/>
            <p:nvPr/>
          </p:nvGrpSpPr>
          <p:grpSpPr>
            <a:xfrm>
              <a:off x="491337" y="5311829"/>
              <a:ext cx="730618" cy="1107086"/>
              <a:chOff x="5299944" y="2226097"/>
              <a:chExt cx="1587677" cy="2405765"/>
            </a:xfrm>
            <a:solidFill>
              <a:srgbClr val="EFF3F7"/>
            </a:solidFill>
          </p:grpSpPr>
          <p:sp>
            <p:nvSpPr>
              <p:cNvPr id="7" name="Freeform: Shape 6">
                <a:extLst>
                  <a:ext uri="{FF2B5EF4-FFF2-40B4-BE49-F238E27FC236}">
                    <a16:creationId xmlns:a16="http://schemas.microsoft.com/office/drawing/2014/main" id="{F7B17ACB-0D5B-41CC-AEB5-7972D98D2280}"/>
                  </a:ext>
                </a:extLst>
              </p:cNvPr>
              <p:cNvSpPr/>
              <p:nvPr/>
            </p:nvSpPr>
            <p:spPr>
              <a:xfrm rot="-4049974">
                <a:off x="5329275" y="22477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D3BC98A7-3F53-4C0B-B2AD-13141AB23C69}"/>
                  </a:ext>
                </a:extLst>
              </p:cNvPr>
              <p:cNvSpPr/>
              <p:nvPr/>
            </p:nvSpPr>
            <p:spPr>
              <a:xfrm rot="-797148">
                <a:off x="5329256" y="25650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0" name="Freeform: Shape 9">
                <a:extLst>
                  <a:ext uri="{FF2B5EF4-FFF2-40B4-BE49-F238E27FC236}">
                    <a16:creationId xmlns:a16="http://schemas.microsoft.com/office/drawing/2014/main" id="{9380430C-CD16-433E-9F3D-95D2DED26A93}"/>
                  </a:ext>
                </a:extLst>
              </p:cNvPr>
              <p:cNvSpPr/>
              <p:nvPr/>
            </p:nvSpPr>
            <p:spPr>
              <a:xfrm rot="-2700000">
                <a:off x="5329139" y="288219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A8BE73E8-FA50-4E1A-823E-3FE73300A388}"/>
                  </a:ext>
                </a:extLst>
              </p:cNvPr>
              <p:cNvSpPr/>
              <p:nvPr/>
            </p:nvSpPr>
            <p:spPr>
              <a:xfrm rot="-4049974">
                <a:off x="5329012" y="319945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F89C50EA-CEFA-4AF1-9DDB-090C3A250C05}"/>
                  </a:ext>
                </a:extLst>
              </p:cNvPr>
              <p:cNvSpPr/>
              <p:nvPr/>
            </p:nvSpPr>
            <p:spPr>
              <a:xfrm rot="-4049974">
                <a:off x="5328923" y="3516708"/>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9B171FCD-883B-4A1B-8022-95E45F64C7BF}"/>
                  </a:ext>
                </a:extLst>
              </p:cNvPr>
              <p:cNvSpPr/>
              <p:nvPr/>
            </p:nvSpPr>
            <p:spPr>
              <a:xfrm rot="-797148">
                <a:off x="5329223" y="38337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41763544-52AA-4745-B61B-230D0EDD4AF8}"/>
                  </a:ext>
                </a:extLst>
              </p:cNvPr>
              <p:cNvSpPr/>
              <p:nvPr/>
            </p:nvSpPr>
            <p:spPr>
              <a:xfrm rot="-2700000">
                <a:off x="5329517" y="4151710"/>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5DB591EC-0F6C-4BED-B728-E0C61A3D307A}"/>
                  </a:ext>
                </a:extLst>
              </p:cNvPr>
              <p:cNvSpPr/>
              <p:nvPr/>
            </p:nvSpPr>
            <p:spPr>
              <a:xfrm rot="-4049974">
                <a:off x="5329543" y="4468821"/>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30363A6-0DB7-45B3-AB5A-E982E2415A26}"/>
                  </a:ext>
                </a:extLst>
              </p:cNvPr>
              <p:cNvSpPr/>
              <p:nvPr/>
            </p:nvSpPr>
            <p:spPr>
              <a:xfrm rot="-4049974">
                <a:off x="5606759" y="224814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D3F18A6-55D1-4CA1-BFD7-5D141D080207}"/>
                  </a:ext>
                </a:extLst>
              </p:cNvPr>
              <p:cNvSpPr/>
              <p:nvPr/>
            </p:nvSpPr>
            <p:spPr>
              <a:xfrm rot="-797148">
                <a:off x="5606433" y="2565132"/>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8BDDD42B-E632-410B-8105-0856831C489B}"/>
                  </a:ext>
                </a:extLst>
              </p:cNvPr>
              <p:cNvSpPr/>
              <p:nvPr/>
            </p:nvSpPr>
            <p:spPr>
              <a:xfrm rot="-2700000">
                <a:off x="5606458" y="2882543"/>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9A60AE68-048E-424D-96E5-2D253E7997E9}"/>
                  </a:ext>
                </a:extLst>
              </p:cNvPr>
              <p:cNvSpPr/>
              <p:nvPr/>
            </p:nvSpPr>
            <p:spPr>
              <a:xfrm rot="-4049974">
                <a:off x="5606495" y="319990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ADAE91BF-7080-4229-962E-EBEA53F47D59}"/>
                  </a:ext>
                </a:extLst>
              </p:cNvPr>
              <p:cNvSpPr/>
              <p:nvPr/>
            </p:nvSpPr>
            <p:spPr>
              <a:xfrm rot="-4049974">
                <a:off x="5606411" y="3517154"/>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E63E84E-4482-403D-A7BC-498BF4D8E036}"/>
                  </a:ext>
                </a:extLst>
              </p:cNvPr>
              <p:cNvSpPr/>
              <p:nvPr/>
            </p:nvSpPr>
            <p:spPr>
              <a:xfrm rot="-797148">
                <a:off x="5606400" y="383381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8BE15D58-692D-4F40-9BCE-2C16E95A1DB4}"/>
                  </a:ext>
                </a:extLst>
              </p:cNvPr>
              <p:cNvSpPr/>
              <p:nvPr/>
            </p:nvSpPr>
            <p:spPr>
              <a:xfrm rot="-2700000">
                <a:off x="5606834" y="4152057"/>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B3533790-AB4C-4EA9-A02C-B24A596E5F2E}"/>
                  </a:ext>
                </a:extLst>
              </p:cNvPr>
              <p:cNvSpPr/>
              <p:nvPr/>
            </p:nvSpPr>
            <p:spPr>
              <a:xfrm rot="-4049974">
                <a:off x="5607021" y="4469273"/>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6BE30E1E-DD2C-4D49-8863-33A37F180461}"/>
                  </a:ext>
                </a:extLst>
              </p:cNvPr>
              <p:cNvSpPr/>
              <p:nvPr/>
            </p:nvSpPr>
            <p:spPr>
              <a:xfrm rot="-797148">
                <a:off x="5884537" y="2565011"/>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DBF9AA2-C7E7-46A7-9FB1-EC7A33E40494}"/>
                  </a:ext>
                </a:extLst>
              </p:cNvPr>
              <p:cNvSpPr/>
              <p:nvPr/>
            </p:nvSpPr>
            <p:spPr>
              <a:xfrm rot="-2700000">
                <a:off x="5884450" y="2882216"/>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F9A11888-BA8D-4CDC-B8DB-1C71466F096E}"/>
                  </a:ext>
                </a:extLst>
              </p:cNvPr>
              <p:cNvSpPr/>
              <p:nvPr/>
            </p:nvSpPr>
            <p:spPr>
              <a:xfrm rot="-4049974">
                <a:off x="5884255" y="3516717"/>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5" y="140974"/>
                      <a:pt x="70487" y="140974"/>
                    </a:cubicBezTo>
                    <a:cubicBezTo>
                      <a:pt x="31558" y="140974"/>
                      <a:pt x="0" y="109416"/>
                      <a:pt x="0" y="70487"/>
                    </a:cubicBezTo>
                    <a:cubicBezTo>
                      <a:pt x="0" y="31558"/>
                      <a:pt x="31558" y="0"/>
                      <a:pt x="70487" y="0"/>
                    </a:cubicBezTo>
                    <a:cubicBezTo>
                      <a:pt x="109415"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3B2BC116-DAD8-4477-AFB8-55907A116DA9}"/>
                  </a:ext>
                </a:extLst>
              </p:cNvPr>
              <p:cNvSpPr/>
              <p:nvPr/>
            </p:nvSpPr>
            <p:spPr>
              <a:xfrm rot="-797148">
                <a:off x="5884503" y="383369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B592E77A-C002-441E-9FCA-84492BA5DDCC}"/>
                  </a:ext>
                </a:extLst>
              </p:cNvPr>
              <p:cNvSpPr/>
              <p:nvPr/>
            </p:nvSpPr>
            <p:spPr>
              <a:xfrm rot="-2700000">
                <a:off x="5884824" y="415173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90D56D3-7E11-4033-81DF-C647D547C1BD}"/>
                  </a:ext>
                </a:extLst>
              </p:cNvPr>
              <p:cNvSpPr/>
              <p:nvPr/>
            </p:nvSpPr>
            <p:spPr>
              <a:xfrm rot="-4049974">
                <a:off x="5884873" y="4468836"/>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BDD0B3EC-1589-4C1D-905D-32A6B53B75A0}"/>
                  </a:ext>
                </a:extLst>
              </p:cNvPr>
              <p:cNvSpPr/>
              <p:nvPr/>
            </p:nvSpPr>
            <p:spPr>
              <a:xfrm rot="-4049974">
                <a:off x="6161738" y="3517160"/>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56088D36-9518-4C0C-845A-F9A6B6E76754}"/>
                  </a:ext>
                </a:extLst>
              </p:cNvPr>
              <p:cNvSpPr/>
              <p:nvPr/>
            </p:nvSpPr>
            <p:spPr>
              <a:xfrm rot="-797148">
                <a:off x="6161681" y="3833788"/>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EC59494E-5211-4CC5-9909-D6C5D2D2752F}"/>
                  </a:ext>
                </a:extLst>
              </p:cNvPr>
              <p:cNvSpPr/>
              <p:nvPr/>
            </p:nvSpPr>
            <p:spPr>
              <a:xfrm rot="-2700000">
                <a:off x="6162140" y="4152079"/>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4FA56A64-240F-42F8-A4D2-90C94629F59D}"/>
                  </a:ext>
                </a:extLst>
              </p:cNvPr>
              <p:cNvSpPr/>
              <p:nvPr/>
            </p:nvSpPr>
            <p:spPr>
              <a:xfrm rot="-4049974">
                <a:off x="6162351" y="4469279"/>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626EC9AC-1444-4F54-A662-84BA65AB37CD}"/>
                  </a:ext>
                </a:extLst>
              </p:cNvPr>
              <p:cNvSpPr/>
              <p:nvPr/>
            </p:nvSpPr>
            <p:spPr>
              <a:xfrm rot="-797148">
                <a:off x="6439785" y="3833669"/>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97B8272E-7497-4603-B2BB-6B90A6269ACE}"/>
                  </a:ext>
                </a:extLst>
              </p:cNvPr>
              <p:cNvSpPr/>
              <p:nvPr/>
            </p:nvSpPr>
            <p:spPr>
              <a:xfrm rot="-2700000">
                <a:off x="6440140" y="4151752"/>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C06B07B0-2F9D-463F-B353-31761ABB645B}"/>
                  </a:ext>
                </a:extLst>
              </p:cNvPr>
              <p:cNvSpPr/>
              <p:nvPr/>
            </p:nvSpPr>
            <p:spPr>
              <a:xfrm rot="-4049974">
                <a:off x="6440203" y="4468842"/>
                <a:ext cx="140973" cy="140973"/>
              </a:xfrm>
              <a:custGeom>
                <a:avLst/>
                <a:gdLst>
                  <a:gd name="connsiteX0" fmla="*/ 140974 w 140973"/>
                  <a:gd name="connsiteY0" fmla="*/ 70487 h 140973"/>
                  <a:gd name="connsiteX1" fmla="*/ 70487 w 140973"/>
                  <a:gd name="connsiteY1" fmla="*/ 140974 h 140973"/>
                  <a:gd name="connsiteX2" fmla="*/ 0 w 140973"/>
                  <a:gd name="connsiteY2" fmla="*/ 70487 h 140973"/>
                  <a:gd name="connsiteX3" fmla="*/ 70487 w 140973"/>
                  <a:gd name="connsiteY3" fmla="*/ 0 h 140973"/>
                  <a:gd name="connsiteX4" fmla="*/ 140974 w 140973"/>
                  <a:gd name="connsiteY4" fmla="*/ 70487 h 1409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3" h="140973">
                    <a:moveTo>
                      <a:pt x="140974" y="70487"/>
                    </a:moveTo>
                    <a:cubicBezTo>
                      <a:pt x="140974" y="109416"/>
                      <a:pt x="109416" y="140974"/>
                      <a:pt x="70487" y="140974"/>
                    </a:cubicBezTo>
                    <a:cubicBezTo>
                      <a:pt x="31558" y="140974"/>
                      <a:pt x="0" y="109416"/>
                      <a:pt x="0" y="70487"/>
                    </a:cubicBezTo>
                    <a:cubicBezTo>
                      <a:pt x="0" y="31558"/>
                      <a:pt x="31558" y="0"/>
                      <a:pt x="70487" y="0"/>
                    </a:cubicBezTo>
                    <a:cubicBezTo>
                      <a:pt x="109416" y="0"/>
                      <a:pt x="140974" y="31558"/>
                      <a:pt x="140974" y="70487"/>
                    </a:cubicBezTo>
                    <a:close/>
                  </a:path>
                </a:pathLst>
              </a:custGeom>
              <a:solidFill>
                <a:srgbClr val="EFF3F7"/>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BA2D8C07-D063-4847-9CC9-86AB0CEAC10A}"/>
                  </a:ext>
                </a:extLst>
              </p:cNvPr>
              <p:cNvSpPr/>
              <p:nvPr/>
            </p:nvSpPr>
            <p:spPr>
              <a:xfrm rot="-797148">
                <a:off x="6716960" y="3833770"/>
                <a:ext cx="140964" cy="140964"/>
              </a:xfrm>
              <a:custGeom>
                <a:avLst/>
                <a:gdLst>
                  <a:gd name="connsiteX0" fmla="*/ 140965 w 140964"/>
                  <a:gd name="connsiteY0" fmla="*/ 70482 h 140964"/>
                  <a:gd name="connsiteX1" fmla="*/ 70482 w 140964"/>
                  <a:gd name="connsiteY1" fmla="*/ 140965 h 140964"/>
                  <a:gd name="connsiteX2" fmla="*/ 0 w 140964"/>
                  <a:gd name="connsiteY2" fmla="*/ 70482 h 140964"/>
                  <a:gd name="connsiteX3" fmla="*/ 70482 w 140964"/>
                  <a:gd name="connsiteY3" fmla="*/ 0 h 140964"/>
                  <a:gd name="connsiteX4" fmla="*/ 140965 w 140964"/>
                  <a:gd name="connsiteY4" fmla="*/ 70482 h 1409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4" h="140964">
                    <a:moveTo>
                      <a:pt x="140965" y="70482"/>
                    </a:moveTo>
                    <a:cubicBezTo>
                      <a:pt x="140965" y="109409"/>
                      <a:pt x="109409" y="140965"/>
                      <a:pt x="70482" y="140965"/>
                    </a:cubicBezTo>
                    <a:cubicBezTo>
                      <a:pt x="31556" y="140965"/>
                      <a:pt x="0" y="109409"/>
                      <a:pt x="0" y="70482"/>
                    </a:cubicBezTo>
                    <a:cubicBezTo>
                      <a:pt x="0" y="31556"/>
                      <a:pt x="31556" y="0"/>
                      <a:pt x="70482" y="0"/>
                    </a:cubicBezTo>
                    <a:cubicBezTo>
                      <a:pt x="109409" y="0"/>
                      <a:pt x="140965" y="31556"/>
                      <a:pt x="140965" y="70482"/>
                    </a:cubicBezTo>
                    <a:close/>
                  </a:path>
                </a:pathLst>
              </a:custGeom>
              <a:solidFill>
                <a:srgbClr val="EFF3F7"/>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26294835-66B0-43EC-9BC6-7C073001D61E}"/>
                  </a:ext>
                </a:extLst>
              </p:cNvPr>
              <p:cNvSpPr/>
              <p:nvPr/>
            </p:nvSpPr>
            <p:spPr>
              <a:xfrm rot="-2700000">
                <a:off x="6717457" y="4152098"/>
                <a:ext cx="140968" cy="140968"/>
              </a:xfrm>
              <a:custGeom>
                <a:avLst/>
                <a:gdLst>
                  <a:gd name="connsiteX0" fmla="*/ 140969 w 140968"/>
                  <a:gd name="connsiteY0" fmla="*/ 70484 h 140968"/>
                  <a:gd name="connsiteX1" fmla="*/ 70484 w 140968"/>
                  <a:gd name="connsiteY1" fmla="*/ 140969 h 140968"/>
                  <a:gd name="connsiteX2" fmla="*/ 0 w 140968"/>
                  <a:gd name="connsiteY2" fmla="*/ 70484 h 140968"/>
                  <a:gd name="connsiteX3" fmla="*/ 70484 w 140968"/>
                  <a:gd name="connsiteY3" fmla="*/ 0 h 140968"/>
                  <a:gd name="connsiteX4" fmla="*/ 140969 w 140968"/>
                  <a:gd name="connsiteY4" fmla="*/ 70484 h 1409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8" h="140968">
                    <a:moveTo>
                      <a:pt x="140969" y="70484"/>
                    </a:moveTo>
                    <a:cubicBezTo>
                      <a:pt x="140969" y="109412"/>
                      <a:pt x="109412" y="140969"/>
                      <a:pt x="70484" y="140969"/>
                    </a:cubicBezTo>
                    <a:cubicBezTo>
                      <a:pt x="31557" y="140969"/>
                      <a:pt x="0" y="109412"/>
                      <a:pt x="0" y="70484"/>
                    </a:cubicBezTo>
                    <a:cubicBezTo>
                      <a:pt x="0" y="31557"/>
                      <a:pt x="31557" y="0"/>
                      <a:pt x="70484" y="0"/>
                    </a:cubicBezTo>
                    <a:cubicBezTo>
                      <a:pt x="109412" y="0"/>
                      <a:pt x="140969" y="31557"/>
                      <a:pt x="140969" y="70484"/>
                    </a:cubicBezTo>
                    <a:close/>
                  </a:path>
                </a:pathLst>
              </a:custGeom>
              <a:solidFill>
                <a:srgbClr val="EFF3F7"/>
              </a:solidFill>
              <a:ln w="9525" cap="flat">
                <a:noFill/>
                <a:prstDash val="solid"/>
                <a:miter/>
              </a:ln>
            </p:spPr>
            <p:txBody>
              <a:bodyPr rtlCol="0" anchor="ctr"/>
              <a:lstStyle/>
              <a:p>
                <a:endParaRPr lang="en-US"/>
              </a:p>
            </p:txBody>
          </p:sp>
        </p:grpSp>
      </p:grpSp>
      <p:sp>
        <p:nvSpPr>
          <p:cNvPr id="8" name="Picture Placeholder 7">
            <a:extLst>
              <a:ext uri="{FF2B5EF4-FFF2-40B4-BE49-F238E27FC236}">
                <a16:creationId xmlns:a16="http://schemas.microsoft.com/office/drawing/2014/main" id="{B0CC1BBA-6198-47E3-80A8-AA7DAD837385}"/>
              </a:ext>
            </a:extLst>
          </p:cNvPr>
          <p:cNvSpPr>
            <a:spLocks noGrp="1"/>
          </p:cNvSpPr>
          <p:nvPr>
            <p:ph type="pic" sz="quarter" idx="10"/>
          </p:nvPr>
        </p:nvSpPr>
        <p:spPr>
          <a:xfrm>
            <a:off x="905406" y="858492"/>
            <a:ext cx="4893740" cy="5141017"/>
          </a:xfrm>
          <a:custGeom>
            <a:avLst/>
            <a:gdLst>
              <a:gd name="connsiteX0" fmla="*/ 1317830 w 4468256"/>
              <a:gd name="connsiteY0" fmla="*/ 869 h 4694034"/>
              <a:gd name="connsiteX1" fmla="*/ 2292523 w 4468256"/>
              <a:gd name="connsiteY1" fmla="*/ 409394 h 4694034"/>
              <a:gd name="connsiteX2" fmla="*/ 2324329 w 4468256"/>
              <a:gd name="connsiteY2" fmla="*/ 445482 h 4694034"/>
              <a:gd name="connsiteX3" fmla="*/ 4170302 w 4468256"/>
              <a:gd name="connsiteY3" fmla="*/ 2630923 h 4694034"/>
              <a:gd name="connsiteX4" fmla="*/ 4147059 w 4468256"/>
              <a:gd name="connsiteY4" fmla="*/ 4276885 h 4694034"/>
              <a:gd name="connsiteX5" fmla="*/ 3211228 w 4468256"/>
              <a:gd name="connsiteY5" fmla="*/ 4694034 h 4694034"/>
              <a:gd name="connsiteX6" fmla="*/ 1253933 w 4468256"/>
              <a:gd name="connsiteY6" fmla="*/ 4694034 h 4694034"/>
              <a:gd name="connsiteX7" fmla="*/ 787853 w 4468256"/>
              <a:gd name="connsiteY7" fmla="*/ 4604732 h 4694034"/>
              <a:gd name="connsiteX8" fmla="*/ 42 w 4468256"/>
              <a:gd name="connsiteY8" fmla="*/ 3429744 h 4694034"/>
              <a:gd name="connsiteX9" fmla="*/ 6159 w 4468256"/>
              <a:gd name="connsiteY9" fmla="*/ 2478009 h 4694034"/>
              <a:gd name="connsiteX10" fmla="*/ 7993 w 4468256"/>
              <a:gd name="connsiteY10" fmla="*/ 1326264 h 4694034"/>
              <a:gd name="connsiteX11" fmla="*/ 589065 w 4468256"/>
              <a:gd name="connsiteY11" fmla="*/ 261374 h 4694034"/>
              <a:gd name="connsiteX12" fmla="*/ 693047 w 4468256"/>
              <a:gd name="connsiteY12" fmla="*/ 195315 h 4694034"/>
              <a:gd name="connsiteX13" fmla="*/ 1317830 w 4468256"/>
              <a:gd name="connsiteY13" fmla="*/ 869 h 4694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468256" h="4694034">
                <a:moveTo>
                  <a:pt x="1317830" y="869"/>
                </a:moveTo>
                <a:cubicBezTo>
                  <a:pt x="1677332" y="-12504"/>
                  <a:pt x="2036775" y="128797"/>
                  <a:pt x="2292523" y="409394"/>
                </a:cubicBezTo>
                <a:cubicBezTo>
                  <a:pt x="2303533" y="421015"/>
                  <a:pt x="2313931" y="433248"/>
                  <a:pt x="2324329" y="445482"/>
                </a:cubicBezTo>
                <a:lnTo>
                  <a:pt x="4170302" y="2630923"/>
                </a:lnTo>
                <a:cubicBezTo>
                  <a:pt x="4607023" y="3148383"/>
                  <a:pt x="4533013" y="3840776"/>
                  <a:pt x="4147059" y="4276885"/>
                </a:cubicBezTo>
                <a:cubicBezTo>
                  <a:pt x="3925640" y="4527664"/>
                  <a:pt x="3600852" y="4694034"/>
                  <a:pt x="3211228" y="4694034"/>
                </a:cubicBezTo>
                <a:lnTo>
                  <a:pt x="1253933" y="4694034"/>
                </a:lnTo>
                <a:cubicBezTo>
                  <a:pt x="1088787" y="4694034"/>
                  <a:pt x="931591" y="4662228"/>
                  <a:pt x="787853" y="4604732"/>
                </a:cubicBezTo>
                <a:cubicBezTo>
                  <a:pt x="322995" y="4418790"/>
                  <a:pt x="-4240" y="3961884"/>
                  <a:pt x="42" y="3429744"/>
                </a:cubicBezTo>
                <a:cubicBezTo>
                  <a:pt x="2488" y="3128199"/>
                  <a:pt x="4935" y="2799740"/>
                  <a:pt x="6159" y="2478009"/>
                </a:cubicBezTo>
                <a:cubicBezTo>
                  <a:pt x="8605" y="2059026"/>
                  <a:pt x="9217" y="1651052"/>
                  <a:pt x="7993" y="1326264"/>
                </a:cubicBezTo>
                <a:cubicBezTo>
                  <a:pt x="5547" y="895048"/>
                  <a:pt x="225131" y="493191"/>
                  <a:pt x="589065" y="261374"/>
                </a:cubicBezTo>
                <a:lnTo>
                  <a:pt x="693047" y="195315"/>
                </a:lnTo>
                <a:cubicBezTo>
                  <a:pt x="886406" y="72601"/>
                  <a:pt x="1102128" y="8894"/>
                  <a:pt x="1317830" y="869"/>
                </a:cubicBezTo>
                <a:close/>
              </a:path>
            </a:pathLst>
          </a:custGeom>
          <a:pattFill prst="pct5">
            <a:fgClr>
              <a:schemeClr val="accent1"/>
            </a:fgClr>
            <a:bgClr>
              <a:schemeClr val="bg1"/>
            </a:bgClr>
          </a:pattFill>
        </p:spPr>
        <p:txBody>
          <a:bodyPr wrap="square">
            <a:noAutofit/>
          </a:bodyPr>
          <a:lstStyle>
            <a:lvl1pPr>
              <a:defRPr sz="1200"/>
            </a:lvl1pPr>
          </a:lstStyle>
          <a:p>
            <a:endParaRPr lang="en-US"/>
          </a:p>
        </p:txBody>
      </p:sp>
    </p:spTree>
    <p:extLst>
      <p:ext uri="{BB962C8B-B14F-4D97-AF65-F5344CB8AC3E}">
        <p14:creationId xmlns:p14="http://schemas.microsoft.com/office/powerpoint/2010/main" val="4211989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Only White">
    <p:spTree>
      <p:nvGrpSpPr>
        <p:cNvPr id="1" name=""/>
        <p:cNvGrpSpPr/>
        <p:nvPr/>
      </p:nvGrpSpPr>
      <p:grpSpPr>
        <a:xfrm>
          <a:off x="0" y="0"/>
          <a:ext cx="0" cy="0"/>
          <a:chOff x="0" y="0"/>
          <a:chExt cx="0" cy="0"/>
        </a:xfrm>
      </p:grpSpPr>
      <p:grpSp>
        <p:nvGrpSpPr>
          <p:cNvPr id="91" name="Group 90">
            <a:extLst>
              <a:ext uri="{FF2B5EF4-FFF2-40B4-BE49-F238E27FC236}">
                <a16:creationId xmlns:a16="http://schemas.microsoft.com/office/drawing/2014/main" id="{E3312949-5276-F41B-01DB-F1BE8BEF8267}"/>
              </a:ext>
            </a:extLst>
          </p:cNvPr>
          <p:cNvGrpSpPr/>
          <p:nvPr/>
        </p:nvGrpSpPr>
        <p:grpSpPr>
          <a:xfrm>
            <a:off x="19238" y="93940"/>
            <a:ext cx="12225915" cy="6723916"/>
            <a:chOff x="19238" y="93940"/>
            <a:chExt cx="12225915" cy="6723916"/>
          </a:xfrm>
        </p:grpSpPr>
        <p:pic>
          <p:nvPicPr>
            <p:cNvPr id="92" name="Graphic 91">
              <a:extLst>
                <a:ext uri="{FF2B5EF4-FFF2-40B4-BE49-F238E27FC236}">
                  <a16:creationId xmlns:a16="http://schemas.microsoft.com/office/drawing/2014/main" id="{038203EB-13EA-7C2A-5505-C6A175464A0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1190098"/>
              <a:ext cx="679161" cy="508637"/>
            </a:xfrm>
            <a:prstGeom prst="rect">
              <a:avLst/>
            </a:prstGeom>
          </p:spPr>
        </p:pic>
        <p:pic>
          <p:nvPicPr>
            <p:cNvPr id="93" name="Graphic 92">
              <a:extLst>
                <a:ext uri="{FF2B5EF4-FFF2-40B4-BE49-F238E27FC236}">
                  <a16:creationId xmlns:a16="http://schemas.microsoft.com/office/drawing/2014/main" id="{8F4A342D-4AA5-0DE5-2B12-3B4B6F3EB90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1190098"/>
              <a:ext cx="679161" cy="508637"/>
            </a:xfrm>
            <a:prstGeom prst="rect">
              <a:avLst/>
            </a:prstGeom>
          </p:spPr>
        </p:pic>
        <p:pic>
          <p:nvPicPr>
            <p:cNvPr id="94" name="Graphic 93">
              <a:extLst>
                <a:ext uri="{FF2B5EF4-FFF2-40B4-BE49-F238E27FC236}">
                  <a16:creationId xmlns:a16="http://schemas.microsoft.com/office/drawing/2014/main" id="{83C6094D-651A-9ACF-FDCF-C641923D8B0C}"/>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1190098"/>
              <a:ext cx="679161" cy="508637"/>
            </a:xfrm>
            <a:prstGeom prst="rect">
              <a:avLst/>
            </a:prstGeom>
          </p:spPr>
        </p:pic>
        <p:pic>
          <p:nvPicPr>
            <p:cNvPr id="95" name="Graphic 94">
              <a:extLst>
                <a:ext uri="{FF2B5EF4-FFF2-40B4-BE49-F238E27FC236}">
                  <a16:creationId xmlns:a16="http://schemas.microsoft.com/office/drawing/2014/main" id="{4F97FFC1-D187-0B26-B570-B90BF466F51D}"/>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1190098"/>
              <a:ext cx="679161" cy="508637"/>
            </a:xfrm>
            <a:prstGeom prst="rect">
              <a:avLst/>
            </a:prstGeom>
          </p:spPr>
        </p:pic>
        <p:pic>
          <p:nvPicPr>
            <p:cNvPr id="96" name="Graphic 95">
              <a:extLst>
                <a:ext uri="{FF2B5EF4-FFF2-40B4-BE49-F238E27FC236}">
                  <a16:creationId xmlns:a16="http://schemas.microsoft.com/office/drawing/2014/main" id="{AE20A145-C7B4-0590-5BC5-E0DC02C2E52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1190098"/>
              <a:ext cx="679161" cy="508637"/>
            </a:xfrm>
            <a:prstGeom prst="rect">
              <a:avLst/>
            </a:prstGeom>
          </p:spPr>
        </p:pic>
        <p:pic>
          <p:nvPicPr>
            <p:cNvPr id="97" name="Graphic 96">
              <a:extLst>
                <a:ext uri="{FF2B5EF4-FFF2-40B4-BE49-F238E27FC236}">
                  <a16:creationId xmlns:a16="http://schemas.microsoft.com/office/drawing/2014/main" id="{B2FF0396-766F-9C64-ABCD-F195291C5C4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1190098"/>
              <a:ext cx="679161" cy="508637"/>
            </a:xfrm>
            <a:prstGeom prst="rect">
              <a:avLst/>
            </a:prstGeom>
          </p:spPr>
        </p:pic>
        <p:pic>
          <p:nvPicPr>
            <p:cNvPr id="98" name="Graphic 97">
              <a:extLst>
                <a:ext uri="{FF2B5EF4-FFF2-40B4-BE49-F238E27FC236}">
                  <a16:creationId xmlns:a16="http://schemas.microsoft.com/office/drawing/2014/main" id="{7A0BA5BF-CC81-78B5-4367-2753EC6D609D}"/>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1190098"/>
              <a:ext cx="679161" cy="508637"/>
            </a:xfrm>
            <a:prstGeom prst="rect">
              <a:avLst/>
            </a:prstGeom>
          </p:spPr>
        </p:pic>
        <p:pic>
          <p:nvPicPr>
            <p:cNvPr id="99" name="Graphic 98">
              <a:extLst>
                <a:ext uri="{FF2B5EF4-FFF2-40B4-BE49-F238E27FC236}">
                  <a16:creationId xmlns:a16="http://schemas.microsoft.com/office/drawing/2014/main" id="{F561B333-439D-6934-C5DD-448651EABED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1190098"/>
              <a:ext cx="679161" cy="508637"/>
            </a:xfrm>
            <a:prstGeom prst="rect">
              <a:avLst/>
            </a:prstGeom>
          </p:spPr>
        </p:pic>
        <p:pic>
          <p:nvPicPr>
            <p:cNvPr id="100" name="Graphic 99">
              <a:extLst>
                <a:ext uri="{FF2B5EF4-FFF2-40B4-BE49-F238E27FC236}">
                  <a16:creationId xmlns:a16="http://schemas.microsoft.com/office/drawing/2014/main" id="{27966DDD-47E7-663F-3F0F-5152AD902716}"/>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1190098"/>
              <a:ext cx="679161" cy="508637"/>
            </a:xfrm>
            <a:prstGeom prst="rect">
              <a:avLst/>
            </a:prstGeom>
          </p:spPr>
        </p:pic>
        <p:pic>
          <p:nvPicPr>
            <p:cNvPr id="101" name="Graphic 100">
              <a:extLst>
                <a:ext uri="{FF2B5EF4-FFF2-40B4-BE49-F238E27FC236}">
                  <a16:creationId xmlns:a16="http://schemas.microsoft.com/office/drawing/2014/main" id="{7EF25049-BDFD-847F-1825-A819D4327D06}"/>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1190098"/>
              <a:ext cx="679161" cy="508637"/>
            </a:xfrm>
            <a:prstGeom prst="rect">
              <a:avLst/>
            </a:prstGeom>
          </p:spPr>
        </p:pic>
        <p:pic>
          <p:nvPicPr>
            <p:cNvPr id="102" name="Graphic 101">
              <a:extLst>
                <a:ext uri="{FF2B5EF4-FFF2-40B4-BE49-F238E27FC236}">
                  <a16:creationId xmlns:a16="http://schemas.microsoft.com/office/drawing/2014/main" id="{1936C301-90AC-303B-70AE-C8090A6E659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1190098"/>
              <a:ext cx="679161" cy="508637"/>
            </a:xfrm>
            <a:prstGeom prst="rect">
              <a:avLst/>
            </a:prstGeom>
          </p:spPr>
        </p:pic>
        <p:pic>
          <p:nvPicPr>
            <p:cNvPr id="103" name="Graphic 102">
              <a:extLst>
                <a:ext uri="{FF2B5EF4-FFF2-40B4-BE49-F238E27FC236}">
                  <a16:creationId xmlns:a16="http://schemas.microsoft.com/office/drawing/2014/main" id="{7C2E23F5-6AB0-A46F-C08A-88C3DFB92D6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2213922"/>
              <a:ext cx="679161" cy="508637"/>
            </a:xfrm>
            <a:prstGeom prst="rect">
              <a:avLst/>
            </a:prstGeom>
          </p:spPr>
        </p:pic>
        <p:pic>
          <p:nvPicPr>
            <p:cNvPr id="104" name="Graphic 103">
              <a:extLst>
                <a:ext uri="{FF2B5EF4-FFF2-40B4-BE49-F238E27FC236}">
                  <a16:creationId xmlns:a16="http://schemas.microsoft.com/office/drawing/2014/main" id="{24291E57-8A2D-E93F-651A-F7F0D623543C}"/>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2213922"/>
              <a:ext cx="679161" cy="508637"/>
            </a:xfrm>
            <a:prstGeom prst="rect">
              <a:avLst/>
            </a:prstGeom>
          </p:spPr>
        </p:pic>
        <p:pic>
          <p:nvPicPr>
            <p:cNvPr id="105" name="Graphic 104">
              <a:extLst>
                <a:ext uri="{FF2B5EF4-FFF2-40B4-BE49-F238E27FC236}">
                  <a16:creationId xmlns:a16="http://schemas.microsoft.com/office/drawing/2014/main" id="{9FB80534-C3CD-E444-A381-666DED4E081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2213922"/>
              <a:ext cx="679161" cy="508637"/>
            </a:xfrm>
            <a:prstGeom prst="rect">
              <a:avLst/>
            </a:prstGeom>
          </p:spPr>
        </p:pic>
        <p:pic>
          <p:nvPicPr>
            <p:cNvPr id="106" name="Graphic 105">
              <a:extLst>
                <a:ext uri="{FF2B5EF4-FFF2-40B4-BE49-F238E27FC236}">
                  <a16:creationId xmlns:a16="http://schemas.microsoft.com/office/drawing/2014/main" id="{7DD72503-8854-13CE-C490-CBC0BEA122E6}"/>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2213922"/>
              <a:ext cx="679161" cy="508637"/>
            </a:xfrm>
            <a:prstGeom prst="rect">
              <a:avLst/>
            </a:prstGeom>
          </p:spPr>
        </p:pic>
        <p:pic>
          <p:nvPicPr>
            <p:cNvPr id="107" name="Graphic 106">
              <a:extLst>
                <a:ext uri="{FF2B5EF4-FFF2-40B4-BE49-F238E27FC236}">
                  <a16:creationId xmlns:a16="http://schemas.microsoft.com/office/drawing/2014/main" id="{0B45209C-5346-7C36-E654-FBF3628B431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2213922"/>
              <a:ext cx="679161" cy="508637"/>
            </a:xfrm>
            <a:prstGeom prst="rect">
              <a:avLst/>
            </a:prstGeom>
          </p:spPr>
        </p:pic>
        <p:pic>
          <p:nvPicPr>
            <p:cNvPr id="108" name="Graphic 107">
              <a:extLst>
                <a:ext uri="{FF2B5EF4-FFF2-40B4-BE49-F238E27FC236}">
                  <a16:creationId xmlns:a16="http://schemas.microsoft.com/office/drawing/2014/main" id="{D6777886-CF83-640C-CBA9-686F64754DD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2213922"/>
              <a:ext cx="679161" cy="508637"/>
            </a:xfrm>
            <a:prstGeom prst="rect">
              <a:avLst/>
            </a:prstGeom>
          </p:spPr>
        </p:pic>
        <p:pic>
          <p:nvPicPr>
            <p:cNvPr id="109" name="Graphic 108">
              <a:extLst>
                <a:ext uri="{FF2B5EF4-FFF2-40B4-BE49-F238E27FC236}">
                  <a16:creationId xmlns:a16="http://schemas.microsoft.com/office/drawing/2014/main" id="{52899880-38D6-9A55-6632-23C21E4609A8}"/>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2213922"/>
              <a:ext cx="679161" cy="508637"/>
            </a:xfrm>
            <a:prstGeom prst="rect">
              <a:avLst/>
            </a:prstGeom>
          </p:spPr>
        </p:pic>
        <p:pic>
          <p:nvPicPr>
            <p:cNvPr id="110" name="Graphic 109">
              <a:extLst>
                <a:ext uri="{FF2B5EF4-FFF2-40B4-BE49-F238E27FC236}">
                  <a16:creationId xmlns:a16="http://schemas.microsoft.com/office/drawing/2014/main" id="{0C752E18-1402-F0FC-7A6E-793FE8C356B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2213922"/>
              <a:ext cx="679161" cy="508637"/>
            </a:xfrm>
            <a:prstGeom prst="rect">
              <a:avLst/>
            </a:prstGeom>
          </p:spPr>
        </p:pic>
        <p:pic>
          <p:nvPicPr>
            <p:cNvPr id="111" name="Graphic 110">
              <a:extLst>
                <a:ext uri="{FF2B5EF4-FFF2-40B4-BE49-F238E27FC236}">
                  <a16:creationId xmlns:a16="http://schemas.microsoft.com/office/drawing/2014/main" id="{93E0C7EF-7624-29F5-6C94-1E44BDA783D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2213922"/>
              <a:ext cx="679161" cy="508637"/>
            </a:xfrm>
            <a:prstGeom prst="rect">
              <a:avLst/>
            </a:prstGeom>
          </p:spPr>
        </p:pic>
        <p:pic>
          <p:nvPicPr>
            <p:cNvPr id="112" name="Graphic 111">
              <a:extLst>
                <a:ext uri="{FF2B5EF4-FFF2-40B4-BE49-F238E27FC236}">
                  <a16:creationId xmlns:a16="http://schemas.microsoft.com/office/drawing/2014/main" id="{853CFDA0-7EFB-C44F-80DA-7E585069215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2213922"/>
              <a:ext cx="679161" cy="508637"/>
            </a:xfrm>
            <a:prstGeom prst="rect">
              <a:avLst/>
            </a:prstGeom>
          </p:spPr>
        </p:pic>
        <p:pic>
          <p:nvPicPr>
            <p:cNvPr id="113" name="Graphic 112">
              <a:extLst>
                <a:ext uri="{FF2B5EF4-FFF2-40B4-BE49-F238E27FC236}">
                  <a16:creationId xmlns:a16="http://schemas.microsoft.com/office/drawing/2014/main" id="{8B177D22-6C60-69AB-8F93-F91D6EAD947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2213922"/>
              <a:ext cx="679161" cy="508637"/>
            </a:xfrm>
            <a:prstGeom prst="rect">
              <a:avLst/>
            </a:prstGeom>
          </p:spPr>
        </p:pic>
        <p:pic>
          <p:nvPicPr>
            <p:cNvPr id="114" name="Graphic 113">
              <a:extLst>
                <a:ext uri="{FF2B5EF4-FFF2-40B4-BE49-F238E27FC236}">
                  <a16:creationId xmlns:a16="http://schemas.microsoft.com/office/drawing/2014/main" id="{E4B691A7-D5F2-4FA4-AF4F-2EEA4429D865}"/>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3237746"/>
              <a:ext cx="679161" cy="508637"/>
            </a:xfrm>
            <a:prstGeom prst="rect">
              <a:avLst/>
            </a:prstGeom>
          </p:spPr>
        </p:pic>
        <p:pic>
          <p:nvPicPr>
            <p:cNvPr id="115" name="Graphic 114">
              <a:extLst>
                <a:ext uri="{FF2B5EF4-FFF2-40B4-BE49-F238E27FC236}">
                  <a16:creationId xmlns:a16="http://schemas.microsoft.com/office/drawing/2014/main" id="{FE3BA9AB-4175-FF3D-FED0-5C76D6206C5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3237746"/>
              <a:ext cx="679161" cy="508637"/>
            </a:xfrm>
            <a:prstGeom prst="rect">
              <a:avLst/>
            </a:prstGeom>
          </p:spPr>
        </p:pic>
        <p:pic>
          <p:nvPicPr>
            <p:cNvPr id="116" name="Graphic 115">
              <a:extLst>
                <a:ext uri="{FF2B5EF4-FFF2-40B4-BE49-F238E27FC236}">
                  <a16:creationId xmlns:a16="http://schemas.microsoft.com/office/drawing/2014/main" id="{DECAB6F9-43AD-3A95-5F8A-15609C1BEFE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3237746"/>
              <a:ext cx="679161" cy="508637"/>
            </a:xfrm>
            <a:prstGeom prst="rect">
              <a:avLst/>
            </a:prstGeom>
          </p:spPr>
        </p:pic>
        <p:pic>
          <p:nvPicPr>
            <p:cNvPr id="117" name="Graphic 116">
              <a:extLst>
                <a:ext uri="{FF2B5EF4-FFF2-40B4-BE49-F238E27FC236}">
                  <a16:creationId xmlns:a16="http://schemas.microsoft.com/office/drawing/2014/main" id="{BCA0F8C3-3139-0218-E3E3-B7D1AEAED32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3237746"/>
              <a:ext cx="679161" cy="508637"/>
            </a:xfrm>
            <a:prstGeom prst="rect">
              <a:avLst/>
            </a:prstGeom>
          </p:spPr>
        </p:pic>
        <p:pic>
          <p:nvPicPr>
            <p:cNvPr id="118" name="Graphic 117">
              <a:extLst>
                <a:ext uri="{FF2B5EF4-FFF2-40B4-BE49-F238E27FC236}">
                  <a16:creationId xmlns:a16="http://schemas.microsoft.com/office/drawing/2014/main" id="{B5B85F60-C446-695D-C44A-80FBB1F28B1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3237746"/>
              <a:ext cx="679161" cy="508637"/>
            </a:xfrm>
            <a:prstGeom prst="rect">
              <a:avLst/>
            </a:prstGeom>
          </p:spPr>
        </p:pic>
        <p:pic>
          <p:nvPicPr>
            <p:cNvPr id="119" name="Graphic 118">
              <a:extLst>
                <a:ext uri="{FF2B5EF4-FFF2-40B4-BE49-F238E27FC236}">
                  <a16:creationId xmlns:a16="http://schemas.microsoft.com/office/drawing/2014/main" id="{85F1AE44-DAF3-935C-D3F2-D0F79183853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3237746"/>
              <a:ext cx="679161" cy="508637"/>
            </a:xfrm>
            <a:prstGeom prst="rect">
              <a:avLst/>
            </a:prstGeom>
          </p:spPr>
        </p:pic>
        <p:pic>
          <p:nvPicPr>
            <p:cNvPr id="120" name="Graphic 119">
              <a:extLst>
                <a:ext uri="{FF2B5EF4-FFF2-40B4-BE49-F238E27FC236}">
                  <a16:creationId xmlns:a16="http://schemas.microsoft.com/office/drawing/2014/main" id="{17E00A9F-B7C6-FE7A-047A-7915F8A1D8A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3237746"/>
              <a:ext cx="679161" cy="508637"/>
            </a:xfrm>
            <a:prstGeom prst="rect">
              <a:avLst/>
            </a:prstGeom>
          </p:spPr>
        </p:pic>
        <p:pic>
          <p:nvPicPr>
            <p:cNvPr id="121" name="Graphic 120">
              <a:extLst>
                <a:ext uri="{FF2B5EF4-FFF2-40B4-BE49-F238E27FC236}">
                  <a16:creationId xmlns:a16="http://schemas.microsoft.com/office/drawing/2014/main" id="{B46F1902-5D2C-FF24-D65F-729D75A4ADE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3237746"/>
              <a:ext cx="679161" cy="508637"/>
            </a:xfrm>
            <a:prstGeom prst="rect">
              <a:avLst/>
            </a:prstGeom>
          </p:spPr>
        </p:pic>
        <p:pic>
          <p:nvPicPr>
            <p:cNvPr id="122" name="Graphic 121">
              <a:extLst>
                <a:ext uri="{FF2B5EF4-FFF2-40B4-BE49-F238E27FC236}">
                  <a16:creationId xmlns:a16="http://schemas.microsoft.com/office/drawing/2014/main" id="{ED7993EA-3338-2201-596A-65977B8B432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3237746"/>
              <a:ext cx="679161" cy="508637"/>
            </a:xfrm>
            <a:prstGeom prst="rect">
              <a:avLst/>
            </a:prstGeom>
          </p:spPr>
        </p:pic>
        <p:pic>
          <p:nvPicPr>
            <p:cNvPr id="123" name="Graphic 122">
              <a:extLst>
                <a:ext uri="{FF2B5EF4-FFF2-40B4-BE49-F238E27FC236}">
                  <a16:creationId xmlns:a16="http://schemas.microsoft.com/office/drawing/2014/main" id="{FE8ACAC4-F813-D649-AA3C-44C39AD3272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3237746"/>
              <a:ext cx="679161" cy="508637"/>
            </a:xfrm>
            <a:prstGeom prst="rect">
              <a:avLst/>
            </a:prstGeom>
          </p:spPr>
        </p:pic>
        <p:pic>
          <p:nvPicPr>
            <p:cNvPr id="124" name="Graphic 123">
              <a:extLst>
                <a:ext uri="{FF2B5EF4-FFF2-40B4-BE49-F238E27FC236}">
                  <a16:creationId xmlns:a16="http://schemas.microsoft.com/office/drawing/2014/main" id="{1F5A95C1-F41F-2F8E-F845-21EFEFF6CD7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3237746"/>
              <a:ext cx="679161" cy="508637"/>
            </a:xfrm>
            <a:prstGeom prst="rect">
              <a:avLst/>
            </a:prstGeom>
          </p:spPr>
        </p:pic>
        <p:pic>
          <p:nvPicPr>
            <p:cNvPr id="125" name="Graphic 124">
              <a:extLst>
                <a:ext uri="{FF2B5EF4-FFF2-40B4-BE49-F238E27FC236}">
                  <a16:creationId xmlns:a16="http://schemas.microsoft.com/office/drawing/2014/main" id="{487D5A2C-590A-82E0-7AF1-1D2C3D59459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4261570"/>
              <a:ext cx="679161" cy="508637"/>
            </a:xfrm>
            <a:prstGeom prst="rect">
              <a:avLst/>
            </a:prstGeom>
          </p:spPr>
        </p:pic>
        <p:pic>
          <p:nvPicPr>
            <p:cNvPr id="126" name="Graphic 125">
              <a:extLst>
                <a:ext uri="{FF2B5EF4-FFF2-40B4-BE49-F238E27FC236}">
                  <a16:creationId xmlns:a16="http://schemas.microsoft.com/office/drawing/2014/main" id="{99C4C0A3-2D8B-0273-1976-1180F93EF85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4261570"/>
              <a:ext cx="679161" cy="508637"/>
            </a:xfrm>
            <a:prstGeom prst="rect">
              <a:avLst/>
            </a:prstGeom>
          </p:spPr>
        </p:pic>
        <p:pic>
          <p:nvPicPr>
            <p:cNvPr id="127" name="Graphic 126">
              <a:extLst>
                <a:ext uri="{FF2B5EF4-FFF2-40B4-BE49-F238E27FC236}">
                  <a16:creationId xmlns:a16="http://schemas.microsoft.com/office/drawing/2014/main" id="{5CCA9EF9-6C8A-46AE-5715-2ADD8AD711D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4261570"/>
              <a:ext cx="679161" cy="508637"/>
            </a:xfrm>
            <a:prstGeom prst="rect">
              <a:avLst/>
            </a:prstGeom>
          </p:spPr>
        </p:pic>
        <p:pic>
          <p:nvPicPr>
            <p:cNvPr id="128" name="Graphic 127">
              <a:extLst>
                <a:ext uri="{FF2B5EF4-FFF2-40B4-BE49-F238E27FC236}">
                  <a16:creationId xmlns:a16="http://schemas.microsoft.com/office/drawing/2014/main" id="{966184A7-0B1D-3E57-D77C-94386532214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4261570"/>
              <a:ext cx="679161" cy="508637"/>
            </a:xfrm>
            <a:prstGeom prst="rect">
              <a:avLst/>
            </a:prstGeom>
          </p:spPr>
        </p:pic>
        <p:pic>
          <p:nvPicPr>
            <p:cNvPr id="129" name="Graphic 128">
              <a:extLst>
                <a:ext uri="{FF2B5EF4-FFF2-40B4-BE49-F238E27FC236}">
                  <a16:creationId xmlns:a16="http://schemas.microsoft.com/office/drawing/2014/main" id="{A0C24750-01C2-6095-8F02-F17B76254FCD}"/>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4261570"/>
              <a:ext cx="679161" cy="508637"/>
            </a:xfrm>
            <a:prstGeom prst="rect">
              <a:avLst/>
            </a:prstGeom>
          </p:spPr>
        </p:pic>
        <p:pic>
          <p:nvPicPr>
            <p:cNvPr id="130" name="Graphic 129">
              <a:extLst>
                <a:ext uri="{FF2B5EF4-FFF2-40B4-BE49-F238E27FC236}">
                  <a16:creationId xmlns:a16="http://schemas.microsoft.com/office/drawing/2014/main" id="{3A46C4D4-D60B-8971-906E-492BD2D2414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4261570"/>
              <a:ext cx="679161" cy="508637"/>
            </a:xfrm>
            <a:prstGeom prst="rect">
              <a:avLst/>
            </a:prstGeom>
          </p:spPr>
        </p:pic>
        <p:pic>
          <p:nvPicPr>
            <p:cNvPr id="131" name="Graphic 130">
              <a:extLst>
                <a:ext uri="{FF2B5EF4-FFF2-40B4-BE49-F238E27FC236}">
                  <a16:creationId xmlns:a16="http://schemas.microsoft.com/office/drawing/2014/main" id="{5334A16F-71B3-BE80-15DC-AA77C3361C3C}"/>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4261570"/>
              <a:ext cx="679161" cy="508637"/>
            </a:xfrm>
            <a:prstGeom prst="rect">
              <a:avLst/>
            </a:prstGeom>
          </p:spPr>
        </p:pic>
        <p:pic>
          <p:nvPicPr>
            <p:cNvPr id="132" name="Graphic 131">
              <a:extLst>
                <a:ext uri="{FF2B5EF4-FFF2-40B4-BE49-F238E27FC236}">
                  <a16:creationId xmlns:a16="http://schemas.microsoft.com/office/drawing/2014/main" id="{C3FB7C17-6AD7-C806-C1A2-790A937A302C}"/>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4261570"/>
              <a:ext cx="679161" cy="508637"/>
            </a:xfrm>
            <a:prstGeom prst="rect">
              <a:avLst/>
            </a:prstGeom>
          </p:spPr>
        </p:pic>
        <p:pic>
          <p:nvPicPr>
            <p:cNvPr id="133" name="Graphic 132">
              <a:extLst>
                <a:ext uri="{FF2B5EF4-FFF2-40B4-BE49-F238E27FC236}">
                  <a16:creationId xmlns:a16="http://schemas.microsoft.com/office/drawing/2014/main" id="{9BB90807-3DCA-7D53-ECF4-E34A998AEDD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4261570"/>
              <a:ext cx="679161" cy="508637"/>
            </a:xfrm>
            <a:prstGeom prst="rect">
              <a:avLst/>
            </a:prstGeom>
          </p:spPr>
        </p:pic>
        <p:pic>
          <p:nvPicPr>
            <p:cNvPr id="134" name="Graphic 133">
              <a:extLst>
                <a:ext uri="{FF2B5EF4-FFF2-40B4-BE49-F238E27FC236}">
                  <a16:creationId xmlns:a16="http://schemas.microsoft.com/office/drawing/2014/main" id="{540FB4E4-8300-8815-AF76-3CCB922CBE70}"/>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4261570"/>
              <a:ext cx="679161" cy="508637"/>
            </a:xfrm>
            <a:prstGeom prst="rect">
              <a:avLst/>
            </a:prstGeom>
          </p:spPr>
        </p:pic>
        <p:pic>
          <p:nvPicPr>
            <p:cNvPr id="135" name="Graphic 134">
              <a:extLst>
                <a:ext uri="{FF2B5EF4-FFF2-40B4-BE49-F238E27FC236}">
                  <a16:creationId xmlns:a16="http://schemas.microsoft.com/office/drawing/2014/main" id="{32845721-EF7C-2B5F-F216-33E1AD14994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4261570"/>
              <a:ext cx="679161" cy="508637"/>
            </a:xfrm>
            <a:prstGeom prst="rect">
              <a:avLst/>
            </a:prstGeom>
          </p:spPr>
        </p:pic>
        <p:pic>
          <p:nvPicPr>
            <p:cNvPr id="136" name="Graphic 135">
              <a:extLst>
                <a:ext uri="{FF2B5EF4-FFF2-40B4-BE49-F238E27FC236}">
                  <a16:creationId xmlns:a16="http://schemas.microsoft.com/office/drawing/2014/main" id="{6BCB3A9D-D93D-C89E-1F01-670A72275CE2}"/>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5285395"/>
              <a:ext cx="679161" cy="508637"/>
            </a:xfrm>
            <a:prstGeom prst="rect">
              <a:avLst/>
            </a:prstGeom>
          </p:spPr>
        </p:pic>
        <p:pic>
          <p:nvPicPr>
            <p:cNvPr id="137" name="Graphic 136">
              <a:extLst>
                <a:ext uri="{FF2B5EF4-FFF2-40B4-BE49-F238E27FC236}">
                  <a16:creationId xmlns:a16="http://schemas.microsoft.com/office/drawing/2014/main" id="{6F1CD254-3A62-768A-2372-EFF5164746C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5285395"/>
              <a:ext cx="679161" cy="508637"/>
            </a:xfrm>
            <a:prstGeom prst="rect">
              <a:avLst/>
            </a:prstGeom>
          </p:spPr>
        </p:pic>
        <p:pic>
          <p:nvPicPr>
            <p:cNvPr id="138" name="Graphic 137">
              <a:extLst>
                <a:ext uri="{FF2B5EF4-FFF2-40B4-BE49-F238E27FC236}">
                  <a16:creationId xmlns:a16="http://schemas.microsoft.com/office/drawing/2014/main" id="{6F877F5F-9101-B59C-F39C-79CD47C9A70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5285395"/>
              <a:ext cx="679161" cy="508637"/>
            </a:xfrm>
            <a:prstGeom prst="rect">
              <a:avLst/>
            </a:prstGeom>
          </p:spPr>
        </p:pic>
        <p:pic>
          <p:nvPicPr>
            <p:cNvPr id="139" name="Graphic 138">
              <a:extLst>
                <a:ext uri="{FF2B5EF4-FFF2-40B4-BE49-F238E27FC236}">
                  <a16:creationId xmlns:a16="http://schemas.microsoft.com/office/drawing/2014/main" id="{F0724BE3-7898-CD24-5C40-44896F36B4D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5285395"/>
              <a:ext cx="679161" cy="508637"/>
            </a:xfrm>
            <a:prstGeom prst="rect">
              <a:avLst/>
            </a:prstGeom>
          </p:spPr>
        </p:pic>
        <p:pic>
          <p:nvPicPr>
            <p:cNvPr id="140" name="Graphic 139">
              <a:extLst>
                <a:ext uri="{FF2B5EF4-FFF2-40B4-BE49-F238E27FC236}">
                  <a16:creationId xmlns:a16="http://schemas.microsoft.com/office/drawing/2014/main" id="{61B30275-DFBE-4BBC-5511-DFD5E11F2EB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5285395"/>
              <a:ext cx="679161" cy="508637"/>
            </a:xfrm>
            <a:prstGeom prst="rect">
              <a:avLst/>
            </a:prstGeom>
          </p:spPr>
        </p:pic>
        <p:pic>
          <p:nvPicPr>
            <p:cNvPr id="141" name="Graphic 140">
              <a:extLst>
                <a:ext uri="{FF2B5EF4-FFF2-40B4-BE49-F238E27FC236}">
                  <a16:creationId xmlns:a16="http://schemas.microsoft.com/office/drawing/2014/main" id="{79E2CB96-1EA0-1E8B-203A-A6CF5EEC0758}"/>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5285395"/>
              <a:ext cx="679161" cy="508637"/>
            </a:xfrm>
            <a:prstGeom prst="rect">
              <a:avLst/>
            </a:prstGeom>
          </p:spPr>
        </p:pic>
        <p:pic>
          <p:nvPicPr>
            <p:cNvPr id="142" name="Graphic 141">
              <a:extLst>
                <a:ext uri="{FF2B5EF4-FFF2-40B4-BE49-F238E27FC236}">
                  <a16:creationId xmlns:a16="http://schemas.microsoft.com/office/drawing/2014/main" id="{64D3EFB6-70DE-4F88-683D-7713B5A6DF90}"/>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5285395"/>
              <a:ext cx="679161" cy="508637"/>
            </a:xfrm>
            <a:prstGeom prst="rect">
              <a:avLst/>
            </a:prstGeom>
          </p:spPr>
        </p:pic>
        <p:pic>
          <p:nvPicPr>
            <p:cNvPr id="143" name="Graphic 142">
              <a:extLst>
                <a:ext uri="{FF2B5EF4-FFF2-40B4-BE49-F238E27FC236}">
                  <a16:creationId xmlns:a16="http://schemas.microsoft.com/office/drawing/2014/main" id="{245692F6-89C7-CB36-0B5A-926B199F46D6}"/>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5285395"/>
              <a:ext cx="679161" cy="508637"/>
            </a:xfrm>
            <a:prstGeom prst="rect">
              <a:avLst/>
            </a:prstGeom>
          </p:spPr>
        </p:pic>
        <p:pic>
          <p:nvPicPr>
            <p:cNvPr id="144" name="Graphic 143">
              <a:extLst>
                <a:ext uri="{FF2B5EF4-FFF2-40B4-BE49-F238E27FC236}">
                  <a16:creationId xmlns:a16="http://schemas.microsoft.com/office/drawing/2014/main" id="{8D18CB66-EA61-F1B1-84B2-B265ECDB28D9}"/>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5285395"/>
              <a:ext cx="679161" cy="508637"/>
            </a:xfrm>
            <a:prstGeom prst="rect">
              <a:avLst/>
            </a:prstGeom>
          </p:spPr>
        </p:pic>
        <p:pic>
          <p:nvPicPr>
            <p:cNvPr id="145" name="Graphic 144">
              <a:extLst>
                <a:ext uri="{FF2B5EF4-FFF2-40B4-BE49-F238E27FC236}">
                  <a16:creationId xmlns:a16="http://schemas.microsoft.com/office/drawing/2014/main" id="{321E59CD-CDAC-E927-A788-C5F451867DD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5285395"/>
              <a:ext cx="679161" cy="508637"/>
            </a:xfrm>
            <a:prstGeom prst="rect">
              <a:avLst/>
            </a:prstGeom>
          </p:spPr>
        </p:pic>
        <p:pic>
          <p:nvPicPr>
            <p:cNvPr id="146" name="Graphic 145">
              <a:extLst>
                <a:ext uri="{FF2B5EF4-FFF2-40B4-BE49-F238E27FC236}">
                  <a16:creationId xmlns:a16="http://schemas.microsoft.com/office/drawing/2014/main" id="{86DA5630-7EC9-F544-C14B-0125191302E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5285395"/>
              <a:ext cx="679161" cy="508637"/>
            </a:xfrm>
            <a:prstGeom prst="rect">
              <a:avLst/>
            </a:prstGeom>
          </p:spPr>
        </p:pic>
        <p:pic>
          <p:nvPicPr>
            <p:cNvPr id="147" name="Graphic 146">
              <a:extLst>
                <a:ext uri="{FF2B5EF4-FFF2-40B4-BE49-F238E27FC236}">
                  <a16:creationId xmlns:a16="http://schemas.microsoft.com/office/drawing/2014/main" id="{D1F25B9E-36A0-9D5D-1061-81526D5F9B2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6309219"/>
              <a:ext cx="679161" cy="508637"/>
            </a:xfrm>
            <a:prstGeom prst="rect">
              <a:avLst/>
            </a:prstGeom>
          </p:spPr>
        </p:pic>
        <p:pic>
          <p:nvPicPr>
            <p:cNvPr id="148" name="Graphic 147">
              <a:extLst>
                <a:ext uri="{FF2B5EF4-FFF2-40B4-BE49-F238E27FC236}">
                  <a16:creationId xmlns:a16="http://schemas.microsoft.com/office/drawing/2014/main" id="{7716C73C-CA50-6F71-8AF7-B527742148B3}"/>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6309219"/>
              <a:ext cx="679161" cy="508637"/>
            </a:xfrm>
            <a:prstGeom prst="rect">
              <a:avLst/>
            </a:prstGeom>
          </p:spPr>
        </p:pic>
        <p:pic>
          <p:nvPicPr>
            <p:cNvPr id="149" name="Graphic 148">
              <a:extLst>
                <a:ext uri="{FF2B5EF4-FFF2-40B4-BE49-F238E27FC236}">
                  <a16:creationId xmlns:a16="http://schemas.microsoft.com/office/drawing/2014/main" id="{63F1475B-59EB-8BD9-A687-1659F432859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6309219"/>
              <a:ext cx="679161" cy="508637"/>
            </a:xfrm>
            <a:prstGeom prst="rect">
              <a:avLst/>
            </a:prstGeom>
          </p:spPr>
        </p:pic>
        <p:pic>
          <p:nvPicPr>
            <p:cNvPr id="150" name="Graphic 149">
              <a:extLst>
                <a:ext uri="{FF2B5EF4-FFF2-40B4-BE49-F238E27FC236}">
                  <a16:creationId xmlns:a16="http://schemas.microsoft.com/office/drawing/2014/main" id="{D165B6DF-1279-9726-8742-53D57C841970}"/>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6309219"/>
              <a:ext cx="679161" cy="508637"/>
            </a:xfrm>
            <a:prstGeom prst="rect">
              <a:avLst/>
            </a:prstGeom>
          </p:spPr>
        </p:pic>
        <p:pic>
          <p:nvPicPr>
            <p:cNvPr id="151" name="Graphic 150">
              <a:extLst>
                <a:ext uri="{FF2B5EF4-FFF2-40B4-BE49-F238E27FC236}">
                  <a16:creationId xmlns:a16="http://schemas.microsoft.com/office/drawing/2014/main" id="{125BA8B4-7CD1-F2BF-80FE-BCA454B4537E}"/>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6309219"/>
              <a:ext cx="679161" cy="508637"/>
            </a:xfrm>
            <a:prstGeom prst="rect">
              <a:avLst/>
            </a:prstGeom>
          </p:spPr>
        </p:pic>
        <p:pic>
          <p:nvPicPr>
            <p:cNvPr id="152" name="Graphic 151">
              <a:extLst>
                <a:ext uri="{FF2B5EF4-FFF2-40B4-BE49-F238E27FC236}">
                  <a16:creationId xmlns:a16="http://schemas.microsoft.com/office/drawing/2014/main" id="{4CD4AB4B-C557-0F99-4635-7B77CBA03668}"/>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6309219"/>
              <a:ext cx="679161" cy="508637"/>
            </a:xfrm>
            <a:prstGeom prst="rect">
              <a:avLst/>
            </a:prstGeom>
          </p:spPr>
        </p:pic>
        <p:pic>
          <p:nvPicPr>
            <p:cNvPr id="153" name="Graphic 152">
              <a:extLst>
                <a:ext uri="{FF2B5EF4-FFF2-40B4-BE49-F238E27FC236}">
                  <a16:creationId xmlns:a16="http://schemas.microsoft.com/office/drawing/2014/main" id="{C1552958-40EB-5F0A-54B3-E8CC2C41DC19}"/>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6309219"/>
              <a:ext cx="679161" cy="508637"/>
            </a:xfrm>
            <a:prstGeom prst="rect">
              <a:avLst/>
            </a:prstGeom>
          </p:spPr>
        </p:pic>
        <p:pic>
          <p:nvPicPr>
            <p:cNvPr id="154" name="Graphic 153">
              <a:extLst>
                <a:ext uri="{FF2B5EF4-FFF2-40B4-BE49-F238E27FC236}">
                  <a16:creationId xmlns:a16="http://schemas.microsoft.com/office/drawing/2014/main" id="{19873E7A-10D6-2833-C6C6-02BB6846C096}"/>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6309219"/>
              <a:ext cx="679161" cy="508637"/>
            </a:xfrm>
            <a:prstGeom prst="rect">
              <a:avLst/>
            </a:prstGeom>
          </p:spPr>
        </p:pic>
        <p:pic>
          <p:nvPicPr>
            <p:cNvPr id="155" name="Graphic 154">
              <a:extLst>
                <a:ext uri="{FF2B5EF4-FFF2-40B4-BE49-F238E27FC236}">
                  <a16:creationId xmlns:a16="http://schemas.microsoft.com/office/drawing/2014/main" id="{11220FB4-DBE2-1382-8E35-0BCEEA036F99}"/>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6309219"/>
              <a:ext cx="679161" cy="508637"/>
            </a:xfrm>
            <a:prstGeom prst="rect">
              <a:avLst/>
            </a:prstGeom>
          </p:spPr>
        </p:pic>
        <p:pic>
          <p:nvPicPr>
            <p:cNvPr id="156" name="Graphic 155">
              <a:extLst>
                <a:ext uri="{FF2B5EF4-FFF2-40B4-BE49-F238E27FC236}">
                  <a16:creationId xmlns:a16="http://schemas.microsoft.com/office/drawing/2014/main" id="{6A0958F3-0559-A154-C67A-B7EAB72596B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6309219"/>
              <a:ext cx="679161" cy="508637"/>
            </a:xfrm>
            <a:prstGeom prst="rect">
              <a:avLst/>
            </a:prstGeom>
          </p:spPr>
        </p:pic>
        <p:pic>
          <p:nvPicPr>
            <p:cNvPr id="157" name="Graphic 156">
              <a:extLst>
                <a:ext uri="{FF2B5EF4-FFF2-40B4-BE49-F238E27FC236}">
                  <a16:creationId xmlns:a16="http://schemas.microsoft.com/office/drawing/2014/main" id="{1843954B-359C-D58C-1D19-999DCB6B07B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6309219"/>
              <a:ext cx="679161" cy="508637"/>
            </a:xfrm>
            <a:prstGeom prst="rect">
              <a:avLst/>
            </a:prstGeom>
          </p:spPr>
        </p:pic>
        <p:pic>
          <p:nvPicPr>
            <p:cNvPr id="158" name="Graphic 157">
              <a:extLst>
                <a:ext uri="{FF2B5EF4-FFF2-40B4-BE49-F238E27FC236}">
                  <a16:creationId xmlns:a16="http://schemas.microsoft.com/office/drawing/2014/main" id="{A1029286-21BB-3587-EF1D-5872AB7E55F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9238" y="93940"/>
              <a:ext cx="679161" cy="508637"/>
            </a:xfrm>
            <a:prstGeom prst="rect">
              <a:avLst/>
            </a:prstGeom>
          </p:spPr>
        </p:pic>
        <p:pic>
          <p:nvPicPr>
            <p:cNvPr id="159" name="Graphic 158">
              <a:extLst>
                <a:ext uri="{FF2B5EF4-FFF2-40B4-BE49-F238E27FC236}">
                  <a16:creationId xmlns:a16="http://schemas.microsoft.com/office/drawing/2014/main" id="{7395FF1A-4F5D-2A13-EBC2-EE77813A922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74526" y="93940"/>
              <a:ext cx="679161" cy="508637"/>
            </a:xfrm>
            <a:prstGeom prst="rect">
              <a:avLst/>
            </a:prstGeom>
          </p:spPr>
        </p:pic>
        <p:pic>
          <p:nvPicPr>
            <p:cNvPr id="160" name="Graphic 159">
              <a:extLst>
                <a:ext uri="{FF2B5EF4-FFF2-40B4-BE49-F238E27FC236}">
                  <a16:creationId xmlns:a16="http://schemas.microsoft.com/office/drawing/2014/main" id="{73480149-1E23-3352-6B45-CE473D4480B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2244922" y="93940"/>
              <a:ext cx="679161" cy="508637"/>
            </a:xfrm>
            <a:prstGeom prst="rect">
              <a:avLst/>
            </a:prstGeom>
          </p:spPr>
        </p:pic>
        <p:pic>
          <p:nvPicPr>
            <p:cNvPr id="161" name="Graphic 160">
              <a:extLst>
                <a:ext uri="{FF2B5EF4-FFF2-40B4-BE49-F238E27FC236}">
                  <a16:creationId xmlns:a16="http://schemas.microsoft.com/office/drawing/2014/main" id="{411BF736-415D-A4FD-4AFD-C7D8BB3D0EBB}"/>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3415318" y="93940"/>
              <a:ext cx="679161" cy="508637"/>
            </a:xfrm>
            <a:prstGeom prst="rect">
              <a:avLst/>
            </a:prstGeom>
          </p:spPr>
        </p:pic>
        <p:pic>
          <p:nvPicPr>
            <p:cNvPr id="162" name="Graphic 161">
              <a:extLst>
                <a:ext uri="{FF2B5EF4-FFF2-40B4-BE49-F238E27FC236}">
                  <a16:creationId xmlns:a16="http://schemas.microsoft.com/office/drawing/2014/main" id="{ABE5A9A1-42D2-0D73-3239-55F4E5EB2A0A}"/>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4585714" y="93940"/>
              <a:ext cx="679161" cy="508637"/>
            </a:xfrm>
            <a:prstGeom prst="rect">
              <a:avLst/>
            </a:prstGeom>
          </p:spPr>
        </p:pic>
        <p:pic>
          <p:nvPicPr>
            <p:cNvPr id="163" name="Graphic 162">
              <a:extLst>
                <a:ext uri="{FF2B5EF4-FFF2-40B4-BE49-F238E27FC236}">
                  <a16:creationId xmlns:a16="http://schemas.microsoft.com/office/drawing/2014/main" id="{88075493-0C12-810F-95D8-BD6F25DEE215}"/>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5756110" y="93940"/>
              <a:ext cx="679161" cy="508637"/>
            </a:xfrm>
            <a:prstGeom prst="rect">
              <a:avLst/>
            </a:prstGeom>
          </p:spPr>
        </p:pic>
        <p:pic>
          <p:nvPicPr>
            <p:cNvPr id="164" name="Graphic 163">
              <a:extLst>
                <a:ext uri="{FF2B5EF4-FFF2-40B4-BE49-F238E27FC236}">
                  <a16:creationId xmlns:a16="http://schemas.microsoft.com/office/drawing/2014/main" id="{EE145A4E-040F-F012-5FCB-DEE05DA2FC14}"/>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6926505" y="93940"/>
              <a:ext cx="679161" cy="508637"/>
            </a:xfrm>
            <a:prstGeom prst="rect">
              <a:avLst/>
            </a:prstGeom>
          </p:spPr>
        </p:pic>
        <p:pic>
          <p:nvPicPr>
            <p:cNvPr id="165" name="Graphic 164">
              <a:extLst>
                <a:ext uri="{FF2B5EF4-FFF2-40B4-BE49-F238E27FC236}">
                  <a16:creationId xmlns:a16="http://schemas.microsoft.com/office/drawing/2014/main" id="{E9B2F8EF-EF58-A5D7-83EB-81BEEA1B2E9F}"/>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8096901" y="93940"/>
              <a:ext cx="679161" cy="508637"/>
            </a:xfrm>
            <a:prstGeom prst="rect">
              <a:avLst/>
            </a:prstGeom>
          </p:spPr>
        </p:pic>
        <p:pic>
          <p:nvPicPr>
            <p:cNvPr id="166" name="Graphic 165">
              <a:extLst>
                <a:ext uri="{FF2B5EF4-FFF2-40B4-BE49-F238E27FC236}">
                  <a16:creationId xmlns:a16="http://schemas.microsoft.com/office/drawing/2014/main" id="{A59035F3-62FD-C087-456B-B4F876EA7BE7}"/>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9267297" y="93940"/>
              <a:ext cx="679161" cy="508637"/>
            </a:xfrm>
            <a:prstGeom prst="rect">
              <a:avLst/>
            </a:prstGeom>
          </p:spPr>
        </p:pic>
        <p:pic>
          <p:nvPicPr>
            <p:cNvPr id="167" name="Graphic 166">
              <a:extLst>
                <a:ext uri="{FF2B5EF4-FFF2-40B4-BE49-F238E27FC236}">
                  <a16:creationId xmlns:a16="http://schemas.microsoft.com/office/drawing/2014/main" id="{7DC77432-5B27-B690-0389-61C9B985F8E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0437693" y="93940"/>
              <a:ext cx="679161" cy="508637"/>
            </a:xfrm>
            <a:prstGeom prst="rect">
              <a:avLst/>
            </a:prstGeom>
          </p:spPr>
        </p:pic>
        <p:pic>
          <p:nvPicPr>
            <p:cNvPr id="168" name="Graphic 167">
              <a:extLst>
                <a:ext uri="{FF2B5EF4-FFF2-40B4-BE49-F238E27FC236}">
                  <a16:creationId xmlns:a16="http://schemas.microsoft.com/office/drawing/2014/main" id="{3FB11D58-2935-AD9F-5B93-5CAC5A61A015}"/>
                </a:ext>
              </a:extLst>
            </p:cNvPr>
            <p:cNvPicPr>
              <a:picLocks noChangeAspect="1"/>
            </p:cNvPicPr>
            <p:nvPr userDrawn="1"/>
          </p:nvPicPr>
          <p:blipFill>
            <a:blip>
              <a:alphaModFix/>
              <a:extLst>
                <a:ext uri="{96DAC541-7B7A-43D3-8B79-37D633B846F1}">
                  <asvg:svgBlip xmlns:asvg="http://schemas.microsoft.com/office/drawing/2016/SVG/main" r:embed="rId2"/>
                </a:ext>
              </a:extLst>
            </a:blip>
            <a:srcRect r="64823"/>
            <a:stretch>
              <a:fillRect/>
            </a:stretch>
          </p:blipFill>
          <p:spPr>
            <a:xfrm>
              <a:off x="11565992" y="93940"/>
              <a:ext cx="679161" cy="508637"/>
            </a:xfrm>
            <a:prstGeom prst="rect">
              <a:avLst/>
            </a:prstGeom>
          </p:spPr>
        </p:pic>
      </p:grpSp>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71500" y="457200"/>
            <a:ext cx="11052046" cy="492443"/>
          </a:xfrm>
        </p:spPr>
        <p:txBody>
          <a:bodyPr/>
          <a:lstStyle>
            <a:lvl1pPr>
              <a:defRPr sz="3200"/>
            </a:lvl1p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71500" y="292100"/>
            <a:ext cx="11052046" cy="153888"/>
          </a:xfrm>
        </p:spPr>
        <p:txBody>
          <a:bodyPr/>
          <a:lstStyle>
            <a:lvl1pPr marL="0" indent="0">
              <a:buNone/>
              <a:defRPr sz="1000" cap="all" baseline="0"/>
            </a:lvl1pPr>
            <a:lvl2pPr marL="228600" indent="0">
              <a:buNone/>
              <a:defRPr/>
            </a:lvl2pPr>
            <a:lvl3pPr marL="457200" indent="0">
              <a:buNone/>
              <a:defRPr/>
            </a:lvl3pPr>
            <a:lvl4pPr marL="661988" indent="0">
              <a:buNone/>
              <a:defRPr/>
            </a:lvl4pPr>
            <a:lvl5pPr marL="855663" indent="0">
              <a:buNone/>
              <a:defRPr/>
            </a:lvl5pPr>
          </a:lstStyle>
          <a:p>
            <a:pPr lvl="0"/>
            <a:r>
              <a:rPr lang="en-US"/>
              <a:t>Click to edit eyebrow style</a:t>
            </a:r>
          </a:p>
        </p:txBody>
      </p:sp>
      <p:sp>
        <p:nvSpPr>
          <p:cNvPr id="4" name="Text Placeholder 4">
            <a:extLst>
              <a:ext uri="{FF2B5EF4-FFF2-40B4-BE49-F238E27FC236}">
                <a16:creationId xmlns:a16="http://schemas.microsoft.com/office/drawing/2014/main" id="{34566496-F429-65A0-F1DA-5A9F9D6870FA}"/>
              </a:ext>
            </a:extLst>
          </p:cNvPr>
          <p:cNvSpPr>
            <a:spLocks noGrp="1"/>
          </p:cNvSpPr>
          <p:nvPr>
            <p:ph type="body" sz="quarter" idx="12" hasCustomPrompt="1"/>
          </p:nvPr>
        </p:nvSpPr>
        <p:spPr>
          <a:xfrm>
            <a:off x="1939924" y="6400799"/>
            <a:ext cx="9680575" cy="153888"/>
          </a:xfrm>
        </p:spPr>
        <p:txBody>
          <a:bodyPr/>
          <a:lstStyle>
            <a:lvl1pPr marL="0" indent="0">
              <a:buNone/>
              <a:defRPr sz="1000" cap="none" baseline="0"/>
            </a:lvl1pPr>
            <a:lvl2pPr marL="228600" indent="0">
              <a:buNone/>
              <a:defRPr/>
            </a:lvl2pPr>
            <a:lvl3pPr marL="457200" indent="0">
              <a:buNone/>
              <a:defRPr/>
            </a:lvl3pPr>
            <a:lvl4pPr marL="661988" indent="0">
              <a:buNone/>
              <a:defRPr/>
            </a:lvl4pPr>
            <a:lvl5pPr marL="855663" indent="0">
              <a:buNone/>
              <a:defRPr/>
            </a:lvl5pPr>
          </a:lstStyle>
          <a:p>
            <a:pPr lvl="0"/>
            <a:r>
              <a:rPr lang="en-US"/>
              <a:t>Footer</a:t>
            </a:r>
          </a:p>
        </p:txBody>
      </p:sp>
      <p:pic>
        <p:nvPicPr>
          <p:cNvPr id="6" name="Graphic 5">
            <a:extLst>
              <a:ext uri="{FF2B5EF4-FFF2-40B4-BE49-F238E27FC236}">
                <a16:creationId xmlns:a16="http://schemas.microsoft.com/office/drawing/2014/main" id="{B502359A-FEAD-154B-8FCA-7F4EDB73CDDE}"/>
              </a:ext>
            </a:extLst>
          </p:cNvPr>
          <p:cNvPicPr>
            <a:picLocks noChangeAspect="1"/>
          </p:cNvPicPr>
          <p:nvPr userDrawn="1"/>
        </p:nvPicPr>
        <p:blipFill>
          <a:blip>
            <a:extLst>
              <a:ext uri="{96DAC541-7B7A-43D3-8B79-37D633B846F1}">
                <asvg:svgBlip xmlns:asvg="http://schemas.microsoft.com/office/drawing/2016/SVG/main" r:embed="rId3"/>
              </a:ext>
            </a:extLst>
          </a:blip>
          <a:srcRect b="43662"/>
          <a:stretch>
            <a:fillRect/>
          </a:stretch>
        </p:blipFill>
        <p:spPr>
          <a:xfrm>
            <a:off x="568454" y="6390910"/>
            <a:ext cx="618133" cy="231873"/>
          </a:xfrm>
          <a:prstGeom prst="rect">
            <a:avLst/>
          </a:prstGeom>
        </p:spPr>
      </p:pic>
    </p:spTree>
    <p:extLst>
      <p:ext uri="{BB962C8B-B14F-4D97-AF65-F5344CB8AC3E}">
        <p14:creationId xmlns:p14="http://schemas.microsoft.com/office/powerpoint/2010/main" val="50079409"/>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3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71501" y="457201"/>
            <a:ext cx="11052047" cy="492443"/>
          </a:xfrm>
        </p:spPr>
        <p:txBody>
          <a:bodyPr/>
          <a:lstStyle>
            <a:lvl1pPr>
              <a:defRPr sz="3200"/>
            </a:lvl1pPr>
          </a:lstStyle>
          <a:p>
            <a:r>
              <a:rPr lang="en-US"/>
              <a:t>Click to edit Master title style</a:t>
            </a:r>
          </a:p>
        </p:txBody>
      </p:sp>
      <p:sp>
        <p:nvSpPr>
          <p:cNvPr id="3" name="Text Placeholder 4">
            <a:extLst>
              <a:ext uri="{FF2B5EF4-FFF2-40B4-BE49-F238E27FC236}">
                <a16:creationId xmlns:a16="http://schemas.microsoft.com/office/drawing/2014/main" id="{3134AA3C-2F0D-D667-86A9-3A48F0A2264F}"/>
              </a:ext>
            </a:extLst>
          </p:cNvPr>
          <p:cNvSpPr>
            <a:spLocks noGrp="1"/>
          </p:cNvSpPr>
          <p:nvPr>
            <p:ph type="body" sz="quarter" idx="11" hasCustomPrompt="1"/>
          </p:nvPr>
        </p:nvSpPr>
        <p:spPr>
          <a:xfrm>
            <a:off x="571501" y="292100"/>
            <a:ext cx="11052047" cy="153888"/>
          </a:xfrm>
        </p:spPr>
        <p:txBody>
          <a:bodyPr/>
          <a:lstStyle>
            <a:lvl1pPr marL="0" indent="0">
              <a:buNone/>
              <a:defRPr sz="1000" cap="all" baseline="0"/>
            </a:lvl1pPr>
            <a:lvl2pPr marL="228594" indent="0">
              <a:buNone/>
              <a:defRPr/>
            </a:lvl2pPr>
            <a:lvl3pPr marL="457189" indent="0">
              <a:buNone/>
              <a:defRPr/>
            </a:lvl3pPr>
            <a:lvl4pPr marL="661971" indent="0">
              <a:buNone/>
              <a:defRPr/>
            </a:lvl4pPr>
            <a:lvl5pPr marL="855641" indent="0">
              <a:buNone/>
              <a:defRPr/>
            </a:lvl5pPr>
          </a:lstStyle>
          <a:p>
            <a:pPr lvl="0"/>
            <a:r>
              <a:rPr lang="en-US"/>
              <a:t>Click to edit eyebrow style</a:t>
            </a:r>
          </a:p>
        </p:txBody>
      </p:sp>
      <p:sp>
        <p:nvSpPr>
          <p:cNvPr id="5" name="Text Placeholder 4">
            <a:extLst>
              <a:ext uri="{FF2B5EF4-FFF2-40B4-BE49-F238E27FC236}">
                <a16:creationId xmlns:a16="http://schemas.microsoft.com/office/drawing/2014/main" id="{CDB5DB82-9BC7-A834-1721-06DD3302C718}"/>
              </a:ext>
            </a:extLst>
          </p:cNvPr>
          <p:cNvSpPr>
            <a:spLocks noGrp="1"/>
          </p:cNvSpPr>
          <p:nvPr>
            <p:ph type="body" sz="quarter" idx="12" hasCustomPrompt="1"/>
          </p:nvPr>
        </p:nvSpPr>
        <p:spPr>
          <a:xfrm>
            <a:off x="1939926" y="6400799"/>
            <a:ext cx="9680575" cy="153888"/>
          </a:xfrm>
        </p:spPr>
        <p:txBody>
          <a:bodyPr/>
          <a:lstStyle>
            <a:lvl1pPr marL="0" indent="0">
              <a:buNone/>
              <a:defRPr sz="1000" cap="none" baseline="0"/>
            </a:lvl1pPr>
            <a:lvl2pPr marL="228594" indent="0">
              <a:buNone/>
              <a:defRPr/>
            </a:lvl2pPr>
            <a:lvl3pPr marL="457189" indent="0">
              <a:buNone/>
              <a:defRPr/>
            </a:lvl3pPr>
            <a:lvl4pPr marL="661971" indent="0">
              <a:buNone/>
              <a:defRPr/>
            </a:lvl4pPr>
            <a:lvl5pPr marL="855641" indent="0">
              <a:buNone/>
              <a:defRPr/>
            </a:lvl5pPr>
          </a:lstStyle>
          <a:p>
            <a:pPr lvl="0"/>
            <a:r>
              <a:rPr lang="en-US"/>
              <a:t>Footer</a:t>
            </a:r>
          </a:p>
        </p:txBody>
      </p:sp>
      <p:pic>
        <p:nvPicPr>
          <p:cNvPr id="7" name="Graphic 6">
            <a:extLst>
              <a:ext uri="{FF2B5EF4-FFF2-40B4-BE49-F238E27FC236}">
                <a16:creationId xmlns:a16="http://schemas.microsoft.com/office/drawing/2014/main" id="{C853E6D7-8180-7D05-3AFD-4BED37FA3E1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71502" y="6274975"/>
            <a:ext cx="618133" cy="411576"/>
          </a:xfrm>
          <a:prstGeom prst="rect">
            <a:avLst/>
          </a:prstGeom>
        </p:spPr>
      </p:pic>
    </p:spTree>
    <p:extLst>
      <p:ext uri="{BB962C8B-B14F-4D97-AF65-F5344CB8AC3E}">
        <p14:creationId xmlns:p14="http://schemas.microsoft.com/office/powerpoint/2010/main" val="184920310"/>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3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 Id="rId9" Type="http://schemas.openxmlformats.org/officeDocument/2006/relationships/image" Target="../media/image9.svg"/></Relationships>
</file>

<file path=ppt/slides/_rels/slide2.xml.rels><?xml version="1.0" encoding="UTF-8" standalone="yes"?>
<Relationships xmlns="http://schemas.openxmlformats.org/package/2006/relationships"><Relationship Id="rId8" Type="http://schemas.openxmlformats.org/officeDocument/2006/relationships/image" Target="../media/image14.png"/><Relationship Id="rId13" Type="http://schemas.openxmlformats.org/officeDocument/2006/relationships/image" Target="../media/image19.png"/><Relationship Id="rId3" Type="http://schemas.openxmlformats.org/officeDocument/2006/relationships/image" Target="../media/image8.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6" Type="http://schemas.openxmlformats.org/officeDocument/2006/relationships/image" Target="../media/image45.jpeg"/><Relationship Id="rId21" Type="http://schemas.openxmlformats.org/officeDocument/2006/relationships/image" Target="../media/image40.jpeg"/><Relationship Id="rId42" Type="http://schemas.openxmlformats.org/officeDocument/2006/relationships/image" Target="../media/image61.jpeg"/><Relationship Id="rId47" Type="http://schemas.openxmlformats.org/officeDocument/2006/relationships/image" Target="../media/image66.png"/><Relationship Id="rId63" Type="http://schemas.openxmlformats.org/officeDocument/2006/relationships/image" Target="../media/image82.png"/><Relationship Id="rId68" Type="http://schemas.openxmlformats.org/officeDocument/2006/relationships/image" Target="../media/image87.svg"/><Relationship Id="rId2" Type="http://schemas.openxmlformats.org/officeDocument/2006/relationships/notesSlide" Target="../notesSlides/notesSlide3.xml"/><Relationship Id="rId16" Type="http://schemas.openxmlformats.org/officeDocument/2006/relationships/image" Target="../media/image35.svg"/><Relationship Id="rId29" Type="http://schemas.openxmlformats.org/officeDocument/2006/relationships/image" Target="../media/image48.png"/><Relationship Id="rId11" Type="http://schemas.openxmlformats.org/officeDocument/2006/relationships/image" Target="../media/image30.png"/><Relationship Id="rId24" Type="http://schemas.openxmlformats.org/officeDocument/2006/relationships/image" Target="../media/image43.jpeg"/><Relationship Id="rId32" Type="http://schemas.openxmlformats.org/officeDocument/2006/relationships/image" Target="../media/image51.png"/><Relationship Id="rId37" Type="http://schemas.openxmlformats.org/officeDocument/2006/relationships/image" Target="../media/image56.png"/><Relationship Id="rId40" Type="http://schemas.openxmlformats.org/officeDocument/2006/relationships/image" Target="../media/image59.png"/><Relationship Id="rId45" Type="http://schemas.openxmlformats.org/officeDocument/2006/relationships/image" Target="../media/image64.png"/><Relationship Id="rId53" Type="http://schemas.openxmlformats.org/officeDocument/2006/relationships/image" Target="../media/image72.png"/><Relationship Id="rId58" Type="http://schemas.openxmlformats.org/officeDocument/2006/relationships/image" Target="../media/image77.png"/><Relationship Id="rId66" Type="http://schemas.openxmlformats.org/officeDocument/2006/relationships/image" Target="../media/image85.png"/><Relationship Id="rId5" Type="http://schemas.openxmlformats.org/officeDocument/2006/relationships/image" Target="../media/image24.svg"/><Relationship Id="rId61" Type="http://schemas.openxmlformats.org/officeDocument/2006/relationships/image" Target="../media/image80.png"/><Relationship Id="rId19" Type="http://schemas.openxmlformats.org/officeDocument/2006/relationships/image" Target="../media/image38.png"/><Relationship Id="rId14" Type="http://schemas.openxmlformats.org/officeDocument/2006/relationships/image" Target="../media/image33.png"/><Relationship Id="rId22" Type="http://schemas.openxmlformats.org/officeDocument/2006/relationships/image" Target="../media/image41.png"/><Relationship Id="rId27" Type="http://schemas.openxmlformats.org/officeDocument/2006/relationships/image" Target="../media/image46.jpeg"/><Relationship Id="rId30" Type="http://schemas.openxmlformats.org/officeDocument/2006/relationships/image" Target="../media/image49.svg"/><Relationship Id="rId35" Type="http://schemas.openxmlformats.org/officeDocument/2006/relationships/image" Target="../media/image54.png"/><Relationship Id="rId43" Type="http://schemas.openxmlformats.org/officeDocument/2006/relationships/image" Target="../media/image62.png"/><Relationship Id="rId48" Type="http://schemas.openxmlformats.org/officeDocument/2006/relationships/image" Target="../media/image67.svg"/><Relationship Id="rId56" Type="http://schemas.openxmlformats.org/officeDocument/2006/relationships/image" Target="../media/image75.png"/><Relationship Id="rId64" Type="http://schemas.openxmlformats.org/officeDocument/2006/relationships/image" Target="../media/image83.png"/><Relationship Id="rId69" Type="http://schemas.openxmlformats.org/officeDocument/2006/relationships/image" Target="../media/image88.jpeg"/><Relationship Id="rId8" Type="http://schemas.openxmlformats.org/officeDocument/2006/relationships/image" Target="../media/image27.svg"/><Relationship Id="rId51" Type="http://schemas.openxmlformats.org/officeDocument/2006/relationships/image" Target="../media/image70.png"/><Relationship Id="rId72" Type="http://schemas.openxmlformats.org/officeDocument/2006/relationships/image" Target="../media/image90.png"/><Relationship Id="rId3" Type="http://schemas.openxmlformats.org/officeDocument/2006/relationships/image" Target="../media/image22.sv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jpeg"/><Relationship Id="rId33" Type="http://schemas.openxmlformats.org/officeDocument/2006/relationships/image" Target="../media/image52.png"/><Relationship Id="rId38" Type="http://schemas.openxmlformats.org/officeDocument/2006/relationships/image" Target="../media/image57.jpeg"/><Relationship Id="rId46" Type="http://schemas.openxmlformats.org/officeDocument/2006/relationships/image" Target="../media/image65.jpeg"/><Relationship Id="rId59" Type="http://schemas.openxmlformats.org/officeDocument/2006/relationships/image" Target="../media/image78.png"/><Relationship Id="rId67" Type="http://schemas.openxmlformats.org/officeDocument/2006/relationships/image" Target="../media/image86.png"/><Relationship Id="rId20" Type="http://schemas.openxmlformats.org/officeDocument/2006/relationships/image" Target="../media/image39.png"/><Relationship Id="rId41" Type="http://schemas.openxmlformats.org/officeDocument/2006/relationships/image" Target="../media/image60.png"/><Relationship Id="rId54" Type="http://schemas.openxmlformats.org/officeDocument/2006/relationships/image" Target="../media/image73.svg"/><Relationship Id="rId62" Type="http://schemas.openxmlformats.org/officeDocument/2006/relationships/image" Target="../media/image81.png"/><Relationship Id="rId70" Type="http://schemas.openxmlformats.org/officeDocument/2006/relationships/image" Target="../media/image8.png"/><Relationship Id="rId1" Type="http://schemas.openxmlformats.org/officeDocument/2006/relationships/slideLayout" Target="../slideLayouts/slideLayout3.xml"/><Relationship Id="rId6" Type="http://schemas.openxmlformats.org/officeDocument/2006/relationships/image" Target="../media/image25.png"/><Relationship Id="rId15" Type="http://schemas.openxmlformats.org/officeDocument/2006/relationships/image" Target="../media/image34.png"/><Relationship Id="rId23" Type="http://schemas.openxmlformats.org/officeDocument/2006/relationships/image" Target="../media/image42.png"/><Relationship Id="rId28" Type="http://schemas.openxmlformats.org/officeDocument/2006/relationships/image" Target="../media/image47.png"/><Relationship Id="rId36" Type="http://schemas.openxmlformats.org/officeDocument/2006/relationships/image" Target="../media/image55.png"/><Relationship Id="rId49" Type="http://schemas.openxmlformats.org/officeDocument/2006/relationships/image" Target="../media/image68.png"/><Relationship Id="rId57" Type="http://schemas.openxmlformats.org/officeDocument/2006/relationships/image" Target="../media/image76.png"/><Relationship Id="rId10" Type="http://schemas.openxmlformats.org/officeDocument/2006/relationships/image" Target="../media/image29.svg"/><Relationship Id="rId31" Type="http://schemas.openxmlformats.org/officeDocument/2006/relationships/image" Target="../media/image50.jpeg"/><Relationship Id="rId44" Type="http://schemas.openxmlformats.org/officeDocument/2006/relationships/image" Target="../media/image63.jpeg"/><Relationship Id="rId52" Type="http://schemas.openxmlformats.org/officeDocument/2006/relationships/image" Target="../media/image71.png"/><Relationship Id="rId60" Type="http://schemas.openxmlformats.org/officeDocument/2006/relationships/image" Target="../media/image79.png"/><Relationship Id="rId65" Type="http://schemas.openxmlformats.org/officeDocument/2006/relationships/image" Target="../media/image84.jpeg"/><Relationship Id="rId73" Type="http://schemas.openxmlformats.org/officeDocument/2006/relationships/image" Target="../media/image91.png"/><Relationship Id="rId4" Type="http://schemas.openxmlformats.org/officeDocument/2006/relationships/image" Target="../media/image23.png"/><Relationship Id="rId9" Type="http://schemas.openxmlformats.org/officeDocument/2006/relationships/image" Target="../media/image28.svg"/><Relationship Id="rId13" Type="http://schemas.openxmlformats.org/officeDocument/2006/relationships/image" Target="../media/image32.png"/><Relationship Id="rId18" Type="http://schemas.openxmlformats.org/officeDocument/2006/relationships/image" Target="../media/image37.svg"/><Relationship Id="rId39" Type="http://schemas.openxmlformats.org/officeDocument/2006/relationships/image" Target="../media/image58.png"/><Relationship Id="rId34" Type="http://schemas.openxmlformats.org/officeDocument/2006/relationships/image" Target="../media/image53.jpeg"/><Relationship Id="rId50" Type="http://schemas.openxmlformats.org/officeDocument/2006/relationships/image" Target="../media/image69.png"/><Relationship Id="rId55" Type="http://schemas.openxmlformats.org/officeDocument/2006/relationships/image" Target="../media/image74.svg"/><Relationship Id="rId7" Type="http://schemas.openxmlformats.org/officeDocument/2006/relationships/image" Target="../media/image26.png"/><Relationship Id="rId71" Type="http://schemas.openxmlformats.org/officeDocument/2006/relationships/image" Target="../media/image8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2.jpe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94.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96.png"/><Relationship Id="rId7" Type="http://schemas.openxmlformats.org/officeDocument/2006/relationships/image" Target="../media/image9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98.png"/><Relationship Id="rId10" Type="http://schemas.openxmlformats.org/officeDocument/2006/relationships/image" Target="../media/image8.png"/><Relationship Id="rId4" Type="http://schemas.openxmlformats.org/officeDocument/2006/relationships/image" Target="../media/image97.svg"/><Relationship Id="rId9"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99.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8.png"/><Relationship Id="rId4"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hyperlink" Target="https://samples.theagentdude.com/" TargetMode="Externa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1.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2.jpe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95.png"/><Relationship Id="rId5" Type="http://schemas.openxmlformats.org/officeDocument/2006/relationships/image" Target="../media/image8.png"/><Relationship Id="rId4" Type="http://schemas.openxmlformats.org/officeDocument/2006/relationships/image" Target="../media/image11.png"/></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1.png"/></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2.jpe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01.svg"/><Relationship Id="rId2" Type="http://schemas.openxmlformats.org/officeDocument/2006/relationships/image" Target="../media/image100.jpeg"/><Relationship Id="rId1" Type="http://schemas.openxmlformats.org/officeDocument/2006/relationships/slideLayout" Target="../slideLayouts/slideLayout5.xml"/><Relationship Id="rId5" Type="http://schemas.openxmlformats.org/officeDocument/2006/relationships/image" Target="../media/image102.svg"/><Relationship Id="rId4" Type="http://schemas.openxmlformats.org/officeDocument/2006/relationships/image" Target="../media/image11.png"/></Relationships>
</file>

<file path=ppt/slides/_rels/slide37.xml.rels><?xml version="1.0" encoding="UTF-8" standalone="yes"?>
<Relationships xmlns="http://schemas.openxmlformats.org/package/2006/relationships"><Relationship Id="rId8" Type="http://schemas.openxmlformats.org/officeDocument/2006/relationships/hyperlink" Target="mailto:info@acuvate.com" TargetMode="External"/><Relationship Id="rId13" Type="http://schemas.openxmlformats.org/officeDocument/2006/relationships/hyperlink" Target="https://twitter.com/Acuvate" TargetMode="External"/><Relationship Id="rId18" Type="http://schemas.openxmlformats.org/officeDocument/2006/relationships/image" Target="../media/image107.png"/><Relationship Id="rId3" Type="http://schemas.openxmlformats.org/officeDocument/2006/relationships/image" Target="../media/image3.png"/><Relationship Id="rId21" Type="http://schemas.openxmlformats.org/officeDocument/2006/relationships/hyperlink" Target="https://theagentdude.com/" TargetMode="External"/><Relationship Id="rId7" Type="http://schemas.openxmlformats.org/officeDocument/2006/relationships/image" Target="../media/image7.svg"/><Relationship Id="rId12" Type="http://schemas.openxmlformats.org/officeDocument/2006/relationships/image" Target="../media/image104.png"/><Relationship Id="rId17" Type="http://schemas.openxmlformats.org/officeDocument/2006/relationships/hyperlink" Target="https://www.instagram.com/acuvate/" TargetMode="External"/><Relationship Id="rId2" Type="http://schemas.openxmlformats.org/officeDocument/2006/relationships/notesSlide" Target="../notesSlides/notesSlide26.xml"/><Relationship Id="rId16" Type="http://schemas.openxmlformats.org/officeDocument/2006/relationships/image" Target="../media/image106.png"/><Relationship Id="rId20" Type="http://schemas.openxmlformats.org/officeDocument/2006/relationships/image" Target="../media/image9.svg"/><Relationship Id="rId1" Type="http://schemas.openxmlformats.org/officeDocument/2006/relationships/slideLayout" Target="../slideLayouts/slideLayout1.xml"/><Relationship Id="rId6" Type="http://schemas.openxmlformats.org/officeDocument/2006/relationships/image" Target="../media/image6.svg"/><Relationship Id="rId11" Type="http://schemas.openxmlformats.org/officeDocument/2006/relationships/hyperlink" Target="https://www.youtube.com/channel/UC0QDnJZk5eUuJeA2hqDwIjQ" TargetMode="External"/><Relationship Id="rId24" Type="http://schemas.openxmlformats.org/officeDocument/2006/relationships/hyperlink" Target="https://dcaitraining.com/" TargetMode="External"/><Relationship Id="rId5" Type="http://schemas.openxmlformats.org/officeDocument/2006/relationships/image" Target="../media/image5.svg"/><Relationship Id="rId15" Type="http://schemas.openxmlformats.org/officeDocument/2006/relationships/hyperlink" Target="https://www.facebook.com/AcuvateSoftware" TargetMode="External"/><Relationship Id="rId23" Type="http://schemas.openxmlformats.org/officeDocument/2006/relationships/hyperlink" Target="https://microsoft.github.io/mcscatblog/" TargetMode="External"/><Relationship Id="rId10" Type="http://schemas.openxmlformats.org/officeDocument/2006/relationships/image" Target="../media/image103.png"/><Relationship Id="rId19" Type="http://schemas.openxmlformats.org/officeDocument/2006/relationships/image" Target="../media/image8.png"/><Relationship Id="rId4" Type="http://schemas.openxmlformats.org/officeDocument/2006/relationships/image" Target="../media/image4.svg"/><Relationship Id="rId9" Type="http://schemas.openxmlformats.org/officeDocument/2006/relationships/hyperlink" Target="https://www.linkedin.com/company/acuvate/" TargetMode="External"/><Relationship Id="rId14" Type="http://schemas.openxmlformats.org/officeDocument/2006/relationships/image" Target="../media/image105.png"/><Relationship Id="rId22" Type="http://schemas.openxmlformats.org/officeDocument/2006/relationships/hyperlink" Target="https://microsoft.github.io/cat/programs/architecture-bootcamp.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7F9FD"/>
          </a:solidFill>
          <a:ln/>
        </p:spPr>
        <p:txBody>
          <a:bodyPr/>
          <a:lstStyle/>
          <a:p>
            <a:endParaRPr lang="en-US"/>
          </a:p>
        </p:txBody>
      </p:sp>
      <p:sp>
        <p:nvSpPr>
          <p:cNvPr id="3" name="Shape 1"/>
          <p:cNvSpPr/>
          <p:nvPr/>
        </p:nvSpPr>
        <p:spPr>
          <a:xfrm>
            <a:off x="518007" y="457200"/>
            <a:ext cx="11155680" cy="5943600"/>
          </a:xfrm>
          <a:prstGeom prst="roundRect">
            <a:avLst>
              <a:gd name="adj" fmla="val 1846"/>
            </a:avLst>
          </a:prstGeom>
          <a:solidFill>
            <a:srgbClr val="FFFFFF"/>
          </a:solidFill>
          <a:ln w="12700">
            <a:solidFill>
              <a:srgbClr val="D5DEEE"/>
            </a:solidFill>
            <a:prstDash val="solid"/>
          </a:ln>
          <a:effectLst>
            <a:outerShdw blurRad="177800" dist="25400" dir="5400000" algn="bl" rotWithShape="0">
              <a:srgbClr val="AAB4CC">
                <a:alpha val="25000"/>
              </a:srgbClr>
            </a:outerShdw>
          </a:effectLst>
        </p:spPr>
        <p:txBody>
          <a:bodyPr/>
          <a:lstStyle/>
          <a:p>
            <a:endParaRPr lang="en-US"/>
          </a:p>
        </p:txBody>
      </p:sp>
      <p:sp>
        <p:nvSpPr>
          <p:cNvPr id="18" name="Text 16"/>
          <p:cNvSpPr/>
          <p:nvPr/>
        </p:nvSpPr>
        <p:spPr>
          <a:xfrm>
            <a:off x="1005840" y="2906240"/>
            <a:ext cx="3657600" cy="274320"/>
          </a:xfrm>
          <a:prstGeom prst="rect">
            <a:avLst/>
          </a:prstGeom>
          <a:noFill/>
          <a:ln/>
        </p:spPr>
        <p:txBody>
          <a:bodyPr wrap="square" lIns="0" tIns="0" rIns="0" bIns="0" rtlCol="0" anchor="ctr"/>
          <a:lstStyle/>
          <a:p>
            <a:pPr marL="0" indent="0">
              <a:buNone/>
            </a:pPr>
            <a:r>
              <a:rPr lang="en-US" sz="1300" b="1" kern="0" spc="120">
                <a:solidFill>
                  <a:srgbClr val="F47B20"/>
                </a:solidFill>
                <a:latin typeface="Calibri" pitchFamily="34" charset="0"/>
                <a:ea typeface="Calibri" pitchFamily="34" charset="-122"/>
                <a:cs typeface="Calibri" pitchFamily="34" charset="-120"/>
              </a:rPr>
              <a:t>TECHNOLOGY TRACK SESSION</a:t>
            </a:r>
            <a:endParaRPr lang="en-US" sz="1300"/>
          </a:p>
        </p:txBody>
      </p:sp>
      <p:sp>
        <p:nvSpPr>
          <p:cNvPr id="19" name="Text 17"/>
          <p:cNvSpPr/>
          <p:nvPr/>
        </p:nvSpPr>
        <p:spPr>
          <a:xfrm>
            <a:off x="1005838" y="3339081"/>
            <a:ext cx="10185486" cy="1203344"/>
          </a:xfrm>
          <a:prstGeom prst="rect">
            <a:avLst/>
          </a:prstGeom>
          <a:noFill/>
          <a:ln/>
        </p:spPr>
        <p:txBody>
          <a:bodyPr wrap="square" lIns="0" tIns="0" rIns="0" bIns="0" rtlCol="0" anchor="t"/>
          <a:lstStyle/>
          <a:p>
            <a:pPr defTabSz="1219170">
              <a:defRPr/>
            </a:pPr>
            <a:r>
              <a:rPr lang="en-IN" sz="4000" b="1" i="1">
                <a:solidFill>
                  <a:srgbClr val="002060"/>
                </a:solidFill>
                <a:latin typeface="Open Sans" panose="020B0606030504020204" pitchFamily="34" charset="0"/>
                <a:ea typeface="Open Sans" panose="020B0606030504020204" pitchFamily="34" charset="0"/>
                <a:cs typeface="Open Sans" panose="020B0606030504020204" pitchFamily="34" charset="0"/>
              </a:rPr>
              <a:t>Agentic AI</a:t>
            </a:r>
            <a:endParaRPr lang="en-US" sz="4000" b="1" i="1">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p:cNvSpPr/>
          <p:nvPr/>
        </p:nvSpPr>
        <p:spPr>
          <a:xfrm>
            <a:off x="1005840" y="5074920"/>
            <a:ext cx="2926080" cy="0"/>
          </a:xfrm>
          <a:prstGeom prst="line">
            <a:avLst/>
          </a:prstGeom>
          <a:noFill/>
          <a:ln w="19050">
            <a:solidFill>
              <a:srgbClr val="D5DEEE"/>
            </a:solidFill>
            <a:prstDash val="solid"/>
          </a:ln>
        </p:spPr>
        <p:txBody>
          <a:bodyPr/>
          <a:lstStyle/>
          <a:p>
            <a:endParaRPr lang="en-US"/>
          </a:p>
        </p:txBody>
      </p:sp>
      <p:sp>
        <p:nvSpPr>
          <p:cNvPr id="21" name="Shape 19"/>
          <p:cNvSpPr/>
          <p:nvPr/>
        </p:nvSpPr>
        <p:spPr>
          <a:xfrm>
            <a:off x="3895344" y="5029200"/>
            <a:ext cx="100584" cy="100584"/>
          </a:xfrm>
          <a:prstGeom prst="ellipse">
            <a:avLst/>
          </a:prstGeom>
          <a:solidFill>
            <a:srgbClr val="1B2A5B"/>
          </a:solidFill>
          <a:ln/>
        </p:spPr>
        <p:txBody>
          <a:bodyPr/>
          <a:lstStyle/>
          <a:p>
            <a:endParaRPr lang="en-US"/>
          </a:p>
        </p:txBody>
      </p:sp>
      <p:sp>
        <p:nvSpPr>
          <p:cNvPr id="22" name="Text 20"/>
          <p:cNvSpPr/>
          <p:nvPr/>
        </p:nvSpPr>
        <p:spPr>
          <a:xfrm>
            <a:off x="1024129" y="5319779"/>
            <a:ext cx="4572000" cy="548104"/>
          </a:xfrm>
          <a:prstGeom prst="rect">
            <a:avLst/>
          </a:prstGeom>
          <a:noFill/>
          <a:ln/>
        </p:spPr>
        <p:txBody>
          <a:bodyPr wrap="square" lIns="0" tIns="0" rIns="0" bIns="0" rtlCol="0" anchor="ctr"/>
          <a:lstStyle/>
          <a:p>
            <a:pPr marL="0" indent="0">
              <a:lnSpc>
                <a:spcPts val="1700"/>
              </a:lnSpc>
              <a:buNone/>
            </a:pPr>
            <a:r>
              <a:rPr lang="en-US" sz="1300" b="1">
                <a:solidFill>
                  <a:srgbClr val="1B2A5B"/>
                </a:solidFill>
                <a:latin typeface="Calibri" pitchFamily="34" charset="0"/>
                <a:ea typeface="Calibri" pitchFamily="34" charset="-122"/>
                <a:cs typeface="Calibri" pitchFamily="34" charset="-120"/>
              </a:rPr>
              <a:t>Date
</a:t>
            </a:r>
            <a:r>
              <a:rPr lang="en-US" sz="1300">
                <a:solidFill>
                  <a:srgbClr val="5A6478"/>
                </a:solidFill>
                <a:latin typeface="Calibri" pitchFamily="34" charset="0"/>
                <a:ea typeface="Calibri" pitchFamily="34" charset="-122"/>
                <a:cs typeface="Calibri" pitchFamily="34" charset="-120"/>
              </a:rPr>
              <a:t>15 / 09 / 26
</a:t>
            </a:r>
            <a:endParaRPr lang="en-US" sz="1300"/>
          </a:p>
        </p:txBody>
      </p:sp>
      <p:pic>
        <p:nvPicPr>
          <p:cNvPr id="30" name="Picture 29">
            <a:extLst>
              <a:ext uri="{FF2B5EF4-FFF2-40B4-BE49-F238E27FC236}">
                <a16:creationId xmlns:a16="http://schemas.microsoft.com/office/drawing/2014/main" id="{D8207676-7C95-4483-D053-8E70D90C8BAF}"/>
              </a:ext>
            </a:extLst>
          </p:cNvPr>
          <p:cNvPicPr>
            <a:picLocks noChangeAspect="1"/>
          </p:cNvPicPr>
          <p:nvPr/>
        </p:nvPicPr>
        <p:blipFill>
          <a:blip r:embed="rId3"/>
          <a:stretch>
            <a:fillRect/>
          </a:stretch>
        </p:blipFill>
        <p:spPr>
          <a:xfrm>
            <a:off x="1024128" y="815671"/>
            <a:ext cx="3206040" cy="839361"/>
          </a:xfrm>
          <a:prstGeom prst="rect">
            <a:avLst/>
          </a:prstGeom>
        </p:spPr>
      </p:pic>
      <p:grpSp>
        <p:nvGrpSpPr>
          <p:cNvPr id="5" name="Group 4">
            <a:extLst>
              <a:ext uri="{FF2B5EF4-FFF2-40B4-BE49-F238E27FC236}">
                <a16:creationId xmlns:a16="http://schemas.microsoft.com/office/drawing/2014/main" id="{AC71FA90-1281-57FC-D5CE-EF627AD36B37}"/>
              </a:ext>
            </a:extLst>
          </p:cNvPr>
          <p:cNvGrpSpPr/>
          <p:nvPr/>
        </p:nvGrpSpPr>
        <p:grpSpPr>
          <a:xfrm>
            <a:off x="1024128" y="1836136"/>
            <a:ext cx="7389749" cy="826827"/>
            <a:chOff x="1024128" y="1938528"/>
            <a:chExt cx="7389749" cy="826827"/>
          </a:xfrm>
        </p:grpSpPr>
        <p:sp>
          <p:nvSpPr>
            <p:cNvPr id="7" name="Text 5"/>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Co-presented by</a:t>
              </a:r>
              <a:endParaRPr lang="en-US" sz="1000"/>
            </a:p>
          </p:txBody>
        </p:sp>
        <p:pic>
          <p:nvPicPr>
            <p:cNvPr id="32" name="Graphic 31">
              <a:extLst>
                <a:ext uri="{FF2B5EF4-FFF2-40B4-BE49-F238E27FC236}">
                  <a16:creationId xmlns:a16="http://schemas.microsoft.com/office/drawing/2014/main" id="{232791D5-81B0-4FB9-5B1C-71A5490CB20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9" y="2311878"/>
              <a:ext cx="1332209" cy="386304"/>
            </a:xfrm>
            <a:prstGeom prst="rect">
              <a:avLst/>
            </a:prstGeom>
          </p:spPr>
        </p:pic>
        <p:pic>
          <p:nvPicPr>
            <p:cNvPr id="34" name="Graphic 33">
              <a:extLst>
                <a:ext uri="{FF2B5EF4-FFF2-40B4-BE49-F238E27FC236}">
                  <a16:creationId xmlns:a16="http://schemas.microsoft.com/office/drawing/2014/main" id="{35FD2CC2-9438-8575-BE13-F718C06D09E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04575" y="2311878"/>
              <a:ext cx="1639202" cy="349561"/>
            </a:xfrm>
            <a:prstGeom prst="rect">
              <a:avLst/>
            </a:prstGeom>
          </p:spPr>
        </p:pic>
        <p:pic>
          <p:nvPicPr>
            <p:cNvPr id="36" name="Graphic 35">
              <a:extLst>
                <a:ext uri="{FF2B5EF4-FFF2-40B4-BE49-F238E27FC236}">
                  <a16:creationId xmlns:a16="http://schemas.microsoft.com/office/drawing/2014/main" id="{71F36462-3447-F679-5689-1D23EF67B3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0859" y="2167128"/>
              <a:ext cx="1530600" cy="598227"/>
            </a:xfrm>
            <a:prstGeom prst="rect">
              <a:avLst/>
            </a:prstGeom>
          </p:spPr>
        </p:pic>
        <p:pic>
          <p:nvPicPr>
            <p:cNvPr id="38" name="Graphic 37">
              <a:extLst>
                <a:ext uri="{FF2B5EF4-FFF2-40B4-BE49-F238E27FC236}">
                  <a16:creationId xmlns:a16="http://schemas.microsoft.com/office/drawing/2014/main" id="{C47F3D72-22B5-AC62-6AC8-C6865D4852F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67700" y="2311878"/>
              <a:ext cx="1946177" cy="286994"/>
            </a:xfrm>
            <a:prstGeom prst="rect">
              <a:avLst/>
            </a:prstGeom>
          </p:spPr>
        </p:pic>
        <p:cxnSp>
          <p:nvCxnSpPr>
            <p:cNvPr id="40" name="Straight Connector 39">
              <a:extLst>
                <a:ext uri="{FF2B5EF4-FFF2-40B4-BE49-F238E27FC236}">
                  <a16:creationId xmlns:a16="http://schemas.microsoft.com/office/drawing/2014/main" id="{A3D301CB-C8BC-8459-86B8-05AA13479011}"/>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474C2E-F854-5D7A-F71B-DD72FFDAAB20}"/>
                </a:ext>
              </a:extLst>
            </p:cNvPr>
            <p:cNvCxnSpPr/>
            <p:nvPr/>
          </p:nvCxnSpPr>
          <p:spPr>
            <a:xfrm>
              <a:off x="4495801" y="2284781"/>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E10F0B4-1401-38CB-37AA-0D6F4447DAAB}"/>
                </a:ext>
              </a:extLst>
            </p:cNvPr>
            <p:cNvCxnSpPr/>
            <p:nvPr/>
          </p:nvCxnSpPr>
          <p:spPr>
            <a:xfrm>
              <a:off x="6309947" y="2275135"/>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43" name="Text 20">
            <a:extLst>
              <a:ext uri="{FF2B5EF4-FFF2-40B4-BE49-F238E27FC236}">
                <a16:creationId xmlns:a16="http://schemas.microsoft.com/office/drawing/2014/main" id="{F48FD8A2-56B1-206A-4310-F79CEE5528F8}"/>
              </a:ext>
            </a:extLst>
          </p:cNvPr>
          <p:cNvSpPr/>
          <p:nvPr/>
        </p:nvSpPr>
        <p:spPr>
          <a:xfrm>
            <a:off x="4362066" y="4845448"/>
            <a:ext cx="2689426" cy="809730"/>
          </a:xfrm>
          <a:prstGeom prst="rect">
            <a:avLst/>
          </a:prstGeom>
          <a:noFill/>
          <a:ln/>
        </p:spPr>
        <p:txBody>
          <a:bodyPr wrap="square" lIns="0" tIns="0" rIns="0" bIns="0" rtlCol="0" anchor="ctr"/>
          <a:lstStyle/>
          <a:p>
            <a:pPr marL="0" indent="0">
              <a:lnSpc>
                <a:spcPts val="1700"/>
              </a:lnSpc>
              <a:buNone/>
            </a:pPr>
            <a:r>
              <a:rPr lang="en-US" sz="1300">
                <a:solidFill>
                  <a:srgbClr val="5A6478"/>
                </a:solidFill>
                <a:latin typeface="Calibri"/>
                <a:ea typeface="Calibri"/>
                <a:cs typeface="Calibri"/>
              </a:rPr>
              <a:t>
</a:t>
            </a:r>
            <a:r>
              <a:rPr lang="en-US" sz="1300" b="1">
                <a:solidFill>
                  <a:srgbClr val="1B2A5B"/>
                </a:solidFill>
                <a:latin typeface="Calibri"/>
                <a:ea typeface="Calibri"/>
                <a:cs typeface="Calibri"/>
              </a:rPr>
              <a:t>Time
</a:t>
            </a:r>
            <a:r>
              <a:rPr lang="en-US" sz="1300">
                <a:solidFill>
                  <a:srgbClr val="5A6478"/>
                </a:solidFill>
                <a:latin typeface="Calibri"/>
                <a:ea typeface="Calibri"/>
                <a:cs typeface="Calibri"/>
              </a:rPr>
              <a:t>14:00–14:45 CEST  |  08:00–08:45 EDT</a:t>
            </a:r>
            <a:endParaRPr lang="en-US" sz="1300">
              <a:latin typeface="Calibri"/>
              <a:ea typeface="Calibri"/>
              <a:cs typeface="Calibri"/>
            </a:endParaRPr>
          </a:p>
        </p:txBody>
      </p:sp>
      <p:sp>
        <p:nvSpPr>
          <p:cNvPr id="4" name="Text 17">
            <a:extLst>
              <a:ext uri="{FF2B5EF4-FFF2-40B4-BE49-F238E27FC236}">
                <a16:creationId xmlns:a16="http://schemas.microsoft.com/office/drawing/2014/main" id="{1969740D-CAE5-8AA5-2746-06B3BA11B3F0}"/>
              </a:ext>
            </a:extLst>
          </p:cNvPr>
          <p:cNvSpPr/>
          <p:nvPr/>
        </p:nvSpPr>
        <p:spPr>
          <a:xfrm>
            <a:off x="1005839" y="4085751"/>
            <a:ext cx="9538941" cy="546706"/>
          </a:xfrm>
          <a:prstGeom prst="rect">
            <a:avLst/>
          </a:prstGeom>
          <a:noFill/>
          <a:ln/>
        </p:spPr>
        <p:txBody>
          <a:bodyPr wrap="square" lIns="0" tIns="0" rIns="0" bIns="0" rtlCol="0" anchor="t"/>
          <a:lstStyle/>
          <a:p>
            <a:pPr defTabSz="1219170">
              <a:defRPr/>
            </a:pPr>
            <a:r>
              <a:rPr lang="en-US" sz="3600" i="1">
                <a:solidFill>
                  <a:srgbClr val="002060"/>
                </a:solidFill>
                <a:latin typeface="Open Sans" panose="020B0606030504020204" pitchFamily="34" charset="0"/>
                <a:ea typeface="Open Sans" panose="020B0606030504020204" pitchFamily="34" charset="0"/>
                <a:cs typeface="Open Sans" panose="020B0606030504020204" pitchFamily="34" charset="0"/>
              </a:rPr>
              <a:t>From AI Pilots to Enterprise-Scale Agentic AI</a:t>
            </a:r>
          </a:p>
        </p:txBody>
      </p:sp>
      <p:pic>
        <p:nvPicPr>
          <p:cNvPr id="10" name="Picture 9">
            <a:extLst>
              <a:ext uri="{FF2B5EF4-FFF2-40B4-BE49-F238E27FC236}">
                <a16:creationId xmlns:a16="http://schemas.microsoft.com/office/drawing/2014/main" id="{A56AB02B-20B5-9A20-8975-03C51C5DB3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6" name="Graphic 14">
            <a:extLst>
              <a:ext uri="{FF2B5EF4-FFF2-40B4-BE49-F238E27FC236}">
                <a16:creationId xmlns:a16="http://schemas.microsoft.com/office/drawing/2014/main" id="{460E8456-4F38-E7A9-F7D9-BBA6C924F0C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5400000">
            <a:off x="8610353" y="387963"/>
            <a:ext cx="2996996" cy="312967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p>
            <a:endParaRPr lang="en-IN" sz="2400"/>
          </a:p>
        </p:txBody>
      </p:sp>
      <p:sp>
        <p:nvSpPr>
          <p:cNvPr id="5" name="Text 1"/>
          <p:cNvSpPr/>
          <p:nvPr/>
        </p:nvSpPr>
        <p:spPr>
          <a:xfrm>
            <a:off x="728764" y="1476376"/>
            <a:ext cx="3133725" cy="352425"/>
          </a:xfrm>
          <a:prstGeom prst="rect">
            <a:avLst/>
          </a:prstGeom>
          <a:noFill/>
          <a:ln/>
        </p:spPr>
        <p:txBody>
          <a:bodyPr wrap="square" lIns="0" tIns="0" rIns="0" bIns="0" rtlCol="0" anchor="ctr"/>
          <a:lstStyle/>
          <a:p>
            <a:pPr>
              <a:lnSpc>
                <a:spcPts val="4367"/>
              </a:lnSpc>
            </a:pPr>
            <a:r>
              <a:rPr lang="en-US" sz="3207" b="1">
                <a:solidFill>
                  <a:srgbClr val="182C61">
                    <a:alpha val="99000"/>
                  </a:srgbClr>
                </a:solidFill>
                <a:latin typeface="Open Sans" pitchFamily="34" charset="0"/>
                <a:ea typeface="Open Sans" pitchFamily="34" charset="-122"/>
                <a:cs typeface="Open Sans" pitchFamily="34" charset="-120"/>
              </a:rPr>
              <a:t>Your speakers</a:t>
            </a:r>
            <a:endParaRPr lang="en-US" sz="3207"/>
          </a:p>
        </p:txBody>
      </p:sp>
      <p:sp>
        <p:nvSpPr>
          <p:cNvPr id="6" name="Text 2"/>
          <p:cNvSpPr/>
          <p:nvPr/>
        </p:nvSpPr>
        <p:spPr>
          <a:xfrm>
            <a:off x="728764" y="2057401"/>
            <a:ext cx="4029075" cy="352425"/>
          </a:xfrm>
          <a:prstGeom prst="rect">
            <a:avLst/>
          </a:prstGeom>
          <a:noFill/>
          <a:ln/>
        </p:spPr>
        <p:txBody>
          <a:bodyPr wrap="square" lIns="0" tIns="0" rIns="0" bIns="0" rtlCol="0" anchor="ctr"/>
          <a:lstStyle/>
          <a:p>
            <a:pPr>
              <a:lnSpc>
                <a:spcPts val="2135"/>
              </a:lnSpc>
            </a:pPr>
            <a:r>
              <a:rPr lang="en-US" sz="1568">
                <a:solidFill>
                  <a:srgbClr val="182C61">
                    <a:alpha val="99000"/>
                  </a:srgbClr>
                </a:solidFill>
                <a:latin typeface="Open Sans" pitchFamily="34" charset="0"/>
                <a:ea typeface="Open Sans" pitchFamily="34" charset="-122"/>
                <a:cs typeface="Open Sans" pitchFamily="34" charset="-120"/>
              </a:rPr>
              <a:t>Meet the team presenting this session</a:t>
            </a:r>
            <a:endParaRPr lang="en-US" sz="1568"/>
          </a:p>
        </p:txBody>
      </p:sp>
      <p:pic>
        <p:nvPicPr>
          <p:cNvPr id="25" name="Picture 24">
            <a:extLst>
              <a:ext uri="{FF2B5EF4-FFF2-40B4-BE49-F238E27FC236}">
                <a16:creationId xmlns:a16="http://schemas.microsoft.com/office/drawing/2014/main" id="{FADACE1C-2AD8-C379-5062-E5DD6C3C1C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1" name="Group 30">
            <a:extLst>
              <a:ext uri="{FF2B5EF4-FFF2-40B4-BE49-F238E27FC236}">
                <a16:creationId xmlns:a16="http://schemas.microsoft.com/office/drawing/2014/main" id="{52AA6AA9-2837-8237-5E0A-EDB2C0540BAB}"/>
              </a:ext>
            </a:extLst>
          </p:cNvPr>
          <p:cNvGrpSpPr/>
          <p:nvPr/>
        </p:nvGrpSpPr>
        <p:grpSpPr>
          <a:xfrm>
            <a:off x="728764" y="638176"/>
            <a:ext cx="4029075" cy="396193"/>
            <a:chOff x="952500" y="638176"/>
            <a:chExt cx="4029075" cy="396193"/>
          </a:xfrm>
        </p:grpSpPr>
        <p:pic>
          <p:nvPicPr>
            <p:cNvPr id="4" name="Image 1" descr="preencoded.png"/>
            <p:cNvPicPr>
              <a:picLocks noChangeAspect="1"/>
            </p:cNvPicPr>
            <p:nvPr/>
          </p:nvPicPr>
          <p:blipFill>
            <a:blip r:embed="rId4"/>
            <a:srcRect/>
            <a:stretch/>
          </p:blipFill>
          <p:spPr>
            <a:xfrm>
              <a:off x="952500" y="638176"/>
              <a:ext cx="2760688" cy="396193"/>
            </a:xfrm>
            <a:prstGeom prst="rect">
              <a:avLst/>
            </a:prstGeom>
          </p:spPr>
        </p:pic>
        <p:pic>
          <p:nvPicPr>
            <p:cNvPr id="27" name="Image 11" descr="preencoded.png">
              <a:extLst>
                <a:ext uri="{FF2B5EF4-FFF2-40B4-BE49-F238E27FC236}">
                  <a16:creationId xmlns:a16="http://schemas.microsoft.com/office/drawing/2014/main" id="{5E00263F-F3BC-C2E8-9B00-41E575CC4293}"/>
                </a:ext>
              </a:extLst>
            </p:cNvPr>
            <p:cNvPicPr>
              <a:picLocks noChangeAspect="1"/>
            </p:cNvPicPr>
            <p:nvPr/>
          </p:nvPicPr>
          <p:blipFill>
            <a:blip r:embed="rId5"/>
            <a:srcRect/>
            <a:stretch/>
          </p:blipFill>
          <p:spPr>
            <a:xfrm>
              <a:off x="3907523" y="706756"/>
              <a:ext cx="1074052" cy="257720"/>
            </a:xfrm>
            <a:prstGeom prst="rect">
              <a:avLst/>
            </a:prstGeom>
          </p:spPr>
        </p:pic>
        <p:cxnSp>
          <p:nvCxnSpPr>
            <p:cNvPr id="29" name="Straight Connector 28">
              <a:extLst>
                <a:ext uri="{FF2B5EF4-FFF2-40B4-BE49-F238E27FC236}">
                  <a16:creationId xmlns:a16="http://schemas.microsoft.com/office/drawing/2014/main" id="{58AA4FE3-C1AC-B944-330F-CC35276E4056}"/>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30" name="Rectangle 29">
            <a:extLst>
              <a:ext uri="{FF2B5EF4-FFF2-40B4-BE49-F238E27FC236}">
                <a16:creationId xmlns:a16="http://schemas.microsoft.com/office/drawing/2014/main" id="{690531F5-DDC5-76CA-C443-65C7CBEAC403}"/>
              </a:ext>
            </a:extLst>
          </p:cNvPr>
          <p:cNvSpPr/>
          <p:nvPr/>
        </p:nvSpPr>
        <p:spPr>
          <a:xfrm>
            <a:off x="9582149" y="0"/>
            <a:ext cx="2627323" cy="6858000"/>
          </a:xfrm>
          <a:prstGeom prst="rect">
            <a:avLst/>
          </a:prstGeom>
          <a:solidFill>
            <a:srgbClr val="182C6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28" name="Group 27">
            <a:extLst>
              <a:ext uri="{FF2B5EF4-FFF2-40B4-BE49-F238E27FC236}">
                <a16:creationId xmlns:a16="http://schemas.microsoft.com/office/drawing/2014/main" id="{D35686D5-1F8D-1447-DF0F-81652CA6F149}"/>
              </a:ext>
            </a:extLst>
          </p:cNvPr>
          <p:cNvGrpSpPr/>
          <p:nvPr/>
        </p:nvGrpSpPr>
        <p:grpSpPr>
          <a:xfrm>
            <a:off x="728765" y="2847975"/>
            <a:ext cx="8532496" cy="3303269"/>
            <a:chOff x="952501" y="2847975"/>
            <a:chExt cx="8532496" cy="3303269"/>
          </a:xfrm>
        </p:grpSpPr>
        <p:pic>
          <p:nvPicPr>
            <p:cNvPr id="7" name="Image 2" descr="preencoded.png"/>
            <p:cNvPicPr>
              <a:picLocks noChangeAspect="1"/>
            </p:cNvPicPr>
            <p:nvPr/>
          </p:nvPicPr>
          <p:blipFill>
            <a:blip r:embed="rId6"/>
            <a:srcRect/>
            <a:stretch/>
          </p:blipFill>
          <p:spPr>
            <a:xfrm>
              <a:off x="952501" y="2847975"/>
              <a:ext cx="2607945" cy="3303269"/>
            </a:xfrm>
            <a:prstGeom prst="rect">
              <a:avLst/>
            </a:prstGeom>
          </p:spPr>
        </p:pic>
        <p:sp>
          <p:nvSpPr>
            <p:cNvPr id="8" name="Text 3"/>
            <p:cNvSpPr/>
            <p:nvPr/>
          </p:nvSpPr>
          <p:spPr>
            <a:xfrm>
              <a:off x="1247776"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Remi Dyon</a:t>
              </a:r>
              <a:endParaRPr lang="en-US" sz="1209"/>
            </a:p>
          </p:txBody>
        </p:sp>
        <p:sp>
          <p:nvSpPr>
            <p:cNvPr id="9" name="Text 4"/>
            <p:cNvSpPr/>
            <p:nvPr/>
          </p:nvSpPr>
          <p:spPr>
            <a:xfrm>
              <a:off x="1714501" y="5124451"/>
              <a:ext cx="952500"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Principal PM Manager – CAT</a:t>
              </a:r>
              <a:endParaRPr lang="en-US" sz="968"/>
            </a:p>
          </p:txBody>
        </p:sp>
        <p:pic>
          <p:nvPicPr>
            <p:cNvPr id="10" name="Image 3" descr="preencoded.png"/>
            <p:cNvPicPr>
              <a:picLocks noChangeAspect="1"/>
            </p:cNvPicPr>
            <p:nvPr/>
          </p:nvPicPr>
          <p:blipFill>
            <a:blip r:embed="rId7"/>
            <a:srcRect/>
            <a:stretch/>
          </p:blipFill>
          <p:spPr>
            <a:xfrm>
              <a:off x="1581148" y="5581651"/>
              <a:ext cx="1180395" cy="251292"/>
            </a:xfrm>
            <a:prstGeom prst="rect">
              <a:avLst/>
            </a:prstGeom>
          </p:spPr>
        </p:pic>
        <p:pic>
          <p:nvPicPr>
            <p:cNvPr id="11" name="Image 4" descr="preencoded.png"/>
            <p:cNvPicPr>
              <a:picLocks noChangeAspect="1"/>
            </p:cNvPicPr>
            <p:nvPr/>
          </p:nvPicPr>
          <p:blipFill>
            <a:blip r:embed="rId8"/>
            <a:srcRect/>
            <a:stretch/>
          </p:blipFill>
          <p:spPr>
            <a:xfrm>
              <a:off x="1276351" y="3048000"/>
              <a:ext cx="1828800" cy="1666875"/>
            </a:xfrm>
            <a:prstGeom prst="rect">
              <a:avLst/>
            </a:prstGeom>
          </p:spPr>
        </p:pic>
        <p:pic>
          <p:nvPicPr>
            <p:cNvPr id="12" name="Image 5" descr="preencoded.png"/>
            <p:cNvPicPr>
              <a:picLocks noChangeAspect="1"/>
            </p:cNvPicPr>
            <p:nvPr/>
          </p:nvPicPr>
          <p:blipFill>
            <a:blip r:embed="rId9"/>
            <a:srcRect/>
            <a:stretch/>
          </p:blipFill>
          <p:spPr>
            <a:xfrm>
              <a:off x="1276351" y="3048000"/>
              <a:ext cx="1828800" cy="1666875"/>
            </a:xfrm>
            <a:prstGeom prst="rect">
              <a:avLst/>
            </a:prstGeom>
          </p:spPr>
        </p:pic>
        <p:pic>
          <p:nvPicPr>
            <p:cNvPr id="13" name="Image 6" descr="preencoded.png"/>
            <p:cNvPicPr>
              <a:picLocks noChangeAspect="1"/>
            </p:cNvPicPr>
            <p:nvPr/>
          </p:nvPicPr>
          <p:blipFill>
            <a:blip r:embed="rId6"/>
            <a:srcRect/>
            <a:stretch/>
          </p:blipFill>
          <p:spPr>
            <a:xfrm>
              <a:off x="3914776" y="2847975"/>
              <a:ext cx="2607945" cy="3303269"/>
            </a:xfrm>
            <a:prstGeom prst="rect">
              <a:avLst/>
            </a:prstGeom>
          </p:spPr>
        </p:pic>
        <p:pic>
          <p:nvPicPr>
            <p:cNvPr id="14" name="Image 7" descr="preencoded.png"/>
            <p:cNvPicPr>
              <a:picLocks noChangeAspect="1"/>
            </p:cNvPicPr>
            <p:nvPr/>
          </p:nvPicPr>
          <p:blipFill>
            <a:blip r:embed="rId10"/>
            <a:srcRect/>
            <a:stretch/>
          </p:blipFill>
          <p:spPr>
            <a:xfrm>
              <a:off x="4676775" y="5581651"/>
              <a:ext cx="956875" cy="290189"/>
            </a:xfrm>
            <a:prstGeom prst="rect">
              <a:avLst/>
            </a:prstGeom>
          </p:spPr>
        </p:pic>
        <p:sp>
          <p:nvSpPr>
            <p:cNvPr id="15" name="Text 5"/>
            <p:cNvSpPr/>
            <p:nvPr/>
          </p:nvSpPr>
          <p:spPr>
            <a:xfrm>
              <a:off x="4210052" y="4867275"/>
              <a:ext cx="1883777" cy="145528"/>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Satheesh Kothakapu </a:t>
              </a:r>
              <a:endParaRPr lang="en-US" sz="1209"/>
            </a:p>
          </p:txBody>
        </p:sp>
        <p:sp>
          <p:nvSpPr>
            <p:cNvPr id="16" name="Text 6"/>
            <p:cNvSpPr/>
            <p:nvPr/>
          </p:nvSpPr>
          <p:spPr>
            <a:xfrm>
              <a:off x="4610101" y="5124451"/>
              <a:ext cx="10953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VP Technologies – AI for Business</a:t>
              </a:r>
              <a:endParaRPr lang="en-US" sz="968"/>
            </a:p>
          </p:txBody>
        </p:sp>
        <p:pic>
          <p:nvPicPr>
            <p:cNvPr id="17" name="Image 8" descr="preencoded.png"/>
            <p:cNvPicPr>
              <a:picLocks noChangeAspect="1"/>
            </p:cNvPicPr>
            <p:nvPr/>
          </p:nvPicPr>
          <p:blipFill>
            <a:blip r:embed="rId8"/>
            <a:srcRect/>
            <a:stretch/>
          </p:blipFill>
          <p:spPr>
            <a:xfrm>
              <a:off x="4238625" y="3048000"/>
              <a:ext cx="1828800" cy="1666875"/>
            </a:xfrm>
            <a:prstGeom prst="rect">
              <a:avLst/>
            </a:prstGeom>
          </p:spPr>
        </p:pic>
        <p:pic>
          <p:nvPicPr>
            <p:cNvPr id="18" name="Image 9" descr="preencoded.png"/>
            <p:cNvPicPr>
              <a:picLocks noChangeAspect="1"/>
            </p:cNvPicPr>
            <p:nvPr/>
          </p:nvPicPr>
          <p:blipFill>
            <a:blip r:embed="rId11"/>
            <a:srcRect/>
            <a:stretch/>
          </p:blipFill>
          <p:spPr>
            <a:xfrm>
              <a:off x="4238625" y="3048000"/>
              <a:ext cx="1828800" cy="1666875"/>
            </a:xfrm>
            <a:prstGeom prst="rect">
              <a:avLst/>
            </a:prstGeom>
          </p:spPr>
        </p:pic>
        <p:pic>
          <p:nvPicPr>
            <p:cNvPr id="19" name="Image 10" descr="preencoded.png"/>
            <p:cNvPicPr>
              <a:picLocks noChangeAspect="1"/>
            </p:cNvPicPr>
            <p:nvPr/>
          </p:nvPicPr>
          <p:blipFill>
            <a:blip r:embed="rId6"/>
            <a:srcRect/>
            <a:stretch/>
          </p:blipFill>
          <p:spPr>
            <a:xfrm>
              <a:off x="6877052" y="2847975"/>
              <a:ext cx="2607945" cy="3303269"/>
            </a:xfrm>
            <a:prstGeom prst="rect">
              <a:avLst/>
            </a:prstGeom>
          </p:spPr>
        </p:pic>
        <p:pic>
          <p:nvPicPr>
            <p:cNvPr id="20" name="Image 11" descr="preencoded.png"/>
            <p:cNvPicPr>
              <a:picLocks noChangeAspect="1"/>
            </p:cNvPicPr>
            <p:nvPr/>
          </p:nvPicPr>
          <p:blipFill>
            <a:blip r:embed="rId5"/>
            <a:srcRect/>
            <a:stretch/>
          </p:blipFill>
          <p:spPr>
            <a:xfrm>
              <a:off x="7620001" y="5562600"/>
              <a:ext cx="1074052" cy="257720"/>
            </a:xfrm>
            <a:prstGeom prst="rect">
              <a:avLst/>
            </a:prstGeom>
          </p:spPr>
        </p:pic>
        <p:sp>
          <p:nvSpPr>
            <p:cNvPr id="21" name="Text 7"/>
            <p:cNvSpPr/>
            <p:nvPr/>
          </p:nvSpPr>
          <p:spPr>
            <a:xfrm>
              <a:off x="7391400" y="4867275"/>
              <a:ext cx="1447800" cy="142875"/>
            </a:xfrm>
            <a:prstGeom prst="rect">
              <a:avLst/>
            </a:prstGeom>
            <a:noFill/>
            <a:ln/>
          </p:spPr>
          <p:txBody>
            <a:bodyPr wrap="square" lIns="0" tIns="0" rIns="0" bIns="0" rtlCol="0" anchor="ctr"/>
            <a:lstStyle/>
            <a:p>
              <a:pPr algn="ctr">
                <a:lnSpc>
                  <a:spcPts val="3145"/>
                </a:lnSpc>
              </a:pPr>
              <a:r>
                <a:rPr lang="en-US" sz="1209" b="1">
                  <a:solidFill>
                    <a:srgbClr val="182C61">
                      <a:alpha val="99000"/>
                    </a:srgbClr>
                  </a:solidFill>
                  <a:latin typeface="Open Sans" pitchFamily="34" charset="0"/>
                  <a:ea typeface="Open Sans" pitchFamily="34" charset="-122"/>
                  <a:cs typeface="Open Sans" pitchFamily="34" charset="-120"/>
                </a:rPr>
                <a:t>Dewain Robinson</a:t>
              </a:r>
              <a:endParaRPr lang="en-US" sz="1209"/>
            </a:p>
          </p:txBody>
        </p:sp>
        <p:sp>
          <p:nvSpPr>
            <p:cNvPr id="22" name="Text 8"/>
            <p:cNvSpPr/>
            <p:nvPr/>
          </p:nvSpPr>
          <p:spPr>
            <a:xfrm>
              <a:off x="7572375" y="5124451"/>
              <a:ext cx="1095375" cy="304800"/>
            </a:xfrm>
            <a:prstGeom prst="rect">
              <a:avLst/>
            </a:prstGeom>
            <a:noFill/>
            <a:ln/>
          </p:spPr>
          <p:txBody>
            <a:bodyPr wrap="square" lIns="0" tIns="0" rIns="0" bIns="0" rtlCol="0" anchor="ctr"/>
            <a:lstStyle/>
            <a:p>
              <a:pPr algn="ctr">
                <a:lnSpc>
                  <a:spcPts val="1317"/>
                </a:lnSpc>
              </a:pPr>
              <a:r>
                <a:rPr lang="en-US" sz="968">
                  <a:solidFill>
                    <a:srgbClr val="000000">
                      <a:alpha val="99000"/>
                    </a:srgbClr>
                  </a:solidFill>
                  <a:latin typeface="Open Sans" pitchFamily="34" charset="0"/>
                  <a:ea typeface="Open Sans" pitchFamily="34" charset="-122"/>
                  <a:cs typeface="Open Sans" pitchFamily="34" charset="-120"/>
                </a:rPr>
                <a:t>VP of Analysis and Training</a:t>
              </a:r>
              <a:endParaRPr lang="en-US" sz="968"/>
            </a:p>
          </p:txBody>
        </p:sp>
        <p:pic>
          <p:nvPicPr>
            <p:cNvPr id="23" name="Image 12" descr="preencoded.png"/>
            <p:cNvPicPr>
              <a:picLocks noChangeAspect="1"/>
            </p:cNvPicPr>
            <p:nvPr/>
          </p:nvPicPr>
          <p:blipFill>
            <a:blip r:embed="rId8"/>
            <a:srcRect/>
            <a:stretch/>
          </p:blipFill>
          <p:spPr>
            <a:xfrm>
              <a:off x="7200900" y="3048000"/>
              <a:ext cx="1828800" cy="1666875"/>
            </a:xfrm>
            <a:prstGeom prst="rect">
              <a:avLst/>
            </a:prstGeom>
          </p:spPr>
        </p:pic>
        <p:pic>
          <p:nvPicPr>
            <p:cNvPr id="24" name="Image 13" descr="preencoded.png"/>
            <p:cNvPicPr>
              <a:picLocks noChangeAspect="1"/>
            </p:cNvPicPr>
            <p:nvPr/>
          </p:nvPicPr>
          <p:blipFill>
            <a:blip r:embed="rId12"/>
            <a:srcRect/>
            <a:stretch/>
          </p:blipFill>
          <p:spPr>
            <a:xfrm>
              <a:off x="7200900" y="3048000"/>
              <a:ext cx="1828800" cy="1666875"/>
            </a:xfrm>
            <a:prstGeom prst="rect">
              <a:avLst/>
            </a:prstGeom>
          </p:spPr>
        </p:pic>
      </p:grpSp>
      <p:pic>
        <p:nvPicPr>
          <p:cNvPr id="32" name="Picture 31">
            <a:extLst>
              <a:ext uri="{FF2B5EF4-FFF2-40B4-BE49-F238E27FC236}">
                <a16:creationId xmlns:a16="http://schemas.microsoft.com/office/drawing/2014/main" id="{2F66C3EC-CA24-60EA-27BD-6CE8387DCA4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554103" y="0"/>
            <a:ext cx="637897"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32C4F9D-591C-542D-0405-2909B842A2FC}"/>
              </a:ext>
            </a:extLst>
          </p:cNvPr>
          <p:cNvSpPr txBox="1"/>
          <p:nvPr/>
        </p:nvSpPr>
        <p:spPr>
          <a:xfrm>
            <a:off x="523562" y="497456"/>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b="1">
                <a:solidFill>
                  <a:srgbClr val="182C61"/>
                </a:solidFill>
                <a:latin typeface="Montserrat" pitchFamily="2" charset="0"/>
                <a:cs typeface="Roboto Black" panose="02000000000000000000" pitchFamily="2" charset="0"/>
              </a:rPr>
              <a:t> </a:t>
            </a:r>
            <a:r>
              <a:rPr lang="en-US" sz="2400" b="1">
                <a:solidFill>
                  <a:srgbClr val="E58527"/>
                </a:solidFill>
                <a:latin typeface="Montserrat" pitchFamily="2" charset="0"/>
                <a:ea typeface="Open Sans" panose="020B0606030504020204" pitchFamily="34" charset="0"/>
                <a:cs typeface="Open Sans" panose="020B0606030504020204" pitchFamily="34" charset="0"/>
              </a:rPr>
              <a:t>– </a:t>
            </a:r>
            <a:r>
              <a:rPr lang="en-US" sz="2400">
                <a:solidFill>
                  <a:srgbClr val="E58527"/>
                </a:solidFill>
                <a:latin typeface="Montserrat" pitchFamily="2" charset="0"/>
                <a:ea typeface="Open Sans" panose="020B0606030504020204" pitchFamily="34" charset="0"/>
                <a:cs typeface="Poppins" panose="00000500000000000000" pitchFamily="2" charset="0"/>
              </a:rPr>
              <a:t>Asking speaker a question </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We want to hear from you! </a:t>
            </a:r>
          </a:p>
          <a:p>
            <a:r>
              <a:rPr lang="en-US" sz="1600">
                <a:latin typeface="Open Sans" panose="020B0606030504020204" pitchFamily="34" charset="0"/>
                <a:ea typeface="Open Sans" panose="020B0606030504020204" pitchFamily="34" charset="0"/>
                <a:cs typeface="Open Sans" panose="020B0606030504020204" pitchFamily="34" charset="0"/>
              </a:rPr>
              <a:t>Please submit your questions. We’ll reserve time for Q&amp;A at the end of the webinar. </a:t>
            </a:r>
          </a:p>
        </p:txBody>
      </p:sp>
      <p:pic>
        <p:nvPicPr>
          <p:cNvPr id="15" name="Picture 14">
            <a:extLst>
              <a:ext uri="{FF2B5EF4-FFF2-40B4-BE49-F238E27FC236}">
                <a16:creationId xmlns:a16="http://schemas.microsoft.com/office/drawing/2014/main" id="{F3348193-7312-931F-713D-0AC2F8C93582}"/>
              </a:ext>
            </a:extLst>
          </p:cNvPr>
          <p:cNvPicPr>
            <a:picLocks noChangeAspect="1"/>
          </p:cNvPicPr>
          <p:nvPr/>
        </p:nvPicPr>
        <p:blipFill>
          <a:blip r:embed="rId2"/>
          <a:stretch>
            <a:fillRect/>
          </a:stretch>
        </p:blipFill>
        <p:spPr>
          <a:xfrm>
            <a:off x="7475989" y="2166556"/>
            <a:ext cx="4140413" cy="4343623"/>
          </a:xfrm>
          <a:prstGeom prst="rect">
            <a:avLst/>
          </a:prstGeom>
        </p:spPr>
      </p:pic>
      <p:sp>
        <p:nvSpPr>
          <p:cNvPr id="16" name="Rectangle: Rounded Corners 15">
            <a:extLst>
              <a:ext uri="{FF2B5EF4-FFF2-40B4-BE49-F238E27FC236}">
                <a16:creationId xmlns:a16="http://schemas.microsoft.com/office/drawing/2014/main" id="{5F047A9B-2B84-96C9-DDBC-C6D4BD7F0A9A}"/>
              </a:ext>
            </a:extLst>
          </p:cNvPr>
          <p:cNvSpPr/>
          <p:nvPr/>
        </p:nvSpPr>
        <p:spPr>
          <a:xfrm>
            <a:off x="7876452" y="2092960"/>
            <a:ext cx="672662" cy="7396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9441074" y="5986229"/>
            <a:ext cx="1684126" cy="434892"/>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2432435" y="3761960"/>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Clicking on the Q&amp;A icon will open a window where you can type your question.</a:t>
            </a:r>
          </a:p>
        </p:txBody>
      </p:sp>
      <p:sp>
        <p:nvSpPr>
          <p:cNvPr id="20" name="TextBox 19">
            <a:extLst>
              <a:ext uri="{FF2B5EF4-FFF2-40B4-BE49-F238E27FC236}">
                <a16:creationId xmlns:a16="http://schemas.microsoft.com/office/drawing/2014/main" id="{05DD5894-1DA7-BA5A-D6C6-49D5B6F39B49}"/>
              </a:ext>
            </a:extLst>
          </p:cNvPr>
          <p:cNvSpPr txBox="1"/>
          <p:nvPr/>
        </p:nvSpPr>
        <p:spPr>
          <a:xfrm>
            <a:off x="1230587" y="2368688"/>
            <a:ext cx="9184640" cy="338554"/>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To submit questions, click on the Q&amp;A at the top right corner</a:t>
            </a:r>
          </a:p>
        </p:txBody>
      </p:sp>
      <p:sp>
        <p:nvSpPr>
          <p:cNvPr id="21" name="TextBox 20">
            <a:extLst>
              <a:ext uri="{FF2B5EF4-FFF2-40B4-BE49-F238E27FC236}">
                <a16:creationId xmlns:a16="http://schemas.microsoft.com/office/drawing/2014/main" id="{89F4FAF9-95A1-881E-20C1-A29313C79E71}"/>
              </a:ext>
            </a:extLst>
          </p:cNvPr>
          <p:cNvSpPr txBox="1"/>
          <p:nvPr/>
        </p:nvSpPr>
        <p:spPr>
          <a:xfrm>
            <a:off x="2432435" y="5693841"/>
            <a:ext cx="489712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Click on the ‘Ask a question’ button &amp; type your question.</a:t>
            </a:r>
          </a:p>
        </p:txBody>
      </p:sp>
      <p:sp>
        <p:nvSpPr>
          <p:cNvPr id="26" name="Oval 25">
            <a:extLst>
              <a:ext uri="{FF2B5EF4-FFF2-40B4-BE49-F238E27FC236}">
                <a16:creationId xmlns:a16="http://schemas.microsoft.com/office/drawing/2014/main" id="{53F64A9E-52CB-3BC6-4B0B-84C6587CF58C}"/>
              </a:ext>
            </a:extLst>
          </p:cNvPr>
          <p:cNvSpPr/>
          <p:nvPr/>
        </p:nvSpPr>
        <p:spPr>
          <a:xfrm>
            <a:off x="593908"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691525"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1896173" y="377228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1993790" y="381582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30" name="Oval 29">
            <a:extLst>
              <a:ext uri="{FF2B5EF4-FFF2-40B4-BE49-F238E27FC236}">
                <a16:creationId xmlns:a16="http://schemas.microsoft.com/office/drawing/2014/main" id="{66C356F3-9DDD-7483-9D64-E8CB5C0B8210}"/>
              </a:ext>
            </a:extLst>
          </p:cNvPr>
          <p:cNvSpPr/>
          <p:nvPr/>
        </p:nvSpPr>
        <p:spPr>
          <a:xfrm>
            <a:off x="1891213" y="5650307"/>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31" name="TextBox 30">
            <a:extLst>
              <a:ext uri="{FF2B5EF4-FFF2-40B4-BE49-F238E27FC236}">
                <a16:creationId xmlns:a16="http://schemas.microsoft.com/office/drawing/2014/main" id="{F85B4189-022E-8C05-607A-EAE224F3A0AC}"/>
              </a:ext>
            </a:extLst>
          </p:cNvPr>
          <p:cNvSpPr txBox="1"/>
          <p:nvPr/>
        </p:nvSpPr>
        <p:spPr>
          <a:xfrm>
            <a:off x="1988830" y="5693841"/>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3</a:t>
            </a:r>
          </a:p>
        </p:txBody>
      </p:sp>
      <p:cxnSp>
        <p:nvCxnSpPr>
          <p:cNvPr id="33" name="Connector: Elbow 32">
            <a:extLst>
              <a:ext uri="{FF2B5EF4-FFF2-40B4-BE49-F238E27FC236}">
                <a16:creationId xmlns:a16="http://schemas.microsoft.com/office/drawing/2014/main" id="{0F8F6C4C-1501-88DC-8DB8-EF646912F47C}"/>
              </a:ext>
            </a:extLst>
          </p:cNvPr>
          <p:cNvCxnSpPr/>
          <p:nvPr/>
        </p:nvCxnSpPr>
        <p:spPr>
          <a:xfrm>
            <a:off x="5892800" y="4346735"/>
            <a:ext cx="3251200" cy="845025"/>
          </a:xfrm>
          <a:prstGeom prst="bentConnector3">
            <a:avLst>
              <a:gd name="adj1" fmla="val 40000"/>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974080" y="6061169"/>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255848D0-BB84-3FD6-8EB7-851E908507F5}"/>
              </a:ext>
            </a:extLst>
          </p:cNvPr>
          <p:cNvCxnSpPr>
            <a:cxnSpLocks/>
            <a:endCxn id="18" idx="1"/>
          </p:cNvCxnSpPr>
          <p:nvPr/>
        </p:nvCxnSpPr>
        <p:spPr>
          <a:xfrm>
            <a:off x="5974080" y="6203675"/>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D91B82AF-2BDD-99E4-892F-4C0D19F759E4}"/>
              </a:ext>
            </a:extLst>
          </p:cNvPr>
          <p:cNvCxnSpPr>
            <a:cxnSpLocks/>
          </p:cNvCxnSpPr>
          <p:nvPr/>
        </p:nvCxnSpPr>
        <p:spPr>
          <a:xfrm>
            <a:off x="4362503" y="2690146"/>
            <a:ext cx="0" cy="14250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4362503" y="2832652"/>
            <a:ext cx="3466994"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80C7AF5-BD3B-0B7D-D012-AC22C89B05BD}"/>
              </a:ext>
            </a:extLst>
          </p:cNvPr>
          <p:cNvSpPr/>
          <p:nvPr/>
        </p:nvSpPr>
        <p:spPr>
          <a:xfrm>
            <a:off x="593908" y="949923"/>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17EE90EA-5A96-36FF-789A-DFF70EACAE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8" name="Group 7">
            <a:extLst>
              <a:ext uri="{FF2B5EF4-FFF2-40B4-BE49-F238E27FC236}">
                <a16:creationId xmlns:a16="http://schemas.microsoft.com/office/drawing/2014/main" id="{FE818470-8729-9F84-201B-1ADE24B21BDF}"/>
              </a:ext>
            </a:extLst>
          </p:cNvPr>
          <p:cNvGrpSpPr/>
          <p:nvPr/>
        </p:nvGrpSpPr>
        <p:grpSpPr>
          <a:xfrm>
            <a:off x="9266257" y="244592"/>
            <a:ext cx="2761424" cy="271540"/>
            <a:chOff x="952500" y="638176"/>
            <a:chExt cx="4029075" cy="396193"/>
          </a:xfrm>
        </p:grpSpPr>
        <p:pic>
          <p:nvPicPr>
            <p:cNvPr id="5" name="Image 1" descr="preencoded.png">
              <a:extLst>
                <a:ext uri="{FF2B5EF4-FFF2-40B4-BE49-F238E27FC236}">
                  <a16:creationId xmlns:a16="http://schemas.microsoft.com/office/drawing/2014/main" id="{418BD569-E0F4-248F-253A-5BE859614A88}"/>
                </a:ext>
              </a:extLst>
            </p:cNvPr>
            <p:cNvPicPr>
              <a:picLocks noChangeAspect="1"/>
            </p:cNvPicPr>
            <p:nvPr/>
          </p:nvPicPr>
          <p:blipFill>
            <a:blip r:embed="rId4"/>
            <a:srcRect/>
            <a:stretch/>
          </p:blipFill>
          <p:spPr>
            <a:xfrm>
              <a:off x="952500" y="638176"/>
              <a:ext cx="2760688" cy="396193"/>
            </a:xfrm>
            <a:prstGeom prst="rect">
              <a:avLst/>
            </a:prstGeom>
          </p:spPr>
        </p:pic>
        <p:pic>
          <p:nvPicPr>
            <p:cNvPr id="6" name="Image 11" descr="preencoded.png">
              <a:extLst>
                <a:ext uri="{FF2B5EF4-FFF2-40B4-BE49-F238E27FC236}">
                  <a16:creationId xmlns:a16="http://schemas.microsoft.com/office/drawing/2014/main" id="{184BBDDD-733C-F0DF-7BCA-7277FA072552}"/>
                </a:ext>
              </a:extLst>
            </p:cNvPr>
            <p:cNvPicPr>
              <a:picLocks noChangeAspect="1"/>
            </p:cNvPicPr>
            <p:nvPr/>
          </p:nvPicPr>
          <p:blipFill>
            <a:blip r:embed="rId5"/>
            <a:srcRect/>
            <a:stretch/>
          </p:blipFill>
          <p:spPr>
            <a:xfrm>
              <a:off x="3907523" y="706756"/>
              <a:ext cx="1074052" cy="257720"/>
            </a:xfrm>
            <a:prstGeom prst="rect">
              <a:avLst/>
            </a:prstGeom>
          </p:spPr>
        </p:pic>
        <p:cxnSp>
          <p:nvCxnSpPr>
            <p:cNvPr id="7" name="Straight Connector 6">
              <a:extLst>
                <a:ext uri="{FF2B5EF4-FFF2-40B4-BE49-F238E27FC236}">
                  <a16:creationId xmlns:a16="http://schemas.microsoft.com/office/drawing/2014/main" id="{B1C8595E-1A09-E974-C53B-AA0172F81F9A}"/>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6847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E681C742-ABA5-80BB-1597-2397B318BE31}"/>
              </a:ext>
            </a:extLst>
          </p:cNvPr>
          <p:cNvGrpSpPr/>
          <p:nvPr/>
        </p:nvGrpSpPr>
        <p:grpSpPr>
          <a:xfrm>
            <a:off x="6826791" y="1266160"/>
            <a:ext cx="5126048" cy="4784312"/>
            <a:chOff x="6826791" y="1266160"/>
            <a:chExt cx="5126048" cy="4784312"/>
          </a:xfrm>
        </p:grpSpPr>
        <p:pic>
          <p:nvPicPr>
            <p:cNvPr id="6" name="Picture 5" descr="A screenshot of a computer&#10;&#10;Description automatically generated">
              <a:extLst>
                <a:ext uri="{FF2B5EF4-FFF2-40B4-BE49-F238E27FC236}">
                  <a16:creationId xmlns:a16="http://schemas.microsoft.com/office/drawing/2014/main" id="{0A61921E-8E8A-5D6E-0E64-CD5787771A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26791" y="1266160"/>
              <a:ext cx="5126048" cy="4784312"/>
            </a:xfrm>
            <a:prstGeom prst="rect">
              <a:avLst/>
            </a:prstGeom>
          </p:spPr>
        </p:pic>
        <p:sp>
          <p:nvSpPr>
            <p:cNvPr id="14" name="Rectangle 13">
              <a:extLst>
                <a:ext uri="{FF2B5EF4-FFF2-40B4-BE49-F238E27FC236}">
                  <a16:creationId xmlns:a16="http://schemas.microsoft.com/office/drawing/2014/main" id="{5F771A51-9717-CB91-93C7-9E18EDF25C00}"/>
                </a:ext>
              </a:extLst>
            </p:cNvPr>
            <p:cNvSpPr/>
            <p:nvPr/>
          </p:nvSpPr>
          <p:spPr>
            <a:xfrm>
              <a:off x="7747000" y="2508450"/>
              <a:ext cx="2291080" cy="121920"/>
            </a:xfrm>
            <a:prstGeom prst="rect">
              <a:avLst/>
            </a:prstGeom>
            <a:solidFill>
              <a:srgbClr val="29292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Box 11">
            <a:extLst>
              <a:ext uri="{FF2B5EF4-FFF2-40B4-BE49-F238E27FC236}">
                <a16:creationId xmlns:a16="http://schemas.microsoft.com/office/drawing/2014/main" id="{D32C4F9D-591C-542D-0405-2909B842A2FC}"/>
              </a:ext>
            </a:extLst>
          </p:cNvPr>
          <p:cNvSpPr txBox="1"/>
          <p:nvPr/>
        </p:nvSpPr>
        <p:spPr>
          <a:xfrm>
            <a:off x="499389" y="412692"/>
            <a:ext cx="8152774" cy="461665"/>
          </a:xfrm>
          <a:prstGeom prst="rect">
            <a:avLst/>
          </a:prstGeom>
          <a:noFill/>
        </p:spPr>
        <p:txBody>
          <a:bodyPr wrap="square" lIns="91440" tIns="45720" rIns="91440" bIns="45720" rtlCol="0" anchor="t">
            <a:spAutoFit/>
          </a:bodyPr>
          <a:lstStyle/>
          <a:p>
            <a:pPr defTabSz="912813" eaLnBrk="0" fontAlgn="base" hangingPunct="0">
              <a:spcBef>
                <a:spcPct val="0"/>
              </a:spcBef>
              <a:spcAft>
                <a:spcPct val="0"/>
              </a:spcAft>
              <a:defRPr/>
            </a:pPr>
            <a:r>
              <a:rPr lang="en-US" sz="2400" b="1">
                <a:solidFill>
                  <a:srgbClr val="182C61"/>
                </a:solidFill>
                <a:latin typeface="Montserrat" pitchFamily="2" charset="0"/>
                <a:cs typeface="Poppins" panose="00000500000000000000" pitchFamily="2" charset="0"/>
              </a:rPr>
              <a:t>Housekeeping</a:t>
            </a:r>
            <a:r>
              <a:rPr lang="en-US" sz="2400">
                <a:solidFill>
                  <a:srgbClr val="E58527"/>
                </a:solidFill>
                <a:latin typeface="Montserrat" pitchFamily="2" charset="0"/>
                <a:ea typeface="Open Sans" panose="020B0606030504020204" pitchFamily="34" charset="0"/>
                <a:cs typeface="Poppins" panose="00000500000000000000" pitchFamily="2" charset="0"/>
              </a:rPr>
              <a:t> -Participating in Polls</a:t>
            </a:r>
            <a:endParaRPr lang="en-US" sz="2400" b="1">
              <a:solidFill>
                <a:srgbClr val="E58527"/>
              </a:solidFill>
              <a:latin typeface="Montserrat" pitchFamily="2" charset="0"/>
              <a:ea typeface="Open Sans" panose="020B0606030504020204" pitchFamily="34" charset="0"/>
              <a:cs typeface="Poppins" panose="00000500000000000000" pitchFamily="2" charset="0"/>
            </a:endParaRPr>
          </a:p>
        </p:txBody>
      </p:sp>
      <p:sp>
        <p:nvSpPr>
          <p:cNvPr id="13" name="TextBox 12">
            <a:extLst>
              <a:ext uri="{FF2B5EF4-FFF2-40B4-BE49-F238E27FC236}">
                <a16:creationId xmlns:a16="http://schemas.microsoft.com/office/drawing/2014/main" id="{183032FC-DF29-495A-C544-D853788ADBB3}"/>
              </a:ext>
            </a:extLst>
          </p:cNvPr>
          <p:cNvSpPr txBox="1"/>
          <p:nvPr/>
        </p:nvSpPr>
        <p:spPr>
          <a:xfrm>
            <a:off x="523562" y="1193158"/>
            <a:ext cx="9184640" cy="584775"/>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Your opinion is valuable to us!</a:t>
            </a:r>
          </a:p>
          <a:p>
            <a:r>
              <a:rPr lang="en-US" sz="1600">
                <a:latin typeface="Open Sans" panose="020B0606030504020204" pitchFamily="34" charset="0"/>
                <a:ea typeface="Open Sans" panose="020B0606030504020204" pitchFamily="34" charset="0"/>
                <a:cs typeface="Open Sans" panose="020B0606030504020204" pitchFamily="34" charset="0"/>
              </a:rPr>
              <a:t>Please take part in our polls to help us understand your views. </a:t>
            </a:r>
          </a:p>
        </p:txBody>
      </p:sp>
      <p:sp>
        <p:nvSpPr>
          <p:cNvPr id="16" name="Rectangle: Rounded Corners 15">
            <a:extLst>
              <a:ext uri="{FF2B5EF4-FFF2-40B4-BE49-F238E27FC236}">
                <a16:creationId xmlns:a16="http://schemas.microsoft.com/office/drawing/2014/main" id="{5F047A9B-2B84-96C9-DDBC-C6D4BD7F0A9A}"/>
              </a:ext>
            </a:extLst>
          </p:cNvPr>
          <p:cNvSpPr/>
          <p:nvPr/>
        </p:nvSpPr>
        <p:spPr>
          <a:xfrm>
            <a:off x="7329555" y="2662585"/>
            <a:ext cx="3717148" cy="434857"/>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Rounded Corners 17">
            <a:extLst>
              <a:ext uri="{FF2B5EF4-FFF2-40B4-BE49-F238E27FC236}">
                <a16:creationId xmlns:a16="http://schemas.microsoft.com/office/drawing/2014/main" id="{CEB04299-22DA-F6E5-C8FF-8544412B0A01}"/>
              </a:ext>
            </a:extLst>
          </p:cNvPr>
          <p:cNvSpPr/>
          <p:nvPr/>
        </p:nvSpPr>
        <p:spPr>
          <a:xfrm>
            <a:off x="10265690" y="5186877"/>
            <a:ext cx="1547228" cy="430360"/>
          </a:xfrm>
          <a:prstGeom prst="roundRect">
            <a:avLst/>
          </a:prstGeom>
          <a:noFill/>
          <a:ln w="57150">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0794E5A-4861-56C0-4EFE-7E8CEE148527}"/>
              </a:ext>
            </a:extLst>
          </p:cNvPr>
          <p:cNvSpPr txBox="1"/>
          <p:nvPr/>
        </p:nvSpPr>
        <p:spPr>
          <a:xfrm>
            <a:off x="921324" y="4383815"/>
            <a:ext cx="5290926" cy="1077218"/>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Confirm Your Selection: </a:t>
            </a:r>
            <a:br>
              <a:rPr lang="en-US" sz="1600">
                <a:latin typeface="Open Sans" panose="020B0606030504020204" pitchFamily="34" charset="0"/>
                <a:ea typeface="Open Sans" panose="020B0606030504020204" pitchFamily="34" charset="0"/>
                <a:cs typeface="Open Sans" panose="020B0606030504020204" pitchFamily="34" charset="0"/>
              </a:rPr>
            </a:br>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After selecting your option, make sure to hit the 'Submit' button to record your response..</a:t>
            </a:r>
          </a:p>
        </p:txBody>
      </p:sp>
      <p:sp>
        <p:nvSpPr>
          <p:cNvPr id="20" name="TextBox 19">
            <a:extLst>
              <a:ext uri="{FF2B5EF4-FFF2-40B4-BE49-F238E27FC236}">
                <a16:creationId xmlns:a16="http://schemas.microsoft.com/office/drawing/2014/main" id="{05DD5894-1DA7-BA5A-D6C6-49D5B6F39B49}"/>
              </a:ext>
            </a:extLst>
          </p:cNvPr>
          <p:cNvSpPr txBox="1"/>
          <p:nvPr/>
        </p:nvSpPr>
        <p:spPr>
          <a:xfrm>
            <a:off x="902691" y="2279256"/>
            <a:ext cx="5290926" cy="1569660"/>
          </a:xfrm>
          <a:prstGeom prst="rect">
            <a:avLst/>
          </a:prstGeom>
          <a:noFill/>
        </p:spPr>
        <p:txBody>
          <a:bodyPr wrap="square"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rPr>
              <a:t>Submit Your Vote: </a:t>
            </a:r>
          </a:p>
          <a:p>
            <a:endParaRPr lang="en-US" sz="1600">
              <a:latin typeface="Open Sans" panose="020B0606030504020204" pitchFamily="34" charset="0"/>
              <a:ea typeface="Open Sans" panose="020B0606030504020204" pitchFamily="34" charset="0"/>
              <a:cs typeface="Open Sans" panose="020B0606030504020204" pitchFamily="34" charset="0"/>
            </a:endParaRPr>
          </a:p>
          <a:p>
            <a:r>
              <a:rPr lang="en-US" sz="1600">
                <a:latin typeface="Open Sans" panose="020B0606030504020204" pitchFamily="34" charset="0"/>
                <a:ea typeface="Open Sans" panose="020B0606030504020204" pitchFamily="34" charset="0"/>
                <a:cs typeface="Open Sans" panose="020B0606030504020204" pitchFamily="34" charset="0"/>
              </a:rPr>
              <a:t>A new window will pop up with the poll question.</a:t>
            </a:r>
          </a:p>
          <a:p>
            <a:endParaRPr lang="en-US" sz="1600">
              <a:latin typeface="Open Sans" panose="020B0606030504020204" pitchFamily="34" charset="0"/>
              <a:ea typeface="Open Sans" panose="020B0606030504020204" pitchFamily="34" charset="0"/>
              <a:cs typeface="Open Sans" panose="020B0606030504020204" pitchFamily="34" charset="0"/>
            </a:endParaRPr>
          </a:p>
          <a:p>
            <a:br>
              <a:rPr lang="en-US" sz="1600">
                <a:latin typeface="Open Sans" panose="020B0606030504020204" pitchFamily="34" charset="0"/>
                <a:ea typeface="Open Sans" panose="020B0606030504020204" pitchFamily="34" charset="0"/>
                <a:cs typeface="Open Sans" panose="020B0606030504020204" pitchFamily="34" charset="0"/>
              </a:rPr>
            </a:br>
            <a:r>
              <a:rPr lang="en-US" sz="1600">
                <a:latin typeface="Open Sans" panose="020B0606030504020204" pitchFamily="34" charset="0"/>
                <a:ea typeface="Open Sans" panose="020B0606030504020204" pitchFamily="34" charset="0"/>
                <a:cs typeface="Open Sans" panose="020B0606030504020204" pitchFamily="34" charset="0"/>
              </a:rPr>
              <a:t>Choose your answer from the provided options</a:t>
            </a:r>
          </a:p>
        </p:txBody>
      </p:sp>
      <p:sp>
        <p:nvSpPr>
          <p:cNvPr id="26" name="Oval 25">
            <a:extLst>
              <a:ext uri="{FF2B5EF4-FFF2-40B4-BE49-F238E27FC236}">
                <a16:creationId xmlns:a16="http://schemas.microsoft.com/office/drawing/2014/main" id="{53F64A9E-52CB-3BC6-4B0B-84C6587CF58C}"/>
              </a:ext>
            </a:extLst>
          </p:cNvPr>
          <p:cNvSpPr/>
          <p:nvPr/>
        </p:nvSpPr>
        <p:spPr>
          <a:xfrm>
            <a:off x="355600" y="2276355"/>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7" name="TextBox 26">
            <a:extLst>
              <a:ext uri="{FF2B5EF4-FFF2-40B4-BE49-F238E27FC236}">
                <a16:creationId xmlns:a16="http://schemas.microsoft.com/office/drawing/2014/main" id="{C295BEB0-3F3A-ECD7-51E4-08CA348B7A2C}"/>
              </a:ext>
            </a:extLst>
          </p:cNvPr>
          <p:cNvSpPr txBox="1"/>
          <p:nvPr/>
        </p:nvSpPr>
        <p:spPr>
          <a:xfrm>
            <a:off x="453217" y="2319889"/>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28" name="Oval 27">
            <a:extLst>
              <a:ext uri="{FF2B5EF4-FFF2-40B4-BE49-F238E27FC236}">
                <a16:creationId xmlns:a16="http://schemas.microsoft.com/office/drawing/2014/main" id="{A4318C0E-EA6A-B2F1-3E6D-DFDC89830646}"/>
              </a:ext>
            </a:extLst>
          </p:cNvPr>
          <p:cNvSpPr/>
          <p:nvPr/>
        </p:nvSpPr>
        <p:spPr>
          <a:xfrm>
            <a:off x="325416" y="4369742"/>
            <a:ext cx="449474" cy="430887"/>
          </a:xfrm>
          <a:prstGeom prst="ellipse">
            <a:avLst/>
          </a:prstGeom>
          <a:solidFill>
            <a:srgbClr val="E58527"/>
          </a:solidFill>
          <a:ln>
            <a:solidFill>
              <a:srgbClr val="E585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E58527"/>
              </a:solidFill>
            </a:endParaRPr>
          </a:p>
        </p:txBody>
      </p:sp>
      <p:sp>
        <p:nvSpPr>
          <p:cNvPr id="29" name="TextBox 28">
            <a:extLst>
              <a:ext uri="{FF2B5EF4-FFF2-40B4-BE49-F238E27FC236}">
                <a16:creationId xmlns:a16="http://schemas.microsoft.com/office/drawing/2014/main" id="{2A14D675-8677-A7F7-606F-3A3B4B30D8AA}"/>
              </a:ext>
            </a:extLst>
          </p:cNvPr>
          <p:cNvSpPr txBox="1"/>
          <p:nvPr/>
        </p:nvSpPr>
        <p:spPr>
          <a:xfrm>
            <a:off x="423033" y="4413276"/>
            <a:ext cx="140691" cy="338554"/>
          </a:xfrm>
          <a:prstGeom prst="rect">
            <a:avLst/>
          </a:prstGeom>
          <a:noFill/>
        </p:spPr>
        <p:txBody>
          <a:bodyPr wrap="square" rtlCol="0">
            <a:spAutoFit/>
          </a:bodyPr>
          <a:lstStyle/>
          <a:p>
            <a:r>
              <a:rPr lang="en-US" sz="1600">
                <a:solidFill>
                  <a:schemeClr val="bg1"/>
                </a:solidFill>
                <a:latin typeface="Open Sans" panose="020B0606030504020204" pitchFamily="34" charset="0"/>
                <a:ea typeface="Open Sans" panose="020B0606030504020204" pitchFamily="34" charset="0"/>
                <a:cs typeface="Open Sans" panose="020B0606030504020204" pitchFamily="34" charset="0"/>
              </a:rPr>
              <a:t>2</a:t>
            </a:r>
          </a:p>
        </p:txBody>
      </p:sp>
      <p:cxnSp>
        <p:nvCxnSpPr>
          <p:cNvPr id="41" name="Straight Connector 40">
            <a:extLst>
              <a:ext uri="{FF2B5EF4-FFF2-40B4-BE49-F238E27FC236}">
                <a16:creationId xmlns:a16="http://schemas.microsoft.com/office/drawing/2014/main" id="{2FF085FD-415E-8576-C0D8-77A48EA676AA}"/>
              </a:ext>
            </a:extLst>
          </p:cNvPr>
          <p:cNvCxnSpPr>
            <a:cxnSpLocks/>
          </p:cNvCxnSpPr>
          <p:nvPr/>
        </p:nvCxnSpPr>
        <p:spPr>
          <a:xfrm>
            <a:off x="5791200" y="4418867"/>
            <a:ext cx="0" cy="1042166"/>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539AF52-32F2-B9F9-1E7B-63A803608336}"/>
              </a:ext>
            </a:extLst>
          </p:cNvPr>
          <p:cNvCxnSpPr>
            <a:cxnSpLocks/>
          </p:cNvCxnSpPr>
          <p:nvPr/>
        </p:nvCxnSpPr>
        <p:spPr>
          <a:xfrm>
            <a:off x="5778500" y="2933700"/>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812ED417-B8DD-61B2-B90B-5B4A5FFB576A}"/>
              </a:ext>
            </a:extLst>
          </p:cNvPr>
          <p:cNvCxnSpPr>
            <a:cxnSpLocks/>
          </p:cNvCxnSpPr>
          <p:nvPr/>
        </p:nvCxnSpPr>
        <p:spPr>
          <a:xfrm>
            <a:off x="5778500" y="2508450"/>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cxnSp>
        <p:nvCxnSpPr>
          <p:cNvPr id="5" name="Straight Arrow Connector 4">
            <a:extLst>
              <a:ext uri="{FF2B5EF4-FFF2-40B4-BE49-F238E27FC236}">
                <a16:creationId xmlns:a16="http://schemas.microsoft.com/office/drawing/2014/main" id="{927127A2-9A7C-6D85-2C07-8DB8F144369E}"/>
              </a:ext>
            </a:extLst>
          </p:cNvPr>
          <p:cNvCxnSpPr>
            <a:cxnSpLocks/>
          </p:cNvCxnSpPr>
          <p:nvPr/>
        </p:nvCxnSpPr>
        <p:spPr>
          <a:xfrm>
            <a:off x="5791200" y="5461033"/>
            <a:ext cx="4432300"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4EC6BA8A-1C28-2DFF-1000-DFAC936B9B6E}"/>
              </a:ext>
            </a:extLst>
          </p:cNvPr>
          <p:cNvCxnSpPr>
            <a:cxnSpLocks/>
          </p:cNvCxnSpPr>
          <p:nvPr/>
        </p:nvCxnSpPr>
        <p:spPr>
          <a:xfrm>
            <a:off x="5778500" y="3720838"/>
            <a:ext cx="1551055" cy="0"/>
          </a:xfrm>
          <a:prstGeom prst="straightConnector1">
            <a:avLst/>
          </a:prstGeom>
          <a:ln w="28575">
            <a:solidFill>
              <a:srgbClr val="E58527"/>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70E6643-2C45-7B18-C35D-E422C4E0D2AC}"/>
              </a:ext>
            </a:extLst>
          </p:cNvPr>
          <p:cNvCxnSpPr>
            <a:cxnSpLocks/>
          </p:cNvCxnSpPr>
          <p:nvPr/>
        </p:nvCxnSpPr>
        <p:spPr>
          <a:xfrm>
            <a:off x="5791200" y="3267777"/>
            <a:ext cx="0" cy="453061"/>
          </a:xfrm>
          <a:prstGeom prst="line">
            <a:avLst/>
          </a:prstGeom>
          <a:ln w="28575">
            <a:solidFill>
              <a:srgbClr val="E58527"/>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9B985E98-1BA5-071A-E5E9-0B6A642C5E56}"/>
              </a:ext>
            </a:extLst>
          </p:cNvPr>
          <p:cNvSpPr/>
          <p:nvPr/>
        </p:nvSpPr>
        <p:spPr>
          <a:xfrm>
            <a:off x="593908" y="918024"/>
            <a:ext cx="2289364" cy="45719"/>
          </a:xfrm>
          <a:prstGeom prst="rect">
            <a:avLst/>
          </a:prstGeom>
          <a:solidFill>
            <a:srgbClr val="E5852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64" name="Picture 63">
            <a:extLst>
              <a:ext uri="{FF2B5EF4-FFF2-40B4-BE49-F238E27FC236}">
                <a16:creationId xmlns:a16="http://schemas.microsoft.com/office/drawing/2014/main" id="{25BE2B39-9DE9-50A6-A8D7-DFA3C7A04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0" name="Group 9">
            <a:extLst>
              <a:ext uri="{FF2B5EF4-FFF2-40B4-BE49-F238E27FC236}">
                <a16:creationId xmlns:a16="http://schemas.microsoft.com/office/drawing/2014/main" id="{D6EA6A5E-9C8F-4D88-93BD-47BA3A599747}"/>
              </a:ext>
            </a:extLst>
          </p:cNvPr>
          <p:cNvGrpSpPr/>
          <p:nvPr/>
        </p:nvGrpSpPr>
        <p:grpSpPr>
          <a:xfrm>
            <a:off x="9266257" y="244592"/>
            <a:ext cx="2761424" cy="271540"/>
            <a:chOff x="952500" y="638176"/>
            <a:chExt cx="4029075" cy="396193"/>
          </a:xfrm>
        </p:grpSpPr>
        <p:pic>
          <p:nvPicPr>
            <p:cNvPr id="7" name="Image 1" descr="preencoded.png">
              <a:extLst>
                <a:ext uri="{FF2B5EF4-FFF2-40B4-BE49-F238E27FC236}">
                  <a16:creationId xmlns:a16="http://schemas.microsoft.com/office/drawing/2014/main" id="{697DEED6-DC2B-6138-72D1-2836F1FFB2DC}"/>
                </a:ext>
              </a:extLst>
            </p:cNvPr>
            <p:cNvPicPr>
              <a:picLocks noChangeAspect="1"/>
            </p:cNvPicPr>
            <p:nvPr/>
          </p:nvPicPr>
          <p:blipFill>
            <a:blip r:embed="rId4"/>
            <a:srcRect/>
            <a:stretch/>
          </p:blipFill>
          <p:spPr>
            <a:xfrm>
              <a:off x="952500" y="638176"/>
              <a:ext cx="2760688" cy="396193"/>
            </a:xfrm>
            <a:prstGeom prst="rect">
              <a:avLst/>
            </a:prstGeom>
          </p:spPr>
        </p:pic>
        <p:pic>
          <p:nvPicPr>
            <p:cNvPr id="8" name="Image 11" descr="preencoded.png">
              <a:extLst>
                <a:ext uri="{FF2B5EF4-FFF2-40B4-BE49-F238E27FC236}">
                  <a16:creationId xmlns:a16="http://schemas.microsoft.com/office/drawing/2014/main" id="{9CDAE49E-0869-A94D-4EED-829AFCA802A2}"/>
                </a:ext>
              </a:extLst>
            </p:cNvPr>
            <p:cNvPicPr>
              <a:picLocks noChangeAspect="1"/>
            </p:cNvPicPr>
            <p:nvPr/>
          </p:nvPicPr>
          <p:blipFill>
            <a:blip r:embed="rId5"/>
            <a:srcRect/>
            <a:stretch/>
          </p:blipFill>
          <p:spPr>
            <a:xfrm>
              <a:off x="3907523" y="706756"/>
              <a:ext cx="1074052" cy="257720"/>
            </a:xfrm>
            <a:prstGeom prst="rect">
              <a:avLst/>
            </a:prstGeom>
          </p:spPr>
        </p:pic>
        <p:cxnSp>
          <p:nvCxnSpPr>
            <p:cNvPr id="9" name="Straight Connector 8">
              <a:extLst>
                <a:ext uri="{FF2B5EF4-FFF2-40B4-BE49-F238E27FC236}">
                  <a16:creationId xmlns:a16="http://schemas.microsoft.com/office/drawing/2014/main" id="{AE0F8A27-2755-8BE1-9CE1-A859F67A488F}"/>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841027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 name="Rectangle 65" descr="preencoded.png">
            <a:extLst>
              <a:ext uri="{FF2B5EF4-FFF2-40B4-BE49-F238E27FC236}">
                <a16:creationId xmlns:a16="http://schemas.microsoft.com/office/drawing/2014/main" id="{6E3B394F-8CD8-1AFF-1E80-3E278B5FB2B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19109" y="5796513"/>
            <a:ext cx="4119398" cy="711696"/>
          </a:xfrm>
          <a:prstGeom prst="rect">
            <a:avLst/>
          </a:prstGeom>
        </p:spPr>
      </p:pic>
      <p:pic>
        <p:nvPicPr>
          <p:cNvPr id="6" name="Vector 82" descr="preencoded.png">
            <a:extLst>
              <a:ext uri="{FF2B5EF4-FFF2-40B4-BE49-F238E27FC236}">
                <a16:creationId xmlns:a16="http://schemas.microsoft.com/office/drawing/2014/main" id="{ABDF4A4F-35CF-D9E6-617C-12D5190CFBF4}"/>
              </a:ext>
            </a:extLst>
          </p:cNvPr>
          <p:cNvPicPr>
            <a:picLocks noChangeAspect="1"/>
          </p:cNvPicPr>
          <p:nvPr/>
        </p:nvPicPr>
        <p:blipFill>
          <a:blip r:embed="rId4"/>
          <a:srcRect/>
          <a:stretch/>
        </p:blipFill>
        <p:spPr>
          <a:xfrm>
            <a:off x="390525" y="637965"/>
            <a:ext cx="1838325" cy="38100"/>
          </a:xfrm>
          <a:prstGeom prst="rect">
            <a:avLst/>
          </a:prstGeom>
        </p:spPr>
      </p:pic>
      <p:sp>
        <p:nvSpPr>
          <p:cNvPr id="7" name="About Acuvate">
            <a:extLst>
              <a:ext uri="{FF2B5EF4-FFF2-40B4-BE49-F238E27FC236}">
                <a16:creationId xmlns:a16="http://schemas.microsoft.com/office/drawing/2014/main" id="{B251254B-8B45-B49B-D50E-2953CA2EC1E7}"/>
              </a:ext>
            </a:extLst>
          </p:cNvPr>
          <p:cNvSpPr/>
          <p:nvPr/>
        </p:nvSpPr>
        <p:spPr>
          <a:xfrm>
            <a:off x="390525" y="284653"/>
            <a:ext cx="1885950" cy="266700"/>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lang="en-US" b="1">
                <a:solidFill>
                  <a:srgbClr val="182C61"/>
                </a:solidFill>
                <a:latin typeface="Montserrat" panose="00000500000000000000"/>
              </a:rPr>
              <a:t>About </a:t>
            </a:r>
            <a:r>
              <a:rPr lang="en-US" b="1" err="1">
                <a:solidFill>
                  <a:srgbClr val="182C61"/>
                </a:solidFill>
                <a:latin typeface="Montserrat" panose="00000500000000000000"/>
              </a:rPr>
              <a:t>Acuvate</a:t>
            </a:r>
            <a:endParaRPr lang="en-US" b="1">
              <a:solidFill>
                <a:srgbClr val="182C61"/>
              </a:solidFill>
              <a:latin typeface="Montserrat" panose="00000500000000000000"/>
            </a:endParaRPr>
          </a:p>
        </p:txBody>
      </p:sp>
      <p:sp>
        <p:nvSpPr>
          <p:cNvPr id="9" name="Acuvate is a global player in next-generation digital solutions  services that modernize automate and transform enterprise applications With over 18 years of experience we have been enabling our clients globally to steer their digital transformation strat">
            <a:extLst>
              <a:ext uri="{FF2B5EF4-FFF2-40B4-BE49-F238E27FC236}">
                <a16:creationId xmlns:a16="http://schemas.microsoft.com/office/drawing/2014/main" id="{C778420D-574C-FD69-3BA5-BD7702E97D25}"/>
              </a:ext>
            </a:extLst>
          </p:cNvPr>
          <p:cNvSpPr/>
          <p:nvPr/>
        </p:nvSpPr>
        <p:spPr>
          <a:xfrm>
            <a:off x="419109" y="971779"/>
            <a:ext cx="4179864" cy="893721"/>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err="1">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Acuvate</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is a global player in next-generation digital solutions &amp; services that modernize, automate and transform enterprise applications. With over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19+ years</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of experience, we have been enabling our clients globally to steer their digital transformation strategy using </a:t>
            </a:r>
            <a:r>
              <a:rPr kumimoji="0" lang="en-US" sz="1050" b="1"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AI, Data &amp; Cloud.</a:t>
            </a:r>
            <a:r>
              <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a:ln>
                <a:noFill/>
              </a:ln>
              <a:solidFill>
                <a:srgbClr val="000000"/>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12" name="Rectangle 67" descr="preencoded.png">
            <a:extLst>
              <a:ext uri="{FF2B5EF4-FFF2-40B4-BE49-F238E27FC236}">
                <a16:creationId xmlns:a16="http://schemas.microsoft.com/office/drawing/2014/main" id="{058F5815-E23A-F878-BF70-41FB53FEB6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854902" y="2521900"/>
            <a:ext cx="6948333" cy="361950"/>
          </a:xfrm>
          <a:prstGeom prst="rect">
            <a:avLst/>
          </a:prstGeom>
        </p:spPr>
      </p:pic>
      <p:pic>
        <p:nvPicPr>
          <p:cNvPr id="14" name="image 198" descr="preencoded.png">
            <a:extLst>
              <a:ext uri="{FF2B5EF4-FFF2-40B4-BE49-F238E27FC236}">
                <a16:creationId xmlns:a16="http://schemas.microsoft.com/office/drawing/2014/main" id="{B7D40CE4-C331-87EB-3E6B-6066DD3C8C89}"/>
              </a:ext>
            </a:extLst>
          </p:cNvPr>
          <p:cNvPicPr>
            <a:picLocks noChangeAspect="1"/>
          </p:cNvPicPr>
          <p:nvPr/>
        </p:nvPicPr>
        <p:blipFill>
          <a:blip r:embed="rId6"/>
          <a:srcRect/>
          <a:stretch/>
        </p:blipFill>
        <p:spPr>
          <a:xfrm>
            <a:off x="9474565" y="2994981"/>
            <a:ext cx="655504" cy="410913"/>
          </a:xfrm>
          <a:prstGeom prst="rect">
            <a:avLst/>
          </a:prstGeom>
        </p:spPr>
      </p:pic>
      <p:pic>
        <p:nvPicPr>
          <p:cNvPr id="15" name="image 199" descr="preencoded.png">
            <a:extLst>
              <a:ext uri="{FF2B5EF4-FFF2-40B4-BE49-F238E27FC236}">
                <a16:creationId xmlns:a16="http://schemas.microsoft.com/office/drawing/2014/main" id="{1649307D-3507-B96C-E07D-0E13FA0D90BE}"/>
              </a:ext>
            </a:extLst>
          </p:cNvPr>
          <p:cNvPicPr>
            <a:picLocks noChangeAspect="1"/>
          </p:cNvPicPr>
          <p:nvPr/>
        </p:nvPicPr>
        <p:blipFill>
          <a:blip r:embed="rId7"/>
          <a:srcRect/>
          <a:stretch/>
        </p:blipFill>
        <p:spPr>
          <a:xfrm>
            <a:off x="10299678" y="3111632"/>
            <a:ext cx="859524" cy="202241"/>
          </a:xfrm>
          <a:prstGeom prst="rect">
            <a:avLst/>
          </a:prstGeom>
        </p:spPr>
      </p:pic>
      <p:pic>
        <p:nvPicPr>
          <p:cNvPr id="16" name="adidas-seeklogo 1" descr="preencoded.png">
            <a:extLst>
              <a:ext uri="{FF2B5EF4-FFF2-40B4-BE49-F238E27FC236}">
                <a16:creationId xmlns:a16="http://schemas.microsoft.com/office/drawing/2014/main" id="{9C3C536B-7F9D-C4AD-07AD-DE184F0AF107}"/>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208104" y="3024092"/>
            <a:ext cx="506063" cy="354244"/>
          </a:xfrm>
          <a:prstGeom prst="rect">
            <a:avLst/>
          </a:prstGeom>
        </p:spPr>
      </p:pic>
      <p:pic>
        <p:nvPicPr>
          <p:cNvPr id="17" name="Group" descr="preencoded.png">
            <a:extLst>
              <a:ext uri="{FF2B5EF4-FFF2-40B4-BE49-F238E27FC236}">
                <a16:creationId xmlns:a16="http://schemas.microsoft.com/office/drawing/2014/main" id="{A6632199-27E9-C954-B2F0-628838F6BF4F}"/>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6745748" y="3049082"/>
            <a:ext cx="323850" cy="323850"/>
          </a:xfrm>
          <a:prstGeom prst="rect">
            <a:avLst/>
          </a:prstGeom>
        </p:spPr>
      </p:pic>
      <p:pic>
        <p:nvPicPr>
          <p:cNvPr id="18" name="dell-2-logo-svg-vector 1" descr="preencoded.png">
            <a:extLst>
              <a:ext uri="{FF2B5EF4-FFF2-40B4-BE49-F238E27FC236}">
                <a16:creationId xmlns:a16="http://schemas.microsoft.com/office/drawing/2014/main" id="{03884324-B710-BE8F-AB19-B789ABA6DB63}"/>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6324326" y="3035256"/>
            <a:ext cx="342900" cy="342900"/>
          </a:xfrm>
          <a:prstGeom prst="rect">
            <a:avLst/>
          </a:prstGeom>
        </p:spPr>
      </p:pic>
      <p:pic>
        <p:nvPicPr>
          <p:cNvPr id="19" name="Picture 2" descr="Regal Rexnord® | About Regal Rexnord">
            <a:extLst>
              <a:ext uri="{FF2B5EF4-FFF2-40B4-BE49-F238E27FC236}">
                <a16:creationId xmlns:a16="http://schemas.microsoft.com/office/drawing/2014/main" id="{6940C5E6-05CD-A5A8-4F18-DCC84C00840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71797" y="3071712"/>
            <a:ext cx="613632" cy="29699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4">
            <a:extLst>
              <a:ext uri="{FF2B5EF4-FFF2-40B4-BE49-F238E27FC236}">
                <a16:creationId xmlns:a16="http://schemas.microsoft.com/office/drawing/2014/main" id="{78D9BCD4-6C09-FEBD-31DE-E70D046CA408}"/>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663837" y="3066021"/>
            <a:ext cx="672986" cy="273050"/>
          </a:xfrm>
          <a:prstGeom prst="rect">
            <a:avLst/>
          </a:prstGeom>
          <a:noFill/>
          <a:extLst>
            <a:ext uri="{909E8E84-426E-40DD-AFC4-6F175D3DCCD1}">
              <a14:hiddenFill xmlns:a14="http://schemas.microsoft.com/office/drawing/2010/main">
                <a:solidFill>
                  <a:srgbClr val="FFFFFF"/>
                </a:solidFill>
              </a14:hiddenFill>
            </a:ext>
          </a:extLst>
        </p:spPr>
      </p:pic>
      <p:pic>
        <p:nvPicPr>
          <p:cNvPr id="21" name="image 181" descr="preencoded.png">
            <a:extLst>
              <a:ext uri="{FF2B5EF4-FFF2-40B4-BE49-F238E27FC236}">
                <a16:creationId xmlns:a16="http://schemas.microsoft.com/office/drawing/2014/main" id="{5BC22D1A-B7F6-F5F4-B070-CD3766C5B541}"/>
              </a:ext>
            </a:extLst>
          </p:cNvPr>
          <p:cNvPicPr>
            <a:picLocks noChangeAspect="1"/>
          </p:cNvPicPr>
          <p:nvPr/>
        </p:nvPicPr>
        <p:blipFill>
          <a:blip r:embed="rId13"/>
          <a:srcRect/>
          <a:stretch/>
        </p:blipFill>
        <p:spPr>
          <a:xfrm>
            <a:off x="6724607" y="3827246"/>
            <a:ext cx="1261948" cy="170533"/>
          </a:xfrm>
          <a:prstGeom prst="rect">
            <a:avLst/>
          </a:prstGeom>
        </p:spPr>
      </p:pic>
      <p:pic>
        <p:nvPicPr>
          <p:cNvPr id="22" name="image 185" descr="preencoded.png">
            <a:extLst>
              <a:ext uri="{FF2B5EF4-FFF2-40B4-BE49-F238E27FC236}">
                <a16:creationId xmlns:a16="http://schemas.microsoft.com/office/drawing/2014/main" id="{36161A2C-199D-3CC0-FF4C-BA691939F7FD}"/>
              </a:ext>
            </a:extLst>
          </p:cNvPr>
          <p:cNvPicPr>
            <a:picLocks noChangeAspect="1"/>
          </p:cNvPicPr>
          <p:nvPr/>
        </p:nvPicPr>
        <p:blipFill>
          <a:blip r:embed="rId14"/>
          <a:srcRect/>
          <a:stretch/>
        </p:blipFill>
        <p:spPr>
          <a:xfrm>
            <a:off x="8154187" y="3672877"/>
            <a:ext cx="807100" cy="191085"/>
          </a:xfrm>
          <a:prstGeom prst="rect">
            <a:avLst/>
          </a:prstGeom>
        </p:spPr>
      </p:pic>
      <p:pic>
        <p:nvPicPr>
          <p:cNvPr id="23" name="Mars-Logo 2" descr="preencoded.png">
            <a:extLst>
              <a:ext uri="{FF2B5EF4-FFF2-40B4-BE49-F238E27FC236}">
                <a16:creationId xmlns:a16="http://schemas.microsoft.com/office/drawing/2014/main" id="{E486D78C-7728-B699-9D8E-9238C51A474C}"/>
              </a:ext>
            </a:extLst>
          </p:cNvPr>
          <p:cNvPicPr>
            <a:picLocks noChangeAspect="1"/>
          </p:cNvPicPr>
          <p:nvPr/>
        </p:nvPicPr>
        <p:blipFill>
          <a:blip r:embed="rId15"/>
          <a:srcRect/>
          <a:stretch/>
        </p:blipFill>
        <p:spPr>
          <a:xfrm>
            <a:off x="9861528" y="3643750"/>
            <a:ext cx="438150" cy="247650"/>
          </a:xfrm>
          <a:prstGeom prst="rect">
            <a:avLst/>
          </a:prstGeom>
        </p:spPr>
      </p:pic>
      <p:pic>
        <p:nvPicPr>
          <p:cNvPr id="24" name="Unilever 2" descr="preencoded.png">
            <a:extLst>
              <a:ext uri="{FF2B5EF4-FFF2-40B4-BE49-F238E27FC236}">
                <a16:creationId xmlns:a16="http://schemas.microsoft.com/office/drawing/2014/main" id="{6B8A210D-CB01-D63C-48B0-804819879D56}"/>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6285740" y="3615054"/>
            <a:ext cx="323851" cy="350839"/>
          </a:xfrm>
          <a:prstGeom prst="rect">
            <a:avLst/>
          </a:prstGeom>
        </p:spPr>
      </p:pic>
      <p:pic>
        <p:nvPicPr>
          <p:cNvPr id="25" name="2560px-Diageo_Logo.svg 1" descr="preencoded.png">
            <a:extLst>
              <a:ext uri="{FF2B5EF4-FFF2-40B4-BE49-F238E27FC236}">
                <a16:creationId xmlns:a16="http://schemas.microsoft.com/office/drawing/2014/main" id="{48623E81-00C8-2644-EC40-1F41B13D3D83}"/>
              </a:ext>
            </a:extLst>
          </p:cNvPr>
          <p:cNvPicPr>
            <a:picLocks noChangeAspect="1"/>
          </p:cNvPicPr>
          <p:nvPr/>
        </p:nvPicPr>
        <p:blipFill>
          <a:blip r:embed="rId17"/>
          <a:srcRect/>
          <a:stretch/>
        </p:blipFill>
        <p:spPr>
          <a:xfrm>
            <a:off x="9065803" y="3682095"/>
            <a:ext cx="697955" cy="189445"/>
          </a:xfrm>
          <a:prstGeom prst="rect">
            <a:avLst/>
          </a:prstGeom>
        </p:spPr>
      </p:pic>
      <p:pic>
        <p:nvPicPr>
          <p:cNvPr id="26" name="Vector" descr="preencoded.png">
            <a:extLst>
              <a:ext uri="{FF2B5EF4-FFF2-40B4-BE49-F238E27FC236}">
                <a16:creationId xmlns:a16="http://schemas.microsoft.com/office/drawing/2014/main" id="{0DC6E6E0-940A-A82C-2132-46A832583FCD}"/>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a:off x="6741325" y="3608666"/>
            <a:ext cx="892466" cy="123953"/>
          </a:xfrm>
          <a:prstGeom prst="rect">
            <a:avLst/>
          </a:prstGeom>
        </p:spPr>
      </p:pic>
      <p:pic>
        <p:nvPicPr>
          <p:cNvPr id="27" name="image 194" descr="preencoded.png">
            <a:extLst>
              <a:ext uri="{FF2B5EF4-FFF2-40B4-BE49-F238E27FC236}">
                <a16:creationId xmlns:a16="http://schemas.microsoft.com/office/drawing/2014/main" id="{C9466A4D-42EE-E9D3-ED87-B342D2782268}"/>
              </a:ext>
            </a:extLst>
          </p:cNvPr>
          <p:cNvPicPr>
            <a:picLocks noChangeAspect="1"/>
          </p:cNvPicPr>
          <p:nvPr/>
        </p:nvPicPr>
        <p:blipFill>
          <a:blip r:embed="rId19"/>
          <a:srcRect/>
          <a:stretch/>
        </p:blipFill>
        <p:spPr>
          <a:xfrm>
            <a:off x="10969599" y="4295387"/>
            <a:ext cx="676275" cy="209550"/>
          </a:xfrm>
          <a:prstGeom prst="rect">
            <a:avLst/>
          </a:prstGeom>
        </p:spPr>
      </p:pic>
      <p:pic>
        <p:nvPicPr>
          <p:cNvPr id="28" name="image 197" descr="preencoded.png">
            <a:extLst>
              <a:ext uri="{FF2B5EF4-FFF2-40B4-BE49-F238E27FC236}">
                <a16:creationId xmlns:a16="http://schemas.microsoft.com/office/drawing/2014/main" id="{43006A82-7EA1-F668-6277-D4802ABBC649}"/>
              </a:ext>
            </a:extLst>
          </p:cNvPr>
          <p:cNvPicPr>
            <a:picLocks noChangeAspect="1"/>
          </p:cNvPicPr>
          <p:nvPr/>
        </p:nvPicPr>
        <p:blipFill>
          <a:blip r:embed="rId20"/>
          <a:srcRect/>
          <a:stretch/>
        </p:blipFill>
        <p:spPr>
          <a:xfrm>
            <a:off x="10214316" y="4087448"/>
            <a:ext cx="740467" cy="415879"/>
          </a:xfrm>
          <a:prstGeom prst="rect">
            <a:avLst/>
          </a:prstGeom>
        </p:spPr>
      </p:pic>
      <p:pic>
        <p:nvPicPr>
          <p:cNvPr id="29" name="88aaafcd8b43ac27_org 2" descr="preencoded.png">
            <a:extLst>
              <a:ext uri="{FF2B5EF4-FFF2-40B4-BE49-F238E27FC236}">
                <a16:creationId xmlns:a16="http://schemas.microsoft.com/office/drawing/2014/main" id="{CA1B8DA1-E554-B977-90AE-F334426825BE}"/>
              </a:ext>
            </a:extLst>
          </p:cNvPr>
          <p:cNvPicPr>
            <a:picLocks noChangeAspect="1"/>
          </p:cNvPicPr>
          <p:nvPr/>
        </p:nvPicPr>
        <p:blipFill>
          <a:blip r:embed="rId21"/>
          <a:srcRect/>
          <a:stretch/>
        </p:blipFill>
        <p:spPr>
          <a:xfrm>
            <a:off x="8417572" y="4139292"/>
            <a:ext cx="808364" cy="455780"/>
          </a:xfrm>
          <a:prstGeom prst="rect">
            <a:avLst/>
          </a:prstGeom>
        </p:spPr>
      </p:pic>
      <p:pic>
        <p:nvPicPr>
          <p:cNvPr id="30" name="Shell_logo.svg 2" descr="preencoded.png">
            <a:extLst>
              <a:ext uri="{FF2B5EF4-FFF2-40B4-BE49-F238E27FC236}">
                <a16:creationId xmlns:a16="http://schemas.microsoft.com/office/drawing/2014/main" id="{DF32DD75-8F97-AC57-6130-41C8AD1FA6CA}"/>
              </a:ext>
            </a:extLst>
          </p:cNvPr>
          <p:cNvPicPr>
            <a:picLocks noChangeAspect="1"/>
          </p:cNvPicPr>
          <p:nvPr/>
        </p:nvPicPr>
        <p:blipFill>
          <a:blip r:embed="rId22"/>
          <a:srcRect/>
          <a:stretch/>
        </p:blipFill>
        <p:spPr>
          <a:xfrm>
            <a:off x="6346087" y="4226275"/>
            <a:ext cx="338857" cy="312105"/>
          </a:xfrm>
          <a:prstGeom prst="rect">
            <a:avLst/>
          </a:prstGeom>
        </p:spPr>
      </p:pic>
      <p:pic>
        <p:nvPicPr>
          <p:cNvPr id="31" name="ENI-logo-01 2" descr="preencoded.png">
            <a:extLst>
              <a:ext uri="{FF2B5EF4-FFF2-40B4-BE49-F238E27FC236}">
                <a16:creationId xmlns:a16="http://schemas.microsoft.com/office/drawing/2014/main" id="{7684459B-2159-EADE-F993-A3C75CFDBCAD}"/>
              </a:ext>
            </a:extLst>
          </p:cNvPr>
          <p:cNvPicPr>
            <a:picLocks noChangeAspect="1"/>
          </p:cNvPicPr>
          <p:nvPr/>
        </p:nvPicPr>
        <p:blipFill>
          <a:blip r:embed="rId23"/>
          <a:srcRect/>
          <a:stretch/>
        </p:blipFill>
        <p:spPr>
          <a:xfrm>
            <a:off x="6833380" y="4136236"/>
            <a:ext cx="795357" cy="383966"/>
          </a:xfrm>
          <a:prstGeom prst="rect">
            <a:avLst/>
          </a:prstGeom>
        </p:spPr>
      </p:pic>
      <p:pic>
        <p:nvPicPr>
          <p:cNvPr id="32" name="seadrill-logo-high-res-rgb-jpg 1" descr="preencoded.png">
            <a:extLst>
              <a:ext uri="{FF2B5EF4-FFF2-40B4-BE49-F238E27FC236}">
                <a16:creationId xmlns:a16="http://schemas.microsoft.com/office/drawing/2014/main" id="{A105C64E-D8EB-2560-2079-4B27212CAC83}"/>
              </a:ext>
            </a:extLst>
          </p:cNvPr>
          <p:cNvPicPr>
            <a:picLocks noChangeAspect="1"/>
          </p:cNvPicPr>
          <p:nvPr/>
        </p:nvPicPr>
        <p:blipFill>
          <a:blip r:embed="rId24"/>
          <a:srcRect/>
          <a:stretch/>
        </p:blipFill>
        <p:spPr>
          <a:xfrm>
            <a:off x="9289650" y="4170529"/>
            <a:ext cx="820589" cy="298396"/>
          </a:xfrm>
          <a:prstGeom prst="rect">
            <a:avLst/>
          </a:prstGeom>
        </p:spPr>
      </p:pic>
      <p:pic>
        <p:nvPicPr>
          <p:cNvPr id="33" name="images 1" descr="preencoded.png">
            <a:extLst>
              <a:ext uri="{FF2B5EF4-FFF2-40B4-BE49-F238E27FC236}">
                <a16:creationId xmlns:a16="http://schemas.microsoft.com/office/drawing/2014/main" id="{831EBC41-1DD2-E3D3-461F-8A3EC07AAD97}"/>
              </a:ext>
            </a:extLst>
          </p:cNvPr>
          <p:cNvPicPr>
            <a:picLocks noChangeAspect="1"/>
          </p:cNvPicPr>
          <p:nvPr/>
        </p:nvPicPr>
        <p:blipFill>
          <a:blip r:embed="rId25"/>
          <a:srcRect/>
          <a:stretch/>
        </p:blipFill>
        <p:spPr>
          <a:xfrm>
            <a:off x="7695656" y="4167245"/>
            <a:ext cx="685640" cy="342820"/>
          </a:xfrm>
          <a:prstGeom prst="rect">
            <a:avLst/>
          </a:prstGeom>
        </p:spPr>
      </p:pic>
      <p:pic>
        <p:nvPicPr>
          <p:cNvPr id="34" name="image 225" descr="preencoded.png">
            <a:extLst>
              <a:ext uri="{FF2B5EF4-FFF2-40B4-BE49-F238E27FC236}">
                <a16:creationId xmlns:a16="http://schemas.microsoft.com/office/drawing/2014/main" id="{9926BB19-4A73-24D4-A0A6-75B166100ACF}"/>
              </a:ext>
            </a:extLst>
          </p:cNvPr>
          <p:cNvPicPr>
            <a:picLocks noChangeAspect="1"/>
          </p:cNvPicPr>
          <p:nvPr/>
        </p:nvPicPr>
        <p:blipFill>
          <a:blip r:embed="rId26"/>
          <a:srcRect/>
          <a:stretch/>
        </p:blipFill>
        <p:spPr>
          <a:xfrm>
            <a:off x="6346037" y="4735607"/>
            <a:ext cx="763909" cy="227108"/>
          </a:xfrm>
          <a:prstGeom prst="rect">
            <a:avLst/>
          </a:prstGeom>
        </p:spPr>
      </p:pic>
      <p:pic>
        <p:nvPicPr>
          <p:cNvPr id="35" name="image 226" descr="preencoded.png">
            <a:extLst>
              <a:ext uri="{FF2B5EF4-FFF2-40B4-BE49-F238E27FC236}">
                <a16:creationId xmlns:a16="http://schemas.microsoft.com/office/drawing/2014/main" id="{00408C52-7A93-3D97-F6A2-BD4ED4472F78}"/>
              </a:ext>
            </a:extLst>
          </p:cNvPr>
          <p:cNvPicPr>
            <a:picLocks noChangeAspect="1"/>
          </p:cNvPicPr>
          <p:nvPr/>
        </p:nvPicPr>
        <p:blipFill>
          <a:blip r:embed="rId27"/>
          <a:srcRect/>
          <a:stretch/>
        </p:blipFill>
        <p:spPr>
          <a:xfrm>
            <a:off x="8631628" y="4816408"/>
            <a:ext cx="410754" cy="168342"/>
          </a:xfrm>
          <a:prstGeom prst="rect">
            <a:avLst/>
          </a:prstGeom>
        </p:spPr>
      </p:pic>
      <p:pic>
        <p:nvPicPr>
          <p:cNvPr id="36" name="image 229" descr="preencoded.png">
            <a:extLst>
              <a:ext uri="{FF2B5EF4-FFF2-40B4-BE49-F238E27FC236}">
                <a16:creationId xmlns:a16="http://schemas.microsoft.com/office/drawing/2014/main" id="{F5FE590F-A7DA-210C-952D-2017AC6039F7}"/>
              </a:ext>
            </a:extLst>
          </p:cNvPr>
          <p:cNvPicPr>
            <a:picLocks noChangeAspect="1"/>
          </p:cNvPicPr>
          <p:nvPr/>
        </p:nvPicPr>
        <p:blipFill>
          <a:blip r:embed="rId28"/>
          <a:srcRect/>
          <a:stretch/>
        </p:blipFill>
        <p:spPr>
          <a:xfrm>
            <a:off x="7751205" y="4722707"/>
            <a:ext cx="774956" cy="266391"/>
          </a:xfrm>
          <a:prstGeom prst="rect">
            <a:avLst/>
          </a:prstGeom>
        </p:spPr>
      </p:pic>
      <p:pic>
        <p:nvPicPr>
          <p:cNvPr id="37" name="image 230" descr="preencoded.png">
            <a:extLst>
              <a:ext uri="{FF2B5EF4-FFF2-40B4-BE49-F238E27FC236}">
                <a16:creationId xmlns:a16="http://schemas.microsoft.com/office/drawing/2014/main" id="{9E03D66D-9A34-6C3E-D355-3923DDDE9AF5}"/>
              </a:ext>
            </a:extLst>
          </p:cNvPr>
          <p:cNvPicPr>
            <a:picLocks noChangeAspect="1"/>
          </p:cNvPicPr>
          <p:nvPr/>
        </p:nvPicPr>
        <p:blipFill>
          <a:blip r:embed="rId29"/>
          <a:srcRect/>
          <a:stretch/>
        </p:blipFill>
        <p:spPr>
          <a:xfrm>
            <a:off x="10568302" y="4788789"/>
            <a:ext cx="528436" cy="197368"/>
          </a:xfrm>
          <a:prstGeom prst="rect">
            <a:avLst/>
          </a:prstGeom>
        </p:spPr>
      </p:pic>
      <p:pic>
        <p:nvPicPr>
          <p:cNvPr id="38" name="Celgene 1" descr="preencoded.png">
            <a:extLst>
              <a:ext uri="{FF2B5EF4-FFF2-40B4-BE49-F238E27FC236}">
                <a16:creationId xmlns:a16="http://schemas.microsoft.com/office/drawing/2014/main" id="{E2EC830A-D700-CBBD-48D5-BC01F5584768}"/>
              </a:ext>
            </a:extLst>
          </p:cNvPr>
          <p:cNvPicPr>
            <a:picLocks noChangeAspect="1"/>
          </p:cNvPicPr>
          <p:nvPr/>
        </p:nvPicPr>
        <p:blipFill>
          <a:blip>
            <a:extLst>
              <a:ext uri="{96DAC541-7B7A-43D3-8B79-37D633B846F1}">
                <asvg:svgBlip xmlns:asvg="http://schemas.microsoft.com/office/drawing/2016/SVG/main" r:embed="rId30"/>
              </a:ext>
            </a:extLst>
          </a:blip>
          <a:srcRect/>
          <a:stretch/>
        </p:blipFill>
        <p:spPr>
          <a:xfrm>
            <a:off x="7191847" y="4656651"/>
            <a:ext cx="458214" cy="371759"/>
          </a:xfrm>
          <a:prstGeom prst="rect">
            <a:avLst/>
          </a:prstGeom>
        </p:spPr>
      </p:pic>
      <p:pic>
        <p:nvPicPr>
          <p:cNvPr id="39" name="Picture 10" descr="OMERS Private Equity - CBI Health Group">
            <a:extLst>
              <a:ext uri="{FF2B5EF4-FFF2-40B4-BE49-F238E27FC236}">
                <a16:creationId xmlns:a16="http://schemas.microsoft.com/office/drawing/2014/main" id="{EB1D237B-A87E-F4F3-2C42-BED09AB6B23C}"/>
              </a:ext>
            </a:extLst>
          </p:cNvPr>
          <p:cNvPicPr>
            <a:picLocks noChangeAspect="1" noChangeArrowheads="1"/>
          </p:cNvPicPr>
          <p:nvPr/>
        </p:nvPicPr>
        <p:blipFill rotWithShape="1">
          <a:blip r:embed="rId31" cstate="print">
            <a:clrChange>
              <a:clrFrom>
                <a:srgbClr val="FFFFFF"/>
              </a:clrFrom>
              <a:clrTo>
                <a:srgbClr val="FFFFFF">
                  <a:alpha val="0"/>
                </a:srgbClr>
              </a:clrTo>
            </a:clrChange>
            <a:extLst>
              <a:ext uri="{28A0092B-C50C-407E-A947-70E740481C1C}">
                <a14:useLocalDpi xmlns:a14="http://schemas.microsoft.com/office/drawing/2010/main" val="0"/>
              </a:ext>
            </a:extLst>
          </a:blip>
          <a:srcRect t="36491" b="35719"/>
          <a:stretch/>
        </p:blipFill>
        <p:spPr bwMode="auto">
          <a:xfrm>
            <a:off x="9132703" y="4731739"/>
            <a:ext cx="1307543" cy="265783"/>
          </a:xfrm>
          <a:prstGeom prst="rect">
            <a:avLst/>
          </a:prstGeom>
          <a:noFill/>
          <a:extLst>
            <a:ext uri="{909E8E84-426E-40DD-AFC4-6F175D3DCCD1}">
              <a14:hiddenFill xmlns:a14="http://schemas.microsoft.com/office/drawing/2010/main">
                <a:solidFill>
                  <a:srgbClr val="FFFFFF"/>
                </a:solidFill>
              </a14:hiddenFill>
            </a:ext>
          </a:extLst>
        </p:spPr>
      </p:pic>
      <p:pic>
        <p:nvPicPr>
          <p:cNvPr id="40" name="image 217" descr="preencoded.png">
            <a:extLst>
              <a:ext uri="{FF2B5EF4-FFF2-40B4-BE49-F238E27FC236}">
                <a16:creationId xmlns:a16="http://schemas.microsoft.com/office/drawing/2014/main" id="{D4A4EEE1-0B55-F544-CB8F-29CDA81E7D7A}"/>
              </a:ext>
            </a:extLst>
          </p:cNvPr>
          <p:cNvPicPr>
            <a:picLocks noChangeAspect="1"/>
          </p:cNvPicPr>
          <p:nvPr/>
        </p:nvPicPr>
        <p:blipFill>
          <a:blip r:embed="rId32"/>
          <a:srcRect/>
          <a:stretch/>
        </p:blipFill>
        <p:spPr>
          <a:xfrm>
            <a:off x="8811742" y="5167462"/>
            <a:ext cx="791064" cy="255697"/>
          </a:xfrm>
          <a:prstGeom prst="rect">
            <a:avLst/>
          </a:prstGeom>
        </p:spPr>
      </p:pic>
      <p:pic>
        <p:nvPicPr>
          <p:cNvPr id="41" name="image 218" descr="preencoded.png">
            <a:extLst>
              <a:ext uri="{FF2B5EF4-FFF2-40B4-BE49-F238E27FC236}">
                <a16:creationId xmlns:a16="http://schemas.microsoft.com/office/drawing/2014/main" id="{85D4DF74-4447-A2B9-024E-220149582E52}"/>
              </a:ext>
            </a:extLst>
          </p:cNvPr>
          <p:cNvPicPr>
            <a:picLocks noChangeAspect="1"/>
          </p:cNvPicPr>
          <p:nvPr/>
        </p:nvPicPr>
        <p:blipFill>
          <a:blip r:embed="rId33"/>
          <a:srcRect/>
          <a:stretch/>
        </p:blipFill>
        <p:spPr>
          <a:xfrm>
            <a:off x="6214263" y="5212532"/>
            <a:ext cx="991646" cy="179047"/>
          </a:xfrm>
          <a:prstGeom prst="rect">
            <a:avLst/>
          </a:prstGeom>
        </p:spPr>
      </p:pic>
      <p:pic>
        <p:nvPicPr>
          <p:cNvPr id="42" name="image 221" descr="preencoded.png">
            <a:extLst>
              <a:ext uri="{FF2B5EF4-FFF2-40B4-BE49-F238E27FC236}">
                <a16:creationId xmlns:a16="http://schemas.microsoft.com/office/drawing/2014/main" id="{0B803D64-5E5F-BC16-A144-4746D7E52E14}"/>
              </a:ext>
            </a:extLst>
          </p:cNvPr>
          <p:cNvPicPr>
            <a:picLocks noChangeAspect="1"/>
          </p:cNvPicPr>
          <p:nvPr/>
        </p:nvPicPr>
        <p:blipFill>
          <a:blip r:embed="rId34"/>
          <a:srcRect/>
          <a:stretch/>
        </p:blipFill>
        <p:spPr>
          <a:xfrm>
            <a:off x="9719613" y="5174008"/>
            <a:ext cx="784530" cy="216146"/>
          </a:xfrm>
          <a:prstGeom prst="rect">
            <a:avLst/>
          </a:prstGeom>
        </p:spPr>
      </p:pic>
      <p:pic>
        <p:nvPicPr>
          <p:cNvPr id="43" name="image 223" descr="preencoded.png">
            <a:extLst>
              <a:ext uri="{FF2B5EF4-FFF2-40B4-BE49-F238E27FC236}">
                <a16:creationId xmlns:a16="http://schemas.microsoft.com/office/drawing/2014/main" id="{0E8BC854-BD9B-5003-3E41-3CB41F1C3203}"/>
              </a:ext>
            </a:extLst>
          </p:cNvPr>
          <p:cNvPicPr>
            <a:picLocks noChangeAspect="1"/>
          </p:cNvPicPr>
          <p:nvPr/>
        </p:nvPicPr>
        <p:blipFill>
          <a:blip r:embed="rId35"/>
          <a:srcRect/>
          <a:stretch/>
        </p:blipFill>
        <p:spPr>
          <a:xfrm>
            <a:off x="10631180" y="5170487"/>
            <a:ext cx="485775" cy="219075"/>
          </a:xfrm>
          <a:prstGeom prst="rect">
            <a:avLst/>
          </a:prstGeom>
        </p:spPr>
      </p:pic>
      <p:sp>
        <p:nvSpPr>
          <p:cNvPr id="44" name="Freeform 10">
            <a:extLst>
              <a:ext uri="{FF2B5EF4-FFF2-40B4-BE49-F238E27FC236}">
                <a16:creationId xmlns:a16="http://schemas.microsoft.com/office/drawing/2014/main" id="{62E0A1B9-A81D-BBF5-9F2A-BBA25D08B74B}"/>
              </a:ext>
            </a:extLst>
          </p:cNvPr>
          <p:cNvSpPr/>
          <p:nvPr/>
        </p:nvSpPr>
        <p:spPr>
          <a:xfrm>
            <a:off x="7363123" y="5193021"/>
            <a:ext cx="791064" cy="242995"/>
          </a:xfrm>
          <a:custGeom>
            <a:avLst/>
            <a:gdLst/>
            <a:ahLst/>
            <a:cxnLst/>
            <a:rect l="l" t="t" r="r" b="b"/>
            <a:pathLst>
              <a:path w="5645221" h="1488992">
                <a:moveTo>
                  <a:pt x="0" y="0"/>
                </a:moveTo>
                <a:lnTo>
                  <a:pt x="5645221" y="0"/>
                </a:lnTo>
                <a:lnTo>
                  <a:pt x="5645221" y="1488992"/>
                </a:lnTo>
                <a:lnTo>
                  <a:pt x="0" y="1488992"/>
                </a:lnTo>
                <a:lnTo>
                  <a:pt x="0" y="0"/>
                </a:lnTo>
                <a:close/>
              </a:path>
            </a:pathLst>
          </a:custGeom>
          <a:blipFill>
            <a:blip r:embed="rId3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45" name="Picture 2">
            <a:extLst>
              <a:ext uri="{FF2B5EF4-FFF2-40B4-BE49-F238E27FC236}">
                <a16:creationId xmlns:a16="http://schemas.microsoft.com/office/drawing/2014/main" id="{ECB439FB-4DFD-5E71-5A03-FFEAB161E6D7}"/>
              </a:ext>
            </a:extLst>
          </p:cNvPr>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8311401" y="5191380"/>
            <a:ext cx="390525" cy="229250"/>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208" descr="preencoded.png">
            <a:extLst>
              <a:ext uri="{FF2B5EF4-FFF2-40B4-BE49-F238E27FC236}">
                <a16:creationId xmlns:a16="http://schemas.microsoft.com/office/drawing/2014/main" id="{EC96E82B-D7C0-2C6C-244C-547F0E6FC856}"/>
              </a:ext>
            </a:extLst>
          </p:cNvPr>
          <p:cNvPicPr>
            <a:picLocks noChangeAspect="1"/>
          </p:cNvPicPr>
          <p:nvPr/>
        </p:nvPicPr>
        <p:blipFill>
          <a:blip r:embed="rId38"/>
          <a:srcRect/>
          <a:stretch/>
        </p:blipFill>
        <p:spPr>
          <a:xfrm>
            <a:off x="7094282" y="5502511"/>
            <a:ext cx="534455" cy="415687"/>
          </a:xfrm>
          <a:prstGeom prst="rect">
            <a:avLst/>
          </a:prstGeom>
        </p:spPr>
      </p:pic>
      <p:pic>
        <p:nvPicPr>
          <p:cNvPr id="47" name="image 212" descr="preencoded.png">
            <a:extLst>
              <a:ext uri="{FF2B5EF4-FFF2-40B4-BE49-F238E27FC236}">
                <a16:creationId xmlns:a16="http://schemas.microsoft.com/office/drawing/2014/main" id="{0ECAD14F-EC5F-4A39-5521-E81E2C19F076}"/>
              </a:ext>
            </a:extLst>
          </p:cNvPr>
          <p:cNvPicPr>
            <a:picLocks noChangeAspect="1"/>
          </p:cNvPicPr>
          <p:nvPr/>
        </p:nvPicPr>
        <p:blipFill>
          <a:blip r:embed="rId39"/>
          <a:srcRect/>
          <a:stretch/>
        </p:blipFill>
        <p:spPr>
          <a:xfrm>
            <a:off x="11063679" y="5650722"/>
            <a:ext cx="733425" cy="200025"/>
          </a:xfrm>
          <a:prstGeom prst="rect">
            <a:avLst/>
          </a:prstGeom>
        </p:spPr>
      </p:pic>
      <p:pic>
        <p:nvPicPr>
          <p:cNvPr id="48" name="image 215" descr="preencoded.png">
            <a:extLst>
              <a:ext uri="{FF2B5EF4-FFF2-40B4-BE49-F238E27FC236}">
                <a16:creationId xmlns:a16="http://schemas.microsoft.com/office/drawing/2014/main" id="{61D793E8-6EEF-58C4-C1A7-7AAFF046E2B8}"/>
              </a:ext>
            </a:extLst>
          </p:cNvPr>
          <p:cNvPicPr>
            <a:picLocks noChangeAspect="1"/>
          </p:cNvPicPr>
          <p:nvPr/>
        </p:nvPicPr>
        <p:blipFill>
          <a:blip r:embed="rId40"/>
          <a:srcRect/>
          <a:stretch/>
        </p:blipFill>
        <p:spPr>
          <a:xfrm>
            <a:off x="9194075" y="5579224"/>
            <a:ext cx="1542302" cy="327568"/>
          </a:xfrm>
          <a:prstGeom prst="rect">
            <a:avLst/>
          </a:prstGeom>
        </p:spPr>
      </p:pic>
      <p:pic>
        <p:nvPicPr>
          <p:cNvPr id="49" name="New_York_City_Department_of_Environmental_Protection_logo 1" descr="preencoded.png">
            <a:extLst>
              <a:ext uri="{FF2B5EF4-FFF2-40B4-BE49-F238E27FC236}">
                <a16:creationId xmlns:a16="http://schemas.microsoft.com/office/drawing/2014/main" id="{737E24AE-4D28-8731-BA32-A282348C8F63}"/>
              </a:ext>
            </a:extLst>
          </p:cNvPr>
          <p:cNvPicPr>
            <a:picLocks noChangeAspect="1"/>
          </p:cNvPicPr>
          <p:nvPr/>
        </p:nvPicPr>
        <p:blipFill>
          <a:blip r:embed="rId41"/>
          <a:srcRect/>
          <a:stretch/>
        </p:blipFill>
        <p:spPr>
          <a:xfrm>
            <a:off x="6429990" y="5579225"/>
            <a:ext cx="552521" cy="327420"/>
          </a:xfrm>
          <a:prstGeom prst="rect">
            <a:avLst/>
          </a:prstGeom>
        </p:spPr>
      </p:pic>
      <p:pic>
        <p:nvPicPr>
          <p:cNvPr id="50" name="Picture 49" descr="A logo of a company&#10;&#10;Description automatically generated">
            <a:extLst>
              <a:ext uri="{FF2B5EF4-FFF2-40B4-BE49-F238E27FC236}">
                <a16:creationId xmlns:a16="http://schemas.microsoft.com/office/drawing/2014/main" id="{9C9CF552-03B4-A891-E4CC-1513E330B330}"/>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7880083" y="5562529"/>
            <a:ext cx="381000" cy="381000"/>
          </a:xfrm>
          <a:prstGeom prst="rect">
            <a:avLst/>
          </a:prstGeom>
        </p:spPr>
      </p:pic>
      <p:sp>
        <p:nvSpPr>
          <p:cNvPr id="51" name="Freeform 9">
            <a:extLst>
              <a:ext uri="{FF2B5EF4-FFF2-40B4-BE49-F238E27FC236}">
                <a16:creationId xmlns:a16="http://schemas.microsoft.com/office/drawing/2014/main" id="{9E4A0554-BBC0-A691-00F5-367A6593C32E}"/>
              </a:ext>
            </a:extLst>
          </p:cNvPr>
          <p:cNvSpPr/>
          <p:nvPr/>
        </p:nvSpPr>
        <p:spPr>
          <a:xfrm>
            <a:off x="8485429" y="5539532"/>
            <a:ext cx="409659" cy="426993"/>
          </a:xfrm>
          <a:custGeom>
            <a:avLst/>
            <a:gdLst/>
            <a:ahLst/>
            <a:cxnLst/>
            <a:rect l="l" t="t" r="r" b="b"/>
            <a:pathLst>
              <a:path w="2609373" h="2609373">
                <a:moveTo>
                  <a:pt x="0" y="0"/>
                </a:moveTo>
                <a:lnTo>
                  <a:pt x="2609372" y="0"/>
                </a:lnTo>
                <a:lnTo>
                  <a:pt x="2609372" y="2609373"/>
                </a:lnTo>
                <a:lnTo>
                  <a:pt x="0" y="2609373"/>
                </a:lnTo>
                <a:lnTo>
                  <a:pt x="0" y="0"/>
                </a:lnTo>
                <a:close/>
              </a:path>
            </a:pathLst>
          </a:custGeom>
          <a:blipFill>
            <a:blip r:embed="rId4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egoe UI"/>
              <a:ea typeface="+mn-ea"/>
              <a:cs typeface="+mn-cs"/>
            </a:endParaRPr>
          </a:p>
        </p:txBody>
      </p:sp>
      <p:pic>
        <p:nvPicPr>
          <p:cNvPr id="52" name="image 248" descr="preencoded.png">
            <a:extLst>
              <a:ext uri="{FF2B5EF4-FFF2-40B4-BE49-F238E27FC236}">
                <a16:creationId xmlns:a16="http://schemas.microsoft.com/office/drawing/2014/main" id="{B198D1C5-C2EF-59DA-6215-A5883D5488D2}"/>
              </a:ext>
            </a:extLst>
          </p:cNvPr>
          <p:cNvPicPr>
            <a:picLocks noChangeAspect="1"/>
          </p:cNvPicPr>
          <p:nvPr/>
        </p:nvPicPr>
        <p:blipFill>
          <a:blip r:embed="rId44"/>
          <a:srcRect/>
          <a:stretch/>
        </p:blipFill>
        <p:spPr>
          <a:xfrm>
            <a:off x="10269818" y="6109645"/>
            <a:ext cx="789491" cy="348305"/>
          </a:xfrm>
          <a:prstGeom prst="rect">
            <a:avLst/>
          </a:prstGeom>
        </p:spPr>
      </p:pic>
      <p:pic>
        <p:nvPicPr>
          <p:cNvPr id="53" name="image 252" descr="preencoded.png">
            <a:extLst>
              <a:ext uri="{FF2B5EF4-FFF2-40B4-BE49-F238E27FC236}">
                <a16:creationId xmlns:a16="http://schemas.microsoft.com/office/drawing/2014/main" id="{DAC1A123-3528-BA4E-E084-0F240A0A980E}"/>
              </a:ext>
            </a:extLst>
          </p:cNvPr>
          <p:cNvPicPr>
            <a:picLocks noChangeAspect="1"/>
          </p:cNvPicPr>
          <p:nvPr/>
        </p:nvPicPr>
        <p:blipFill>
          <a:blip r:embed="rId45"/>
          <a:srcRect/>
          <a:stretch/>
        </p:blipFill>
        <p:spPr>
          <a:xfrm>
            <a:off x="7493287" y="6110755"/>
            <a:ext cx="1225257" cy="314745"/>
          </a:xfrm>
          <a:prstGeom prst="rect">
            <a:avLst/>
          </a:prstGeom>
        </p:spPr>
      </p:pic>
      <p:pic>
        <p:nvPicPr>
          <p:cNvPr id="54" name="image 249" descr="preencoded.png">
            <a:extLst>
              <a:ext uri="{FF2B5EF4-FFF2-40B4-BE49-F238E27FC236}">
                <a16:creationId xmlns:a16="http://schemas.microsoft.com/office/drawing/2014/main" id="{7C596580-72D5-EFCE-C068-75C7E1AFF461}"/>
              </a:ext>
            </a:extLst>
          </p:cNvPr>
          <p:cNvPicPr>
            <a:picLocks noChangeAspect="1"/>
          </p:cNvPicPr>
          <p:nvPr/>
        </p:nvPicPr>
        <p:blipFill>
          <a:blip r:embed="rId46"/>
          <a:srcRect/>
          <a:stretch/>
        </p:blipFill>
        <p:spPr>
          <a:xfrm>
            <a:off x="8837005" y="6129836"/>
            <a:ext cx="1339228" cy="338189"/>
          </a:xfrm>
          <a:prstGeom prst="rect">
            <a:avLst/>
          </a:prstGeom>
        </p:spPr>
      </p:pic>
      <p:pic>
        <p:nvPicPr>
          <p:cNvPr id="55" name="image 250" descr="preencoded.png">
            <a:extLst>
              <a:ext uri="{FF2B5EF4-FFF2-40B4-BE49-F238E27FC236}">
                <a16:creationId xmlns:a16="http://schemas.microsoft.com/office/drawing/2014/main" id="{45F76444-181B-55EB-9241-38C48FA8B576}"/>
              </a:ext>
            </a:extLst>
          </p:cNvPr>
          <p:cNvPicPr>
            <a:picLocks noChangeAspect="1"/>
          </p:cNvPicPr>
          <p:nvPr/>
        </p:nvPicPr>
        <p:blipFill>
          <a:blip r:embed="rId47"/>
          <a:srcRect/>
          <a:stretch/>
        </p:blipFill>
        <p:spPr>
          <a:xfrm>
            <a:off x="6477315" y="6060198"/>
            <a:ext cx="592283" cy="333964"/>
          </a:xfrm>
          <a:prstGeom prst="rect">
            <a:avLst/>
          </a:prstGeom>
        </p:spPr>
      </p:pic>
      <p:cxnSp>
        <p:nvCxnSpPr>
          <p:cNvPr id="56" name="Straight Connector 55">
            <a:extLst>
              <a:ext uri="{FF2B5EF4-FFF2-40B4-BE49-F238E27FC236}">
                <a16:creationId xmlns:a16="http://schemas.microsoft.com/office/drawing/2014/main" id="{0809D4E3-AA01-F07F-64D0-077CD753B5B9}"/>
              </a:ext>
            </a:extLst>
          </p:cNvPr>
          <p:cNvCxnSpPr>
            <a:cxnSpLocks/>
          </p:cNvCxnSpPr>
          <p:nvPr/>
        </p:nvCxnSpPr>
        <p:spPr>
          <a:xfrm>
            <a:off x="6354886" y="3471366"/>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C01D050D-5DB6-2849-B82B-67A673021C30}"/>
              </a:ext>
            </a:extLst>
          </p:cNvPr>
          <p:cNvCxnSpPr/>
          <p:nvPr/>
        </p:nvCxnSpPr>
        <p:spPr>
          <a:xfrm>
            <a:off x="6354886" y="4052245"/>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3387928-A90F-B7CC-2A77-953189B069A4}"/>
              </a:ext>
            </a:extLst>
          </p:cNvPr>
          <p:cNvCxnSpPr/>
          <p:nvPr/>
        </p:nvCxnSpPr>
        <p:spPr>
          <a:xfrm>
            <a:off x="6365030" y="4590411"/>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3F6DC1B-EF4C-4316-FA86-4F61A7513C12}"/>
              </a:ext>
            </a:extLst>
          </p:cNvPr>
          <p:cNvCxnSpPr/>
          <p:nvPr/>
        </p:nvCxnSpPr>
        <p:spPr>
          <a:xfrm>
            <a:off x="6389433" y="5071563"/>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DCDC441-BE76-B779-0821-ACCB9CE45EBC}"/>
              </a:ext>
            </a:extLst>
          </p:cNvPr>
          <p:cNvCxnSpPr/>
          <p:nvPr/>
        </p:nvCxnSpPr>
        <p:spPr>
          <a:xfrm>
            <a:off x="6400475" y="5471218"/>
            <a:ext cx="5228898"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8BD22DD-34CA-BF37-06FF-137613E8A99F}"/>
              </a:ext>
            </a:extLst>
          </p:cNvPr>
          <p:cNvCxnSpPr>
            <a:cxnSpLocks/>
          </p:cNvCxnSpPr>
          <p:nvPr/>
        </p:nvCxnSpPr>
        <p:spPr>
          <a:xfrm>
            <a:off x="6393905" y="6010024"/>
            <a:ext cx="5287804"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BA9EF352-427C-A4DE-D9F6-0AC00D2852B1}"/>
              </a:ext>
            </a:extLst>
          </p:cNvPr>
          <p:cNvCxnSpPr>
            <a:cxnSpLocks/>
          </p:cNvCxnSpPr>
          <p:nvPr/>
        </p:nvCxnSpPr>
        <p:spPr>
          <a:xfrm>
            <a:off x="5035339" y="6621586"/>
            <a:ext cx="668321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3" name="name_18 Years in the Industry">
            <a:extLst>
              <a:ext uri="{FF2B5EF4-FFF2-40B4-BE49-F238E27FC236}">
                <a16:creationId xmlns:a16="http://schemas.microsoft.com/office/drawing/2014/main" id="{33221C01-F88F-6947-99CD-81FE4BA1D8F2}"/>
              </a:ext>
            </a:extLst>
          </p:cNvPr>
          <p:cNvSpPr/>
          <p:nvPr/>
        </p:nvSpPr>
        <p:spPr>
          <a:xfrm>
            <a:off x="660827" y="5953125"/>
            <a:ext cx="800100" cy="504825"/>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19+</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Years in the Industry</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4" name="name_3 Continents 7 offices">
            <a:extLst>
              <a:ext uri="{FF2B5EF4-FFF2-40B4-BE49-F238E27FC236}">
                <a16:creationId xmlns:a16="http://schemas.microsoft.com/office/drawing/2014/main" id="{95FCA44C-0910-3619-4CDD-B78590AE3453}"/>
              </a:ext>
            </a:extLst>
          </p:cNvPr>
          <p:cNvSpPr/>
          <p:nvPr/>
        </p:nvSpPr>
        <p:spPr>
          <a:xfrm>
            <a:off x="2379817" y="5985109"/>
            <a:ext cx="2038350" cy="174588"/>
          </a:xfrm>
          <a:prstGeom prst="rect">
            <a:avLst/>
          </a:prstGeom>
          <a:noFill/>
          <a:ln/>
        </p:spPr>
        <p:txBody>
          <a:bodyPr wrap="square" lIns="0" tIns="0" rIns="0" bIns="0" rtlCol="0" anchor="ctr"/>
          <a:lstStyle/>
          <a:p>
            <a:pPr>
              <a:lnSpc>
                <a:spcPts val="1950"/>
              </a:lnSpc>
            </a:pPr>
            <a:r>
              <a:rPr lang="en-US" sz="1400" b="1">
                <a:solidFill>
                  <a:srgbClr val="FF7E00"/>
                </a:solidFill>
                <a:latin typeface="Open Sans Bold" pitchFamily="34" charset="0"/>
                <a:ea typeface="Open Sans Bold" pitchFamily="34" charset="-122"/>
                <a:cs typeface="Open Sans Bold" pitchFamily="34" charset="-120"/>
              </a:rPr>
              <a:t>3 Continents, 7 offices</a:t>
            </a:r>
            <a:endParaRPr lang="en-US" sz="1400">
              <a:solidFill>
                <a:srgbClr val="000000"/>
              </a:solidFill>
              <a:latin typeface="Segoe Sans Display"/>
            </a:endParaRPr>
          </a:p>
        </p:txBody>
      </p:sp>
      <p:sp>
        <p:nvSpPr>
          <p:cNvPr id="65" name="North America Europe Asia">
            <a:extLst>
              <a:ext uri="{FF2B5EF4-FFF2-40B4-BE49-F238E27FC236}">
                <a16:creationId xmlns:a16="http://schemas.microsoft.com/office/drawing/2014/main" id="{13DA63B9-0332-B903-839E-346C17F23E55}"/>
              </a:ext>
            </a:extLst>
          </p:cNvPr>
          <p:cNvSpPr/>
          <p:nvPr/>
        </p:nvSpPr>
        <p:spPr>
          <a:xfrm>
            <a:off x="2368844" y="6123147"/>
            <a:ext cx="1285875" cy="184113"/>
          </a:xfrm>
          <a:prstGeom prst="rect">
            <a:avLst/>
          </a:prstGeom>
          <a:noFill/>
          <a:ln/>
        </p:spPr>
        <p:txBody>
          <a:bodyPr wrap="square" lIns="0" tIns="0" rIns="0" bIns="0" rtlCol="0" anchor="ctr"/>
          <a:lstStyle/>
          <a:p>
            <a:pPr>
              <a:lnSpc>
                <a:spcPts val="1950"/>
              </a:lnSpc>
            </a:pPr>
            <a:r>
              <a:rPr lang="en-US" sz="750">
                <a:solidFill>
                  <a:srgbClr val="FFFFFF"/>
                </a:solidFill>
                <a:latin typeface="Open Sans Regular" pitchFamily="34" charset="0"/>
                <a:ea typeface="Open Sans Regular" pitchFamily="34" charset="-122"/>
                <a:cs typeface="Open Sans Regular" pitchFamily="34" charset="-120"/>
              </a:rPr>
              <a:t>North America, Europe, Asia</a:t>
            </a:r>
            <a:endParaRPr lang="en-US" sz="750">
              <a:solidFill>
                <a:srgbClr val="000000"/>
              </a:solidFill>
              <a:latin typeface="Segoe Sans Display"/>
            </a:endParaRPr>
          </a:p>
        </p:txBody>
      </p:sp>
      <p:sp>
        <p:nvSpPr>
          <p:cNvPr id="66" name="name_500 Multi-Skilled Professionals">
            <a:extLst>
              <a:ext uri="{FF2B5EF4-FFF2-40B4-BE49-F238E27FC236}">
                <a16:creationId xmlns:a16="http://schemas.microsoft.com/office/drawing/2014/main" id="{534BC47B-EF50-DD75-4652-CF6D8D091BB7}"/>
              </a:ext>
            </a:extLst>
          </p:cNvPr>
          <p:cNvSpPr/>
          <p:nvPr/>
        </p:nvSpPr>
        <p:spPr>
          <a:xfrm>
            <a:off x="1472694" y="5994114"/>
            <a:ext cx="902833" cy="400050"/>
          </a:xfrm>
          <a:prstGeom prst="rect">
            <a:avLst/>
          </a:prstGeom>
          <a:noFill/>
          <a:ln/>
        </p:spPr>
        <p:txBody>
          <a:bodyPr wrap="square" lIns="0" tIns="0" rIns="0" bIns="0" rtlCol="0" anchor="ctr"/>
          <a:lstStyle/>
          <a:p>
            <a:pPr>
              <a:lnSpc>
                <a:spcPts val="1050"/>
              </a:lnSpc>
            </a:pPr>
            <a:r>
              <a:rPr lang="en-US" sz="1600" b="1">
                <a:solidFill>
                  <a:srgbClr val="FF7E00"/>
                </a:solidFill>
                <a:latin typeface="Open Sans" panose="020B0606030504020204" pitchFamily="34" charset="0"/>
                <a:ea typeface="Open Sans" panose="020B0606030504020204" pitchFamily="34" charset="0"/>
                <a:cs typeface="Open Sans" panose="020B0606030504020204" pitchFamily="34" charset="0"/>
              </a:rPr>
              <a:t>500+</a:t>
            </a: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
</a:t>
            </a:r>
            <a:r>
              <a:rPr lang="en-US" sz="900">
                <a:solidFill>
                  <a:srgbClr val="FFFFFF"/>
                </a:solidFill>
                <a:latin typeface="Open Sans" panose="020B0606030504020204" pitchFamily="34" charset="0"/>
                <a:ea typeface="Open Sans" panose="020B0606030504020204" pitchFamily="34" charset="0"/>
                <a:cs typeface="Open Sans" panose="020B0606030504020204" pitchFamily="34" charset="0"/>
              </a:rPr>
              <a:t>Multi-Skilled Professionals</a:t>
            </a:r>
            <a:endParaRPr lang="en-US" sz="9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7" name="Rectangle 66" descr="preencoded.png">
            <a:extLst>
              <a:ext uri="{FF2B5EF4-FFF2-40B4-BE49-F238E27FC236}">
                <a16:creationId xmlns:a16="http://schemas.microsoft.com/office/drawing/2014/main" id="{961AE3FD-61F0-0DEE-8232-DED37E07AF9C}"/>
              </a:ext>
            </a:extLst>
          </p:cNvPr>
          <p:cNvPicPr>
            <a:picLocks noChangeAspect="1"/>
          </p:cNvPicPr>
          <p:nvPr/>
        </p:nvPicPr>
        <p:blipFill>
          <a:blip>
            <a:extLst>
              <a:ext uri="{96DAC541-7B7A-43D3-8B79-37D633B846F1}">
                <asvg:svgBlip xmlns:asvg="http://schemas.microsoft.com/office/drawing/2016/SVG/main" r:embed="rId48"/>
              </a:ext>
            </a:extLst>
          </a:blip>
          <a:srcRect/>
          <a:stretch/>
        </p:blipFill>
        <p:spPr>
          <a:xfrm>
            <a:off x="4854902" y="817241"/>
            <a:ext cx="6942202" cy="415803"/>
          </a:xfrm>
          <a:prstGeom prst="rect">
            <a:avLst/>
          </a:prstGeom>
        </p:spPr>
      </p:pic>
      <p:sp>
        <p:nvSpPr>
          <p:cNvPr id="68" name="ACCELERATORS">
            <a:extLst>
              <a:ext uri="{FF2B5EF4-FFF2-40B4-BE49-F238E27FC236}">
                <a16:creationId xmlns:a16="http://schemas.microsoft.com/office/drawing/2014/main" id="{92202B1A-D2F1-5C31-4231-2975BCC5CA90}"/>
              </a:ext>
            </a:extLst>
          </p:cNvPr>
          <p:cNvSpPr/>
          <p:nvPr/>
        </p:nvSpPr>
        <p:spPr>
          <a:xfrm>
            <a:off x="5172947" y="922016"/>
            <a:ext cx="1371600" cy="95250"/>
          </a:xfrm>
          <a:prstGeom prst="rect">
            <a:avLst/>
          </a:prstGeom>
          <a:noFill/>
          <a:ln/>
        </p:spPr>
        <p:txBody>
          <a:bodyPr wrap="square" lIns="0" tIns="0" rIns="0" bIns="0" rtlCol="0" anchor="ctr"/>
          <a:lstStyle/>
          <a:p>
            <a:pPr>
              <a:lnSpc>
                <a:spcPts val="2100"/>
              </a:lnSpc>
            </a:pPr>
            <a:r>
              <a:rPr lang="en-US" sz="1200" b="1">
                <a:solidFill>
                  <a:srgbClr val="FFFFFF"/>
                </a:solidFill>
                <a:latin typeface="Montserrat Bold" pitchFamily="34" charset="0"/>
                <a:ea typeface="Montserrat Bold" pitchFamily="34" charset="-122"/>
                <a:cs typeface="Montserrat Bold" pitchFamily="34" charset="-120"/>
              </a:rPr>
              <a:t>ACCELERATORS</a:t>
            </a:r>
            <a:endParaRPr lang="en-US" sz="1200">
              <a:solidFill>
                <a:srgbClr val="000000"/>
              </a:solidFill>
              <a:latin typeface="Segoe Sans Display"/>
            </a:endParaRPr>
          </a:p>
        </p:txBody>
      </p:sp>
      <p:pic>
        <p:nvPicPr>
          <p:cNvPr id="69" name="Picture 68" descr="A blue text on a black background&#10;&#10;AI-generated content may be incorrect.">
            <a:extLst>
              <a:ext uri="{FF2B5EF4-FFF2-40B4-BE49-F238E27FC236}">
                <a16:creationId xmlns:a16="http://schemas.microsoft.com/office/drawing/2014/main" id="{D50E5EF8-E041-E9BB-041A-1B86B4B29438}"/>
              </a:ext>
            </a:extLst>
          </p:cNvPr>
          <p:cNvPicPr>
            <a:picLocks noChangeAspect="1"/>
          </p:cNvPicPr>
          <p:nvPr/>
        </p:nvPicPr>
        <p:blipFill>
          <a:blip r:embed="rId49">
            <a:extLst>
              <a:ext uri="{28A0092B-C50C-407E-A947-70E740481C1C}">
                <a14:useLocalDpi xmlns:a14="http://schemas.microsoft.com/office/drawing/2010/main" val="0"/>
              </a:ext>
            </a:extLst>
          </a:blip>
          <a:stretch>
            <a:fillRect/>
          </a:stretch>
        </p:blipFill>
        <p:spPr>
          <a:xfrm>
            <a:off x="10069746" y="1382148"/>
            <a:ext cx="978811" cy="246048"/>
          </a:xfrm>
          <a:prstGeom prst="rect">
            <a:avLst/>
          </a:prstGeom>
        </p:spPr>
      </p:pic>
      <p:pic>
        <p:nvPicPr>
          <p:cNvPr id="70" name="Picture 69" descr="A black background with a red triangle&#10;&#10;AI-generated content may be incorrect.">
            <a:extLst>
              <a:ext uri="{FF2B5EF4-FFF2-40B4-BE49-F238E27FC236}">
                <a16:creationId xmlns:a16="http://schemas.microsoft.com/office/drawing/2014/main" id="{B0587430-F44D-AEEA-2DD3-D2C704891CD9}"/>
              </a:ext>
            </a:extLst>
          </p:cNvPr>
          <p:cNvPicPr>
            <a:picLocks noChangeAspect="1"/>
          </p:cNvPicPr>
          <p:nvPr/>
        </p:nvPicPr>
        <p:blipFill>
          <a:blip r:embed="rId50">
            <a:extLst>
              <a:ext uri="{28A0092B-C50C-407E-A947-70E740481C1C}">
                <a14:useLocalDpi xmlns:a14="http://schemas.microsoft.com/office/drawing/2010/main" val="0"/>
              </a:ext>
            </a:extLst>
          </a:blip>
          <a:stretch>
            <a:fillRect/>
          </a:stretch>
        </p:blipFill>
        <p:spPr>
          <a:xfrm>
            <a:off x="4854902" y="1405780"/>
            <a:ext cx="1061760" cy="290922"/>
          </a:xfrm>
          <a:prstGeom prst="rect">
            <a:avLst/>
          </a:prstGeom>
        </p:spPr>
      </p:pic>
      <p:pic>
        <p:nvPicPr>
          <p:cNvPr id="71" name="Picture 70" descr="A black background with a black square&#10;&#10;AI-generated content may be incorrect.">
            <a:extLst>
              <a:ext uri="{FF2B5EF4-FFF2-40B4-BE49-F238E27FC236}">
                <a16:creationId xmlns:a16="http://schemas.microsoft.com/office/drawing/2014/main" id="{EA412C3E-820D-B6F6-CE47-E95FAD14F4C3}"/>
              </a:ext>
            </a:extLst>
          </p:cNvPr>
          <p:cNvPicPr>
            <a:picLocks noChangeAspect="1"/>
          </p:cNvPicPr>
          <p:nvPr/>
        </p:nvPicPr>
        <p:blipFill>
          <a:blip r:embed="rId51">
            <a:extLst>
              <a:ext uri="{28A0092B-C50C-407E-A947-70E740481C1C}">
                <a14:useLocalDpi xmlns:a14="http://schemas.microsoft.com/office/drawing/2010/main" val="0"/>
              </a:ext>
            </a:extLst>
          </a:blip>
          <a:stretch>
            <a:fillRect/>
          </a:stretch>
        </p:blipFill>
        <p:spPr>
          <a:xfrm>
            <a:off x="6070280" y="1428307"/>
            <a:ext cx="1204177" cy="236019"/>
          </a:xfrm>
          <a:prstGeom prst="rect">
            <a:avLst/>
          </a:prstGeom>
        </p:spPr>
      </p:pic>
      <p:pic>
        <p:nvPicPr>
          <p:cNvPr id="72" name="Picture 71" descr="A black background with a black square&#10;&#10;AI-generated content may be incorrect.">
            <a:extLst>
              <a:ext uri="{FF2B5EF4-FFF2-40B4-BE49-F238E27FC236}">
                <a16:creationId xmlns:a16="http://schemas.microsoft.com/office/drawing/2014/main" id="{8A931ED9-EEBE-7A1A-83C0-0FA95E1F8B7C}"/>
              </a:ext>
            </a:extLst>
          </p:cNvPr>
          <p:cNvPicPr>
            <a:picLocks noChangeAspect="1"/>
          </p:cNvPicPr>
          <p:nvPr/>
        </p:nvPicPr>
        <p:blipFill>
          <a:blip r:embed="rId52">
            <a:extLst>
              <a:ext uri="{28A0092B-C50C-407E-A947-70E740481C1C}">
                <a14:useLocalDpi xmlns:a14="http://schemas.microsoft.com/office/drawing/2010/main" val="0"/>
              </a:ext>
            </a:extLst>
          </a:blip>
          <a:stretch>
            <a:fillRect/>
          </a:stretch>
        </p:blipFill>
        <p:spPr>
          <a:xfrm>
            <a:off x="8731562" y="1372237"/>
            <a:ext cx="1117559" cy="292089"/>
          </a:xfrm>
          <a:prstGeom prst="rect">
            <a:avLst/>
          </a:prstGeom>
        </p:spPr>
      </p:pic>
      <p:pic>
        <p:nvPicPr>
          <p:cNvPr id="73" name="Picture 72" descr="A black background with yellow flowers&#10;&#10;AI-generated content may be incorrect.">
            <a:extLst>
              <a:ext uri="{FF2B5EF4-FFF2-40B4-BE49-F238E27FC236}">
                <a16:creationId xmlns:a16="http://schemas.microsoft.com/office/drawing/2014/main" id="{58B2AAEF-4720-226C-E0A6-90F05551DBFA}"/>
              </a:ext>
            </a:extLst>
          </p:cNvPr>
          <p:cNvPicPr>
            <a:picLocks noChangeAspect="1"/>
          </p:cNvPicPr>
          <p:nvPr/>
        </p:nvPicPr>
        <p:blipFill>
          <a:blip r:embed="rId53">
            <a:extLst>
              <a:ext uri="{28A0092B-C50C-407E-A947-70E740481C1C}">
                <a14:useLocalDpi xmlns:a14="http://schemas.microsoft.com/office/drawing/2010/main" val="0"/>
              </a:ext>
            </a:extLst>
          </a:blip>
          <a:stretch>
            <a:fillRect/>
          </a:stretch>
        </p:blipFill>
        <p:spPr>
          <a:xfrm>
            <a:off x="7428075" y="1291704"/>
            <a:ext cx="1130258" cy="444484"/>
          </a:xfrm>
          <a:prstGeom prst="rect">
            <a:avLst/>
          </a:prstGeom>
        </p:spPr>
      </p:pic>
      <p:pic>
        <p:nvPicPr>
          <p:cNvPr id="74" name="Rectangle 910" descr="preencoded.png">
            <a:extLst>
              <a:ext uri="{FF2B5EF4-FFF2-40B4-BE49-F238E27FC236}">
                <a16:creationId xmlns:a16="http://schemas.microsoft.com/office/drawing/2014/main" id="{B4DEF198-0221-A5DE-4DAD-17A100765FC8}"/>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074668"/>
            <a:ext cx="1133475" cy="396698"/>
          </a:xfrm>
          <a:prstGeom prst="rect">
            <a:avLst/>
          </a:prstGeom>
        </p:spPr>
      </p:pic>
      <p:sp>
        <p:nvSpPr>
          <p:cNvPr id="75" name="Manufacturing">
            <a:extLst>
              <a:ext uri="{FF2B5EF4-FFF2-40B4-BE49-F238E27FC236}">
                <a16:creationId xmlns:a16="http://schemas.microsoft.com/office/drawing/2014/main" id="{1F090FF0-CCF1-16BE-C41C-35FD6FE87ADB}"/>
              </a:ext>
            </a:extLst>
          </p:cNvPr>
          <p:cNvSpPr/>
          <p:nvPr/>
        </p:nvSpPr>
        <p:spPr>
          <a:xfrm>
            <a:off x="5055179" y="3087869"/>
            <a:ext cx="10287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Manufacturing</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6" name="Rectangle 910" descr="preencoded.png">
            <a:extLst>
              <a:ext uri="{FF2B5EF4-FFF2-40B4-BE49-F238E27FC236}">
                <a16:creationId xmlns:a16="http://schemas.microsoft.com/office/drawing/2014/main" id="{3BB10911-237D-17A3-134D-55BD36EDA4D0}"/>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0404" y="3584260"/>
            <a:ext cx="1133475" cy="346408"/>
          </a:xfrm>
          <a:prstGeom prst="rect">
            <a:avLst/>
          </a:prstGeom>
        </p:spPr>
      </p:pic>
      <p:sp>
        <p:nvSpPr>
          <p:cNvPr id="77" name="CPG Retail">
            <a:extLst>
              <a:ext uri="{FF2B5EF4-FFF2-40B4-BE49-F238E27FC236}">
                <a16:creationId xmlns:a16="http://schemas.microsoft.com/office/drawing/2014/main" id="{9AAECAB3-7C54-11D3-2A62-6D708D9B9DA3}"/>
              </a:ext>
            </a:extLst>
          </p:cNvPr>
          <p:cNvSpPr/>
          <p:nvPr/>
        </p:nvSpPr>
        <p:spPr>
          <a:xfrm>
            <a:off x="5152265" y="3606556"/>
            <a:ext cx="762000" cy="18097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CPG, Retail</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78" name="Rectangle 910" descr="preencoded.png">
            <a:extLst>
              <a:ext uri="{FF2B5EF4-FFF2-40B4-BE49-F238E27FC236}">
                <a16:creationId xmlns:a16="http://schemas.microsoft.com/office/drawing/2014/main" id="{1CD20EC7-916B-905E-24CC-D00AB50290F5}"/>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7250" y="4094760"/>
            <a:ext cx="1133475" cy="449935"/>
          </a:xfrm>
          <a:prstGeom prst="rect">
            <a:avLst/>
          </a:prstGeom>
        </p:spPr>
      </p:pic>
      <p:sp>
        <p:nvSpPr>
          <p:cNvPr id="79" name="Oil  Gas Energy">
            <a:extLst>
              <a:ext uri="{FF2B5EF4-FFF2-40B4-BE49-F238E27FC236}">
                <a16:creationId xmlns:a16="http://schemas.microsoft.com/office/drawing/2014/main" id="{DF00AAAD-7137-63E4-C827-8DFA0C01B5E2}"/>
              </a:ext>
            </a:extLst>
          </p:cNvPr>
          <p:cNvSpPr/>
          <p:nvPr/>
        </p:nvSpPr>
        <p:spPr>
          <a:xfrm>
            <a:off x="4956751" y="4180763"/>
            <a:ext cx="1162050" cy="200025"/>
          </a:xfrm>
          <a:prstGeom prst="rect">
            <a:avLst/>
          </a:prstGeom>
          <a:noFill/>
          <a:ln/>
        </p:spPr>
        <p:txBody>
          <a:bodyPr wrap="square" lIns="0" tIns="0" rIns="0" bIns="0" rtlCol="0" anchor="t"/>
          <a:lstStyle/>
          <a:p>
            <a:pPr marL="0" marR="0" lvl="0" indent="0" algn="ctr" defTabSz="914400" rtl="0" eaLnBrk="1" fontAlgn="auto" latinLnBrk="0" hangingPunct="1">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Oil &amp; Gas, </a:t>
            </a:r>
            <a:b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b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Energy</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0" name="Rectangle 910" descr="preencoded.png">
            <a:extLst>
              <a:ext uri="{FF2B5EF4-FFF2-40B4-BE49-F238E27FC236}">
                <a16:creationId xmlns:a16="http://schemas.microsoft.com/office/drawing/2014/main" id="{EA9DDAC5-89CA-0139-AE20-977908B7017B}"/>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69309" y="4641866"/>
            <a:ext cx="1133475" cy="371759"/>
          </a:xfrm>
          <a:prstGeom prst="rect">
            <a:avLst/>
          </a:prstGeom>
        </p:spPr>
      </p:pic>
      <p:sp>
        <p:nvSpPr>
          <p:cNvPr id="81" name="Healthcare and Pharma">
            <a:extLst>
              <a:ext uri="{FF2B5EF4-FFF2-40B4-BE49-F238E27FC236}">
                <a16:creationId xmlns:a16="http://schemas.microsoft.com/office/drawing/2014/main" id="{9ACAEF76-D75E-5B2B-91C5-432491816F85}"/>
              </a:ext>
            </a:extLst>
          </p:cNvPr>
          <p:cNvSpPr/>
          <p:nvPr/>
        </p:nvSpPr>
        <p:spPr>
          <a:xfrm>
            <a:off x="4957389" y="4702954"/>
            <a:ext cx="1162970" cy="204824"/>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85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Healthcare and Life Sciences</a:t>
            </a:r>
            <a:endParaRPr kumimoji="0" lang="en-US" sz="8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2" name="Rectangle 910" descr="preencoded.png">
            <a:extLst>
              <a:ext uri="{FF2B5EF4-FFF2-40B4-BE49-F238E27FC236}">
                <a16:creationId xmlns:a16="http://schemas.microsoft.com/office/drawing/2014/main" id="{C14B35EE-2EFE-2AE6-C0B9-0B9723D84FF2}"/>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5113082"/>
            <a:ext cx="1133475" cy="336419"/>
          </a:xfrm>
          <a:prstGeom prst="rect">
            <a:avLst/>
          </a:prstGeom>
        </p:spPr>
      </p:pic>
      <p:pic>
        <p:nvPicPr>
          <p:cNvPr id="83" name="Rectangle 910" descr="preencoded.png">
            <a:extLst>
              <a:ext uri="{FF2B5EF4-FFF2-40B4-BE49-F238E27FC236}">
                <a16:creationId xmlns:a16="http://schemas.microsoft.com/office/drawing/2014/main" id="{1388814E-0B4A-C6C3-F7D4-E0F311D09BDC}"/>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70306" y="5563576"/>
            <a:ext cx="1133475" cy="367532"/>
          </a:xfrm>
          <a:prstGeom prst="rect">
            <a:avLst/>
          </a:prstGeom>
        </p:spPr>
      </p:pic>
      <p:pic>
        <p:nvPicPr>
          <p:cNvPr id="84" name="Rectangle 910" descr="preencoded.png">
            <a:extLst>
              <a:ext uri="{FF2B5EF4-FFF2-40B4-BE49-F238E27FC236}">
                <a16:creationId xmlns:a16="http://schemas.microsoft.com/office/drawing/2014/main" id="{01E51AFC-FB02-9011-8F09-33219D65B6A1}"/>
              </a:ext>
            </a:extLst>
          </p:cNvPr>
          <p:cNvPicPr>
            <a:picLocks noChangeAspect="1"/>
          </p:cNvPicPr>
          <p:nvPr/>
        </p:nvPicPr>
        <p:blipFill>
          <a:blip>
            <a:extLst>
              <a:ext uri="{96DAC541-7B7A-43D3-8B79-37D633B846F1}">
                <asvg:svgBlip xmlns:asvg="http://schemas.microsoft.com/office/drawing/2016/SVG/main" r:embed="rId54"/>
              </a:ext>
            </a:extLst>
          </a:blip>
          <a:srcRect/>
          <a:stretch/>
        </p:blipFill>
        <p:spPr>
          <a:xfrm>
            <a:off x="4958386" y="6089716"/>
            <a:ext cx="1133475" cy="396730"/>
          </a:xfrm>
          <a:prstGeom prst="rect">
            <a:avLst/>
          </a:prstGeom>
        </p:spPr>
      </p:pic>
      <p:sp>
        <p:nvSpPr>
          <p:cNvPr id="85" name="BSFI">
            <a:extLst>
              <a:ext uri="{FF2B5EF4-FFF2-40B4-BE49-F238E27FC236}">
                <a16:creationId xmlns:a16="http://schemas.microsoft.com/office/drawing/2014/main" id="{C4105235-A14E-6093-41EF-542C7F7D6EA6}"/>
              </a:ext>
            </a:extLst>
          </p:cNvPr>
          <p:cNvSpPr/>
          <p:nvPr/>
        </p:nvSpPr>
        <p:spPr>
          <a:xfrm>
            <a:off x="5393689" y="5129526"/>
            <a:ext cx="314325"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BSFI</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6" name="Government">
            <a:extLst>
              <a:ext uri="{FF2B5EF4-FFF2-40B4-BE49-F238E27FC236}">
                <a16:creationId xmlns:a16="http://schemas.microsoft.com/office/drawing/2014/main" id="{C43F82BD-BF11-3D85-C7CC-9D0D30B0C776}"/>
              </a:ext>
            </a:extLst>
          </p:cNvPr>
          <p:cNvSpPr/>
          <p:nvPr/>
        </p:nvSpPr>
        <p:spPr>
          <a:xfrm>
            <a:off x="5163380" y="5570042"/>
            <a:ext cx="876300" cy="200025"/>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Government</a:t>
            </a:r>
            <a:endParaRPr kumimoji="0" lang="en-US" sz="900" b="0" i="0" u="none" strike="noStrike" kern="1200" cap="none" spc="0" normalizeH="0" baseline="0" noProof="0">
              <a:ln>
                <a:noFill/>
              </a:ln>
              <a:solidFill>
                <a:srgbClr val="000000"/>
              </a:solidFill>
              <a:effectLst/>
              <a:uLnTx/>
              <a:uFillTx/>
              <a:latin typeface="Segoe Sans Display"/>
              <a:ea typeface="+mn-ea"/>
              <a:cs typeface="+mn-cs"/>
            </a:endParaRPr>
          </a:p>
        </p:txBody>
      </p:sp>
      <p:sp>
        <p:nvSpPr>
          <p:cNvPr id="87" name="Travel and Hospitality">
            <a:extLst>
              <a:ext uri="{FF2B5EF4-FFF2-40B4-BE49-F238E27FC236}">
                <a16:creationId xmlns:a16="http://schemas.microsoft.com/office/drawing/2014/main" id="{E43CA879-955C-2592-752C-5110330D7A88}"/>
              </a:ext>
            </a:extLst>
          </p:cNvPr>
          <p:cNvSpPr/>
          <p:nvPr/>
        </p:nvSpPr>
        <p:spPr>
          <a:xfrm>
            <a:off x="5044831" y="6153387"/>
            <a:ext cx="904875" cy="266700"/>
          </a:xfrm>
          <a:prstGeom prst="rect">
            <a:avLst/>
          </a:prstGeom>
          <a:noFill/>
          <a:ln/>
        </p:spPr>
        <p:txBody>
          <a:bodyPr wrap="square" lIns="0" tIns="0" rIns="0" bIns="0" rtlCol="0" anchor="t"/>
          <a:lstStyle/>
          <a:p>
            <a:pPr marL="0" marR="0" lvl="0" indent="0" algn="ctr" defTabSz="914400" rtl="0" eaLnBrk="1" fontAlgn="auto" latinLnBrk="0" hangingPunct="1">
              <a:lnSpc>
                <a:spcPts val="1050"/>
              </a:lnSpc>
              <a:spcBef>
                <a:spcPts val="0"/>
              </a:spcBef>
              <a:spcAft>
                <a:spcPts val="0"/>
              </a:spcAft>
              <a:buClrTx/>
              <a:buSzTx/>
              <a:buFontTx/>
              <a:buNone/>
              <a:tabLst/>
              <a:defRPr/>
            </a:pPr>
            <a:r>
              <a:rPr kumimoji="0" lang="en-US" sz="700" b="0" i="0" u="none" strike="noStrike" kern="1200" cap="none" spc="0" normalizeH="0" baseline="0" noProof="0">
                <a:ln>
                  <a:noFill/>
                </a:ln>
                <a:solidFill>
                  <a:srgbClr val="FFFFFF"/>
                </a:solidFill>
                <a:effectLst/>
                <a:uLnTx/>
                <a:uFillTx/>
                <a:latin typeface="Poppins Medium" pitchFamily="34" charset="0"/>
                <a:ea typeface="Poppins Medium" pitchFamily="34" charset="-122"/>
                <a:cs typeface="Poppins Medium" pitchFamily="34" charset="-120"/>
              </a:rPr>
              <a:t>Travel and Hospitality / Others</a:t>
            </a:r>
            <a:endParaRPr kumimoji="0" lang="en-US" sz="70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88" name="01 1" descr="preencoded.png">
            <a:extLst>
              <a:ext uri="{FF2B5EF4-FFF2-40B4-BE49-F238E27FC236}">
                <a16:creationId xmlns:a16="http://schemas.microsoft.com/office/drawing/2014/main" id="{7D90F648-75F1-CB12-7449-8D5AE58CCA86}"/>
              </a:ext>
            </a:extLst>
          </p:cNvPr>
          <p:cNvPicPr>
            <a:picLocks noChangeAspect="1"/>
          </p:cNvPicPr>
          <p:nvPr/>
        </p:nvPicPr>
        <p:blipFill>
          <a:blip>
            <a:extLst>
              <a:ext uri="{96DAC541-7B7A-43D3-8B79-37D633B846F1}">
                <asvg:svgBlip xmlns:asvg="http://schemas.microsoft.com/office/drawing/2016/SVG/main" r:embed="rId55"/>
              </a:ext>
            </a:extLst>
          </a:blip>
          <a:srcRect/>
          <a:stretch/>
        </p:blipFill>
        <p:spPr>
          <a:xfrm>
            <a:off x="4792068" y="1992265"/>
            <a:ext cx="1331665" cy="266333"/>
          </a:xfrm>
          <a:prstGeom prst="rect">
            <a:avLst/>
          </a:prstGeom>
        </p:spPr>
      </p:pic>
      <p:pic>
        <p:nvPicPr>
          <p:cNvPr id="89" name="Picture 88" descr="A black background with a black square&#10;&#10;Description automatically generated with medium confidence">
            <a:extLst>
              <a:ext uri="{FF2B5EF4-FFF2-40B4-BE49-F238E27FC236}">
                <a16:creationId xmlns:a16="http://schemas.microsoft.com/office/drawing/2014/main" id="{EBA11C98-A685-6AB9-D1F3-B163DEBB98E1}"/>
              </a:ext>
            </a:extLst>
          </p:cNvPr>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8526161" y="1970747"/>
            <a:ext cx="1134701" cy="304570"/>
          </a:xfrm>
          <a:prstGeom prst="rect">
            <a:avLst/>
          </a:prstGeom>
        </p:spPr>
      </p:pic>
      <p:pic>
        <p:nvPicPr>
          <p:cNvPr id="90" name="Picture 89" descr="A blue text on a black background&#10;&#10;AI-generated content may be incorrect.">
            <a:extLst>
              <a:ext uri="{FF2B5EF4-FFF2-40B4-BE49-F238E27FC236}">
                <a16:creationId xmlns:a16="http://schemas.microsoft.com/office/drawing/2014/main" id="{6142FF5E-79E9-D007-EC3B-80D6C1E6DD56}"/>
              </a:ext>
            </a:extLst>
          </p:cNvPr>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6272911" y="1992670"/>
            <a:ext cx="1055170" cy="286344"/>
          </a:xfrm>
          <a:prstGeom prst="rect">
            <a:avLst/>
          </a:prstGeom>
        </p:spPr>
      </p:pic>
      <p:pic>
        <p:nvPicPr>
          <p:cNvPr id="91" name="Picture 90" descr="A logo with blue and orange text&#10;&#10;AI-generated content may be incorrect.">
            <a:extLst>
              <a:ext uri="{FF2B5EF4-FFF2-40B4-BE49-F238E27FC236}">
                <a16:creationId xmlns:a16="http://schemas.microsoft.com/office/drawing/2014/main" id="{2518F77E-8E76-E32C-BB27-A633C673B5B8}"/>
              </a:ext>
            </a:extLst>
          </p:cNvPr>
          <p:cNvPicPr>
            <a:picLocks noChangeAspect="1"/>
          </p:cNvPicPr>
          <p:nvPr/>
        </p:nvPicPr>
        <p:blipFill>
          <a:blip r:embed="rId58">
            <a:extLst>
              <a:ext uri="{28A0092B-C50C-407E-A947-70E740481C1C}">
                <a14:useLocalDpi xmlns:a14="http://schemas.microsoft.com/office/drawing/2010/main" val="0"/>
              </a:ext>
            </a:extLst>
          </a:blip>
          <a:stretch>
            <a:fillRect/>
          </a:stretch>
        </p:blipFill>
        <p:spPr>
          <a:xfrm>
            <a:off x="7474979" y="1910981"/>
            <a:ext cx="933857" cy="481078"/>
          </a:xfrm>
          <a:prstGeom prst="rect">
            <a:avLst/>
          </a:prstGeom>
        </p:spPr>
      </p:pic>
      <p:cxnSp>
        <p:nvCxnSpPr>
          <p:cNvPr id="92" name="Straight Connector 91">
            <a:extLst>
              <a:ext uri="{FF2B5EF4-FFF2-40B4-BE49-F238E27FC236}">
                <a16:creationId xmlns:a16="http://schemas.microsoft.com/office/drawing/2014/main" id="{D076E967-DECA-2F6C-FFC2-E85AA8B6C421}"/>
              </a:ext>
            </a:extLst>
          </p:cNvPr>
          <p:cNvCxnSpPr>
            <a:cxnSpLocks/>
          </p:cNvCxnSpPr>
          <p:nvPr/>
        </p:nvCxnSpPr>
        <p:spPr>
          <a:xfrm>
            <a:off x="4979247" y="1841025"/>
            <a:ext cx="6702462" cy="0"/>
          </a:xfrm>
          <a:prstGeom prst="line">
            <a:avLst/>
          </a:prstGeom>
          <a:ln>
            <a:solidFill>
              <a:schemeClr val="tx1"/>
            </a:solidFill>
            <a:prstDash val="dash"/>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93" name="Partners">
            <a:extLst>
              <a:ext uri="{FF2B5EF4-FFF2-40B4-BE49-F238E27FC236}">
                <a16:creationId xmlns:a16="http://schemas.microsoft.com/office/drawing/2014/main" id="{6265467E-47FA-B8F7-C54A-962409445EDB}"/>
              </a:ext>
            </a:extLst>
          </p:cNvPr>
          <p:cNvSpPr/>
          <p:nvPr/>
        </p:nvSpPr>
        <p:spPr>
          <a:xfrm>
            <a:off x="4406436" y="2474495"/>
            <a:ext cx="7783286" cy="448042"/>
          </a:xfrm>
          <a:prstGeom prst="rect">
            <a:avLst/>
          </a:prstGeom>
          <a:noFill/>
          <a:ln/>
        </p:spPr>
        <p:txBody>
          <a:bodyPr wrap="square" lIns="0" tIns="0" rIns="0" bIns="0" rtlCol="0" anchor="ctr"/>
          <a:lstStyle/>
          <a:p>
            <a:pPr marL="0" marR="0" lvl="0" indent="0" algn="ctr"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TRUSTED BY 200+ ENTERPRISES WORLDWIDE INCLUDING</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SEVERAL</a:t>
            </a:r>
            <a:r>
              <a:rPr lang="en-US" sz="1200" b="1">
                <a:solidFill>
                  <a:schemeClr val="bg1"/>
                </a:solidFill>
                <a:latin typeface="Montserrat Bold" pitchFamily="34" charset="0"/>
                <a:ea typeface="Montserrat Bold" pitchFamily="34" charset="-122"/>
                <a:cs typeface="Montserrat Bold" pitchFamily="34" charset="-120"/>
              </a:rPr>
              <a:t> </a:t>
            </a:r>
            <a:r>
              <a:rPr kumimoji="0" lang="en-US" sz="1200" b="1" i="0" u="none" strike="noStrike" kern="1200" cap="none" spc="0" normalizeH="0" baseline="0" noProof="0">
                <a:ln>
                  <a:noFill/>
                </a:ln>
                <a:solidFill>
                  <a:schemeClr val="bg1"/>
                </a:solidFill>
                <a:effectLst/>
                <a:uLnTx/>
                <a:uFillTx/>
                <a:latin typeface="Montserrat Bold" pitchFamily="34" charset="0"/>
                <a:ea typeface="Montserrat Bold" pitchFamily="34" charset="-122"/>
                <a:cs typeface="Montserrat Bold" pitchFamily="34" charset="-120"/>
              </a:rPr>
              <a:t>FORTUNE 500</a:t>
            </a:r>
            <a:endParaRPr kumimoji="0" lang="en-US" sz="1200" b="0" i="0" u="none" strike="noStrike" kern="1200" cap="none" spc="0" normalizeH="0" baseline="0" noProof="0">
              <a:ln>
                <a:noFill/>
              </a:ln>
              <a:solidFill>
                <a:schemeClr val="bg1"/>
              </a:solidFill>
              <a:effectLst/>
              <a:uLnTx/>
              <a:uFillTx/>
              <a:latin typeface="Segoe Sans Display"/>
              <a:ea typeface="+mn-ea"/>
              <a:cs typeface="+mn-cs"/>
            </a:endParaRPr>
          </a:p>
        </p:txBody>
      </p:sp>
      <p:pic>
        <p:nvPicPr>
          <p:cNvPr id="96" name="Picture 95">
            <a:extLst>
              <a:ext uri="{FF2B5EF4-FFF2-40B4-BE49-F238E27FC236}">
                <a16:creationId xmlns:a16="http://schemas.microsoft.com/office/drawing/2014/main" id="{C1F74A76-E08B-251C-DC2C-8B6A8ABB3CAE}"/>
              </a:ext>
            </a:extLst>
          </p:cNvPr>
          <p:cNvPicPr>
            <a:picLocks noChangeAspect="1"/>
          </p:cNvPicPr>
          <p:nvPr/>
        </p:nvPicPr>
        <p:blipFill>
          <a:blip r:embed="rId59">
            <a:extLst>
              <a:ext uri="{28A0092B-C50C-407E-A947-70E740481C1C}">
                <a14:useLocalDpi xmlns:a14="http://schemas.microsoft.com/office/drawing/2010/main" val="0"/>
              </a:ext>
            </a:extLst>
          </a:blip>
          <a:stretch>
            <a:fillRect/>
          </a:stretch>
        </p:blipFill>
        <p:spPr>
          <a:xfrm>
            <a:off x="11280343" y="3102476"/>
            <a:ext cx="645882" cy="234132"/>
          </a:xfrm>
          <a:prstGeom prst="rect">
            <a:avLst/>
          </a:prstGeom>
        </p:spPr>
      </p:pic>
      <p:pic>
        <p:nvPicPr>
          <p:cNvPr id="98" name="Picture 97">
            <a:extLst>
              <a:ext uri="{FF2B5EF4-FFF2-40B4-BE49-F238E27FC236}">
                <a16:creationId xmlns:a16="http://schemas.microsoft.com/office/drawing/2014/main" id="{EE024F84-09DA-3D51-E7E8-0F22E1260290}"/>
              </a:ext>
            </a:extLst>
          </p:cNvPr>
          <p:cNvPicPr>
            <a:picLocks noChangeAspect="1"/>
          </p:cNvPicPr>
          <p:nvPr/>
        </p:nvPicPr>
        <p:blipFill>
          <a:blip r:embed="rId60">
            <a:extLst>
              <a:ext uri="{28A0092B-C50C-407E-A947-70E740481C1C}">
                <a14:useLocalDpi xmlns:a14="http://schemas.microsoft.com/office/drawing/2010/main" val="0"/>
              </a:ext>
            </a:extLst>
          </a:blip>
          <a:stretch>
            <a:fillRect/>
          </a:stretch>
        </p:blipFill>
        <p:spPr>
          <a:xfrm>
            <a:off x="11150224" y="4806342"/>
            <a:ext cx="958297" cy="109306"/>
          </a:xfrm>
          <a:prstGeom prst="rect">
            <a:avLst/>
          </a:prstGeom>
        </p:spPr>
      </p:pic>
      <p:pic>
        <p:nvPicPr>
          <p:cNvPr id="100" name="Picture 99">
            <a:extLst>
              <a:ext uri="{FF2B5EF4-FFF2-40B4-BE49-F238E27FC236}">
                <a16:creationId xmlns:a16="http://schemas.microsoft.com/office/drawing/2014/main" id="{0C512EE3-773F-88AA-1828-19BF6EFD31CA}"/>
              </a:ext>
            </a:extLst>
          </p:cNvPr>
          <p:cNvPicPr>
            <a:picLocks noChangeAspect="1"/>
          </p:cNvPicPr>
          <p:nvPr/>
        </p:nvPicPr>
        <p:blipFill>
          <a:blip r:embed="rId61">
            <a:extLst>
              <a:ext uri="{28A0092B-C50C-407E-A947-70E740481C1C}">
                <a14:useLocalDpi xmlns:a14="http://schemas.microsoft.com/office/drawing/2010/main" val="0"/>
              </a:ext>
            </a:extLst>
          </a:blip>
          <a:stretch>
            <a:fillRect/>
          </a:stretch>
        </p:blipFill>
        <p:spPr>
          <a:xfrm>
            <a:off x="11243992" y="5251067"/>
            <a:ext cx="806109" cy="99742"/>
          </a:xfrm>
          <a:prstGeom prst="rect">
            <a:avLst/>
          </a:prstGeom>
        </p:spPr>
      </p:pic>
      <p:sp>
        <p:nvSpPr>
          <p:cNvPr id="101" name="Our Focus">
            <a:extLst>
              <a:ext uri="{FF2B5EF4-FFF2-40B4-BE49-F238E27FC236}">
                <a16:creationId xmlns:a16="http://schemas.microsoft.com/office/drawing/2014/main" id="{B2C53352-C342-8557-CA54-EC9C833DB0EA}"/>
              </a:ext>
            </a:extLst>
          </p:cNvPr>
          <p:cNvSpPr/>
          <p:nvPr/>
        </p:nvSpPr>
        <p:spPr>
          <a:xfrm rot="-5400000">
            <a:off x="-766827" y="3482850"/>
            <a:ext cx="2815837" cy="287111"/>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4050" b="1" i="0" u="none" strike="noStrike" kern="1200" cap="none" spc="0" normalizeH="0" baseline="0" noProof="0">
                <a:ln>
                  <a:noFill/>
                </a:ln>
                <a:solidFill>
                  <a:srgbClr val="263B5E"/>
                </a:solidFill>
                <a:effectLst/>
                <a:uLnTx/>
                <a:uFillTx/>
                <a:latin typeface="Montserrat Bold" pitchFamily="34" charset="0"/>
                <a:ea typeface="Montserrat Bold" pitchFamily="34" charset="-122"/>
                <a:cs typeface="Montserrat Bold" pitchFamily="34" charset="-120"/>
              </a:rPr>
              <a:t>Our Focus</a:t>
            </a:r>
            <a:endParaRPr kumimoji="0" lang="en-US" sz="4050" b="0" i="0" u="none" strike="noStrike" kern="1200" cap="none" spc="0" normalizeH="0" baseline="0" noProof="0">
              <a:ln>
                <a:noFill/>
              </a:ln>
              <a:solidFill>
                <a:srgbClr val="000000"/>
              </a:solidFill>
              <a:effectLst/>
              <a:uLnTx/>
              <a:uFillTx/>
              <a:latin typeface="Segoe Sans Display"/>
              <a:ea typeface="+mn-ea"/>
              <a:cs typeface="+mn-cs"/>
            </a:endParaRPr>
          </a:p>
        </p:txBody>
      </p:sp>
      <p:pic>
        <p:nvPicPr>
          <p:cNvPr id="102" name="Picture 101">
            <a:extLst>
              <a:ext uri="{FF2B5EF4-FFF2-40B4-BE49-F238E27FC236}">
                <a16:creationId xmlns:a16="http://schemas.microsoft.com/office/drawing/2014/main" id="{164CC172-51BE-D44A-ED7E-449926A90EB4}"/>
              </a:ext>
            </a:extLst>
          </p:cNvPr>
          <p:cNvPicPr>
            <a:picLocks noChangeAspect="1"/>
          </p:cNvPicPr>
          <p:nvPr/>
        </p:nvPicPr>
        <p:blipFill>
          <a:blip r:embed="rId62">
            <a:extLst>
              <a:ext uri="{28A0092B-C50C-407E-A947-70E740481C1C}">
                <a14:useLocalDpi xmlns:a14="http://schemas.microsoft.com/office/drawing/2010/main" val="0"/>
              </a:ext>
            </a:extLst>
          </a:blip>
          <a:stretch>
            <a:fillRect/>
          </a:stretch>
        </p:blipFill>
        <p:spPr>
          <a:xfrm>
            <a:off x="946572" y="1976799"/>
            <a:ext cx="3591935" cy="3642584"/>
          </a:xfrm>
          <a:prstGeom prst="rect">
            <a:avLst/>
          </a:prstGeom>
        </p:spPr>
      </p:pic>
      <p:pic>
        <p:nvPicPr>
          <p:cNvPr id="103" name="Picture 102" descr="A white circle with black text&#10;&#10;AI-generated content may be incorrect.">
            <a:extLst>
              <a:ext uri="{FF2B5EF4-FFF2-40B4-BE49-F238E27FC236}">
                <a16:creationId xmlns:a16="http://schemas.microsoft.com/office/drawing/2014/main" id="{1722BEA4-9377-AAC3-7F9F-F5F8759A2E0E}"/>
              </a:ext>
            </a:extLst>
          </p:cNvPr>
          <p:cNvPicPr>
            <a:picLocks noChangeAspect="1"/>
          </p:cNvPicPr>
          <p:nvPr/>
        </p:nvPicPr>
        <p:blipFill>
          <a:blip r:embed="rId63">
            <a:extLst>
              <a:ext uri="{28A0092B-C50C-407E-A947-70E740481C1C}">
                <a14:useLocalDpi xmlns:a14="http://schemas.microsoft.com/office/drawing/2010/main" val="0"/>
              </a:ext>
            </a:extLst>
          </a:blip>
          <a:stretch>
            <a:fillRect/>
          </a:stretch>
        </p:blipFill>
        <p:spPr>
          <a:xfrm>
            <a:off x="2175668" y="3224574"/>
            <a:ext cx="1159019" cy="1157032"/>
          </a:xfrm>
          <a:prstGeom prst="rect">
            <a:avLst/>
          </a:prstGeom>
        </p:spPr>
      </p:pic>
      <p:pic>
        <p:nvPicPr>
          <p:cNvPr id="104" name="Picture 103" descr="A blue circle with white text&#10;&#10;AI-generated content may be incorrect.">
            <a:extLst>
              <a:ext uri="{FF2B5EF4-FFF2-40B4-BE49-F238E27FC236}">
                <a16:creationId xmlns:a16="http://schemas.microsoft.com/office/drawing/2014/main" id="{B1968AE9-3A62-C338-4F27-4938575CBB16}"/>
              </a:ext>
            </a:extLst>
          </p:cNvPr>
          <p:cNvPicPr>
            <a:picLocks noChangeAspect="1"/>
          </p:cNvPicPr>
          <p:nvPr/>
        </p:nvPicPr>
        <p:blipFill>
          <a:blip r:embed="rId64">
            <a:extLst>
              <a:ext uri="{28A0092B-C50C-407E-A947-70E740481C1C}">
                <a14:useLocalDpi xmlns:a14="http://schemas.microsoft.com/office/drawing/2010/main" val="0"/>
              </a:ext>
            </a:extLst>
          </a:blip>
          <a:stretch>
            <a:fillRect/>
          </a:stretch>
        </p:blipFill>
        <p:spPr>
          <a:xfrm>
            <a:off x="1763771" y="2822081"/>
            <a:ext cx="2193955" cy="2193955"/>
          </a:xfrm>
          <a:prstGeom prst="rect">
            <a:avLst/>
          </a:prstGeom>
        </p:spPr>
      </p:pic>
      <p:pic>
        <p:nvPicPr>
          <p:cNvPr id="106" name="Picture 105">
            <a:extLst>
              <a:ext uri="{FF2B5EF4-FFF2-40B4-BE49-F238E27FC236}">
                <a16:creationId xmlns:a16="http://schemas.microsoft.com/office/drawing/2014/main" id="{BCB8A98C-52D9-734C-9C24-F37935864F7F}"/>
              </a:ext>
            </a:extLst>
          </p:cNvPr>
          <p:cNvPicPr>
            <a:picLocks noChangeAspect="1"/>
          </p:cNvPicPr>
          <p:nvPr/>
        </p:nvPicPr>
        <p:blipFill>
          <a:blip r:embed="rId65">
            <a:extLst>
              <a:ext uri="{28A0092B-C50C-407E-A947-70E740481C1C}">
                <a14:useLocalDpi xmlns:a14="http://schemas.microsoft.com/office/drawing/2010/main" val="0"/>
              </a:ext>
            </a:extLst>
          </a:blip>
          <a:stretch>
            <a:fillRect/>
          </a:stretch>
        </p:blipFill>
        <p:spPr>
          <a:xfrm>
            <a:off x="11257488" y="3570459"/>
            <a:ext cx="734007" cy="468172"/>
          </a:xfrm>
          <a:prstGeom prst="rect">
            <a:avLst/>
          </a:prstGeom>
        </p:spPr>
      </p:pic>
      <p:pic>
        <p:nvPicPr>
          <p:cNvPr id="108" name="Picture 107">
            <a:extLst>
              <a:ext uri="{FF2B5EF4-FFF2-40B4-BE49-F238E27FC236}">
                <a16:creationId xmlns:a16="http://schemas.microsoft.com/office/drawing/2014/main" id="{3E39BD39-1073-DF99-E2E2-80584633023E}"/>
              </a:ext>
            </a:extLst>
          </p:cNvPr>
          <p:cNvPicPr>
            <a:picLocks noChangeAspect="1"/>
          </p:cNvPicPr>
          <p:nvPr/>
        </p:nvPicPr>
        <p:blipFill>
          <a:blip r:embed="rId66">
            <a:extLst>
              <a:ext uri="{28A0092B-C50C-407E-A947-70E740481C1C}">
                <a14:useLocalDpi xmlns:a14="http://schemas.microsoft.com/office/drawing/2010/main" val="0"/>
              </a:ext>
            </a:extLst>
          </a:blip>
          <a:stretch>
            <a:fillRect/>
          </a:stretch>
        </p:blipFill>
        <p:spPr>
          <a:xfrm>
            <a:off x="10407277" y="3373573"/>
            <a:ext cx="821153" cy="821153"/>
          </a:xfrm>
          <a:prstGeom prst="rect">
            <a:avLst/>
          </a:prstGeom>
        </p:spPr>
      </p:pic>
      <p:pic>
        <p:nvPicPr>
          <p:cNvPr id="8" name="image 236" descr="preencoded.png">
            <a:extLst>
              <a:ext uri="{FF2B5EF4-FFF2-40B4-BE49-F238E27FC236}">
                <a16:creationId xmlns:a16="http://schemas.microsoft.com/office/drawing/2014/main" id="{C00B4572-7B84-D744-7308-570DC00B3162}"/>
              </a:ext>
            </a:extLst>
          </p:cNvPr>
          <p:cNvPicPr>
            <a:picLocks noChangeAspect="1"/>
          </p:cNvPicPr>
          <p:nvPr/>
        </p:nvPicPr>
        <p:blipFill>
          <a:blip r:embed="rId67"/>
          <a:srcRect/>
          <a:stretch/>
        </p:blipFill>
        <p:spPr>
          <a:xfrm>
            <a:off x="11591845" y="6123147"/>
            <a:ext cx="523824" cy="257150"/>
          </a:xfrm>
          <a:prstGeom prst="rect">
            <a:avLst/>
          </a:prstGeom>
        </p:spPr>
      </p:pic>
      <p:pic>
        <p:nvPicPr>
          <p:cNvPr id="11" name="Graphic 10">
            <a:extLst>
              <a:ext uri="{FF2B5EF4-FFF2-40B4-BE49-F238E27FC236}">
                <a16:creationId xmlns:a16="http://schemas.microsoft.com/office/drawing/2014/main" id="{825AD63C-3E10-A1F6-05C6-BB93D0EF9AB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8"/>
              </a:ext>
            </a:extLst>
          </a:blip>
          <a:stretch>
            <a:fillRect/>
          </a:stretch>
        </p:blipFill>
        <p:spPr>
          <a:xfrm>
            <a:off x="11105380" y="6075545"/>
            <a:ext cx="415803" cy="415803"/>
          </a:xfrm>
          <a:prstGeom prst="rect">
            <a:avLst/>
          </a:prstGeom>
        </p:spPr>
      </p:pic>
      <p:pic>
        <p:nvPicPr>
          <p:cNvPr id="13" name="Picture 12" descr="Adura Oil and Gas News | Energy Voice">
            <a:extLst>
              <a:ext uri="{FF2B5EF4-FFF2-40B4-BE49-F238E27FC236}">
                <a16:creationId xmlns:a16="http://schemas.microsoft.com/office/drawing/2014/main" id="{666B63A4-8EFB-7ADC-2398-F07A266E1065}"/>
              </a:ext>
            </a:extLst>
          </p:cNvPr>
          <p:cNvPicPr>
            <a:picLocks noChangeAspect="1"/>
          </p:cNvPicPr>
          <p:nvPr/>
        </p:nvPicPr>
        <p:blipFill>
          <a:blip r:embed="rId69"/>
          <a:stretch>
            <a:fillRect/>
          </a:stretch>
        </p:blipFill>
        <p:spPr>
          <a:xfrm>
            <a:off x="11742328" y="4250267"/>
            <a:ext cx="449672" cy="253060"/>
          </a:xfrm>
          <a:prstGeom prst="rect">
            <a:avLst/>
          </a:prstGeom>
        </p:spPr>
      </p:pic>
      <p:pic>
        <p:nvPicPr>
          <p:cNvPr id="109" name="Picture 108">
            <a:extLst>
              <a:ext uri="{FF2B5EF4-FFF2-40B4-BE49-F238E27FC236}">
                <a16:creationId xmlns:a16="http://schemas.microsoft.com/office/drawing/2014/main" id="{4AEBBDBD-C41D-123D-BA71-1BEDAE73CAAB}"/>
              </a:ext>
            </a:extLst>
          </p:cNvPr>
          <p:cNvPicPr>
            <a:picLocks noChangeAspect="1"/>
          </p:cNvPicPr>
          <p:nvPr/>
        </p:nvPicPr>
        <p:blipFill>
          <a:blip r:embed="rId7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 name="Picture 2">
            <a:extLst>
              <a:ext uri="{FF2B5EF4-FFF2-40B4-BE49-F238E27FC236}">
                <a16:creationId xmlns:a16="http://schemas.microsoft.com/office/drawing/2014/main" id="{519BCA4A-1BA4-4C3D-AFEF-216117B7F4C7}"/>
              </a:ext>
            </a:extLst>
          </p:cNvPr>
          <p:cNvPicPr>
            <a:picLocks noChangeAspect="1"/>
          </p:cNvPicPr>
          <p:nvPr/>
        </p:nvPicPr>
        <p:blipFill>
          <a:blip r:embed="rId71"/>
          <a:stretch>
            <a:fillRect/>
          </a:stretch>
        </p:blipFill>
        <p:spPr>
          <a:xfrm>
            <a:off x="9732828" y="1952036"/>
            <a:ext cx="1295551" cy="354017"/>
          </a:xfrm>
          <a:prstGeom prst="rect">
            <a:avLst/>
          </a:prstGeom>
        </p:spPr>
      </p:pic>
      <p:pic>
        <p:nvPicPr>
          <p:cNvPr id="5" name="Picture 4">
            <a:extLst>
              <a:ext uri="{FF2B5EF4-FFF2-40B4-BE49-F238E27FC236}">
                <a16:creationId xmlns:a16="http://schemas.microsoft.com/office/drawing/2014/main" id="{99EECE3E-1CA8-281D-1DBB-D80B8530C10C}"/>
              </a:ext>
            </a:extLst>
          </p:cNvPr>
          <p:cNvPicPr>
            <a:picLocks noChangeAspect="1"/>
          </p:cNvPicPr>
          <p:nvPr/>
        </p:nvPicPr>
        <p:blipFill>
          <a:blip r:embed="rId72"/>
          <a:stretch>
            <a:fillRect/>
          </a:stretch>
        </p:blipFill>
        <p:spPr>
          <a:xfrm>
            <a:off x="10976963" y="1973203"/>
            <a:ext cx="1086809" cy="325303"/>
          </a:xfrm>
          <a:prstGeom prst="rect">
            <a:avLst/>
          </a:prstGeom>
        </p:spPr>
      </p:pic>
      <p:pic>
        <p:nvPicPr>
          <p:cNvPr id="95" name="Picture 94">
            <a:extLst>
              <a:ext uri="{FF2B5EF4-FFF2-40B4-BE49-F238E27FC236}">
                <a16:creationId xmlns:a16="http://schemas.microsoft.com/office/drawing/2014/main" id="{42F649EF-7740-E26E-17A5-033F5E71A48E}"/>
              </a:ext>
            </a:extLst>
          </p:cNvPr>
          <p:cNvPicPr>
            <a:picLocks noChangeAspect="1"/>
          </p:cNvPicPr>
          <p:nvPr/>
        </p:nvPicPr>
        <p:blipFill>
          <a:blip r:embed="rId73"/>
          <a:stretch>
            <a:fillRect/>
          </a:stretch>
        </p:blipFill>
        <p:spPr>
          <a:xfrm>
            <a:off x="11096738" y="1257796"/>
            <a:ext cx="1059890" cy="415803"/>
          </a:xfrm>
          <a:prstGeom prst="rect">
            <a:avLst/>
          </a:prstGeom>
        </p:spPr>
      </p:pic>
    </p:spTree>
    <p:extLst>
      <p:ext uri="{BB962C8B-B14F-4D97-AF65-F5344CB8AC3E}">
        <p14:creationId xmlns:p14="http://schemas.microsoft.com/office/powerpoint/2010/main" val="71207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53" presetClass="entr" presetSubtype="16" fill="hold" nodeType="clickEffect">
                                  <p:stCondLst>
                                    <p:cond delay="0"/>
                                  </p:stCondLst>
                                  <p:childTnLst>
                                    <p:set>
                                      <p:cBhvr>
                                        <p:cTn id="10" dur="1" fill="hold">
                                          <p:stCondLst>
                                            <p:cond delay="0"/>
                                          </p:stCondLst>
                                        </p:cTn>
                                        <p:tgtEl>
                                          <p:spTgt spid="103"/>
                                        </p:tgtEl>
                                        <p:attrNameLst>
                                          <p:attrName>style.visibility</p:attrName>
                                        </p:attrNameLst>
                                      </p:cBhvr>
                                      <p:to>
                                        <p:strVal val="visible"/>
                                      </p:to>
                                    </p:set>
                                    <p:anim calcmode="lin" valueType="num">
                                      <p:cBhvr>
                                        <p:cTn id="11" dur="500" fill="hold"/>
                                        <p:tgtEl>
                                          <p:spTgt spid="103"/>
                                        </p:tgtEl>
                                        <p:attrNameLst>
                                          <p:attrName>ppt_w</p:attrName>
                                        </p:attrNameLst>
                                      </p:cBhvr>
                                      <p:tavLst>
                                        <p:tav tm="0">
                                          <p:val>
                                            <p:fltVal val="0"/>
                                          </p:val>
                                        </p:tav>
                                        <p:tav tm="100000">
                                          <p:val>
                                            <p:strVal val="#ppt_w"/>
                                          </p:val>
                                        </p:tav>
                                      </p:tavLst>
                                    </p:anim>
                                    <p:anim calcmode="lin" valueType="num">
                                      <p:cBhvr>
                                        <p:cTn id="12" dur="500" fill="hold"/>
                                        <p:tgtEl>
                                          <p:spTgt spid="103"/>
                                        </p:tgtEl>
                                        <p:attrNameLst>
                                          <p:attrName>ppt_h</p:attrName>
                                        </p:attrNameLst>
                                      </p:cBhvr>
                                      <p:tavLst>
                                        <p:tav tm="0">
                                          <p:val>
                                            <p:fltVal val="0"/>
                                          </p:val>
                                        </p:tav>
                                        <p:tav tm="100000">
                                          <p:val>
                                            <p:strVal val="#ppt_h"/>
                                          </p:val>
                                        </p:tav>
                                      </p:tavLst>
                                    </p:anim>
                                    <p:animEffect transition="in" filter="fade">
                                      <p:cBhvr>
                                        <p:cTn id="13" dur="500"/>
                                        <p:tgtEl>
                                          <p:spTgt spid="103"/>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nodeType="clickEffect">
                                  <p:stCondLst>
                                    <p:cond delay="0"/>
                                  </p:stCondLst>
                                  <p:childTnLst>
                                    <p:set>
                                      <p:cBhvr>
                                        <p:cTn id="17" dur="1" fill="hold">
                                          <p:stCondLst>
                                            <p:cond delay="0"/>
                                          </p:stCondLst>
                                        </p:cTn>
                                        <p:tgtEl>
                                          <p:spTgt spid="104"/>
                                        </p:tgtEl>
                                        <p:attrNameLst>
                                          <p:attrName>style.visibility</p:attrName>
                                        </p:attrNameLst>
                                      </p:cBhvr>
                                      <p:to>
                                        <p:strVal val="visible"/>
                                      </p:to>
                                    </p:set>
                                    <p:anim calcmode="lin" valueType="num">
                                      <p:cBhvr>
                                        <p:cTn id="18" dur="500" fill="hold"/>
                                        <p:tgtEl>
                                          <p:spTgt spid="104"/>
                                        </p:tgtEl>
                                        <p:attrNameLst>
                                          <p:attrName>ppt_w</p:attrName>
                                        </p:attrNameLst>
                                      </p:cBhvr>
                                      <p:tavLst>
                                        <p:tav tm="0">
                                          <p:val>
                                            <p:fltVal val="0"/>
                                          </p:val>
                                        </p:tav>
                                        <p:tav tm="100000">
                                          <p:val>
                                            <p:strVal val="#ppt_w"/>
                                          </p:val>
                                        </p:tav>
                                      </p:tavLst>
                                    </p:anim>
                                    <p:anim calcmode="lin" valueType="num">
                                      <p:cBhvr>
                                        <p:cTn id="19" dur="500" fill="hold"/>
                                        <p:tgtEl>
                                          <p:spTgt spid="104"/>
                                        </p:tgtEl>
                                        <p:attrNameLst>
                                          <p:attrName>ppt_h</p:attrName>
                                        </p:attrNameLst>
                                      </p:cBhvr>
                                      <p:tavLst>
                                        <p:tav tm="0">
                                          <p:val>
                                            <p:fltVal val="0"/>
                                          </p:val>
                                        </p:tav>
                                        <p:tav tm="100000">
                                          <p:val>
                                            <p:strVal val="#ppt_h"/>
                                          </p:val>
                                        </p:tav>
                                      </p:tavLst>
                                    </p:anim>
                                    <p:animEffect transition="in" filter="fade">
                                      <p:cBhvr>
                                        <p:cTn id="20" dur="500"/>
                                        <p:tgtEl>
                                          <p:spTgt spid="10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02"/>
                                        </p:tgtEl>
                                        <p:attrNameLst>
                                          <p:attrName>style.visibility</p:attrName>
                                        </p:attrNameLst>
                                      </p:cBhvr>
                                      <p:to>
                                        <p:strVal val="visible"/>
                                      </p:to>
                                    </p:set>
                                    <p:anim calcmode="lin" valueType="num">
                                      <p:cBhvr>
                                        <p:cTn id="25" dur="500" fill="hold"/>
                                        <p:tgtEl>
                                          <p:spTgt spid="102"/>
                                        </p:tgtEl>
                                        <p:attrNameLst>
                                          <p:attrName>ppt_w</p:attrName>
                                        </p:attrNameLst>
                                      </p:cBhvr>
                                      <p:tavLst>
                                        <p:tav tm="0">
                                          <p:val>
                                            <p:fltVal val="0"/>
                                          </p:val>
                                        </p:tav>
                                        <p:tav tm="100000">
                                          <p:val>
                                            <p:strVal val="#ppt_w"/>
                                          </p:val>
                                        </p:tav>
                                      </p:tavLst>
                                    </p:anim>
                                    <p:anim calcmode="lin" valueType="num">
                                      <p:cBhvr>
                                        <p:cTn id="26" dur="500" fill="hold"/>
                                        <p:tgtEl>
                                          <p:spTgt spid="102"/>
                                        </p:tgtEl>
                                        <p:attrNameLst>
                                          <p:attrName>ppt_h</p:attrName>
                                        </p:attrNameLst>
                                      </p:cBhvr>
                                      <p:tavLst>
                                        <p:tav tm="0">
                                          <p:val>
                                            <p:fltVal val="0"/>
                                          </p:val>
                                        </p:tav>
                                        <p:tav tm="100000">
                                          <p:val>
                                            <p:strVal val="#ppt_h"/>
                                          </p:val>
                                        </p:tav>
                                      </p:tavLst>
                                    </p:anim>
                                    <p:animEffect transition="in" filter="fade">
                                      <p:cBhvr>
                                        <p:cTn id="27"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name="Slide 1">
    <p:bg>
      <p:bgPr>
        <a:solidFill>
          <a:schemeClr val="bg1"/>
        </a:solidFill>
        <a:effectLst/>
      </p:bgPr>
    </p:bg>
    <p:spTree>
      <p:nvGrpSpPr>
        <p:cNvPr id="1" name=""/>
        <p:cNvGrpSpPr/>
        <p:nvPr/>
      </p:nvGrpSpPr>
      <p:grpSpPr>
        <a:xfrm>
          <a:off x="0" y="0"/>
          <a:ext cx="0" cy="0"/>
          <a:chOff x="0" y="0"/>
          <a:chExt cx="0" cy="0"/>
        </a:xfrm>
      </p:grpSpPr>
      <p:sp>
        <p:nvSpPr>
          <p:cNvPr id="6" name="Text 4"/>
          <p:cNvSpPr/>
          <p:nvPr/>
        </p:nvSpPr>
        <p:spPr>
          <a:xfrm>
            <a:off x="685800" y="2423160"/>
            <a:ext cx="8316686" cy="749808"/>
          </a:xfrm>
          <a:prstGeom prst="rect">
            <a:avLst/>
          </a:prstGeom>
          <a:noFill/>
          <a:ln/>
        </p:spPr>
        <p:txBody>
          <a:bodyPr wrap="square" lIns="0" tIns="0" rIns="0" bIns="0" rtlCol="0" anchor="t">
            <a:normAutofit/>
          </a:bodyPr>
          <a:lstStyle/>
          <a:p>
            <a:pPr marL="0" indent="0">
              <a:buNone/>
            </a:pPr>
            <a:r>
              <a:rPr lang="en-US" sz="4800" b="1">
                <a:solidFill>
                  <a:srgbClr val="182C61"/>
                </a:solidFill>
                <a:latin typeface="Montserrat"/>
                <a:ea typeface="Segoe UI" pitchFamily="34" charset="-122"/>
                <a:cs typeface="Segoe UI"/>
              </a:rPr>
              <a:t>From Pilot to</a:t>
            </a:r>
            <a:r>
              <a:rPr lang="en-US" sz="4800">
                <a:solidFill>
                  <a:srgbClr val="182C61"/>
                </a:solidFill>
                <a:latin typeface="Montserrat"/>
                <a:ea typeface="Segoe UI" pitchFamily="34" charset="-122"/>
                <a:cs typeface="Segoe UI"/>
              </a:rPr>
              <a:t> </a:t>
            </a:r>
            <a:r>
              <a:rPr lang="en-US" sz="4800" b="1">
                <a:solidFill>
                  <a:srgbClr val="182C61"/>
                </a:solidFill>
                <a:latin typeface="Montserrat"/>
                <a:cs typeface="Segoe UI"/>
              </a:rPr>
              <a:t>Production</a:t>
            </a:r>
            <a:endParaRPr lang="en-US" sz="4800">
              <a:solidFill>
                <a:srgbClr val="182C61"/>
              </a:solidFill>
              <a:latin typeface="Montserrat" pitchFamily="2" charset="0"/>
            </a:endParaRPr>
          </a:p>
        </p:txBody>
      </p:sp>
      <p:sp>
        <p:nvSpPr>
          <p:cNvPr id="7" name="Text 5"/>
          <p:cNvSpPr/>
          <p:nvPr/>
        </p:nvSpPr>
        <p:spPr>
          <a:xfrm>
            <a:off x="713232" y="3246120"/>
            <a:ext cx="6263640" cy="749808"/>
          </a:xfrm>
          <a:prstGeom prst="rect">
            <a:avLst/>
          </a:prstGeom>
          <a:noFill/>
          <a:ln/>
        </p:spPr>
        <p:txBody>
          <a:bodyPr wrap="square" lIns="0" tIns="0" rIns="0" bIns="0" rtlCol="0" anchor="t">
            <a:normAutofit fontScale="92500"/>
          </a:bodyPr>
          <a:lstStyle/>
          <a:p>
            <a:pPr marL="0" indent="0">
              <a:buNone/>
            </a:pPr>
            <a:r>
              <a:rPr lang="en-US" sz="1900">
                <a:solidFill>
                  <a:srgbClr val="182C61"/>
                </a:solidFill>
                <a:latin typeface="Open Sans" panose="020B0606030504020204" pitchFamily="34" charset="0"/>
                <a:ea typeface="Open Sans" panose="020B0606030504020204" pitchFamily="34" charset="0"/>
                <a:cs typeface="Open Sans" panose="020B0606030504020204" pitchFamily="34" charset="0"/>
              </a:rPr>
              <a:t>How to productize Copilot Studio agents with measurable quality, operational control, and evidence from real use.</a:t>
            </a:r>
          </a:p>
        </p:txBody>
      </p:sp>
      <p:sp>
        <p:nvSpPr>
          <p:cNvPr id="8" name="Shape 6"/>
          <p:cNvSpPr/>
          <p:nvPr/>
        </p:nvSpPr>
        <p:spPr>
          <a:xfrm>
            <a:off x="685800" y="4197096"/>
            <a:ext cx="1371600" cy="384048"/>
          </a:xfrm>
          <a:prstGeom prst="roundRect">
            <a:avLst/>
          </a:prstGeom>
          <a:solidFill>
            <a:schemeClr val="accent2">
              <a:alpha val="20000"/>
            </a:schemeClr>
          </a:solidFill>
          <a:ln w="12700">
            <a:solidFill>
              <a:schemeClr val="accent2">
                <a:alpha val="65000"/>
              </a:schemeClr>
            </a:solidFill>
            <a:prstDash val="solid"/>
          </a:ln>
        </p:spPr>
        <p:txBody>
          <a:bodyPr/>
          <a:lstStyle/>
          <a:p>
            <a:endParaRPr lang="en-US"/>
          </a:p>
        </p:txBody>
      </p:sp>
      <p:sp>
        <p:nvSpPr>
          <p:cNvPr id="9" name="Text 7"/>
          <p:cNvSpPr/>
          <p:nvPr/>
        </p:nvSpPr>
        <p:spPr>
          <a:xfrm>
            <a:off x="740664" y="4215384"/>
            <a:ext cx="1261872" cy="329184"/>
          </a:xfrm>
          <a:prstGeom prst="rect">
            <a:avLst/>
          </a:prstGeom>
          <a:noFill/>
          <a:ln/>
        </p:spPr>
        <p:txBody>
          <a:bodyPr wrap="square" lIns="0" tIns="0" rIns="0" bIns="0" rtlCol="0" anchor="ctr">
            <a:normAutofit/>
          </a:bodyPr>
          <a:lstStyle/>
          <a:p>
            <a:pPr marL="0" indent="0" algn="ctr">
              <a:buNone/>
            </a:pPr>
            <a:r>
              <a:rPr lang="en-US" sz="900" b="1">
                <a:solidFill>
                  <a:srgbClr val="182C61"/>
                </a:solidFill>
                <a:latin typeface="Open Sans" panose="020B0606030504020204" pitchFamily="34" charset="0"/>
                <a:ea typeface="Open Sans" panose="020B0606030504020204" pitchFamily="34" charset="0"/>
                <a:cs typeface="Open Sans" panose="020B0606030504020204" pitchFamily="34" charset="0"/>
              </a:rPr>
              <a:t>EVAL FROM DAY 1</a:t>
            </a:r>
            <a:endParaRPr lang="en-US" sz="9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8"/>
          <p:cNvSpPr/>
          <p:nvPr/>
        </p:nvSpPr>
        <p:spPr>
          <a:xfrm>
            <a:off x="2221992" y="4197096"/>
            <a:ext cx="1371600" cy="384048"/>
          </a:xfrm>
          <a:prstGeom prst="roundRect">
            <a:avLst/>
          </a:prstGeom>
          <a:solidFill>
            <a:schemeClr val="accent1">
              <a:alpha val="20000"/>
            </a:schemeClr>
          </a:solidFill>
          <a:ln w="12700">
            <a:solidFill>
              <a:schemeClr val="accent1">
                <a:lumMod val="50000"/>
                <a:alpha val="65000"/>
              </a:schemeClr>
            </a:solidFill>
            <a:prstDash val="solid"/>
          </a:ln>
        </p:spPr>
        <p:txBody>
          <a:bodyPr/>
          <a:lstStyle/>
          <a:p>
            <a:endParaRPr lang="en-US"/>
          </a:p>
        </p:txBody>
      </p:sp>
      <p:sp>
        <p:nvSpPr>
          <p:cNvPr id="11" name="Text 9"/>
          <p:cNvSpPr/>
          <p:nvPr/>
        </p:nvSpPr>
        <p:spPr>
          <a:xfrm>
            <a:off x="2276856" y="4215384"/>
            <a:ext cx="1261872" cy="329184"/>
          </a:xfrm>
          <a:prstGeom prst="rect">
            <a:avLst/>
          </a:prstGeom>
          <a:noFill/>
          <a:ln/>
        </p:spPr>
        <p:txBody>
          <a:bodyPr wrap="square" lIns="0" tIns="0" rIns="0" bIns="0" rtlCol="0" anchor="ctr">
            <a:normAutofit/>
          </a:bodyPr>
          <a:lstStyle/>
          <a:p>
            <a:pPr marL="0" indent="0" algn="ctr">
              <a:buNone/>
            </a:pPr>
            <a:r>
              <a:rPr lang="en-US" sz="900" b="1">
                <a:solidFill>
                  <a:srgbClr val="182C61"/>
                </a:solidFill>
                <a:latin typeface="Open Sans" panose="020B0606030504020204" pitchFamily="34" charset="0"/>
                <a:ea typeface="Open Sans" panose="020B0606030504020204" pitchFamily="34" charset="0"/>
                <a:cs typeface="Open Sans" panose="020B0606030504020204" pitchFamily="34" charset="0"/>
              </a:rPr>
              <a:t>REAL CHANNELS</a:t>
            </a:r>
            <a:endParaRPr lang="en-US" sz="9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10"/>
          <p:cNvSpPr/>
          <p:nvPr/>
        </p:nvSpPr>
        <p:spPr>
          <a:xfrm>
            <a:off x="3758184" y="4197096"/>
            <a:ext cx="1371600" cy="384048"/>
          </a:xfrm>
          <a:prstGeom prst="roundRect">
            <a:avLst/>
          </a:prstGeom>
          <a:solidFill>
            <a:srgbClr val="F4A62A">
              <a:alpha val="20000"/>
            </a:srgbClr>
          </a:solidFill>
          <a:ln w="12700">
            <a:solidFill>
              <a:srgbClr val="F4A62A">
                <a:alpha val="65000"/>
              </a:srgbClr>
            </a:solidFill>
            <a:prstDash val="solid"/>
          </a:ln>
        </p:spPr>
        <p:txBody>
          <a:bodyPr/>
          <a:lstStyle/>
          <a:p>
            <a:endParaRPr lang="en-US"/>
          </a:p>
        </p:txBody>
      </p:sp>
      <p:sp>
        <p:nvSpPr>
          <p:cNvPr id="13" name="Text 11"/>
          <p:cNvSpPr/>
          <p:nvPr/>
        </p:nvSpPr>
        <p:spPr>
          <a:xfrm>
            <a:off x="3813048" y="4215384"/>
            <a:ext cx="1261872" cy="329184"/>
          </a:xfrm>
          <a:prstGeom prst="rect">
            <a:avLst/>
          </a:prstGeom>
          <a:noFill/>
          <a:ln/>
        </p:spPr>
        <p:txBody>
          <a:bodyPr wrap="square" lIns="0" tIns="0" rIns="0" bIns="0" rtlCol="0" anchor="ctr">
            <a:normAutofit/>
          </a:bodyPr>
          <a:lstStyle/>
          <a:p>
            <a:pPr marL="0" indent="0" algn="ctr">
              <a:buNone/>
            </a:pPr>
            <a:r>
              <a:rPr lang="en-US" sz="900" b="1">
                <a:solidFill>
                  <a:srgbClr val="182C61"/>
                </a:solidFill>
                <a:latin typeface="Open Sans" panose="020B0606030504020204" pitchFamily="34" charset="0"/>
                <a:ea typeface="Open Sans" panose="020B0606030504020204" pitchFamily="34" charset="0"/>
                <a:cs typeface="Open Sans" panose="020B0606030504020204" pitchFamily="34" charset="0"/>
              </a:rPr>
              <a:t>COST + LATENCY</a:t>
            </a:r>
            <a:endParaRPr lang="en-US" sz="9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4" name="Shape 12"/>
          <p:cNvSpPr/>
          <p:nvPr/>
        </p:nvSpPr>
        <p:spPr>
          <a:xfrm>
            <a:off x="5294376" y="4197096"/>
            <a:ext cx="1371600" cy="384048"/>
          </a:xfrm>
          <a:prstGeom prst="roundRect">
            <a:avLst/>
          </a:prstGeom>
          <a:solidFill>
            <a:srgbClr val="00B0F0">
              <a:alpha val="20000"/>
            </a:srgbClr>
          </a:solidFill>
          <a:ln w="12700">
            <a:solidFill>
              <a:srgbClr val="002060">
                <a:alpha val="65000"/>
              </a:srgbClr>
            </a:solidFill>
            <a:prstDash val="solid"/>
          </a:ln>
        </p:spPr>
        <p:txBody>
          <a:bodyPr/>
          <a:lstStyle/>
          <a:p>
            <a:endParaRPr lang="en-US"/>
          </a:p>
        </p:txBody>
      </p:sp>
      <p:sp>
        <p:nvSpPr>
          <p:cNvPr id="15" name="Text 13"/>
          <p:cNvSpPr/>
          <p:nvPr/>
        </p:nvSpPr>
        <p:spPr>
          <a:xfrm>
            <a:off x="5349240" y="4215384"/>
            <a:ext cx="1261872" cy="329184"/>
          </a:xfrm>
          <a:prstGeom prst="rect">
            <a:avLst/>
          </a:prstGeom>
          <a:noFill/>
          <a:ln/>
        </p:spPr>
        <p:txBody>
          <a:bodyPr wrap="square" lIns="0" tIns="0" rIns="0" bIns="0" rtlCol="0" anchor="ctr">
            <a:normAutofit/>
          </a:bodyPr>
          <a:lstStyle/>
          <a:p>
            <a:pPr marL="0" indent="0" algn="ctr">
              <a:buNone/>
            </a:pPr>
            <a:r>
              <a:rPr lang="en-US" sz="900" b="1">
                <a:solidFill>
                  <a:srgbClr val="182C61"/>
                </a:solidFill>
                <a:latin typeface="Open Sans" panose="020B0606030504020204" pitchFamily="34" charset="0"/>
                <a:ea typeface="Open Sans" panose="020B0606030504020204" pitchFamily="34" charset="0"/>
                <a:cs typeface="Open Sans" panose="020B0606030504020204" pitchFamily="34" charset="0"/>
              </a:rPr>
              <a:t>OBSERVABILITY</a:t>
            </a:r>
            <a:endParaRPr lang="en-US" sz="9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4"/>
          <p:cNvSpPr/>
          <p:nvPr/>
        </p:nvSpPr>
        <p:spPr>
          <a:xfrm>
            <a:off x="713232" y="5989320"/>
            <a:ext cx="6309360" cy="274320"/>
          </a:xfrm>
          <a:prstGeom prst="rect">
            <a:avLst/>
          </a:prstGeom>
          <a:noFill/>
          <a:ln/>
        </p:spPr>
        <p:txBody>
          <a:bodyPr wrap="square" lIns="0" tIns="0" rIns="0" bIns="0" rtlCol="0" anchor="ctr">
            <a:normAutofit/>
          </a:bodyPr>
          <a:lstStyle/>
          <a:p>
            <a:pPr marL="0" indent="0">
              <a:buNone/>
            </a:pPr>
            <a:endParaRPr lang="en-US" sz="1000">
              <a:solidFill>
                <a:srgbClr val="A8B2D1"/>
              </a:solidFill>
              <a:latin typeface="Segoe UI"/>
              <a:cs typeface="Segoe UI"/>
            </a:endParaRPr>
          </a:p>
        </p:txBody>
      </p:sp>
      <p:pic>
        <p:nvPicPr>
          <p:cNvPr id="17" name="Picture 16">
            <a:extLst>
              <a:ext uri="{FF2B5EF4-FFF2-40B4-BE49-F238E27FC236}">
                <a16:creationId xmlns:a16="http://schemas.microsoft.com/office/drawing/2014/main" id="{E0C03718-7F13-0F13-8685-5495561B18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2" name="Group 21">
            <a:extLst>
              <a:ext uri="{FF2B5EF4-FFF2-40B4-BE49-F238E27FC236}">
                <a16:creationId xmlns:a16="http://schemas.microsoft.com/office/drawing/2014/main" id="{D34420B0-883B-30B8-6C9D-015356DACC66}"/>
              </a:ext>
            </a:extLst>
          </p:cNvPr>
          <p:cNvGrpSpPr/>
          <p:nvPr/>
        </p:nvGrpSpPr>
        <p:grpSpPr>
          <a:xfrm>
            <a:off x="9127712" y="199697"/>
            <a:ext cx="2761423" cy="271540"/>
            <a:chOff x="952500" y="638176"/>
            <a:chExt cx="4029075" cy="396193"/>
          </a:xfrm>
        </p:grpSpPr>
        <p:pic>
          <p:nvPicPr>
            <p:cNvPr id="23" name="Image 1" descr="preencoded.png">
              <a:extLst>
                <a:ext uri="{FF2B5EF4-FFF2-40B4-BE49-F238E27FC236}">
                  <a16:creationId xmlns:a16="http://schemas.microsoft.com/office/drawing/2014/main" id="{2407A54D-5DB9-B6EC-5422-EAEA92B348FA}"/>
                </a:ext>
              </a:extLst>
            </p:cNvPr>
            <p:cNvPicPr>
              <a:picLocks noChangeAspect="1"/>
            </p:cNvPicPr>
            <p:nvPr/>
          </p:nvPicPr>
          <p:blipFill>
            <a:blip r:embed="rId4"/>
            <a:srcRect/>
            <a:stretch/>
          </p:blipFill>
          <p:spPr>
            <a:xfrm>
              <a:off x="952500" y="638176"/>
              <a:ext cx="2760688" cy="396193"/>
            </a:xfrm>
            <a:prstGeom prst="rect">
              <a:avLst/>
            </a:prstGeom>
          </p:spPr>
        </p:pic>
        <p:pic>
          <p:nvPicPr>
            <p:cNvPr id="24" name="Image 11" descr="preencoded.png">
              <a:extLst>
                <a:ext uri="{FF2B5EF4-FFF2-40B4-BE49-F238E27FC236}">
                  <a16:creationId xmlns:a16="http://schemas.microsoft.com/office/drawing/2014/main" id="{0EFC642B-8CD5-959E-8D0C-12B289D80E32}"/>
                </a:ext>
              </a:extLst>
            </p:cNvPr>
            <p:cNvPicPr>
              <a:picLocks noChangeAspect="1"/>
            </p:cNvPicPr>
            <p:nvPr/>
          </p:nvPicPr>
          <p:blipFill>
            <a:blip r:embed="rId5"/>
            <a:srcRect/>
            <a:stretch/>
          </p:blipFill>
          <p:spPr>
            <a:xfrm>
              <a:off x="3907523" y="706756"/>
              <a:ext cx="1074052" cy="257720"/>
            </a:xfrm>
            <a:prstGeom prst="rect">
              <a:avLst/>
            </a:prstGeom>
          </p:spPr>
        </p:pic>
        <p:cxnSp>
          <p:nvCxnSpPr>
            <p:cNvPr id="25" name="Straight Connector 24">
              <a:extLst>
                <a:ext uri="{FF2B5EF4-FFF2-40B4-BE49-F238E27FC236}">
                  <a16:creationId xmlns:a16="http://schemas.microsoft.com/office/drawing/2014/main" id="{A864E67E-7B49-7E7D-8BFE-A6E41520557D}"/>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6A7B7D-C570-F66C-38F9-183B3983E69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D0FAC09-583B-3D17-0271-170462EA72C3}"/>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1</a:t>
            </a:r>
          </a:p>
        </p:txBody>
      </p:sp>
      <p:sp>
        <p:nvSpPr>
          <p:cNvPr id="44" name="Rectangle: Rounded Corners 43">
            <a:extLst>
              <a:ext uri="{FF2B5EF4-FFF2-40B4-BE49-F238E27FC236}">
                <a16:creationId xmlns:a16="http://schemas.microsoft.com/office/drawing/2014/main" id="{6D4222EB-8A8E-67D2-EA70-98F93B1032A3}"/>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600" b="1">
                <a:latin typeface="Open Sans" panose="020B0606030504020204" pitchFamily="34" charset="0"/>
                <a:ea typeface="Open Sans" panose="020B0606030504020204" pitchFamily="34" charset="0"/>
                <a:cs typeface="Open Sans" panose="020B0606030504020204" pitchFamily="34" charset="0"/>
              </a:rPr>
              <a:t>Where Is Your Organization Today</a:t>
            </a:r>
          </a:p>
          <a:p>
            <a:pPr algn="ctr"/>
            <a:r>
              <a:rPr lang="en-US" sz="1600" b="1">
                <a:latin typeface="Open Sans" panose="020B0606030504020204" pitchFamily="34" charset="0"/>
                <a:ea typeface="Open Sans" panose="020B0606030504020204" pitchFamily="34" charset="0"/>
                <a:cs typeface="Open Sans" panose="020B0606030504020204" pitchFamily="34" charset="0"/>
              </a:rPr>
              <a:t> With Enterprise Agents?</a:t>
            </a:r>
          </a:p>
        </p:txBody>
      </p:sp>
      <p:grpSp>
        <p:nvGrpSpPr>
          <p:cNvPr id="62" name="Group 61">
            <a:extLst>
              <a:ext uri="{FF2B5EF4-FFF2-40B4-BE49-F238E27FC236}">
                <a16:creationId xmlns:a16="http://schemas.microsoft.com/office/drawing/2014/main" id="{7FF57AA4-462D-2897-4584-3F3E2B6164F3}"/>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137B5095-AB34-6CBF-BCC8-9B4E41881F35}"/>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E176D0D5-BD61-8C6E-9A00-7C9E14E05A07}"/>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F961122F-D65D-94C3-5F43-9720051394D4}"/>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7E2948AF-8F7D-30C5-2A7F-54AA6D8D12A9}"/>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16C5349E-CACA-3FF6-8D09-EBA6F02487AE}"/>
              </a:ext>
            </a:extLst>
          </p:cNvPr>
          <p:cNvSpPr/>
          <p:nvPr/>
        </p:nvSpPr>
        <p:spPr>
          <a:xfrm flipH="1">
            <a:off x="6392856" y="2644388"/>
            <a:ext cx="3303290" cy="5927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0D13C69-C2AA-4B11-CE11-AB6CA32F93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0F90931F-796A-4F6D-8252-3DF22BC4563F}"/>
              </a:ext>
            </a:extLst>
          </p:cNvPr>
          <p:cNvGrpSpPr/>
          <p:nvPr/>
        </p:nvGrpSpPr>
        <p:grpSpPr>
          <a:xfrm>
            <a:off x="9266257" y="244592"/>
            <a:ext cx="2761424" cy="271540"/>
            <a:chOff x="952500" y="638176"/>
            <a:chExt cx="4029075" cy="396193"/>
          </a:xfrm>
        </p:grpSpPr>
        <p:pic>
          <p:nvPicPr>
            <p:cNvPr id="11" name="Image 1" descr="preencoded.png">
              <a:extLst>
                <a:ext uri="{FF2B5EF4-FFF2-40B4-BE49-F238E27FC236}">
                  <a16:creationId xmlns:a16="http://schemas.microsoft.com/office/drawing/2014/main" id="{BE2F5E9B-BE5F-6195-25EA-773DA20D72F4}"/>
                </a:ext>
              </a:extLst>
            </p:cNvPr>
            <p:cNvPicPr>
              <a:picLocks noChangeAspect="1"/>
            </p:cNvPicPr>
            <p:nvPr/>
          </p:nvPicPr>
          <p:blipFill>
            <a:blip r:embed="rId4"/>
            <a:srcRect/>
            <a:stretch/>
          </p:blipFill>
          <p:spPr>
            <a:xfrm>
              <a:off x="952500" y="638176"/>
              <a:ext cx="2760688" cy="396193"/>
            </a:xfrm>
            <a:prstGeom prst="rect">
              <a:avLst/>
            </a:prstGeom>
          </p:spPr>
        </p:pic>
        <p:pic>
          <p:nvPicPr>
            <p:cNvPr id="12" name="Image 11" descr="preencoded.png">
              <a:extLst>
                <a:ext uri="{FF2B5EF4-FFF2-40B4-BE49-F238E27FC236}">
                  <a16:creationId xmlns:a16="http://schemas.microsoft.com/office/drawing/2014/main" id="{C2DCF363-80BA-B08F-A27B-C6016B449502}"/>
                </a:ext>
              </a:extLst>
            </p:cNvPr>
            <p:cNvPicPr>
              <a:picLocks noChangeAspect="1"/>
            </p:cNvPicPr>
            <p:nvPr/>
          </p:nvPicPr>
          <p:blipFill>
            <a:blip r:embed="rId5"/>
            <a:srcRect/>
            <a:stretch/>
          </p:blipFill>
          <p:spPr>
            <a:xfrm>
              <a:off x="3907523" y="706756"/>
              <a:ext cx="1074052" cy="257720"/>
            </a:xfrm>
            <a:prstGeom prst="rect">
              <a:avLst/>
            </a:prstGeom>
          </p:spPr>
        </p:pic>
        <p:cxnSp>
          <p:nvCxnSpPr>
            <p:cNvPr id="13" name="Straight Connector 12">
              <a:extLst>
                <a:ext uri="{FF2B5EF4-FFF2-40B4-BE49-F238E27FC236}">
                  <a16:creationId xmlns:a16="http://schemas.microsoft.com/office/drawing/2014/main" id="{22BF72E7-A9B0-B0C5-4AEA-C9570553F67D}"/>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927709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 name="Shape 1"/>
          <p:cNvSpPr/>
          <p:nvPr/>
        </p:nvSpPr>
        <p:spPr>
          <a:xfrm>
            <a:off x="361952" y="1915064"/>
            <a:ext cx="11547199" cy="1784407"/>
          </a:xfrm>
          <a:prstGeom prst="roundRect">
            <a:avLst/>
          </a:prstGeom>
          <a:solidFill>
            <a:srgbClr val="182C61"/>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6" name="Text 4"/>
          <p:cNvSpPr/>
          <p:nvPr/>
        </p:nvSpPr>
        <p:spPr>
          <a:xfrm>
            <a:off x="695326" y="320489"/>
            <a:ext cx="7930599" cy="6667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nSpc>
                <a:spcPts val="4988"/>
              </a:lnSpc>
              <a:buNone/>
            </a:pPr>
            <a:r>
              <a:rPr lang="en-US" b="1">
                <a:solidFill>
                  <a:srgbClr val="002060"/>
                </a:solidFill>
                <a:latin typeface="Montserrat" pitchFamily="2" charset="0"/>
                <a:ea typeface="Open Sans Regular"/>
                <a:cs typeface="Open Sans Regular"/>
              </a:rPr>
              <a:t>From Pilot to Production​</a:t>
            </a:r>
            <a:endParaRPr lang="en-US">
              <a:solidFill>
                <a:srgbClr val="002060"/>
              </a:solidFill>
              <a:latin typeface="Montserrat" pitchFamily="2" charset="0"/>
              <a:ea typeface="Open Sans Regular"/>
              <a:cs typeface="Open Sans Regular"/>
            </a:endParaRPr>
          </a:p>
        </p:txBody>
      </p:sp>
      <p:sp>
        <p:nvSpPr>
          <p:cNvPr id="7" name="Text 5"/>
          <p:cNvSpPr/>
          <p:nvPr/>
        </p:nvSpPr>
        <p:spPr>
          <a:xfrm>
            <a:off x="757237" y="2375909"/>
            <a:ext cx="10677525" cy="8001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2992"/>
              </a:lnSpc>
              <a:buNone/>
            </a:pPr>
            <a:r>
              <a:rPr lang="en-US" sz="2137">
                <a:solidFill>
                  <a:srgbClr val="FFFFFF">
                    <a:alpha val="99000"/>
                  </a:srgbClr>
                </a:solidFill>
                <a:latin typeface="Open Sans" pitchFamily="34" charset="0"/>
                <a:ea typeface="Open Sans" pitchFamily="34" charset="-122"/>
                <a:cs typeface="Open Sans" pitchFamily="34" charset="-120"/>
              </a:rPr>
              <a:t>How to productize Copilot Studio agents with measurable quality, operational control, and evidence from real use.​</a:t>
            </a:r>
            <a:endParaRPr lang="en-US" sz="2137"/>
          </a:p>
        </p:txBody>
      </p:sp>
      <p:sp>
        <p:nvSpPr>
          <p:cNvPr id="9" name="Shape 6"/>
          <p:cNvSpPr/>
          <p:nvPr/>
        </p:nvSpPr>
        <p:spPr>
          <a:xfrm>
            <a:off x="361952" y="4076742"/>
            <a:ext cx="11553825" cy="1314451"/>
          </a:xfrm>
          <a:prstGeom prst="roundRect">
            <a:avLst/>
          </a:prstGeom>
          <a:noFill/>
          <a:ln w="10180">
            <a:solidFill>
              <a:srgbClr val="FF7E00"/>
            </a:solidFill>
            <a:prstDash val="lg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0" name="Shape 7"/>
          <p:cNvSpPr/>
          <p:nvPr/>
        </p:nvSpPr>
        <p:spPr>
          <a:xfrm>
            <a:off x="552451" y="4410118"/>
            <a:ext cx="2686051" cy="638175"/>
          </a:xfrm>
          <a:prstGeom prst="roundRect">
            <a:avLst/>
          </a:prstGeom>
          <a:solidFill>
            <a:srgbClr val="1D2B5E"/>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1" name="Text 8"/>
          <p:cNvSpPr/>
          <p:nvPr/>
        </p:nvSpPr>
        <p:spPr>
          <a:xfrm>
            <a:off x="1152525" y="4648242"/>
            <a:ext cx="1905000"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itchFamily="34" charset="0"/>
                <a:ea typeface="Open Sans" pitchFamily="34" charset="-122"/>
                <a:cs typeface="Open Sans" pitchFamily="34" charset="-120"/>
              </a:rPr>
              <a:t>EVAL FROM DAY 1​</a:t>
            </a:r>
            <a:endParaRPr lang="en-US" sz="1425"/>
          </a:p>
        </p:txBody>
      </p:sp>
      <p:sp>
        <p:nvSpPr>
          <p:cNvPr id="12" name="Shape 9"/>
          <p:cNvSpPr/>
          <p:nvPr/>
        </p:nvSpPr>
        <p:spPr>
          <a:xfrm rot="5400000">
            <a:off x="696913" y="4729204"/>
            <a:ext cx="6381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pic>
        <p:nvPicPr>
          <p:cNvPr id="13" name="Image 1" descr="preencoded.png"/>
          <p:cNvPicPr>
            <a:picLocks noChangeAspect="1"/>
          </p:cNvPicPr>
          <p:nvPr/>
        </p:nvPicPr>
        <p:blipFill>
          <a:blip r:embed="rId3"/>
          <a:srcRect r="-1"/>
          <a:stretch/>
        </p:blipFill>
        <p:spPr>
          <a:xfrm>
            <a:off x="695326" y="4600618"/>
            <a:ext cx="211249" cy="235880"/>
          </a:xfrm>
          <a:prstGeom prst="rect">
            <a:avLst/>
          </a:prstGeom>
        </p:spPr>
      </p:pic>
      <p:sp>
        <p:nvSpPr>
          <p:cNvPr id="14" name="Shape 10"/>
          <p:cNvSpPr/>
          <p:nvPr/>
        </p:nvSpPr>
        <p:spPr>
          <a:xfrm>
            <a:off x="6172200" y="4391068"/>
            <a:ext cx="2686051" cy="638175"/>
          </a:xfrm>
          <a:prstGeom prst="roundRect">
            <a:avLst/>
          </a:prstGeom>
          <a:solidFill>
            <a:srgbClr val="FF7E00"/>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5" name="Text 11"/>
          <p:cNvSpPr/>
          <p:nvPr/>
        </p:nvSpPr>
        <p:spPr>
          <a:xfrm>
            <a:off x="6772275" y="4629193"/>
            <a:ext cx="159067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itchFamily="34" charset="0"/>
                <a:ea typeface="Open Sans" pitchFamily="34" charset="-122"/>
                <a:cs typeface="Open Sans" pitchFamily="34" charset="-120"/>
              </a:rPr>
              <a:t>COST + LATENCY​</a:t>
            </a:r>
            <a:endParaRPr lang="en-US" sz="1425"/>
          </a:p>
        </p:txBody>
      </p:sp>
      <p:sp>
        <p:nvSpPr>
          <p:cNvPr id="16" name="Shape 12"/>
          <p:cNvSpPr/>
          <p:nvPr/>
        </p:nvSpPr>
        <p:spPr>
          <a:xfrm rot="5400000">
            <a:off x="6316663" y="4710155"/>
            <a:ext cx="6381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pic>
        <p:nvPicPr>
          <p:cNvPr id="17" name="Image 2" descr="preencoded.png"/>
          <p:cNvPicPr>
            <a:picLocks noChangeAspect="1"/>
          </p:cNvPicPr>
          <p:nvPr/>
        </p:nvPicPr>
        <p:blipFill>
          <a:blip r:embed="rId3"/>
          <a:srcRect r="-1"/>
          <a:stretch/>
        </p:blipFill>
        <p:spPr>
          <a:xfrm>
            <a:off x="6315076" y="4581567"/>
            <a:ext cx="211249" cy="235880"/>
          </a:xfrm>
          <a:prstGeom prst="rect">
            <a:avLst/>
          </a:prstGeom>
        </p:spPr>
      </p:pic>
      <p:sp>
        <p:nvSpPr>
          <p:cNvPr id="18" name="Shape 13"/>
          <p:cNvSpPr/>
          <p:nvPr/>
        </p:nvSpPr>
        <p:spPr>
          <a:xfrm>
            <a:off x="3343275" y="4410118"/>
            <a:ext cx="2686051" cy="638175"/>
          </a:xfrm>
          <a:prstGeom prst="roundRect">
            <a:avLst/>
          </a:prstGeom>
          <a:solidFill>
            <a:srgbClr val="71A1F9"/>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9" name="Text 14"/>
          <p:cNvSpPr/>
          <p:nvPr/>
        </p:nvSpPr>
        <p:spPr>
          <a:xfrm>
            <a:off x="3943351" y="4648242"/>
            <a:ext cx="153352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itchFamily="34" charset="0"/>
                <a:ea typeface="Open Sans" pitchFamily="34" charset="-122"/>
                <a:cs typeface="Open Sans" pitchFamily="34" charset="-120"/>
              </a:rPr>
              <a:t>REAL CHANNELS​</a:t>
            </a:r>
            <a:endParaRPr lang="en-US" sz="1425"/>
          </a:p>
        </p:txBody>
      </p:sp>
      <p:sp>
        <p:nvSpPr>
          <p:cNvPr id="20" name="Shape 15"/>
          <p:cNvSpPr/>
          <p:nvPr/>
        </p:nvSpPr>
        <p:spPr>
          <a:xfrm rot="5400000">
            <a:off x="3490913" y="4729204"/>
            <a:ext cx="6381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pic>
        <p:nvPicPr>
          <p:cNvPr id="21" name="Image 3" descr="preencoded.png"/>
          <p:cNvPicPr>
            <a:picLocks noChangeAspect="1"/>
          </p:cNvPicPr>
          <p:nvPr/>
        </p:nvPicPr>
        <p:blipFill>
          <a:blip r:embed="rId3"/>
          <a:srcRect r="-1"/>
          <a:stretch/>
        </p:blipFill>
        <p:spPr>
          <a:xfrm>
            <a:off x="3486152" y="4600618"/>
            <a:ext cx="211249" cy="235880"/>
          </a:xfrm>
          <a:prstGeom prst="rect">
            <a:avLst/>
          </a:prstGeom>
        </p:spPr>
      </p:pic>
      <p:sp>
        <p:nvSpPr>
          <p:cNvPr id="22" name="Shape 16"/>
          <p:cNvSpPr/>
          <p:nvPr/>
        </p:nvSpPr>
        <p:spPr>
          <a:xfrm>
            <a:off x="8963025" y="4391068"/>
            <a:ext cx="2686051" cy="638175"/>
          </a:xfrm>
          <a:prstGeom prst="roundRect">
            <a:avLst/>
          </a:prstGeom>
          <a:solidFill>
            <a:srgbClr val="1D2B5E"/>
          </a:solidFill>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3" name="Text 17"/>
          <p:cNvSpPr/>
          <p:nvPr/>
        </p:nvSpPr>
        <p:spPr>
          <a:xfrm>
            <a:off x="9563101" y="4629193"/>
            <a:ext cx="1419225" cy="1333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1425"/>
              </a:lnSpc>
              <a:buNone/>
            </a:pPr>
            <a:r>
              <a:rPr lang="en-US" sz="1425">
                <a:solidFill>
                  <a:srgbClr val="FFFFFF">
                    <a:alpha val="99000"/>
                  </a:srgbClr>
                </a:solidFill>
                <a:latin typeface="Open Sans" pitchFamily="34" charset="0"/>
                <a:ea typeface="Open Sans" pitchFamily="34" charset="-122"/>
                <a:cs typeface="Open Sans" pitchFamily="34" charset="-120"/>
              </a:rPr>
              <a:t>OBSERVABILITY​</a:t>
            </a:r>
            <a:endParaRPr lang="en-US" sz="1425"/>
          </a:p>
        </p:txBody>
      </p:sp>
      <p:sp>
        <p:nvSpPr>
          <p:cNvPr id="24" name="Shape 18"/>
          <p:cNvSpPr/>
          <p:nvPr/>
        </p:nvSpPr>
        <p:spPr>
          <a:xfrm rot="5400000">
            <a:off x="9110663" y="4710155"/>
            <a:ext cx="638175" cy="0"/>
          </a:xfrm>
          <a:prstGeom prst="line">
            <a:avLst/>
          </a:prstGeom>
          <a:noFill/>
          <a:ln w="13573">
            <a:solidFill>
              <a:srgbClr val="FFFFFF"/>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pic>
        <p:nvPicPr>
          <p:cNvPr id="25" name="Image 4" descr="preencoded.png"/>
          <p:cNvPicPr>
            <a:picLocks noChangeAspect="1"/>
          </p:cNvPicPr>
          <p:nvPr/>
        </p:nvPicPr>
        <p:blipFill>
          <a:blip r:embed="rId3"/>
          <a:srcRect r="-1"/>
          <a:stretch/>
        </p:blipFill>
        <p:spPr>
          <a:xfrm>
            <a:off x="9105901" y="4581567"/>
            <a:ext cx="211249" cy="235880"/>
          </a:xfrm>
          <a:prstGeom prst="rect">
            <a:avLst/>
          </a:prstGeom>
        </p:spPr>
      </p:pic>
      <p:grpSp>
        <p:nvGrpSpPr>
          <p:cNvPr id="30" name="Group 29">
            <a:extLst>
              <a:ext uri="{FF2B5EF4-FFF2-40B4-BE49-F238E27FC236}">
                <a16:creationId xmlns:a16="http://schemas.microsoft.com/office/drawing/2014/main" id="{A21CCB77-BCB7-5FA7-7459-B743E61B806D}"/>
              </a:ext>
            </a:extLst>
          </p:cNvPr>
          <p:cNvGrpSpPr/>
          <p:nvPr/>
        </p:nvGrpSpPr>
        <p:grpSpPr>
          <a:xfrm>
            <a:off x="9127712" y="463956"/>
            <a:ext cx="2761424" cy="271540"/>
            <a:chOff x="952500" y="638176"/>
            <a:chExt cx="4029075" cy="396193"/>
          </a:xfrm>
        </p:grpSpPr>
        <p:pic>
          <p:nvPicPr>
            <p:cNvPr id="27" name="Image 1" descr="preencoded.png">
              <a:extLst>
                <a:ext uri="{FF2B5EF4-FFF2-40B4-BE49-F238E27FC236}">
                  <a16:creationId xmlns:a16="http://schemas.microsoft.com/office/drawing/2014/main" id="{5797FF15-1E89-3F15-9E50-68726527CF45}"/>
                </a:ext>
              </a:extLst>
            </p:cNvPr>
            <p:cNvPicPr>
              <a:picLocks noChangeAspect="1"/>
            </p:cNvPicPr>
            <p:nvPr/>
          </p:nvPicPr>
          <p:blipFill>
            <a:blip r:embed="rId4"/>
            <a:srcRect/>
            <a:stretch/>
          </p:blipFill>
          <p:spPr>
            <a:xfrm>
              <a:off x="952500" y="638176"/>
              <a:ext cx="2760688" cy="396193"/>
            </a:xfrm>
            <a:prstGeom prst="rect">
              <a:avLst/>
            </a:prstGeom>
          </p:spPr>
        </p:pic>
        <p:pic>
          <p:nvPicPr>
            <p:cNvPr id="28" name="Image 11" descr="preencoded.png">
              <a:extLst>
                <a:ext uri="{FF2B5EF4-FFF2-40B4-BE49-F238E27FC236}">
                  <a16:creationId xmlns:a16="http://schemas.microsoft.com/office/drawing/2014/main" id="{20DBD0CF-3850-5F1B-11D0-40B8604AE60D}"/>
                </a:ext>
              </a:extLst>
            </p:cNvPr>
            <p:cNvPicPr>
              <a:picLocks noChangeAspect="1"/>
            </p:cNvPicPr>
            <p:nvPr/>
          </p:nvPicPr>
          <p:blipFill>
            <a:blip r:embed="rId5"/>
            <a:srcRect/>
            <a:stretch/>
          </p:blipFill>
          <p:spPr>
            <a:xfrm>
              <a:off x="3907523" y="706756"/>
              <a:ext cx="1074052" cy="257720"/>
            </a:xfrm>
            <a:prstGeom prst="rect">
              <a:avLst/>
            </a:prstGeom>
          </p:spPr>
        </p:pic>
        <p:cxnSp>
          <p:nvCxnSpPr>
            <p:cNvPr id="29" name="Straight Connector 28">
              <a:extLst>
                <a:ext uri="{FF2B5EF4-FFF2-40B4-BE49-F238E27FC236}">
                  <a16:creationId xmlns:a16="http://schemas.microsoft.com/office/drawing/2014/main" id="{D627624A-2D3E-8E07-81B0-93983F242E6B}"/>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8" name="Picture 7">
            <a:extLst>
              <a:ext uri="{FF2B5EF4-FFF2-40B4-BE49-F238E27FC236}">
                <a16:creationId xmlns:a16="http://schemas.microsoft.com/office/drawing/2014/main" id="{AEDC37A8-037B-F417-94A1-A986D35F3A6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cxnSp>
        <p:nvCxnSpPr>
          <p:cNvPr id="4" name="Straight Connector 3">
            <a:extLst>
              <a:ext uri="{FF2B5EF4-FFF2-40B4-BE49-F238E27FC236}">
                <a16:creationId xmlns:a16="http://schemas.microsoft.com/office/drawing/2014/main" id="{1D63EC7F-E7CF-3542-CE56-B6EF330B6C91}"/>
              </a:ext>
            </a:extLst>
          </p:cNvPr>
          <p:cNvCxnSpPr>
            <a:cxnSpLocks/>
          </p:cNvCxnSpPr>
          <p:nvPr/>
        </p:nvCxnSpPr>
        <p:spPr>
          <a:xfrm>
            <a:off x="695326" y="1022734"/>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325035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sp>
        <p:nvSpPr>
          <p:cNvPr id="2" name="Text 0"/>
          <p:cNvSpPr/>
          <p:nvPr/>
        </p:nvSpPr>
        <p:spPr>
          <a:xfrm>
            <a:off x="607266" y="493776"/>
            <a:ext cx="3474720" cy="201168"/>
          </a:xfrm>
          <a:prstGeom prst="rect">
            <a:avLst/>
          </a:prstGeom>
          <a:noFill/>
          <a:ln/>
        </p:spPr>
        <p:txBody>
          <a:bodyPr wrap="square" lIns="0" tIns="0" rIns="0" bIns="0" rtlCol="0" anchor="ctr">
            <a:normAutofit/>
          </a:bodyPr>
          <a:lstStyle/>
          <a:p>
            <a:pPr marL="0" indent="0">
              <a:buNone/>
            </a:pPr>
            <a:r>
              <a:rPr lang="en-US" sz="1000" b="1" kern="0" spc="140">
                <a:solidFill>
                  <a:schemeClr val="accent2"/>
                </a:solidFill>
                <a:latin typeface="Open Sans" panose="020B0606030504020204" pitchFamily="34" charset="0"/>
                <a:ea typeface="Open Sans" panose="020B0606030504020204" pitchFamily="34" charset="0"/>
                <a:cs typeface="Open Sans" panose="020B0606030504020204" pitchFamily="34" charset="0"/>
              </a:rPr>
              <a:t>SESSION CONTRACT</a:t>
            </a:r>
            <a:endParaRPr lang="en-US" sz="10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ext 1"/>
          <p:cNvSpPr/>
          <p:nvPr/>
        </p:nvSpPr>
        <p:spPr>
          <a:xfrm>
            <a:off x="563880" y="749808"/>
            <a:ext cx="11064240" cy="530352"/>
          </a:xfrm>
          <a:prstGeom prst="rect">
            <a:avLst/>
          </a:prstGeom>
          <a:noFill/>
          <a:ln/>
        </p:spPr>
        <p:txBody>
          <a:bodyPr wrap="square" lIns="0" tIns="0" rIns="0" bIns="0" rtlCol="0" anchor="ctr">
            <a:normAutofit/>
          </a:bodyPr>
          <a:lstStyle/>
          <a:p>
            <a:pPr marL="0" indent="0">
              <a:buNone/>
            </a:pPr>
            <a:r>
              <a:rPr lang="en-US" sz="2900" b="1">
                <a:solidFill>
                  <a:srgbClr val="11162A"/>
                </a:solidFill>
                <a:latin typeface="Montserrat" pitchFamily="2" charset="0"/>
                <a:ea typeface="Segoe UI" pitchFamily="34" charset="-122"/>
                <a:cs typeface="Segoe UI" pitchFamily="34" charset="-120"/>
              </a:rPr>
              <a:t>One outcome: a credible path from pilot to production</a:t>
            </a:r>
            <a:endParaRPr lang="en-US" sz="2900">
              <a:latin typeface="Montserrat" pitchFamily="2" charset="0"/>
            </a:endParaRPr>
          </a:p>
        </p:txBody>
      </p:sp>
      <p:sp>
        <p:nvSpPr>
          <p:cNvPr id="4" name="Text 2"/>
          <p:cNvSpPr/>
          <p:nvPr/>
        </p:nvSpPr>
        <p:spPr>
          <a:xfrm>
            <a:off x="590174" y="1316736"/>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5 minutes to align, 20 minutes of field patterns, 15 minutes from Acuvate, then 10 minutes of questions.</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594360" y="1874519"/>
            <a:ext cx="1325880" cy="2735595"/>
          </a:xfrm>
          <a:prstGeom prst="roundRect">
            <a:avLst>
              <a:gd name="adj" fmla="val 6897"/>
            </a:avLst>
          </a:prstGeom>
          <a:solidFill>
            <a:schemeClr val="accent2"/>
          </a:solidFill>
          <a:ln w="12700">
            <a:solidFill>
              <a:schemeClr val="accent2"/>
            </a:solidFill>
            <a:prstDash val="solid"/>
          </a:ln>
        </p:spPr>
        <p:txBody>
          <a:bodyPr/>
          <a:lstStyle/>
          <a:p>
            <a:endParaRPr lang="en-US"/>
          </a:p>
        </p:txBody>
      </p:sp>
      <p:sp>
        <p:nvSpPr>
          <p:cNvPr id="6" name="Text 4"/>
          <p:cNvSpPr/>
          <p:nvPr/>
        </p:nvSpPr>
        <p:spPr>
          <a:xfrm>
            <a:off x="740664" y="2148840"/>
            <a:ext cx="1033272" cy="658368"/>
          </a:xfrm>
          <a:prstGeom prst="rect">
            <a:avLst/>
          </a:prstGeom>
          <a:noFill/>
          <a:ln/>
        </p:spPr>
        <p:txBody>
          <a:bodyPr wrap="square" lIns="0" tIns="0" rIns="0" bIns="0" rtlCol="0" anchor="ctr">
            <a:normAutofit/>
          </a:bodyPr>
          <a:lstStyle/>
          <a:p>
            <a:pPr marL="0" indent="0" algn="ctr">
              <a:buNone/>
            </a:pPr>
            <a:r>
              <a:rPr lang="en-US" sz="3000" b="1">
                <a:solidFill>
                  <a:srgbClr val="FFFFFF"/>
                </a:solidFill>
                <a:latin typeface="Open Sans" panose="020B0606030504020204" pitchFamily="34" charset="0"/>
                <a:ea typeface="Open Sans" panose="020B0606030504020204" pitchFamily="34" charset="0"/>
                <a:cs typeface="Open Sans" panose="020B0606030504020204" pitchFamily="34" charset="0"/>
              </a:rPr>
              <a:t>5</a:t>
            </a:r>
            <a:endParaRPr lang="en-US" sz="300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758952" y="2770632"/>
            <a:ext cx="996696" cy="219456"/>
          </a:xfrm>
          <a:prstGeom prst="rect">
            <a:avLst/>
          </a:prstGeom>
          <a:noFill/>
          <a:ln/>
        </p:spPr>
        <p:txBody>
          <a:bodyPr wrap="square" lIns="0" tIns="0" rIns="0" bIns="0" rtlCol="0" anchor="ctr">
            <a:normAutofit/>
          </a:bodyPr>
          <a:lstStyle/>
          <a:p>
            <a:pPr marL="0" indent="0" algn="ctr">
              <a:buNone/>
            </a:pPr>
            <a:r>
              <a:rPr lang="en-US" sz="800" b="1" kern="0" spc="110">
                <a:solidFill>
                  <a:srgbClr val="FFFFFF"/>
                </a:solidFill>
                <a:latin typeface="Open Sans" panose="020B0606030504020204" pitchFamily="34" charset="0"/>
                <a:ea typeface="Open Sans" panose="020B0606030504020204" pitchFamily="34" charset="0"/>
                <a:cs typeface="Open Sans" panose="020B0606030504020204" pitchFamily="34" charset="0"/>
              </a:rPr>
              <a:t>MIN</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731520" y="3182112"/>
            <a:ext cx="1051560" cy="274320"/>
          </a:xfrm>
          <a:prstGeom prst="rect">
            <a:avLst/>
          </a:prstGeom>
          <a:noFill/>
          <a:ln/>
        </p:spPr>
        <p:txBody>
          <a:bodyPr wrap="square" lIns="0" tIns="0" rIns="0" bIns="0" rtlCol="0" anchor="ctr">
            <a:normAutofit/>
          </a:bodyPr>
          <a:lstStyle/>
          <a:p>
            <a:pPr marL="0" indent="0" algn="ctr">
              <a:buNone/>
            </a:pPr>
            <a:r>
              <a:rPr lang="en-US" sz="1700" b="1">
                <a:solidFill>
                  <a:srgbClr val="FFFFFF"/>
                </a:solidFill>
                <a:latin typeface="Open Sans" panose="020B0606030504020204" pitchFamily="34" charset="0"/>
                <a:ea typeface="Open Sans" panose="020B0606030504020204" pitchFamily="34" charset="0"/>
                <a:cs typeface="Open Sans" panose="020B0606030504020204" pitchFamily="34" charset="0"/>
              </a:rPr>
              <a:t>Frame</a:t>
            </a:r>
            <a:endParaRPr lang="en-US" sz="1700">
              <a:latin typeface="Open Sans" panose="020B0606030504020204" pitchFamily="34" charset="0"/>
              <a:ea typeface="Open Sans" panose="020B0606030504020204" pitchFamily="34" charset="0"/>
              <a:cs typeface="Open Sans" panose="020B0606030504020204" pitchFamily="34" charset="0"/>
            </a:endParaRPr>
          </a:p>
        </p:txBody>
      </p:sp>
      <p:sp>
        <p:nvSpPr>
          <p:cNvPr id="9" name="Text 7"/>
          <p:cNvSpPr/>
          <p:nvPr/>
        </p:nvSpPr>
        <p:spPr>
          <a:xfrm>
            <a:off x="740664" y="3655970"/>
            <a:ext cx="1033272" cy="438912"/>
          </a:xfrm>
          <a:prstGeom prst="rect">
            <a:avLst/>
          </a:prstGeom>
          <a:noFill/>
          <a:ln/>
        </p:spPr>
        <p:txBody>
          <a:bodyPr wrap="square" lIns="0" tIns="0" rIns="0" bIns="0" rtlCol="0" anchor="t">
            <a:normAutofit/>
          </a:bodyPr>
          <a:lstStyle/>
          <a:p>
            <a:pPr marL="0" indent="0" algn="ctr">
              <a:buNone/>
            </a:pPr>
            <a:r>
              <a:rPr lang="en-US" sz="1050">
                <a:solidFill>
                  <a:srgbClr val="FFFFFF"/>
                </a:solidFill>
                <a:latin typeface="Open Sans" panose="020B0606030504020204" pitchFamily="34" charset="0"/>
                <a:ea typeface="Open Sans" panose="020B0606030504020204" pitchFamily="34" charset="0"/>
                <a:cs typeface="Open Sans" panose="020B0606030504020204" pitchFamily="34" charset="0"/>
              </a:rPr>
              <a:t>What changes after a pilot</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0" name="Shape 8"/>
          <p:cNvSpPr/>
          <p:nvPr/>
        </p:nvSpPr>
        <p:spPr>
          <a:xfrm>
            <a:off x="2011680" y="1874519"/>
            <a:ext cx="5212080" cy="2735595"/>
          </a:xfrm>
          <a:prstGeom prst="roundRect">
            <a:avLst>
              <a:gd name="adj" fmla="val 4082"/>
            </a:avLst>
          </a:prstGeom>
          <a:solidFill>
            <a:srgbClr val="182C61"/>
          </a:solidFill>
          <a:ln w="12700">
            <a:noFill/>
            <a:prstDash val="solid"/>
          </a:ln>
        </p:spPr>
        <p:txBody>
          <a:bodyPr/>
          <a:lstStyle/>
          <a:p>
            <a:endParaRPr lang="en-US"/>
          </a:p>
        </p:txBody>
      </p:sp>
      <p:sp>
        <p:nvSpPr>
          <p:cNvPr id="11" name="Text 9"/>
          <p:cNvSpPr/>
          <p:nvPr/>
        </p:nvSpPr>
        <p:spPr>
          <a:xfrm>
            <a:off x="2157984" y="2148840"/>
            <a:ext cx="4919472" cy="658368"/>
          </a:xfrm>
          <a:prstGeom prst="rect">
            <a:avLst/>
          </a:prstGeom>
          <a:noFill/>
          <a:ln/>
        </p:spPr>
        <p:txBody>
          <a:bodyPr wrap="square" lIns="0" tIns="0" rIns="0" bIns="0" rtlCol="0" anchor="ctr">
            <a:normAutofit/>
          </a:bodyPr>
          <a:lstStyle/>
          <a:p>
            <a:pPr marL="0" indent="0" algn="ctr">
              <a:buNone/>
            </a:pPr>
            <a:r>
              <a:rPr lang="en-US" sz="3800" b="1">
                <a:solidFill>
                  <a:srgbClr val="FFFFFF"/>
                </a:solidFill>
                <a:latin typeface="Open Sans" panose="020B0606030504020204" pitchFamily="34" charset="0"/>
                <a:ea typeface="Open Sans" panose="020B0606030504020204" pitchFamily="34" charset="0"/>
                <a:cs typeface="Open Sans" panose="020B0606030504020204" pitchFamily="34" charset="0"/>
              </a:rPr>
              <a:t>20</a:t>
            </a:r>
            <a:endParaRPr lang="en-US" sz="380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10"/>
          <p:cNvSpPr/>
          <p:nvPr/>
        </p:nvSpPr>
        <p:spPr>
          <a:xfrm>
            <a:off x="2176272" y="2770632"/>
            <a:ext cx="4882896" cy="219456"/>
          </a:xfrm>
          <a:prstGeom prst="rect">
            <a:avLst/>
          </a:prstGeom>
          <a:noFill/>
          <a:ln/>
        </p:spPr>
        <p:txBody>
          <a:bodyPr wrap="square" lIns="0" tIns="0" rIns="0" bIns="0" rtlCol="0" anchor="ctr">
            <a:normAutofit/>
          </a:bodyPr>
          <a:lstStyle/>
          <a:p>
            <a:pPr marL="0" indent="0" algn="ctr">
              <a:buNone/>
            </a:pPr>
            <a:r>
              <a:rPr lang="en-US" sz="800" b="1" kern="0" spc="110">
                <a:solidFill>
                  <a:srgbClr val="FFFFFF"/>
                </a:solidFill>
                <a:latin typeface="Open Sans" panose="020B0606030504020204" pitchFamily="34" charset="0"/>
                <a:ea typeface="Open Sans" panose="020B0606030504020204" pitchFamily="34" charset="0"/>
                <a:cs typeface="Open Sans" panose="020B0606030504020204" pitchFamily="34" charset="0"/>
              </a:rPr>
              <a:t>MIN</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13" name="Text 11"/>
          <p:cNvSpPr/>
          <p:nvPr/>
        </p:nvSpPr>
        <p:spPr>
          <a:xfrm>
            <a:off x="2148840" y="3182112"/>
            <a:ext cx="4937760" cy="274320"/>
          </a:xfrm>
          <a:prstGeom prst="rect">
            <a:avLst/>
          </a:prstGeom>
          <a:noFill/>
          <a:ln/>
        </p:spPr>
        <p:txBody>
          <a:bodyPr wrap="square" lIns="0" tIns="0" rIns="0" bIns="0" rtlCol="0" anchor="ctr">
            <a:normAutofit/>
          </a:bodyPr>
          <a:lstStyle/>
          <a:p>
            <a:pPr marL="0" indent="0" algn="ctr">
              <a:buNone/>
            </a:pPr>
            <a:r>
              <a:rPr lang="en-US" sz="1700" b="1">
                <a:solidFill>
                  <a:srgbClr val="FFFFFF"/>
                </a:solidFill>
                <a:latin typeface="Open Sans" panose="020B0606030504020204" pitchFamily="34" charset="0"/>
                <a:ea typeface="Open Sans" panose="020B0606030504020204" pitchFamily="34" charset="0"/>
                <a:cs typeface="Open Sans" panose="020B0606030504020204" pitchFamily="34" charset="0"/>
              </a:rPr>
              <a:t>Microsoft</a:t>
            </a:r>
            <a:endParaRPr lang="en-US" sz="170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2"/>
          <p:cNvSpPr/>
          <p:nvPr/>
        </p:nvSpPr>
        <p:spPr>
          <a:xfrm>
            <a:off x="2157984" y="3655970"/>
            <a:ext cx="4919472" cy="438912"/>
          </a:xfrm>
          <a:prstGeom prst="rect">
            <a:avLst/>
          </a:prstGeom>
          <a:noFill/>
          <a:ln/>
        </p:spPr>
        <p:txBody>
          <a:bodyPr wrap="square" lIns="0" tIns="0" rIns="0" bIns="0" rtlCol="0" anchor="t">
            <a:normAutofit/>
          </a:bodyPr>
          <a:lstStyle/>
          <a:p>
            <a:pPr marL="0" indent="0" algn="ctr">
              <a:buNone/>
            </a:pPr>
            <a:r>
              <a:rPr lang="en-US" sz="1050">
                <a:solidFill>
                  <a:srgbClr val="FFFFFF"/>
                </a:solidFill>
                <a:latin typeface="Open Sans" panose="020B0606030504020204" pitchFamily="34" charset="0"/>
                <a:ea typeface="Open Sans" panose="020B0606030504020204" pitchFamily="34" charset="0"/>
                <a:cs typeface="Open Sans" panose="020B0606030504020204" pitchFamily="34" charset="0"/>
              </a:rPr>
              <a:t>Eval, ALM, cost, scale, observability</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5" name="Shape 13"/>
          <p:cNvSpPr/>
          <p:nvPr/>
        </p:nvSpPr>
        <p:spPr>
          <a:xfrm>
            <a:off x="7315200" y="1874519"/>
            <a:ext cx="2514600" cy="2735595"/>
          </a:xfrm>
          <a:prstGeom prst="roundRect">
            <a:avLst>
              <a:gd name="adj" fmla="val 4082"/>
            </a:avLst>
          </a:prstGeom>
          <a:solidFill>
            <a:schemeClr val="accent2">
              <a:lumMod val="40000"/>
              <a:lumOff val="60000"/>
            </a:schemeClr>
          </a:solidFill>
          <a:ln w="12700">
            <a:noFill/>
            <a:prstDash val="solid"/>
          </a:ln>
        </p:spPr>
        <p:txBody>
          <a:bodyPr/>
          <a:lstStyle/>
          <a:p>
            <a:endParaRPr lang="en-US"/>
          </a:p>
        </p:txBody>
      </p:sp>
      <p:sp>
        <p:nvSpPr>
          <p:cNvPr id="16" name="Text 14"/>
          <p:cNvSpPr/>
          <p:nvPr/>
        </p:nvSpPr>
        <p:spPr>
          <a:xfrm>
            <a:off x="7461504" y="2148840"/>
            <a:ext cx="2221992" cy="658368"/>
          </a:xfrm>
          <a:prstGeom prst="rect">
            <a:avLst/>
          </a:prstGeom>
          <a:noFill/>
          <a:ln/>
        </p:spPr>
        <p:txBody>
          <a:bodyPr wrap="square" lIns="0" tIns="0" rIns="0" bIns="0" rtlCol="0" anchor="ctr">
            <a:normAutofit/>
          </a:bodyPr>
          <a:lstStyle/>
          <a:p>
            <a:pPr marL="0" indent="0" algn="ctr">
              <a:buNone/>
            </a:pPr>
            <a:r>
              <a:rPr lang="en-US" sz="3800" b="1">
                <a:solidFill>
                  <a:srgbClr val="FFFFFF"/>
                </a:solidFill>
                <a:latin typeface="Open Sans" panose="020B0606030504020204" pitchFamily="34" charset="0"/>
                <a:ea typeface="Open Sans" panose="020B0606030504020204" pitchFamily="34" charset="0"/>
                <a:cs typeface="Open Sans" panose="020B0606030504020204" pitchFamily="34" charset="0"/>
              </a:rPr>
              <a:t>15</a:t>
            </a:r>
            <a:endParaRPr lang="en-US" sz="38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p:cNvSpPr/>
          <p:nvPr/>
        </p:nvSpPr>
        <p:spPr>
          <a:xfrm>
            <a:off x="7479792" y="2770632"/>
            <a:ext cx="2185416" cy="219456"/>
          </a:xfrm>
          <a:prstGeom prst="rect">
            <a:avLst/>
          </a:prstGeom>
          <a:noFill/>
          <a:ln/>
        </p:spPr>
        <p:txBody>
          <a:bodyPr wrap="square" lIns="0" tIns="0" rIns="0" bIns="0" rtlCol="0" anchor="ctr">
            <a:normAutofit/>
          </a:bodyPr>
          <a:lstStyle/>
          <a:p>
            <a:pPr marL="0" indent="0" algn="ctr">
              <a:buNone/>
            </a:pPr>
            <a:r>
              <a:rPr lang="en-US" sz="800" b="1" kern="0" spc="110">
                <a:solidFill>
                  <a:srgbClr val="FFFFFF"/>
                </a:solidFill>
                <a:latin typeface="Open Sans" panose="020B0606030504020204" pitchFamily="34" charset="0"/>
                <a:ea typeface="Open Sans" panose="020B0606030504020204" pitchFamily="34" charset="0"/>
                <a:cs typeface="Open Sans" panose="020B0606030504020204" pitchFamily="34" charset="0"/>
              </a:rPr>
              <a:t>MIN</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16"/>
          <p:cNvSpPr/>
          <p:nvPr/>
        </p:nvSpPr>
        <p:spPr>
          <a:xfrm>
            <a:off x="7452360" y="3182112"/>
            <a:ext cx="2240280" cy="274320"/>
          </a:xfrm>
          <a:prstGeom prst="rect">
            <a:avLst/>
          </a:prstGeom>
          <a:noFill/>
          <a:ln/>
        </p:spPr>
        <p:txBody>
          <a:bodyPr wrap="square" lIns="0" tIns="0" rIns="0" bIns="0" rtlCol="0" anchor="ctr">
            <a:normAutofit/>
          </a:bodyPr>
          <a:lstStyle/>
          <a:p>
            <a:pPr marL="0" indent="0" algn="ctr">
              <a:buNone/>
            </a:pPr>
            <a:r>
              <a:rPr lang="en-US" sz="1700" b="1">
                <a:solidFill>
                  <a:srgbClr val="FFFFFF"/>
                </a:solidFill>
                <a:latin typeface="Open Sans" panose="020B0606030504020204" pitchFamily="34" charset="0"/>
                <a:ea typeface="Open Sans" panose="020B0606030504020204" pitchFamily="34" charset="0"/>
                <a:cs typeface="Open Sans" panose="020B0606030504020204" pitchFamily="34" charset="0"/>
              </a:rPr>
              <a:t>Acuvate</a:t>
            </a:r>
            <a:endParaRPr lang="en-US" sz="17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p:cNvSpPr/>
          <p:nvPr/>
        </p:nvSpPr>
        <p:spPr>
          <a:xfrm>
            <a:off x="7461504" y="3655970"/>
            <a:ext cx="2221992" cy="438912"/>
          </a:xfrm>
          <a:prstGeom prst="rect">
            <a:avLst/>
          </a:prstGeom>
          <a:noFill/>
          <a:ln/>
        </p:spPr>
        <p:txBody>
          <a:bodyPr wrap="square" lIns="0" tIns="0" rIns="0" bIns="0" rtlCol="0" anchor="t">
            <a:normAutofit/>
          </a:bodyPr>
          <a:lstStyle/>
          <a:p>
            <a:pPr marL="0" indent="0" algn="ctr">
              <a:buNone/>
            </a:pPr>
            <a:r>
              <a:rPr lang="en-US" sz="1050">
                <a:solidFill>
                  <a:srgbClr val="FFFFFF"/>
                </a:solidFill>
                <a:latin typeface="Open Sans" panose="020B0606030504020204" pitchFamily="34" charset="0"/>
                <a:ea typeface="Open Sans" panose="020B0606030504020204" pitchFamily="34" charset="0"/>
                <a:cs typeface="Open Sans" panose="020B0606030504020204" pitchFamily="34" charset="0"/>
              </a:rPr>
              <a:t>Practice + case study</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0" name="Shape 18"/>
          <p:cNvSpPr/>
          <p:nvPr/>
        </p:nvSpPr>
        <p:spPr>
          <a:xfrm>
            <a:off x="9921240" y="1874519"/>
            <a:ext cx="1664208" cy="2735595"/>
          </a:xfrm>
          <a:prstGeom prst="roundRect">
            <a:avLst>
              <a:gd name="adj" fmla="val 5495"/>
            </a:avLst>
          </a:prstGeom>
          <a:solidFill>
            <a:schemeClr val="accent5">
              <a:lumMod val="60000"/>
              <a:lumOff val="40000"/>
            </a:schemeClr>
          </a:solidFill>
          <a:ln w="12700">
            <a:noFill/>
            <a:prstDash val="solid"/>
          </a:ln>
        </p:spPr>
        <p:txBody>
          <a:bodyPr/>
          <a:lstStyle/>
          <a:p>
            <a:endParaRPr lang="en-US"/>
          </a:p>
        </p:txBody>
      </p:sp>
      <p:sp>
        <p:nvSpPr>
          <p:cNvPr id="21" name="Text 19"/>
          <p:cNvSpPr/>
          <p:nvPr/>
        </p:nvSpPr>
        <p:spPr>
          <a:xfrm>
            <a:off x="10067544" y="2148840"/>
            <a:ext cx="1371600" cy="658368"/>
          </a:xfrm>
          <a:prstGeom prst="rect">
            <a:avLst/>
          </a:prstGeom>
          <a:noFill/>
          <a:ln/>
        </p:spPr>
        <p:txBody>
          <a:bodyPr wrap="square" lIns="0" tIns="0" rIns="0" bIns="0" rtlCol="0" anchor="ctr">
            <a:normAutofit/>
          </a:bodyPr>
          <a:lstStyle/>
          <a:p>
            <a:pPr marL="0" indent="0" algn="ctr">
              <a:buNone/>
            </a:pPr>
            <a:r>
              <a:rPr lang="en-US" sz="3000" b="1">
                <a:solidFill>
                  <a:srgbClr val="FFFFFF"/>
                </a:solidFill>
                <a:latin typeface="Open Sans" panose="020B0606030504020204" pitchFamily="34" charset="0"/>
                <a:ea typeface="Open Sans" panose="020B0606030504020204" pitchFamily="34" charset="0"/>
                <a:cs typeface="Open Sans" panose="020B0606030504020204" pitchFamily="34" charset="0"/>
              </a:rPr>
              <a:t>10</a:t>
            </a:r>
            <a:endParaRPr lang="en-US" sz="300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20"/>
          <p:cNvSpPr/>
          <p:nvPr/>
        </p:nvSpPr>
        <p:spPr>
          <a:xfrm>
            <a:off x="10085832" y="2770632"/>
            <a:ext cx="1335024" cy="219456"/>
          </a:xfrm>
          <a:prstGeom prst="rect">
            <a:avLst/>
          </a:prstGeom>
          <a:noFill/>
          <a:ln/>
        </p:spPr>
        <p:txBody>
          <a:bodyPr wrap="square" lIns="0" tIns="0" rIns="0" bIns="0" rtlCol="0" anchor="ctr">
            <a:normAutofit/>
          </a:bodyPr>
          <a:lstStyle/>
          <a:p>
            <a:pPr marL="0" indent="0" algn="ctr">
              <a:buNone/>
            </a:pPr>
            <a:r>
              <a:rPr lang="en-US" sz="800" b="1" kern="0" spc="110">
                <a:solidFill>
                  <a:srgbClr val="FFFFFF"/>
                </a:solidFill>
                <a:latin typeface="Open Sans" panose="020B0606030504020204" pitchFamily="34" charset="0"/>
                <a:ea typeface="Open Sans" panose="020B0606030504020204" pitchFamily="34" charset="0"/>
                <a:cs typeface="Open Sans" panose="020B0606030504020204" pitchFamily="34" charset="0"/>
              </a:rPr>
              <a:t>MIN</a:t>
            </a:r>
            <a:endParaRPr lang="en-US" sz="8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p:cNvSpPr/>
          <p:nvPr/>
        </p:nvSpPr>
        <p:spPr>
          <a:xfrm>
            <a:off x="10058400" y="3182112"/>
            <a:ext cx="1389888" cy="274320"/>
          </a:xfrm>
          <a:prstGeom prst="rect">
            <a:avLst/>
          </a:prstGeom>
          <a:noFill/>
          <a:ln/>
        </p:spPr>
        <p:txBody>
          <a:bodyPr wrap="square" lIns="0" tIns="0" rIns="0" bIns="0" rtlCol="0" anchor="ctr">
            <a:normAutofit/>
          </a:bodyPr>
          <a:lstStyle/>
          <a:p>
            <a:pPr marL="0" indent="0" algn="ctr">
              <a:buNone/>
            </a:pPr>
            <a:r>
              <a:rPr lang="en-US" sz="1700" b="1">
                <a:solidFill>
                  <a:srgbClr val="FFFFFF"/>
                </a:solidFill>
                <a:latin typeface="Open Sans" panose="020B0606030504020204" pitchFamily="34" charset="0"/>
                <a:ea typeface="Open Sans" panose="020B0606030504020204" pitchFamily="34" charset="0"/>
                <a:cs typeface="Open Sans" panose="020B0606030504020204" pitchFamily="34" charset="0"/>
              </a:rPr>
              <a:t>Q&amp;A</a:t>
            </a:r>
            <a:endParaRPr lang="en-US" sz="1700">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22"/>
          <p:cNvSpPr/>
          <p:nvPr/>
        </p:nvSpPr>
        <p:spPr>
          <a:xfrm>
            <a:off x="10067544" y="3655970"/>
            <a:ext cx="1371600" cy="438912"/>
          </a:xfrm>
          <a:prstGeom prst="rect">
            <a:avLst/>
          </a:prstGeom>
          <a:noFill/>
          <a:ln/>
        </p:spPr>
        <p:txBody>
          <a:bodyPr wrap="square" lIns="0" tIns="0" rIns="0" bIns="0" rtlCol="0" anchor="t">
            <a:normAutofit/>
          </a:bodyPr>
          <a:lstStyle/>
          <a:p>
            <a:pPr marL="0" indent="0" algn="ctr">
              <a:buNone/>
            </a:pPr>
            <a:r>
              <a:rPr lang="en-US" sz="1050">
                <a:solidFill>
                  <a:srgbClr val="FFFFFF"/>
                </a:solidFill>
                <a:latin typeface="Open Sans" panose="020B0606030504020204" pitchFamily="34" charset="0"/>
                <a:ea typeface="Open Sans" panose="020B0606030504020204" pitchFamily="34" charset="0"/>
                <a:cs typeface="Open Sans" panose="020B0606030504020204" pitchFamily="34" charset="0"/>
              </a:rPr>
              <a:t>Apply it to your agent</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3"/>
          <p:cNvSpPr/>
          <p:nvPr/>
        </p:nvSpPr>
        <p:spPr>
          <a:xfrm>
            <a:off x="637032" y="4974336"/>
            <a:ext cx="10991088" cy="1170432"/>
          </a:xfrm>
          <a:prstGeom prst="roundRect">
            <a:avLst>
              <a:gd name="adj" fmla="val 7813"/>
            </a:avLst>
          </a:prstGeom>
          <a:noFill/>
          <a:ln w="12700">
            <a:solidFill>
              <a:srgbClr val="11162A"/>
            </a:solidFill>
            <a:prstDash val="solid"/>
          </a:ln>
        </p:spPr>
        <p:txBody>
          <a:bodyPr/>
          <a:lstStyle/>
          <a:p>
            <a:endParaRPr lang="en-US"/>
          </a:p>
        </p:txBody>
      </p:sp>
      <p:sp>
        <p:nvSpPr>
          <p:cNvPr id="26" name="Text 24"/>
          <p:cNvSpPr/>
          <p:nvPr/>
        </p:nvSpPr>
        <p:spPr>
          <a:xfrm>
            <a:off x="5717830" y="4764024"/>
            <a:ext cx="1005840" cy="219456"/>
          </a:xfrm>
          <a:prstGeom prst="rect">
            <a:avLst/>
          </a:prstGeom>
          <a:noFill/>
          <a:ln/>
        </p:spPr>
        <p:txBody>
          <a:bodyPr wrap="square" lIns="0" tIns="0" rIns="0" bIns="0" rtlCol="0" anchor="ctr">
            <a:normAutofit/>
          </a:bodyPr>
          <a:lstStyle/>
          <a:p>
            <a:pPr marL="0" indent="0">
              <a:buNone/>
            </a:pPr>
            <a:r>
              <a:rPr lang="en-US" sz="1000" b="1" kern="0" spc="120">
                <a:solidFill>
                  <a:srgbClr val="002060"/>
                </a:solidFill>
                <a:latin typeface="Open Sans" panose="020B0606030504020204" pitchFamily="34" charset="0"/>
                <a:ea typeface="Open Sans" panose="020B0606030504020204" pitchFamily="34" charset="0"/>
                <a:cs typeface="Open Sans" panose="020B0606030504020204" pitchFamily="34" charset="0"/>
              </a:rPr>
              <a:t>LEAVE WITH</a:t>
            </a:r>
            <a:endParaRPr lang="en-US" sz="10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5"/>
          <p:cNvSpPr/>
          <p:nvPr/>
        </p:nvSpPr>
        <p:spPr>
          <a:xfrm>
            <a:off x="1917192" y="5137389"/>
            <a:ext cx="9369884" cy="438912"/>
          </a:xfrm>
          <a:prstGeom prst="rect">
            <a:avLst/>
          </a:prstGeom>
          <a:noFill/>
          <a:ln/>
        </p:spPr>
        <p:txBody>
          <a:bodyPr wrap="square" lIns="0" tIns="0" rIns="0" bIns="0" rtlCol="0" anchor="ctr">
            <a:noAutofit/>
          </a:bodyPr>
          <a:lstStyle/>
          <a:p>
            <a:pPr marL="0" indent="0">
              <a:buNone/>
            </a:pPr>
            <a:r>
              <a:rPr lang="en-US" sz="2000" b="1">
                <a:solidFill>
                  <a:srgbClr val="002060"/>
                </a:solidFill>
                <a:latin typeface="Open Sans" panose="020B0606030504020204" pitchFamily="34" charset="0"/>
                <a:ea typeface="Open Sans" panose="020B0606030504020204" pitchFamily="34" charset="0"/>
                <a:cs typeface="Open Sans" panose="020B0606030504020204" pitchFamily="34" charset="0"/>
              </a:rPr>
              <a:t>A production-readiness checklist you can use in your next design review.</a:t>
            </a:r>
            <a:endParaRPr lang="en-US" sz="20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6"/>
          <p:cNvSpPr/>
          <p:nvPr/>
        </p:nvSpPr>
        <p:spPr>
          <a:xfrm>
            <a:off x="2651325" y="5576301"/>
            <a:ext cx="7138851" cy="182880"/>
          </a:xfrm>
          <a:prstGeom prst="rect">
            <a:avLst/>
          </a:prstGeom>
          <a:noFill/>
          <a:ln/>
        </p:spPr>
        <p:txBody>
          <a:bodyPr wrap="square" lIns="0" tIns="0" rIns="0" bIns="0" rtlCol="0" anchor="ctr">
            <a:normAutofit/>
          </a:bodyPr>
          <a:lstStyle/>
          <a:p>
            <a:pPr marL="0" indent="0">
              <a:buNone/>
            </a:pPr>
            <a:r>
              <a:rPr lang="en-US" sz="1200">
                <a:solidFill>
                  <a:srgbClr val="002060"/>
                </a:solidFill>
                <a:latin typeface="Open Sans" panose="020B0606030504020204" pitchFamily="34" charset="0"/>
                <a:ea typeface="Open Sans" panose="020B0606030504020204" pitchFamily="34" charset="0"/>
                <a:cs typeface="Open Sans" panose="020B0606030504020204" pitchFamily="34" charset="0"/>
              </a:rPr>
              <a:t>Quality | release discipline | channel reality | unit economics | performance | operational evidence</a:t>
            </a:r>
          </a:p>
        </p:txBody>
      </p:sp>
      <p:sp>
        <p:nvSpPr>
          <p:cNvPr id="29" name="Slide Number Placeholder 0"/>
          <p:cNvSpPr>
            <a:spLocks noGrp="1"/>
          </p:cNvSpPr>
          <p:nvPr>
            <p:ph type="sldNum" sz="quarter" idx="4294967295"/>
          </p:nvPr>
        </p:nvSpPr>
        <p:spPr>
          <a:xfrm>
            <a:off x="11765280" y="6830568"/>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9</a:t>
            </a:fld>
            <a:endParaRPr lang="en-US"/>
          </a:p>
        </p:txBody>
      </p:sp>
      <p:pic>
        <p:nvPicPr>
          <p:cNvPr id="30" name="Picture 29">
            <a:extLst>
              <a:ext uri="{FF2B5EF4-FFF2-40B4-BE49-F238E27FC236}">
                <a16:creationId xmlns:a16="http://schemas.microsoft.com/office/drawing/2014/main" id="{8F58EA10-4243-0295-76AF-260456CAB5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35" name="Group 34">
            <a:extLst>
              <a:ext uri="{FF2B5EF4-FFF2-40B4-BE49-F238E27FC236}">
                <a16:creationId xmlns:a16="http://schemas.microsoft.com/office/drawing/2014/main" id="{FB3EBD69-7804-4F42-3DB9-5EDBC1AE53BA}"/>
              </a:ext>
            </a:extLst>
          </p:cNvPr>
          <p:cNvGrpSpPr/>
          <p:nvPr/>
        </p:nvGrpSpPr>
        <p:grpSpPr>
          <a:xfrm>
            <a:off x="9747504" y="199697"/>
            <a:ext cx="2141631" cy="210594"/>
            <a:chOff x="952500" y="638176"/>
            <a:chExt cx="4029075" cy="396193"/>
          </a:xfrm>
        </p:grpSpPr>
        <p:pic>
          <p:nvPicPr>
            <p:cNvPr id="36" name="Image 1" descr="preencoded.png">
              <a:extLst>
                <a:ext uri="{FF2B5EF4-FFF2-40B4-BE49-F238E27FC236}">
                  <a16:creationId xmlns:a16="http://schemas.microsoft.com/office/drawing/2014/main" id="{11C7658B-F28E-0D8D-2FBD-0C72301827B5}"/>
                </a:ext>
              </a:extLst>
            </p:cNvPr>
            <p:cNvPicPr>
              <a:picLocks noChangeAspect="1"/>
            </p:cNvPicPr>
            <p:nvPr/>
          </p:nvPicPr>
          <p:blipFill>
            <a:blip r:embed="rId4"/>
            <a:srcRect/>
            <a:stretch/>
          </p:blipFill>
          <p:spPr>
            <a:xfrm>
              <a:off x="952500" y="638176"/>
              <a:ext cx="2760688" cy="396193"/>
            </a:xfrm>
            <a:prstGeom prst="rect">
              <a:avLst/>
            </a:prstGeom>
          </p:spPr>
        </p:pic>
        <p:pic>
          <p:nvPicPr>
            <p:cNvPr id="37" name="Image 11" descr="preencoded.png">
              <a:extLst>
                <a:ext uri="{FF2B5EF4-FFF2-40B4-BE49-F238E27FC236}">
                  <a16:creationId xmlns:a16="http://schemas.microsoft.com/office/drawing/2014/main" id="{D03CADEC-6AEB-9442-F24E-5A101FF5E869}"/>
                </a:ext>
              </a:extLst>
            </p:cNvPr>
            <p:cNvPicPr>
              <a:picLocks noChangeAspect="1"/>
            </p:cNvPicPr>
            <p:nvPr/>
          </p:nvPicPr>
          <p:blipFill>
            <a:blip r:embed="rId5"/>
            <a:srcRect/>
            <a:stretch/>
          </p:blipFill>
          <p:spPr>
            <a:xfrm>
              <a:off x="3907523" y="706756"/>
              <a:ext cx="1074052" cy="257720"/>
            </a:xfrm>
            <a:prstGeom prst="rect">
              <a:avLst/>
            </a:prstGeom>
          </p:spPr>
        </p:pic>
        <p:cxnSp>
          <p:nvCxnSpPr>
            <p:cNvPr id="38" name="Straight Connector 37">
              <a:extLst>
                <a:ext uri="{FF2B5EF4-FFF2-40B4-BE49-F238E27FC236}">
                  <a16:creationId xmlns:a16="http://schemas.microsoft.com/office/drawing/2014/main" id="{D0EE1970-C86F-38DB-4CE4-D7D30E190433}"/>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Shape 713"/>
          <p:cNvSpPr/>
          <p:nvPr/>
        </p:nvSpPr>
        <p:spPr>
          <a:xfrm>
            <a:off x="874869" y="2092925"/>
            <a:ext cx="2074045" cy="2793959"/>
          </a:xfrm>
          <a:custGeom>
            <a:avLst/>
            <a:gdLst/>
            <a:ahLst/>
            <a:cxnLst>
              <a:cxn ang="0">
                <a:pos x="wd2" y="hd2"/>
              </a:cxn>
              <a:cxn ang="5400000">
                <a:pos x="wd2" y="hd2"/>
              </a:cxn>
              <a:cxn ang="10800000">
                <a:pos x="wd2" y="hd2"/>
              </a:cxn>
              <a:cxn ang="16200000">
                <a:pos x="wd2" y="hd2"/>
              </a:cxn>
            </a:cxnLst>
            <a:rect l="0" t="0" r="r" b="b"/>
            <a:pathLst>
              <a:path w="21600" h="21600" extrusionOk="0">
                <a:moveTo>
                  <a:pt x="0" y="1150"/>
                </a:moveTo>
                <a:lnTo>
                  <a:pt x="21600" y="0"/>
                </a:lnTo>
                <a:lnTo>
                  <a:pt x="21600" y="21600"/>
                </a:lnTo>
                <a:lnTo>
                  <a:pt x="0" y="20485"/>
                </a:lnTo>
                <a:lnTo>
                  <a:pt x="0" y="1150"/>
                </a:lnTo>
                <a:close/>
              </a:path>
            </a:pathLst>
          </a:custGeom>
          <a:solidFill>
            <a:schemeClr val="accent2"/>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a:p>
        </p:txBody>
      </p:sp>
      <p:sp>
        <p:nvSpPr>
          <p:cNvPr id="716" name="Shape 716"/>
          <p:cNvSpPr/>
          <p:nvPr/>
        </p:nvSpPr>
        <p:spPr>
          <a:xfrm>
            <a:off x="856589" y="2350947"/>
            <a:ext cx="745072" cy="731820"/>
          </a:xfrm>
          <a:prstGeom prst="ellipse">
            <a:avLst/>
          </a:prstGeom>
          <a:solidFill>
            <a:srgbClr val="FFFFFF"/>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sz="4000"/>
          </a:p>
        </p:txBody>
      </p:sp>
      <p:sp>
        <p:nvSpPr>
          <p:cNvPr id="724" name="Shape 724"/>
          <p:cNvSpPr/>
          <p:nvPr/>
        </p:nvSpPr>
        <p:spPr>
          <a:xfrm>
            <a:off x="1746391" y="2558834"/>
            <a:ext cx="977679" cy="31604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t"/>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lang="en-US" sz="1600" b="1">
                <a:latin typeface="Open Sans Regular"/>
                <a:ea typeface="Open Sans Regular"/>
                <a:cs typeface="Open Sans Regular"/>
              </a:rPr>
              <a:t>Min</a:t>
            </a:r>
          </a:p>
        </p:txBody>
      </p:sp>
      <p:sp>
        <p:nvSpPr>
          <p:cNvPr id="5" name="Text 1">
            <a:extLst>
              <a:ext uri="{FF2B5EF4-FFF2-40B4-BE49-F238E27FC236}">
                <a16:creationId xmlns:a16="http://schemas.microsoft.com/office/drawing/2014/main" id="{0C7AC80C-181A-902F-C76F-0E938AD510AF}"/>
              </a:ext>
            </a:extLst>
          </p:cNvPr>
          <p:cNvSpPr/>
          <p:nvPr/>
        </p:nvSpPr>
        <p:spPr>
          <a:xfrm>
            <a:off x="563880" y="515902"/>
            <a:ext cx="11064240" cy="530352"/>
          </a:xfrm>
          <a:prstGeom prst="rect">
            <a:avLst/>
          </a:prstGeom>
          <a:noFill/>
          <a:ln/>
        </p:spPr>
        <p:txBody>
          <a:bodyPr wrap="square" lIns="0" tIns="0" rIns="0" bIns="0" rtlCol="0" anchor="ctr">
            <a:normAutofit/>
          </a:bodyPr>
          <a:lstStyle/>
          <a:p>
            <a:r>
              <a:rPr lang="en-US" sz="2400" b="1">
                <a:solidFill>
                  <a:srgbClr val="002060"/>
                </a:solidFill>
                <a:latin typeface="Montserrat"/>
                <a:ea typeface="Segoe UI" pitchFamily="34" charset="-122"/>
                <a:cs typeface="Segoe UI"/>
              </a:rPr>
              <a:t>One Outcome: A Credible Path From Pilot To Production</a:t>
            </a:r>
            <a:endParaRPr lang="en-US" sz="2400">
              <a:solidFill>
                <a:srgbClr val="002060"/>
              </a:solidFill>
              <a:latin typeface="Montserrat" pitchFamily="2" charset="0"/>
            </a:endParaRPr>
          </a:p>
        </p:txBody>
      </p:sp>
      <p:sp>
        <p:nvSpPr>
          <p:cNvPr id="7" name="Text 2">
            <a:extLst>
              <a:ext uri="{FF2B5EF4-FFF2-40B4-BE49-F238E27FC236}">
                <a16:creationId xmlns:a16="http://schemas.microsoft.com/office/drawing/2014/main" id="{F8B32670-6CCB-341A-C46F-B936E9391F52}"/>
              </a:ext>
            </a:extLst>
          </p:cNvPr>
          <p:cNvSpPr/>
          <p:nvPr/>
        </p:nvSpPr>
        <p:spPr>
          <a:xfrm>
            <a:off x="590174" y="1260273"/>
            <a:ext cx="10927080" cy="347472"/>
          </a:xfrm>
          <a:prstGeom prst="rect">
            <a:avLst/>
          </a:prstGeom>
          <a:noFill/>
          <a:ln/>
        </p:spPr>
        <p:txBody>
          <a:bodyPr wrap="square" lIns="0" tIns="0" rIns="0" bIns="0" rtlCol="0" anchor="ctr">
            <a:normAutofit/>
          </a:bodyPr>
          <a:lstStyle/>
          <a:p>
            <a:pPr marL="0" indent="0">
              <a:buNone/>
            </a:pPr>
            <a:r>
              <a:rPr lang="en-US" sz="1350">
                <a:latin typeface="Open Sans"/>
                <a:ea typeface="Open Sans"/>
                <a:cs typeface="Open Sans"/>
              </a:rPr>
              <a:t>5 minutes to align, 25 minutes of field patterns, 10 minutes from </a:t>
            </a:r>
            <a:r>
              <a:rPr lang="en-US" sz="1350" err="1">
                <a:latin typeface="Open Sans"/>
                <a:ea typeface="Open Sans"/>
                <a:cs typeface="Open Sans"/>
              </a:rPr>
              <a:t>Acuvate</a:t>
            </a:r>
            <a:r>
              <a:rPr lang="en-US" sz="1350">
                <a:latin typeface="Open Sans"/>
                <a:ea typeface="Open Sans"/>
                <a:cs typeface="Open Sans"/>
              </a:rPr>
              <a:t>, then 10 minutes of questions.</a:t>
            </a:r>
          </a:p>
        </p:txBody>
      </p:sp>
      <p:grpSp>
        <p:nvGrpSpPr>
          <p:cNvPr id="12" name="Group 11">
            <a:extLst>
              <a:ext uri="{FF2B5EF4-FFF2-40B4-BE49-F238E27FC236}">
                <a16:creationId xmlns:a16="http://schemas.microsoft.com/office/drawing/2014/main" id="{34055CF6-CAE2-3BE7-04CB-5F6A11CE34EB}"/>
              </a:ext>
            </a:extLst>
          </p:cNvPr>
          <p:cNvGrpSpPr/>
          <p:nvPr/>
        </p:nvGrpSpPr>
        <p:grpSpPr>
          <a:xfrm>
            <a:off x="9747504" y="199697"/>
            <a:ext cx="2141630" cy="210594"/>
            <a:chOff x="952500" y="638176"/>
            <a:chExt cx="4029075" cy="396193"/>
          </a:xfrm>
        </p:grpSpPr>
        <p:pic>
          <p:nvPicPr>
            <p:cNvPr id="9" name="Image 1" descr="preencoded.png">
              <a:extLst>
                <a:ext uri="{FF2B5EF4-FFF2-40B4-BE49-F238E27FC236}">
                  <a16:creationId xmlns:a16="http://schemas.microsoft.com/office/drawing/2014/main" id="{4CB95601-3856-99F7-1BEF-446C19582763}"/>
                </a:ext>
              </a:extLst>
            </p:cNvPr>
            <p:cNvPicPr>
              <a:picLocks noChangeAspect="1"/>
            </p:cNvPicPr>
            <p:nvPr/>
          </p:nvPicPr>
          <p:blipFill>
            <a:blip r:embed="rId2"/>
            <a:srcRect/>
            <a:stretch/>
          </p:blipFill>
          <p:spPr>
            <a:xfrm>
              <a:off x="952500" y="638176"/>
              <a:ext cx="2760688" cy="396193"/>
            </a:xfrm>
            <a:prstGeom prst="rect">
              <a:avLst/>
            </a:prstGeom>
          </p:spPr>
        </p:pic>
        <p:pic>
          <p:nvPicPr>
            <p:cNvPr id="10" name="Image 11" descr="preencoded.png">
              <a:extLst>
                <a:ext uri="{FF2B5EF4-FFF2-40B4-BE49-F238E27FC236}">
                  <a16:creationId xmlns:a16="http://schemas.microsoft.com/office/drawing/2014/main" id="{53737EFD-1C19-D670-5069-327BCD20FBA5}"/>
                </a:ext>
              </a:extLst>
            </p:cNvPr>
            <p:cNvPicPr>
              <a:picLocks noChangeAspect="1"/>
            </p:cNvPicPr>
            <p:nvPr/>
          </p:nvPicPr>
          <p:blipFill>
            <a:blip r:embed="rId3"/>
            <a:srcRect/>
            <a:stretch/>
          </p:blipFill>
          <p:spPr>
            <a:xfrm>
              <a:off x="3907523" y="706756"/>
              <a:ext cx="1074052" cy="257720"/>
            </a:xfrm>
            <a:prstGeom prst="rect">
              <a:avLst/>
            </a:prstGeom>
          </p:spPr>
        </p:pic>
        <p:cxnSp>
          <p:nvCxnSpPr>
            <p:cNvPr id="11" name="Straight Connector 10">
              <a:extLst>
                <a:ext uri="{FF2B5EF4-FFF2-40B4-BE49-F238E27FC236}">
                  <a16:creationId xmlns:a16="http://schemas.microsoft.com/office/drawing/2014/main" id="{20C553C7-E850-A688-9EEE-348864295E23}"/>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18" name="Text 6">
            <a:extLst>
              <a:ext uri="{FF2B5EF4-FFF2-40B4-BE49-F238E27FC236}">
                <a16:creationId xmlns:a16="http://schemas.microsoft.com/office/drawing/2014/main" id="{872D32AF-1A17-39E8-19BC-E5962E5FB053}"/>
              </a:ext>
            </a:extLst>
          </p:cNvPr>
          <p:cNvSpPr/>
          <p:nvPr/>
        </p:nvSpPr>
        <p:spPr>
          <a:xfrm>
            <a:off x="1367624" y="3261625"/>
            <a:ext cx="1051560" cy="261068"/>
          </a:xfrm>
          <a:prstGeom prst="rect">
            <a:avLst/>
          </a:prstGeom>
          <a:noFill/>
          <a:ln/>
        </p:spPr>
        <p:txBody>
          <a:bodyPr wrap="square" lIns="0" tIns="0" rIns="0" bIns="0" rtlCol="0" anchor="ctr">
            <a:noAutofit/>
          </a:bodyPr>
          <a:lstStyle/>
          <a:p>
            <a:pPr marL="0" indent="0" algn="ctr">
              <a:buNone/>
            </a:pPr>
            <a:r>
              <a:rPr lang="en-US" sz="2000" b="1">
                <a:solidFill>
                  <a:srgbClr val="FFFFFF"/>
                </a:solidFill>
                <a:latin typeface="Open Sans"/>
                <a:ea typeface="Open Sans"/>
                <a:cs typeface="Open Sans"/>
              </a:rPr>
              <a:t>Frame</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7">
            <a:extLst>
              <a:ext uri="{FF2B5EF4-FFF2-40B4-BE49-F238E27FC236}">
                <a16:creationId xmlns:a16="http://schemas.microsoft.com/office/drawing/2014/main" id="{2ED3425F-712C-B13A-BBA8-C6119B4872EF}"/>
              </a:ext>
            </a:extLst>
          </p:cNvPr>
          <p:cNvSpPr/>
          <p:nvPr/>
        </p:nvSpPr>
        <p:spPr>
          <a:xfrm>
            <a:off x="1058717" y="3841501"/>
            <a:ext cx="1662749" cy="392530"/>
          </a:xfrm>
          <a:prstGeom prst="rect">
            <a:avLst/>
          </a:prstGeom>
          <a:noFill/>
          <a:ln/>
        </p:spPr>
        <p:txBody>
          <a:bodyPr wrap="square" lIns="0" tIns="0" rIns="0" bIns="0" rtlCol="0" anchor="t">
            <a:noAutofit/>
          </a:bodyPr>
          <a:lstStyle/>
          <a:p>
            <a:pPr algn="ctr"/>
            <a:r>
              <a:rPr lang="en-US" sz="1200">
                <a:solidFill>
                  <a:srgbClr val="FFFFFF"/>
                </a:solidFill>
                <a:latin typeface="Open Sans"/>
                <a:ea typeface="Open Sans"/>
                <a:cs typeface="Open Sans"/>
              </a:rPr>
              <a:t>What Changes After A Pilot</a:t>
            </a:r>
            <a:endParaRPr lang="en-US" sz="1200">
              <a:latin typeface="Open Sans"/>
              <a:ea typeface="Open Sans"/>
              <a:cs typeface="Open Sans"/>
            </a:endParaRPr>
          </a:p>
        </p:txBody>
      </p:sp>
      <p:sp>
        <p:nvSpPr>
          <p:cNvPr id="22" name="Text 4">
            <a:extLst>
              <a:ext uri="{FF2B5EF4-FFF2-40B4-BE49-F238E27FC236}">
                <a16:creationId xmlns:a16="http://schemas.microsoft.com/office/drawing/2014/main" id="{D39B9C53-7723-5CC8-A4EE-D0D5B40BC8AA}"/>
              </a:ext>
            </a:extLst>
          </p:cNvPr>
          <p:cNvSpPr/>
          <p:nvPr/>
        </p:nvSpPr>
        <p:spPr>
          <a:xfrm>
            <a:off x="714159" y="2400630"/>
            <a:ext cx="1033272" cy="645116"/>
          </a:xfrm>
          <a:prstGeom prst="rect">
            <a:avLst/>
          </a:prstGeom>
          <a:noFill/>
          <a:ln/>
        </p:spPr>
        <p:txBody>
          <a:bodyPr wrap="square" lIns="0" tIns="0" rIns="0" bIns="0" rtlCol="0" anchor="ctr">
            <a:normAutofit/>
          </a:bodyPr>
          <a:lstStyle/>
          <a:p>
            <a:pPr marL="0" indent="0" algn="ctr">
              <a:buNone/>
            </a:pPr>
            <a:r>
              <a:rPr lang="en-US" sz="3000" b="1">
                <a:solidFill>
                  <a:schemeClr val="tx1">
                    <a:lumMod val="95000"/>
                    <a:lumOff val="5000"/>
                  </a:schemeClr>
                </a:solidFill>
                <a:latin typeface="Open Sans"/>
                <a:ea typeface="Open Sans"/>
                <a:cs typeface="Open Sans"/>
              </a:rPr>
              <a:t>5</a:t>
            </a:r>
            <a:endParaRPr lang="en-US" sz="3000">
              <a:solidFill>
                <a:schemeClr val="tx1">
                  <a:lumMod val="95000"/>
                  <a:lumOff val="5000"/>
                </a:schemeClr>
              </a:solidFill>
              <a:latin typeface="Open Sans"/>
              <a:ea typeface="Open Sans"/>
              <a:cs typeface="Open Sans"/>
            </a:endParaRPr>
          </a:p>
        </p:txBody>
      </p:sp>
      <p:sp>
        <p:nvSpPr>
          <p:cNvPr id="23" name="Shape 713">
            <a:extLst>
              <a:ext uri="{FF2B5EF4-FFF2-40B4-BE49-F238E27FC236}">
                <a16:creationId xmlns:a16="http://schemas.microsoft.com/office/drawing/2014/main" id="{E4931DC5-EFD5-79A1-13D4-D23C835DB9FE}"/>
              </a:ext>
            </a:extLst>
          </p:cNvPr>
          <p:cNvSpPr/>
          <p:nvPr/>
        </p:nvSpPr>
        <p:spPr>
          <a:xfrm>
            <a:off x="3498799" y="2066420"/>
            <a:ext cx="2074045" cy="2793959"/>
          </a:xfrm>
          <a:custGeom>
            <a:avLst/>
            <a:gdLst/>
            <a:ahLst/>
            <a:cxnLst>
              <a:cxn ang="0">
                <a:pos x="wd2" y="hd2"/>
              </a:cxn>
              <a:cxn ang="5400000">
                <a:pos x="wd2" y="hd2"/>
              </a:cxn>
              <a:cxn ang="10800000">
                <a:pos x="wd2" y="hd2"/>
              </a:cxn>
              <a:cxn ang="16200000">
                <a:pos x="wd2" y="hd2"/>
              </a:cxn>
            </a:cxnLst>
            <a:rect l="0" t="0" r="r" b="b"/>
            <a:pathLst>
              <a:path w="21600" h="21600" extrusionOk="0">
                <a:moveTo>
                  <a:pt x="0" y="1150"/>
                </a:moveTo>
                <a:lnTo>
                  <a:pt x="21600" y="0"/>
                </a:lnTo>
                <a:lnTo>
                  <a:pt x="21600" y="21600"/>
                </a:lnTo>
                <a:lnTo>
                  <a:pt x="0" y="20485"/>
                </a:lnTo>
                <a:lnTo>
                  <a:pt x="0" y="1150"/>
                </a:lnTo>
                <a:close/>
              </a:path>
            </a:pathLst>
          </a:custGeom>
          <a:solidFill>
            <a:schemeClr val="accent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a:p>
        </p:txBody>
      </p:sp>
      <p:sp>
        <p:nvSpPr>
          <p:cNvPr id="24" name="Shape 716">
            <a:extLst>
              <a:ext uri="{FF2B5EF4-FFF2-40B4-BE49-F238E27FC236}">
                <a16:creationId xmlns:a16="http://schemas.microsoft.com/office/drawing/2014/main" id="{B78AC91F-B40D-21BA-FEED-653967FF0E03}"/>
              </a:ext>
            </a:extLst>
          </p:cNvPr>
          <p:cNvSpPr/>
          <p:nvPr/>
        </p:nvSpPr>
        <p:spPr>
          <a:xfrm>
            <a:off x="3480519" y="2324442"/>
            <a:ext cx="745072" cy="731820"/>
          </a:xfrm>
          <a:prstGeom prst="ellipse">
            <a:avLst/>
          </a:prstGeom>
          <a:solidFill>
            <a:srgbClr val="FFFFFF"/>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sz="4000"/>
          </a:p>
        </p:txBody>
      </p:sp>
      <p:sp>
        <p:nvSpPr>
          <p:cNvPr id="25" name="Shape 724">
            <a:extLst>
              <a:ext uri="{FF2B5EF4-FFF2-40B4-BE49-F238E27FC236}">
                <a16:creationId xmlns:a16="http://schemas.microsoft.com/office/drawing/2014/main" id="{45EF1D48-ACDC-7F2A-D06A-18DA95BF2DE7}"/>
              </a:ext>
            </a:extLst>
          </p:cNvPr>
          <p:cNvSpPr/>
          <p:nvPr/>
        </p:nvSpPr>
        <p:spPr>
          <a:xfrm>
            <a:off x="4370321" y="2532329"/>
            <a:ext cx="977679" cy="31604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t"/>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lang="en-US" sz="1600" b="1">
                <a:latin typeface="Open Sans Regular"/>
                <a:ea typeface="Open Sans Regular"/>
                <a:cs typeface="Open Sans Regular"/>
              </a:rPr>
              <a:t>Min</a:t>
            </a:r>
          </a:p>
        </p:txBody>
      </p:sp>
      <p:sp>
        <p:nvSpPr>
          <p:cNvPr id="26" name="Text 6">
            <a:extLst>
              <a:ext uri="{FF2B5EF4-FFF2-40B4-BE49-F238E27FC236}">
                <a16:creationId xmlns:a16="http://schemas.microsoft.com/office/drawing/2014/main" id="{615EF6B7-2E5C-DBB7-F446-19994F3547A8}"/>
              </a:ext>
            </a:extLst>
          </p:cNvPr>
          <p:cNvSpPr/>
          <p:nvPr/>
        </p:nvSpPr>
        <p:spPr>
          <a:xfrm>
            <a:off x="3898789" y="3104297"/>
            <a:ext cx="1230463" cy="300824"/>
          </a:xfrm>
          <a:prstGeom prst="rect">
            <a:avLst/>
          </a:prstGeom>
          <a:noFill/>
          <a:ln/>
        </p:spPr>
        <p:txBody>
          <a:bodyPr wrap="square" lIns="0" tIns="0" rIns="0" bIns="0" rtlCol="0" anchor="ctr">
            <a:noAutofit/>
          </a:bodyPr>
          <a:lstStyle/>
          <a:p>
            <a:pPr algn="ctr"/>
            <a:r>
              <a:rPr lang="en-US" sz="2000">
                <a:solidFill>
                  <a:srgbClr val="FFFFFF"/>
                </a:solidFill>
                <a:latin typeface="Open Sans Bold"/>
                <a:ea typeface="Open Sans Bold"/>
                <a:cs typeface="Open Sans Bold"/>
              </a:rPr>
              <a:t>Microsoft</a:t>
            </a:r>
            <a:endParaRPr lang="en-US" sz="1600" err="1">
              <a:solidFill>
                <a:schemeClr val="bg1"/>
              </a:solidFill>
              <a:latin typeface="Open Sans Bold"/>
              <a:ea typeface="Open Sans Bold"/>
              <a:cs typeface="Open Sans Bold"/>
            </a:endParaRPr>
          </a:p>
        </p:txBody>
      </p:sp>
      <p:sp>
        <p:nvSpPr>
          <p:cNvPr id="27" name="Text 7">
            <a:extLst>
              <a:ext uri="{FF2B5EF4-FFF2-40B4-BE49-F238E27FC236}">
                <a16:creationId xmlns:a16="http://schemas.microsoft.com/office/drawing/2014/main" id="{FBE5FF3F-8593-66D5-3BC6-4A5FF055F5C7}"/>
              </a:ext>
            </a:extLst>
          </p:cNvPr>
          <p:cNvSpPr/>
          <p:nvPr/>
        </p:nvSpPr>
        <p:spPr>
          <a:xfrm>
            <a:off x="3689273" y="3834874"/>
            <a:ext cx="1656123" cy="723834"/>
          </a:xfrm>
          <a:prstGeom prst="rect">
            <a:avLst/>
          </a:prstGeom>
          <a:noFill/>
          <a:ln/>
        </p:spPr>
        <p:txBody>
          <a:bodyPr wrap="square" lIns="0" tIns="0" rIns="0" bIns="0" rtlCol="0" anchor="t">
            <a:noAutofit/>
          </a:bodyPr>
          <a:lstStyle/>
          <a:p>
            <a:pPr algn="ctr"/>
            <a:r>
              <a:rPr lang="en-US" sz="1200">
                <a:solidFill>
                  <a:srgbClr val="FFFFFF"/>
                </a:solidFill>
                <a:latin typeface="Open Sans Regular"/>
                <a:ea typeface="Open Sans Regular"/>
                <a:cs typeface="Open Sans Regular"/>
              </a:rPr>
              <a:t>Eval, ALM, Cost,</a:t>
            </a:r>
            <a:endParaRPr lang="en-US" sz="1200">
              <a:latin typeface="Open Sans Regular"/>
              <a:ea typeface="Open Sans Regular"/>
              <a:cs typeface="Open Sans Regular"/>
            </a:endParaRPr>
          </a:p>
          <a:p>
            <a:pPr algn="ctr"/>
            <a:r>
              <a:rPr lang="en-US" sz="1200">
                <a:solidFill>
                  <a:srgbClr val="FFFFFF"/>
                </a:solidFill>
                <a:latin typeface="Open Sans Regular"/>
                <a:ea typeface="Open Sans Regular"/>
                <a:cs typeface="Open Sans Regular"/>
              </a:rPr>
              <a:t>Scale, Observability   </a:t>
            </a:r>
            <a:endParaRPr lang="en-US" sz="1200">
              <a:latin typeface="Open Sans Regular"/>
              <a:ea typeface="Open Sans Regular"/>
              <a:cs typeface="Open Sans Regular"/>
            </a:endParaRPr>
          </a:p>
        </p:txBody>
      </p:sp>
      <p:sp>
        <p:nvSpPr>
          <p:cNvPr id="28" name="Text 4">
            <a:extLst>
              <a:ext uri="{FF2B5EF4-FFF2-40B4-BE49-F238E27FC236}">
                <a16:creationId xmlns:a16="http://schemas.microsoft.com/office/drawing/2014/main" id="{97DCFB9A-9C11-46AC-E6A0-791907010A3B}"/>
              </a:ext>
            </a:extLst>
          </p:cNvPr>
          <p:cNvSpPr/>
          <p:nvPr/>
        </p:nvSpPr>
        <p:spPr>
          <a:xfrm>
            <a:off x="3338089" y="2374125"/>
            <a:ext cx="1033272" cy="645116"/>
          </a:xfrm>
          <a:prstGeom prst="rect">
            <a:avLst/>
          </a:prstGeom>
          <a:noFill/>
          <a:ln/>
        </p:spPr>
        <p:txBody>
          <a:bodyPr wrap="square" lIns="0" tIns="0" rIns="0" bIns="0" rtlCol="0" anchor="ctr">
            <a:normAutofit/>
          </a:bodyPr>
          <a:lstStyle/>
          <a:p>
            <a:pPr marL="0" indent="0" algn="ctr">
              <a:buNone/>
            </a:pPr>
            <a:r>
              <a:rPr lang="en-US" sz="3000" b="1">
                <a:solidFill>
                  <a:schemeClr val="tx1">
                    <a:lumMod val="95000"/>
                    <a:lumOff val="5000"/>
                  </a:schemeClr>
                </a:solidFill>
                <a:latin typeface="Open Sans"/>
                <a:ea typeface="Open Sans"/>
                <a:cs typeface="Open Sans"/>
              </a:rPr>
              <a:t>25</a:t>
            </a:r>
            <a:endParaRPr lang="en-US" sz="3000">
              <a:solidFill>
                <a:schemeClr val="tx1">
                  <a:lumMod val="95000"/>
                  <a:lumOff val="5000"/>
                </a:schemeClr>
              </a:solidFill>
              <a:latin typeface="Open Sans"/>
              <a:ea typeface="Open Sans"/>
              <a:cs typeface="Open Sans"/>
            </a:endParaRPr>
          </a:p>
        </p:txBody>
      </p:sp>
      <p:sp>
        <p:nvSpPr>
          <p:cNvPr id="29" name="Shape 713">
            <a:extLst>
              <a:ext uri="{FF2B5EF4-FFF2-40B4-BE49-F238E27FC236}">
                <a16:creationId xmlns:a16="http://schemas.microsoft.com/office/drawing/2014/main" id="{E8EE16DE-B05C-5CA3-F043-ABB948B1A9F9}"/>
              </a:ext>
            </a:extLst>
          </p:cNvPr>
          <p:cNvSpPr/>
          <p:nvPr/>
        </p:nvSpPr>
        <p:spPr>
          <a:xfrm>
            <a:off x="6135981" y="2119428"/>
            <a:ext cx="2074045" cy="2793959"/>
          </a:xfrm>
          <a:custGeom>
            <a:avLst/>
            <a:gdLst/>
            <a:ahLst/>
            <a:cxnLst>
              <a:cxn ang="0">
                <a:pos x="wd2" y="hd2"/>
              </a:cxn>
              <a:cxn ang="5400000">
                <a:pos x="wd2" y="hd2"/>
              </a:cxn>
              <a:cxn ang="10800000">
                <a:pos x="wd2" y="hd2"/>
              </a:cxn>
              <a:cxn ang="16200000">
                <a:pos x="wd2" y="hd2"/>
              </a:cxn>
            </a:cxnLst>
            <a:rect l="0" t="0" r="r" b="b"/>
            <a:pathLst>
              <a:path w="21600" h="21600" extrusionOk="0">
                <a:moveTo>
                  <a:pt x="0" y="1150"/>
                </a:moveTo>
                <a:lnTo>
                  <a:pt x="21600" y="0"/>
                </a:lnTo>
                <a:lnTo>
                  <a:pt x="21600" y="21600"/>
                </a:lnTo>
                <a:lnTo>
                  <a:pt x="0" y="20485"/>
                </a:lnTo>
                <a:lnTo>
                  <a:pt x="0" y="1150"/>
                </a:lnTo>
                <a:close/>
              </a:path>
            </a:pathLst>
          </a:custGeom>
          <a:solidFill>
            <a:srgbClr val="182C6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a:p>
        </p:txBody>
      </p:sp>
      <p:sp>
        <p:nvSpPr>
          <p:cNvPr id="30" name="Shape 716">
            <a:extLst>
              <a:ext uri="{FF2B5EF4-FFF2-40B4-BE49-F238E27FC236}">
                <a16:creationId xmlns:a16="http://schemas.microsoft.com/office/drawing/2014/main" id="{DE2057CF-D68D-4F27-7E1F-D669D6020BAE}"/>
              </a:ext>
            </a:extLst>
          </p:cNvPr>
          <p:cNvSpPr/>
          <p:nvPr/>
        </p:nvSpPr>
        <p:spPr>
          <a:xfrm>
            <a:off x="6117701" y="2377450"/>
            <a:ext cx="745072" cy="731820"/>
          </a:xfrm>
          <a:prstGeom prst="ellipse">
            <a:avLst/>
          </a:prstGeom>
          <a:solidFill>
            <a:srgbClr val="FFFFFF"/>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sz="4000"/>
          </a:p>
        </p:txBody>
      </p:sp>
      <p:sp>
        <p:nvSpPr>
          <p:cNvPr id="31" name="Shape 724">
            <a:extLst>
              <a:ext uri="{FF2B5EF4-FFF2-40B4-BE49-F238E27FC236}">
                <a16:creationId xmlns:a16="http://schemas.microsoft.com/office/drawing/2014/main" id="{D7043B6A-6949-A36B-C322-AC0E67F5CC21}"/>
              </a:ext>
            </a:extLst>
          </p:cNvPr>
          <p:cNvSpPr/>
          <p:nvPr/>
        </p:nvSpPr>
        <p:spPr>
          <a:xfrm>
            <a:off x="7007503" y="2585337"/>
            <a:ext cx="977679" cy="31604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t"/>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lang="en-US" sz="1600" b="1">
                <a:solidFill>
                  <a:schemeClr val="bg1"/>
                </a:solidFill>
                <a:latin typeface="Open Sans Regular"/>
                <a:ea typeface="Open Sans Regular"/>
                <a:cs typeface="Open Sans Regular"/>
              </a:rPr>
              <a:t>Min</a:t>
            </a:r>
          </a:p>
        </p:txBody>
      </p:sp>
      <p:sp>
        <p:nvSpPr>
          <p:cNvPr id="32" name="Text 6">
            <a:extLst>
              <a:ext uri="{FF2B5EF4-FFF2-40B4-BE49-F238E27FC236}">
                <a16:creationId xmlns:a16="http://schemas.microsoft.com/office/drawing/2014/main" id="{3B77B7BE-ED3B-7028-4D0E-F5B51D090922}"/>
              </a:ext>
            </a:extLst>
          </p:cNvPr>
          <p:cNvSpPr/>
          <p:nvPr/>
        </p:nvSpPr>
        <p:spPr>
          <a:xfrm>
            <a:off x="6628736" y="3288128"/>
            <a:ext cx="1051560" cy="261068"/>
          </a:xfrm>
          <a:prstGeom prst="rect">
            <a:avLst/>
          </a:prstGeom>
          <a:noFill/>
          <a:ln/>
        </p:spPr>
        <p:txBody>
          <a:bodyPr wrap="square" lIns="0" tIns="0" rIns="0" bIns="0" rtlCol="0" anchor="ctr">
            <a:noAutofit/>
          </a:bodyPr>
          <a:lstStyle/>
          <a:p>
            <a:pPr marL="0" indent="0" algn="ctr">
              <a:buNone/>
            </a:pPr>
            <a:r>
              <a:rPr lang="en-US" sz="2000" b="1" err="1">
                <a:solidFill>
                  <a:srgbClr val="FFFFFF"/>
                </a:solidFill>
                <a:latin typeface="Open Sans"/>
                <a:ea typeface="Open Sans"/>
                <a:cs typeface="Open Sans"/>
              </a:rPr>
              <a:t>Acuvate</a:t>
            </a:r>
            <a:endParaRPr lang="en-US" err="1"/>
          </a:p>
        </p:txBody>
      </p:sp>
      <p:sp>
        <p:nvSpPr>
          <p:cNvPr id="33" name="Text 7">
            <a:extLst>
              <a:ext uri="{FF2B5EF4-FFF2-40B4-BE49-F238E27FC236}">
                <a16:creationId xmlns:a16="http://schemas.microsoft.com/office/drawing/2014/main" id="{9858A05B-61E4-8949-B2F4-D065AD245048}"/>
              </a:ext>
            </a:extLst>
          </p:cNvPr>
          <p:cNvSpPr/>
          <p:nvPr/>
        </p:nvSpPr>
        <p:spPr>
          <a:xfrm>
            <a:off x="6326455" y="3874630"/>
            <a:ext cx="1662749" cy="392530"/>
          </a:xfrm>
          <a:prstGeom prst="rect">
            <a:avLst/>
          </a:prstGeom>
          <a:noFill/>
          <a:ln/>
        </p:spPr>
        <p:txBody>
          <a:bodyPr wrap="square" lIns="0" tIns="0" rIns="0" bIns="0" rtlCol="0" anchor="t">
            <a:noAutofit/>
          </a:bodyPr>
          <a:lstStyle/>
          <a:p>
            <a:pPr algn="ctr"/>
            <a:r>
              <a:rPr lang="en-US" sz="1200">
                <a:solidFill>
                  <a:srgbClr val="FFFFFF"/>
                </a:solidFill>
                <a:latin typeface="Open Sans Regular"/>
                <a:ea typeface="Open Sans Regular"/>
                <a:cs typeface="Open Sans Regular"/>
              </a:rPr>
              <a:t>Practice + Case Study</a:t>
            </a:r>
            <a:endParaRPr lang="en-US" sz="1200">
              <a:latin typeface="Open Sans Regular"/>
              <a:ea typeface="Open Sans Regular"/>
              <a:cs typeface="Open Sans Regular"/>
            </a:endParaRPr>
          </a:p>
        </p:txBody>
      </p:sp>
      <p:sp>
        <p:nvSpPr>
          <p:cNvPr id="34" name="Text 4">
            <a:extLst>
              <a:ext uri="{FF2B5EF4-FFF2-40B4-BE49-F238E27FC236}">
                <a16:creationId xmlns:a16="http://schemas.microsoft.com/office/drawing/2014/main" id="{A0696BBE-964B-5FFC-F637-E45DAC7EEE65}"/>
              </a:ext>
            </a:extLst>
          </p:cNvPr>
          <p:cNvSpPr/>
          <p:nvPr/>
        </p:nvSpPr>
        <p:spPr>
          <a:xfrm>
            <a:off x="5948767" y="2440385"/>
            <a:ext cx="1033272" cy="645116"/>
          </a:xfrm>
          <a:prstGeom prst="rect">
            <a:avLst/>
          </a:prstGeom>
          <a:noFill/>
          <a:ln/>
        </p:spPr>
        <p:txBody>
          <a:bodyPr wrap="square" lIns="0" tIns="0" rIns="0" bIns="0" rtlCol="0" anchor="ctr">
            <a:normAutofit/>
          </a:bodyPr>
          <a:lstStyle/>
          <a:p>
            <a:pPr marL="0" indent="0" algn="ctr">
              <a:buNone/>
            </a:pPr>
            <a:r>
              <a:rPr lang="en-US" sz="3000" b="1">
                <a:solidFill>
                  <a:schemeClr val="tx1">
                    <a:lumMod val="95000"/>
                    <a:lumOff val="5000"/>
                  </a:schemeClr>
                </a:solidFill>
                <a:latin typeface="Open Sans"/>
                <a:ea typeface="Open Sans"/>
                <a:cs typeface="Open Sans"/>
              </a:rPr>
              <a:t>10</a:t>
            </a:r>
            <a:endParaRPr lang="en-US" sz="3000">
              <a:solidFill>
                <a:schemeClr val="tx1">
                  <a:lumMod val="95000"/>
                  <a:lumOff val="5000"/>
                </a:schemeClr>
              </a:solidFill>
              <a:latin typeface="Open Sans"/>
              <a:ea typeface="Open Sans"/>
              <a:cs typeface="Open Sans"/>
            </a:endParaRPr>
          </a:p>
        </p:txBody>
      </p:sp>
      <p:sp>
        <p:nvSpPr>
          <p:cNvPr id="35" name="Shape 713">
            <a:extLst>
              <a:ext uri="{FF2B5EF4-FFF2-40B4-BE49-F238E27FC236}">
                <a16:creationId xmlns:a16="http://schemas.microsoft.com/office/drawing/2014/main" id="{AB106343-C269-8781-FDD3-CD81538A96D6}"/>
              </a:ext>
            </a:extLst>
          </p:cNvPr>
          <p:cNvSpPr/>
          <p:nvPr/>
        </p:nvSpPr>
        <p:spPr>
          <a:xfrm>
            <a:off x="8766537" y="2106175"/>
            <a:ext cx="2074045" cy="2793959"/>
          </a:xfrm>
          <a:custGeom>
            <a:avLst/>
            <a:gdLst/>
            <a:ahLst/>
            <a:cxnLst>
              <a:cxn ang="0">
                <a:pos x="wd2" y="hd2"/>
              </a:cxn>
              <a:cxn ang="5400000">
                <a:pos x="wd2" y="hd2"/>
              </a:cxn>
              <a:cxn ang="10800000">
                <a:pos x="wd2" y="hd2"/>
              </a:cxn>
              <a:cxn ang="16200000">
                <a:pos x="wd2" y="hd2"/>
              </a:cxn>
            </a:cxnLst>
            <a:rect l="0" t="0" r="r" b="b"/>
            <a:pathLst>
              <a:path w="21600" h="21600" extrusionOk="0">
                <a:moveTo>
                  <a:pt x="0" y="1150"/>
                </a:moveTo>
                <a:lnTo>
                  <a:pt x="21600" y="0"/>
                </a:lnTo>
                <a:lnTo>
                  <a:pt x="21600" y="21600"/>
                </a:lnTo>
                <a:lnTo>
                  <a:pt x="0" y="20485"/>
                </a:lnTo>
                <a:lnTo>
                  <a:pt x="0" y="1150"/>
                </a:lnTo>
                <a:close/>
              </a:path>
            </a:pathLst>
          </a:custGeom>
          <a:solidFill>
            <a:schemeClr val="accent1"/>
          </a:solidFill>
          <a:ln w="12700">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a:p>
        </p:txBody>
      </p:sp>
      <p:sp>
        <p:nvSpPr>
          <p:cNvPr id="36" name="Shape 716">
            <a:extLst>
              <a:ext uri="{FF2B5EF4-FFF2-40B4-BE49-F238E27FC236}">
                <a16:creationId xmlns:a16="http://schemas.microsoft.com/office/drawing/2014/main" id="{28EDB8B3-2D88-6904-5D82-1EFF78D8F975}"/>
              </a:ext>
            </a:extLst>
          </p:cNvPr>
          <p:cNvSpPr/>
          <p:nvPr/>
        </p:nvSpPr>
        <p:spPr>
          <a:xfrm>
            <a:off x="8748257" y="2364197"/>
            <a:ext cx="745072" cy="731820"/>
          </a:xfrm>
          <a:prstGeom prst="ellipse">
            <a:avLst/>
          </a:prstGeom>
          <a:solidFill>
            <a:srgbClr val="FFFFFF"/>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sz="4000"/>
          </a:p>
        </p:txBody>
      </p:sp>
      <p:sp>
        <p:nvSpPr>
          <p:cNvPr id="37" name="Shape 724">
            <a:extLst>
              <a:ext uri="{FF2B5EF4-FFF2-40B4-BE49-F238E27FC236}">
                <a16:creationId xmlns:a16="http://schemas.microsoft.com/office/drawing/2014/main" id="{B86D6F92-1A38-C7F1-54C5-7C8729B5719A}"/>
              </a:ext>
            </a:extLst>
          </p:cNvPr>
          <p:cNvSpPr/>
          <p:nvPr/>
        </p:nvSpPr>
        <p:spPr>
          <a:xfrm>
            <a:off x="9638059" y="2572084"/>
            <a:ext cx="977679" cy="31604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t"/>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lang="en-US" sz="1600" b="1">
                <a:latin typeface="Open Sans Regular"/>
                <a:ea typeface="Open Sans Regular"/>
                <a:cs typeface="Open Sans Regular"/>
              </a:rPr>
              <a:t>Min</a:t>
            </a:r>
          </a:p>
        </p:txBody>
      </p:sp>
      <p:sp>
        <p:nvSpPr>
          <p:cNvPr id="38" name="Text 6">
            <a:extLst>
              <a:ext uri="{FF2B5EF4-FFF2-40B4-BE49-F238E27FC236}">
                <a16:creationId xmlns:a16="http://schemas.microsoft.com/office/drawing/2014/main" id="{D6371FDA-2394-FCFD-5D03-B833E15D5BA3}"/>
              </a:ext>
            </a:extLst>
          </p:cNvPr>
          <p:cNvSpPr/>
          <p:nvPr/>
        </p:nvSpPr>
        <p:spPr>
          <a:xfrm>
            <a:off x="9259292" y="3274875"/>
            <a:ext cx="1051560" cy="261068"/>
          </a:xfrm>
          <a:prstGeom prst="rect">
            <a:avLst/>
          </a:prstGeom>
          <a:noFill/>
          <a:ln/>
        </p:spPr>
        <p:txBody>
          <a:bodyPr wrap="square" lIns="0" tIns="0" rIns="0" bIns="0" rtlCol="0" anchor="ctr">
            <a:noAutofit/>
          </a:bodyPr>
          <a:lstStyle/>
          <a:p>
            <a:pPr marL="0" indent="0" algn="ctr">
              <a:buNone/>
            </a:pPr>
            <a:r>
              <a:rPr lang="en-US" sz="2000" b="1">
                <a:solidFill>
                  <a:srgbClr val="FFFFFF"/>
                </a:solidFill>
                <a:latin typeface="Open Sans"/>
                <a:ea typeface="Open Sans"/>
                <a:cs typeface="Open Sans"/>
              </a:rPr>
              <a:t>Q&amp;A</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7">
            <a:extLst>
              <a:ext uri="{FF2B5EF4-FFF2-40B4-BE49-F238E27FC236}">
                <a16:creationId xmlns:a16="http://schemas.microsoft.com/office/drawing/2014/main" id="{063B2242-654C-AF4C-91C5-58D21E50FC9A}"/>
              </a:ext>
            </a:extLst>
          </p:cNvPr>
          <p:cNvSpPr/>
          <p:nvPr/>
        </p:nvSpPr>
        <p:spPr>
          <a:xfrm>
            <a:off x="8957011" y="3861377"/>
            <a:ext cx="1662749" cy="392530"/>
          </a:xfrm>
          <a:prstGeom prst="rect">
            <a:avLst/>
          </a:prstGeom>
          <a:noFill/>
          <a:ln/>
        </p:spPr>
        <p:txBody>
          <a:bodyPr wrap="square" lIns="0" tIns="0" rIns="0" bIns="0" rtlCol="0" anchor="t">
            <a:noAutofit/>
          </a:bodyPr>
          <a:lstStyle/>
          <a:p>
            <a:pPr algn="ctr"/>
            <a:r>
              <a:rPr lang="en-US" sz="1200">
                <a:solidFill>
                  <a:srgbClr val="FFFFFF"/>
                </a:solidFill>
                <a:latin typeface="Open Sans Regular"/>
                <a:ea typeface="Open Sans Regular"/>
                <a:cs typeface="Open Sans Regular"/>
              </a:rPr>
              <a:t>Apply it to Your Agent</a:t>
            </a:r>
            <a:endParaRPr lang="en-US" sz="1200">
              <a:latin typeface="Open Sans Regular"/>
              <a:ea typeface="Open Sans Regular"/>
              <a:cs typeface="Open Sans Regular"/>
            </a:endParaRPr>
          </a:p>
        </p:txBody>
      </p:sp>
      <p:sp>
        <p:nvSpPr>
          <p:cNvPr id="40" name="Text 4">
            <a:extLst>
              <a:ext uri="{FF2B5EF4-FFF2-40B4-BE49-F238E27FC236}">
                <a16:creationId xmlns:a16="http://schemas.microsoft.com/office/drawing/2014/main" id="{BE0FA99A-F067-8A95-9780-4B02D98BFA5E}"/>
              </a:ext>
            </a:extLst>
          </p:cNvPr>
          <p:cNvSpPr/>
          <p:nvPr/>
        </p:nvSpPr>
        <p:spPr>
          <a:xfrm>
            <a:off x="8579323" y="2413880"/>
            <a:ext cx="1033272" cy="645116"/>
          </a:xfrm>
          <a:prstGeom prst="rect">
            <a:avLst/>
          </a:prstGeom>
          <a:noFill/>
          <a:ln/>
        </p:spPr>
        <p:txBody>
          <a:bodyPr wrap="square" lIns="0" tIns="0" rIns="0" bIns="0" rtlCol="0" anchor="ctr">
            <a:normAutofit/>
          </a:bodyPr>
          <a:lstStyle/>
          <a:p>
            <a:pPr marL="0" indent="0" algn="ctr">
              <a:buNone/>
            </a:pPr>
            <a:r>
              <a:rPr lang="en-US" sz="3000" b="1">
                <a:solidFill>
                  <a:schemeClr val="tx1">
                    <a:lumMod val="95000"/>
                    <a:lumOff val="5000"/>
                  </a:schemeClr>
                </a:solidFill>
                <a:latin typeface="Open Sans"/>
                <a:ea typeface="Open Sans"/>
                <a:cs typeface="Open Sans"/>
              </a:rPr>
              <a:t>10</a:t>
            </a:r>
            <a:endParaRPr lang="en-US"/>
          </a:p>
        </p:txBody>
      </p:sp>
      <p:sp>
        <p:nvSpPr>
          <p:cNvPr id="42" name="Shape 23">
            <a:extLst>
              <a:ext uri="{FF2B5EF4-FFF2-40B4-BE49-F238E27FC236}">
                <a16:creationId xmlns:a16="http://schemas.microsoft.com/office/drawing/2014/main" id="{804AEEBD-0609-F206-71AB-F258AA560AF4}"/>
              </a:ext>
            </a:extLst>
          </p:cNvPr>
          <p:cNvSpPr/>
          <p:nvPr/>
        </p:nvSpPr>
        <p:spPr>
          <a:xfrm>
            <a:off x="637032" y="5411658"/>
            <a:ext cx="10991088" cy="1170432"/>
          </a:xfrm>
          <a:prstGeom prst="roundRect">
            <a:avLst>
              <a:gd name="adj" fmla="val 7813"/>
            </a:avLst>
          </a:prstGeom>
          <a:noFill/>
          <a:ln w="12700">
            <a:solidFill>
              <a:srgbClr val="11162A"/>
            </a:solidFill>
            <a:prstDash val="solid"/>
          </a:ln>
        </p:spPr>
        <p:txBody>
          <a:bodyPr/>
          <a:lstStyle/>
          <a:p>
            <a:endParaRPr lang="en-US"/>
          </a:p>
        </p:txBody>
      </p:sp>
      <p:sp>
        <p:nvSpPr>
          <p:cNvPr id="44" name="Text 24">
            <a:extLst>
              <a:ext uri="{FF2B5EF4-FFF2-40B4-BE49-F238E27FC236}">
                <a16:creationId xmlns:a16="http://schemas.microsoft.com/office/drawing/2014/main" id="{A37F1BDA-CCB2-DFBA-63A1-8EEF011A1CE6}"/>
              </a:ext>
            </a:extLst>
          </p:cNvPr>
          <p:cNvSpPr/>
          <p:nvPr/>
        </p:nvSpPr>
        <p:spPr>
          <a:xfrm>
            <a:off x="5307013" y="5017513"/>
            <a:ext cx="1237753" cy="199578"/>
          </a:xfrm>
          <a:prstGeom prst="rect">
            <a:avLst/>
          </a:prstGeom>
          <a:noFill/>
          <a:ln/>
        </p:spPr>
        <p:txBody>
          <a:bodyPr wrap="square" lIns="0" tIns="0" rIns="0" bIns="0" rtlCol="0" anchor="ctr">
            <a:noAutofit/>
          </a:bodyPr>
          <a:lstStyle/>
          <a:p>
            <a:pPr marL="0" indent="0">
              <a:buNone/>
            </a:pPr>
            <a:r>
              <a:rPr lang="en-US" sz="1300" b="1" kern="0" spc="120">
                <a:solidFill>
                  <a:srgbClr val="002060"/>
                </a:solidFill>
                <a:latin typeface="Open Sans"/>
                <a:ea typeface="Open Sans"/>
                <a:cs typeface="Open Sans"/>
              </a:rPr>
              <a:t>LEAVE WITH</a:t>
            </a:r>
            <a:endParaRPr lang="en-US" sz="1300">
              <a:solidFill>
                <a:srgbClr val="002060"/>
              </a:solidFill>
              <a:latin typeface="Open Sans"/>
              <a:ea typeface="Open Sans"/>
              <a:cs typeface="Open Sans"/>
            </a:endParaRPr>
          </a:p>
        </p:txBody>
      </p:sp>
      <p:sp>
        <p:nvSpPr>
          <p:cNvPr id="46" name="Text 25">
            <a:extLst>
              <a:ext uri="{FF2B5EF4-FFF2-40B4-BE49-F238E27FC236}">
                <a16:creationId xmlns:a16="http://schemas.microsoft.com/office/drawing/2014/main" id="{9A0EED74-91AD-9CD2-EEF8-F06657A8DBF9}"/>
              </a:ext>
            </a:extLst>
          </p:cNvPr>
          <p:cNvSpPr/>
          <p:nvPr/>
        </p:nvSpPr>
        <p:spPr>
          <a:xfrm>
            <a:off x="1585888" y="5601215"/>
            <a:ext cx="9369884" cy="438912"/>
          </a:xfrm>
          <a:prstGeom prst="rect">
            <a:avLst/>
          </a:prstGeom>
          <a:noFill/>
          <a:ln/>
        </p:spPr>
        <p:txBody>
          <a:bodyPr wrap="square" lIns="0" tIns="0" rIns="0" bIns="0" rtlCol="0" anchor="ctr">
            <a:noAutofit/>
          </a:bodyPr>
          <a:lstStyle/>
          <a:p>
            <a:pPr marL="0" indent="0">
              <a:buNone/>
            </a:pPr>
            <a:r>
              <a:rPr lang="en-US" sz="2000" b="1">
                <a:solidFill>
                  <a:srgbClr val="002060"/>
                </a:solidFill>
                <a:latin typeface="Open Sans" panose="020B0606030504020204" pitchFamily="34" charset="0"/>
                <a:ea typeface="Open Sans" panose="020B0606030504020204" pitchFamily="34" charset="0"/>
                <a:cs typeface="Open Sans" panose="020B0606030504020204" pitchFamily="34" charset="0"/>
              </a:rPr>
              <a:t>A production-readiness checklist you can use in your next design review.</a:t>
            </a:r>
            <a:endParaRPr lang="en-US" sz="2000">
              <a:solidFill>
                <a:srgbClr val="00206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26">
            <a:extLst>
              <a:ext uri="{FF2B5EF4-FFF2-40B4-BE49-F238E27FC236}">
                <a16:creationId xmlns:a16="http://schemas.microsoft.com/office/drawing/2014/main" id="{FF5D9511-21CB-2E3D-ADE1-C5C366EF863F}"/>
              </a:ext>
            </a:extLst>
          </p:cNvPr>
          <p:cNvSpPr/>
          <p:nvPr/>
        </p:nvSpPr>
        <p:spPr>
          <a:xfrm>
            <a:off x="2320021" y="6172648"/>
            <a:ext cx="7138851" cy="182880"/>
          </a:xfrm>
          <a:prstGeom prst="rect">
            <a:avLst/>
          </a:prstGeom>
          <a:noFill/>
          <a:ln/>
        </p:spPr>
        <p:txBody>
          <a:bodyPr wrap="square" lIns="0" tIns="0" rIns="0" bIns="0" rtlCol="0" anchor="ctr">
            <a:normAutofit/>
          </a:bodyPr>
          <a:lstStyle/>
          <a:p>
            <a:pPr marL="0" indent="0">
              <a:buNone/>
            </a:pPr>
            <a:r>
              <a:rPr lang="en-US" sz="1200">
                <a:solidFill>
                  <a:srgbClr val="002060"/>
                </a:solidFill>
                <a:latin typeface="Open Sans" panose="020B0606030504020204" pitchFamily="34" charset="0"/>
                <a:ea typeface="Open Sans" panose="020B0606030504020204" pitchFamily="34" charset="0"/>
                <a:cs typeface="Open Sans" panose="020B0606030504020204" pitchFamily="34" charset="0"/>
              </a:rPr>
              <a:t>Quality | release discipline | channel reality | unit economics | performance | operational evidence</a:t>
            </a:r>
          </a:p>
        </p:txBody>
      </p:sp>
      <p:cxnSp>
        <p:nvCxnSpPr>
          <p:cNvPr id="4" name="Straight Connector 3">
            <a:extLst>
              <a:ext uri="{FF2B5EF4-FFF2-40B4-BE49-F238E27FC236}">
                <a16:creationId xmlns:a16="http://schemas.microsoft.com/office/drawing/2014/main" id="{30BFF15C-2394-F257-5E3A-F8FBE9F27142}"/>
              </a:ext>
            </a:extLst>
          </p:cNvPr>
          <p:cNvCxnSpPr>
            <a:cxnSpLocks/>
          </p:cNvCxnSpPr>
          <p:nvPr/>
        </p:nvCxnSpPr>
        <p:spPr>
          <a:xfrm>
            <a:off x="601080" y="1081504"/>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pic>
        <p:nvPicPr>
          <p:cNvPr id="2" name="Picture 1">
            <a:extLst>
              <a:ext uri="{FF2B5EF4-FFF2-40B4-BE49-F238E27FC236}">
                <a16:creationId xmlns:a16="http://schemas.microsoft.com/office/drawing/2014/main" id="{3AD60E33-63B7-5A46-5A2D-37D54656C0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 name="Text 6">
            <a:extLst>
              <a:ext uri="{FF2B5EF4-FFF2-40B4-BE49-F238E27FC236}">
                <a16:creationId xmlns:a16="http://schemas.microsoft.com/office/drawing/2014/main" id="{49ED8345-91F4-EE2D-BC15-B00582F454ED}"/>
              </a:ext>
            </a:extLst>
          </p:cNvPr>
          <p:cNvSpPr/>
          <p:nvPr/>
        </p:nvSpPr>
        <p:spPr>
          <a:xfrm>
            <a:off x="3478713" y="3416913"/>
            <a:ext cx="2080383" cy="330130"/>
          </a:xfrm>
          <a:prstGeom prst="rect">
            <a:avLst/>
          </a:prstGeom>
          <a:noFill/>
          <a:ln/>
        </p:spPr>
        <p:txBody>
          <a:bodyPr wrap="square" lIns="0" tIns="0" rIns="0" bIns="0" rtlCol="0" anchor="ctr">
            <a:noAutofit/>
          </a:bodyPr>
          <a:lstStyle/>
          <a:p>
            <a:pPr algn="ctr"/>
            <a:r>
              <a:rPr lang="en-US" sz="1200">
                <a:solidFill>
                  <a:srgbClr val="FFFFFF"/>
                </a:solidFill>
                <a:latin typeface="Open Sans Bold"/>
                <a:ea typeface="Open Sans Bold"/>
                <a:cs typeface="Open Sans Bold"/>
              </a:rPr>
              <a:t>Dynamics Communities</a:t>
            </a:r>
            <a:endParaRPr lang="en-US" sz="1200">
              <a:solidFill>
                <a:schemeClr val="bg1"/>
              </a:solidFill>
              <a:latin typeface="Open Sans Bold"/>
              <a:ea typeface="Open Sans Bold"/>
              <a:cs typeface="Open Sans Bold"/>
            </a:endParaRPr>
          </a:p>
        </p:txBody>
      </p:sp>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30352" y="329184"/>
            <a:ext cx="3474720" cy="201168"/>
          </a:xfrm>
          <a:prstGeom prst="rect">
            <a:avLst/>
          </a:prstGeom>
          <a:noFill/>
          <a:ln/>
        </p:spPr>
        <p:txBody>
          <a:bodyPr wrap="square" lIns="0" tIns="0" rIns="0" bIns="0" rtlCol="0" anchor="ctr">
            <a:normAutofit/>
          </a:bodyPr>
          <a:lstStyle/>
          <a:p>
            <a:pPr marL="0" indent="0">
              <a:buNone/>
            </a:pPr>
            <a:r>
              <a:rPr lang="en-US" sz="1000" b="1" kern="0" spc="140">
                <a:solidFill>
                  <a:schemeClr val="accent2"/>
                </a:solidFill>
                <a:latin typeface="Montserrat" pitchFamily="2" charset="0"/>
                <a:ea typeface="Segoe UI" pitchFamily="34" charset="-122"/>
                <a:cs typeface="Segoe UI" pitchFamily="34" charset="-120"/>
              </a:rPr>
              <a:t>WHAT CHANGES</a:t>
            </a:r>
            <a:endParaRPr lang="en-US" sz="1000">
              <a:solidFill>
                <a:schemeClr val="accent2"/>
              </a:solidFill>
              <a:latin typeface="Montserrat" pitchFamily="2" charset="0"/>
            </a:endParaRPr>
          </a:p>
        </p:txBody>
      </p:sp>
      <p:sp>
        <p:nvSpPr>
          <p:cNvPr id="3" name="Text 1"/>
          <p:cNvSpPr/>
          <p:nvPr/>
        </p:nvSpPr>
        <p:spPr>
          <a:xfrm>
            <a:off x="530352" y="578685"/>
            <a:ext cx="11064240" cy="530352"/>
          </a:xfrm>
          <a:prstGeom prst="rect">
            <a:avLst/>
          </a:prstGeom>
          <a:noFill/>
          <a:ln/>
        </p:spPr>
        <p:txBody>
          <a:bodyPr wrap="square" lIns="0" tIns="0" rIns="0" bIns="0" rtlCol="0" anchor="ctr">
            <a:normAutofit/>
          </a:bodyPr>
          <a:lstStyle/>
          <a:p>
            <a:pPr marL="0" indent="0">
              <a:buNone/>
            </a:pPr>
            <a:r>
              <a:rPr lang="en-US" sz="2400" b="1">
                <a:solidFill>
                  <a:srgbClr val="002060"/>
                </a:solidFill>
                <a:latin typeface="Montserrat"/>
                <a:ea typeface="Segoe UI" pitchFamily="34" charset="-122"/>
                <a:cs typeface="Segoe UI"/>
              </a:rPr>
              <a:t>A Pilot Proves Possibility. Production Proves Repeatability.</a:t>
            </a:r>
            <a:endParaRPr lang="en-US" sz="2400">
              <a:solidFill>
                <a:srgbClr val="002060"/>
              </a:solidFill>
              <a:latin typeface="Montserrat"/>
              <a:cs typeface="Segoe UI"/>
            </a:endParaRPr>
          </a:p>
        </p:txBody>
      </p:sp>
      <p:sp>
        <p:nvSpPr>
          <p:cNvPr id="4" name="Text 2"/>
          <p:cNvSpPr/>
          <p:nvPr/>
        </p:nvSpPr>
        <p:spPr>
          <a:xfrm>
            <a:off x="530352" y="1261872"/>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The agent is no longer a demo; it becomes a service with users, dependencies, budgets, and consequences.</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p:cNvSpPr/>
          <p:nvPr/>
        </p:nvSpPr>
        <p:spPr>
          <a:xfrm>
            <a:off x="594360" y="1783080"/>
            <a:ext cx="5193792" cy="3977640"/>
          </a:xfrm>
          <a:prstGeom prst="roundRect">
            <a:avLst>
              <a:gd name="adj" fmla="val 2299"/>
            </a:avLst>
          </a:prstGeom>
          <a:solidFill>
            <a:schemeClr val="accent2">
              <a:lumMod val="40000"/>
              <a:lumOff val="60000"/>
            </a:schemeClr>
          </a:solidFill>
          <a:ln w="12700">
            <a:solidFill>
              <a:srgbClr val="DDD5FF"/>
            </a:solidFill>
            <a:prstDash val="solid"/>
          </a:ln>
        </p:spPr>
        <p:txBody>
          <a:bodyPr/>
          <a:lstStyle/>
          <a:p>
            <a:endParaRPr lang="en-US"/>
          </a:p>
        </p:txBody>
      </p:sp>
      <p:sp>
        <p:nvSpPr>
          <p:cNvPr id="6" name="Shape 4"/>
          <p:cNvSpPr/>
          <p:nvPr/>
        </p:nvSpPr>
        <p:spPr>
          <a:xfrm>
            <a:off x="6382512" y="1783080"/>
            <a:ext cx="5193792" cy="3977640"/>
          </a:xfrm>
          <a:prstGeom prst="roundRect">
            <a:avLst>
              <a:gd name="adj" fmla="val 2299"/>
            </a:avLst>
          </a:prstGeom>
          <a:solidFill>
            <a:srgbClr val="182C61"/>
          </a:solidFill>
          <a:ln w="12700">
            <a:solidFill>
              <a:srgbClr val="11162A"/>
            </a:solidFill>
            <a:prstDash val="solid"/>
          </a:ln>
        </p:spPr>
        <p:txBody>
          <a:bodyPr/>
          <a:lstStyle/>
          <a:p>
            <a:endParaRPr lang="en-US"/>
          </a:p>
        </p:txBody>
      </p:sp>
      <p:sp>
        <p:nvSpPr>
          <p:cNvPr id="7" name="Shape 5"/>
          <p:cNvSpPr/>
          <p:nvPr/>
        </p:nvSpPr>
        <p:spPr>
          <a:xfrm>
            <a:off x="914400" y="2057400"/>
            <a:ext cx="1508760" cy="310896"/>
          </a:xfrm>
          <a:prstGeom prst="roundRect">
            <a:avLst>
              <a:gd name="adj" fmla="val 23529"/>
            </a:avLst>
          </a:prstGeom>
          <a:solidFill>
            <a:schemeClr val="accent2">
              <a:lumMod val="20000"/>
              <a:lumOff val="80000"/>
            </a:schemeClr>
          </a:solidFill>
          <a:ln w="12700">
            <a:solidFill>
              <a:srgbClr val="FFFFFF">
                <a:alpha val="0"/>
              </a:srgbClr>
            </a:solidFill>
            <a:prstDash val="solid"/>
          </a:ln>
        </p:spPr>
        <p:txBody>
          <a:bodyPr/>
          <a:lstStyle/>
          <a:p>
            <a:endParaRPr lang="en-US"/>
          </a:p>
        </p:txBody>
      </p:sp>
      <p:sp>
        <p:nvSpPr>
          <p:cNvPr id="8" name="Text 6"/>
          <p:cNvSpPr/>
          <p:nvPr/>
        </p:nvSpPr>
        <p:spPr>
          <a:xfrm>
            <a:off x="987552" y="2066544"/>
            <a:ext cx="1362456" cy="274320"/>
          </a:xfrm>
          <a:prstGeom prst="rect">
            <a:avLst/>
          </a:prstGeom>
          <a:noFill/>
          <a:ln/>
        </p:spPr>
        <p:txBody>
          <a:bodyPr wrap="square" lIns="0" tIns="0" rIns="0" bIns="0" rtlCol="0" anchor="ctr">
            <a:normAutofit/>
          </a:bodyPr>
          <a:lstStyle/>
          <a:p>
            <a:pPr algn="ctr"/>
            <a:r>
              <a:rPr lang="en-US" sz="1000" b="1">
                <a:solidFill>
                  <a:schemeClr val="accent2"/>
                </a:solidFill>
                <a:latin typeface="Open Sans"/>
                <a:ea typeface="Open Sans"/>
                <a:cs typeface="Open Sans"/>
              </a:rPr>
              <a:t>PILOT QUESTION</a:t>
            </a:r>
            <a:endParaRPr lang="en-US" sz="1000">
              <a:solidFill>
                <a:schemeClr val="accent2"/>
              </a:solidFill>
              <a:latin typeface="Open Sans"/>
              <a:ea typeface="Open Sans"/>
              <a:cs typeface="Open Sans"/>
            </a:endParaRPr>
          </a:p>
        </p:txBody>
      </p:sp>
      <p:sp>
        <p:nvSpPr>
          <p:cNvPr id="9" name="Shape 7"/>
          <p:cNvSpPr/>
          <p:nvPr/>
        </p:nvSpPr>
        <p:spPr>
          <a:xfrm>
            <a:off x="6702552" y="2057400"/>
            <a:ext cx="1965960" cy="310896"/>
          </a:xfrm>
          <a:prstGeom prst="roundRect">
            <a:avLst>
              <a:gd name="adj" fmla="val 23529"/>
            </a:avLst>
          </a:prstGeom>
          <a:solidFill>
            <a:schemeClr val="accent1">
              <a:lumMod val="40000"/>
              <a:lumOff val="60000"/>
            </a:schemeClr>
          </a:solidFill>
          <a:ln w="12700">
            <a:solidFill>
              <a:srgbClr val="23304A">
                <a:alpha val="0"/>
              </a:srgbClr>
            </a:solidFill>
            <a:prstDash val="solid"/>
          </a:ln>
        </p:spPr>
        <p:txBody>
          <a:bodyPr/>
          <a:lstStyle/>
          <a:p>
            <a:endParaRPr lang="en-US"/>
          </a:p>
        </p:txBody>
      </p:sp>
      <p:sp>
        <p:nvSpPr>
          <p:cNvPr id="10" name="Text 8"/>
          <p:cNvSpPr/>
          <p:nvPr/>
        </p:nvSpPr>
        <p:spPr>
          <a:xfrm>
            <a:off x="6775704" y="2066544"/>
            <a:ext cx="1819656" cy="274320"/>
          </a:xfrm>
          <a:prstGeom prst="rect">
            <a:avLst/>
          </a:prstGeom>
          <a:noFill/>
          <a:ln/>
        </p:spPr>
        <p:txBody>
          <a:bodyPr wrap="square" lIns="0" tIns="0" rIns="0" bIns="0" rtlCol="0" anchor="ctr">
            <a:normAutofit/>
          </a:bodyPr>
          <a:lstStyle/>
          <a:p>
            <a:pPr marL="0" indent="0" algn="ctr">
              <a:buNone/>
            </a:pPr>
            <a:r>
              <a:rPr lang="en-US" sz="1000" b="1">
                <a:solidFill>
                  <a:schemeClr val="bg1"/>
                </a:solidFill>
                <a:latin typeface="Open Sans" panose="020B0606030504020204" pitchFamily="34" charset="0"/>
                <a:ea typeface="Open Sans" panose="020B0606030504020204" pitchFamily="34" charset="0"/>
                <a:cs typeface="Open Sans" panose="020B0606030504020204" pitchFamily="34" charset="0"/>
              </a:rPr>
              <a:t>PRODUCTION QUESTION</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9"/>
          <p:cNvSpPr/>
          <p:nvPr/>
        </p:nvSpPr>
        <p:spPr>
          <a:xfrm>
            <a:off x="914400" y="2651760"/>
            <a:ext cx="4480560" cy="512064"/>
          </a:xfrm>
          <a:prstGeom prst="rect">
            <a:avLst/>
          </a:prstGeom>
          <a:noFill/>
          <a:ln/>
        </p:spPr>
        <p:txBody>
          <a:bodyPr wrap="square" lIns="0" tIns="0" rIns="0" bIns="0" rtlCol="0" anchor="ctr">
            <a:normAutofit/>
          </a:bodyPr>
          <a:lstStyle/>
          <a:p>
            <a:pPr marL="0" indent="0">
              <a:buNone/>
            </a:pPr>
            <a:r>
              <a:rPr lang="en-US" sz="3100" b="1">
                <a:solidFill>
                  <a:schemeClr val="accent2"/>
                </a:solidFill>
                <a:latin typeface="Open Sans" panose="020B0606030504020204" pitchFamily="34" charset="0"/>
                <a:ea typeface="Open Sans" panose="020B0606030504020204" pitchFamily="34" charset="0"/>
                <a:cs typeface="Open Sans" panose="020B0606030504020204" pitchFamily="34" charset="0"/>
              </a:rPr>
              <a:t>"Can it work?"</a:t>
            </a:r>
            <a:endParaRPr lang="en-US" sz="31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10"/>
          <p:cNvSpPr/>
          <p:nvPr/>
        </p:nvSpPr>
        <p:spPr>
          <a:xfrm>
            <a:off x="6702552" y="2651760"/>
            <a:ext cx="4480560" cy="512064"/>
          </a:xfrm>
          <a:prstGeom prst="rect">
            <a:avLst/>
          </a:prstGeom>
          <a:noFill/>
          <a:ln/>
        </p:spPr>
        <p:txBody>
          <a:bodyPr wrap="square" lIns="0" tIns="0" rIns="0" bIns="0" rtlCol="0" anchor="ctr">
            <a:normAutofit/>
          </a:bodyPr>
          <a:lstStyle/>
          <a:p>
            <a:pPr marL="0" indent="0">
              <a:buNone/>
            </a:pPr>
            <a:r>
              <a:rPr lang="en-US" sz="3100" b="1">
                <a:solidFill>
                  <a:srgbClr val="FFFFFF"/>
                </a:solidFill>
                <a:latin typeface="Open Sans" panose="020B0606030504020204" pitchFamily="34" charset="0"/>
                <a:ea typeface="Open Sans" panose="020B0606030504020204" pitchFamily="34" charset="0"/>
                <a:cs typeface="Open Sans" panose="020B0606030504020204" pitchFamily="34" charset="0"/>
              </a:rPr>
              <a:t>"Can we operate it?"</a:t>
            </a:r>
            <a:endParaRPr lang="en-US" sz="3100">
              <a:latin typeface="Open Sans" panose="020B0606030504020204" pitchFamily="34" charset="0"/>
              <a:ea typeface="Open Sans" panose="020B0606030504020204" pitchFamily="34" charset="0"/>
              <a:cs typeface="Open Sans" panose="020B0606030504020204" pitchFamily="34" charset="0"/>
            </a:endParaRPr>
          </a:p>
        </p:txBody>
      </p:sp>
      <p:sp>
        <p:nvSpPr>
          <p:cNvPr id="13" name="Shape 11"/>
          <p:cNvSpPr/>
          <p:nvPr/>
        </p:nvSpPr>
        <p:spPr>
          <a:xfrm>
            <a:off x="941832" y="3383280"/>
            <a:ext cx="384048" cy="384048"/>
          </a:xfrm>
          <a:prstGeom prst="ellipse">
            <a:avLst/>
          </a:prstGeom>
          <a:solidFill>
            <a:schemeClr val="accent2"/>
          </a:solidFill>
          <a:ln w="12700">
            <a:solidFill>
              <a:srgbClr val="6D4AFF">
                <a:alpha val="0"/>
              </a:srgbClr>
            </a:solidFill>
            <a:prstDash val="solid"/>
          </a:ln>
        </p:spPr>
        <p:txBody>
          <a:bodyPr/>
          <a:lstStyle/>
          <a:p>
            <a:endParaRPr lang="en-US"/>
          </a:p>
        </p:txBody>
      </p:sp>
      <p:sp>
        <p:nvSpPr>
          <p:cNvPr id="14" name="Text 12"/>
          <p:cNvSpPr/>
          <p:nvPr/>
        </p:nvSpPr>
        <p:spPr>
          <a:xfrm>
            <a:off x="941832" y="339242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15" name="Text 13"/>
          <p:cNvSpPr/>
          <p:nvPr/>
        </p:nvSpPr>
        <p:spPr>
          <a:xfrm>
            <a:off x="1463040" y="3374136"/>
            <a:ext cx="3794760" cy="365760"/>
          </a:xfrm>
          <a:prstGeom prst="rect">
            <a:avLst/>
          </a:prstGeom>
          <a:noFill/>
          <a:ln/>
        </p:spPr>
        <p:txBody>
          <a:bodyPr wrap="square" lIns="0" tIns="0" rIns="0" bIns="0" rtlCol="0" anchor="ctr">
            <a:normAutofit/>
          </a:bodyPr>
          <a:lstStyle/>
          <a:p>
            <a:pPr marL="0" indent="0">
              <a:buNone/>
            </a:pPr>
            <a:r>
              <a:rPr lang="en-US" sz="1400">
                <a:solidFill>
                  <a:srgbClr val="17213A"/>
                </a:solidFill>
                <a:latin typeface="Open Sans" panose="020B0606030504020204" pitchFamily="34" charset="0"/>
                <a:ea typeface="Open Sans" panose="020B0606030504020204" pitchFamily="34" charset="0"/>
                <a:cs typeface="Open Sans" panose="020B0606030504020204" pitchFamily="34" charset="0"/>
              </a:rPr>
              <a:t>Curated prompts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6" name="Shape 14"/>
          <p:cNvSpPr/>
          <p:nvPr/>
        </p:nvSpPr>
        <p:spPr>
          <a:xfrm>
            <a:off x="941832" y="3886200"/>
            <a:ext cx="384048" cy="384048"/>
          </a:xfrm>
          <a:prstGeom prst="ellipse">
            <a:avLst/>
          </a:prstGeom>
          <a:solidFill>
            <a:schemeClr val="accent2"/>
          </a:solidFill>
          <a:ln w="12700">
            <a:solidFill>
              <a:srgbClr val="6D4AFF">
                <a:alpha val="0"/>
              </a:srgbClr>
            </a:solidFill>
            <a:prstDash val="solid"/>
          </a:ln>
        </p:spPr>
        <p:txBody>
          <a:bodyPr/>
          <a:lstStyle/>
          <a:p>
            <a:endParaRPr lang="en-US"/>
          </a:p>
        </p:txBody>
      </p:sp>
      <p:sp>
        <p:nvSpPr>
          <p:cNvPr id="17" name="Text 15"/>
          <p:cNvSpPr/>
          <p:nvPr/>
        </p:nvSpPr>
        <p:spPr>
          <a:xfrm>
            <a:off x="941832" y="389534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2</a:t>
            </a:r>
            <a:endParaRPr lang="en-US" sz="1300"/>
          </a:p>
        </p:txBody>
      </p:sp>
      <p:sp>
        <p:nvSpPr>
          <p:cNvPr id="18" name="Text 16"/>
          <p:cNvSpPr/>
          <p:nvPr/>
        </p:nvSpPr>
        <p:spPr>
          <a:xfrm>
            <a:off x="1463040" y="3877056"/>
            <a:ext cx="3794760" cy="365760"/>
          </a:xfrm>
          <a:prstGeom prst="rect">
            <a:avLst/>
          </a:prstGeom>
          <a:noFill/>
          <a:ln/>
        </p:spPr>
        <p:txBody>
          <a:bodyPr wrap="square" lIns="0" tIns="0" rIns="0" bIns="0" rtlCol="0" anchor="ctr">
            <a:normAutofit/>
          </a:bodyPr>
          <a:lstStyle/>
          <a:p>
            <a:pPr marL="0" indent="0">
              <a:buNone/>
            </a:pPr>
            <a:r>
              <a:rPr lang="en-US" sz="1400">
                <a:solidFill>
                  <a:srgbClr val="17213A"/>
                </a:solidFill>
                <a:latin typeface="Open Sans" panose="020B0606030504020204" pitchFamily="34" charset="0"/>
                <a:ea typeface="Open Sans" panose="020B0606030504020204" pitchFamily="34" charset="0"/>
                <a:cs typeface="Open Sans" panose="020B0606030504020204" pitchFamily="34" charset="0"/>
              </a:rPr>
              <a:t>Known users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941832" y="4389120"/>
            <a:ext cx="384048" cy="384048"/>
          </a:xfrm>
          <a:prstGeom prst="ellipse">
            <a:avLst/>
          </a:prstGeom>
          <a:solidFill>
            <a:schemeClr val="accent2"/>
          </a:solidFill>
          <a:ln w="12700">
            <a:solidFill>
              <a:srgbClr val="6D4AFF">
                <a:alpha val="0"/>
              </a:srgbClr>
            </a:solidFill>
            <a:prstDash val="solid"/>
          </a:ln>
        </p:spPr>
        <p:txBody>
          <a:bodyPr/>
          <a:lstStyle/>
          <a:p>
            <a:endParaRPr lang="en-US"/>
          </a:p>
        </p:txBody>
      </p:sp>
      <p:sp>
        <p:nvSpPr>
          <p:cNvPr id="20" name="Text 18"/>
          <p:cNvSpPr/>
          <p:nvPr/>
        </p:nvSpPr>
        <p:spPr>
          <a:xfrm>
            <a:off x="941832" y="439826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3</a:t>
            </a:r>
            <a:endParaRPr lang="en-US" sz="1300"/>
          </a:p>
        </p:txBody>
      </p:sp>
      <p:sp>
        <p:nvSpPr>
          <p:cNvPr id="21" name="Text 19"/>
          <p:cNvSpPr/>
          <p:nvPr/>
        </p:nvSpPr>
        <p:spPr>
          <a:xfrm>
            <a:off x="1463040" y="4379976"/>
            <a:ext cx="3794760" cy="365760"/>
          </a:xfrm>
          <a:prstGeom prst="rect">
            <a:avLst/>
          </a:prstGeom>
          <a:noFill/>
          <a:ln/>
        </p:spPr>
        <p:txBody>
          <a:bodyPr wrap="square" lIns="0" tIns="0" rIns="0" bIns="0" rtlCol="0" anchor="ctr">
            <a:normAutofit/>
          </a:bodyPr>
          <a:lstStyle/>
          <a:p>
            <a:pPr marL="0" indent="0">
              <a:buNone/>
            </a:pPr>
            <a:r>
              <a:rPr lang="en-US" sz="1400">
                <a:solidFill>
                  <a:srgbClr val="17213A"/>
                </a:solidFill>
                <a:latin typeface="Open Sans" panose="020B0606030504020204" pitchFamily="34" charset="0"/>
                <a:ea typeface="Open Sans" panose="020B0606030504020204" pitchFamily="34" charset="0"/>
                <a:cs typeface="Open Sans" panose="020B0606030504020204" pitchFamily="34" charset="0"/>
              </a:rPr>
              <a:t>Maker-led fixes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20"/>
          <p:cNvSpPr/>
          <p:nvPr/>
        </p:nvSpPr>
        <p:spPr>
          <a:xfrm>
            <a:off x="941832" y="4892040"/>
            <a:ext cx="384048" cy="384048"/>
          </a:xfrm>
          <a:prstGeom prst="ellipse">
            <a:avLst/>
          </a:prstGeom>
          <a:solidFill>
            <a:schemeClr val="accent2"/>
          </a:solidFill>
          <a:ln w="12700">
            <a:solidFill>
              <a:srgbClr val="6D4AFF">
                <a:alpha val="0"/>
              </a:srgbClr>
            </a:solidFill>
            <a:prstDash val="solid"/>
          </a:ln>
        </p:spPr>
        <p:txBody>
          <a:bodyPr/>
          <a:lstStyle/>
          <a:p>
            <a:endParaRPr lang="en-US"/>
          </a:p>
        </p:txBody>
      </p:sp>
      <p:sp>
        <p:nvSpPr>
          <p:cNvPr id="23" name="Text 21"/>
          <p:cNvSpPr/>
          <p:nvPr/>
        </p:nvSpPr>
        <p:spPr>
          <a:xfrm>
            <a:off x="941832" y="490118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4</a:t>
            </a:r>
            <a:endParaRPr lang="en-US" sz="1300"/>
          </a:p>
        </p:txBody>
      </p:sp>
      <p:sp>
        <p:nvSpPr>
          <p:cNvPr id="24" name="Text 22"/>
          <p:cNvSpPr/>
          <p:nvPr/>
        </p:nvSpPr>
        <p:spPr>
          <a:xfrm>
            <a:off x="1463040" y="4882896"/>
            <a:ext cx="3794760" cy="365760"/>
          </a:xfrm>
          <a:prstGeom prst="rect">
            <a:avLst/>
          </a:prstGeom>
          <a:noFill/>
          <a:ln/>
        </p:spPr>
        <p:txBody>
          <a:bodyPr wrap="square" lIns="0" tIns="0" rIns="0" bIns="0" rtlCol="0" anchor="ctr">
            <a:normAutofit/>
          </a:bodyPr>
          <a:lstStyle/>
          <a:p>
            <a:pPr marL="0" indent="0">
              <a:buNone/>
            </a:pPr>
            <a:r>
              <a:rPr lang="en-US" sz="1400">
                <a:solidFill>
                  <a:srgbClr val="17213A"/>
                </a:solidFill>
                <a:latin typeface="Open Sans" panose="020B0606030504020204" pitchFamily="34" charset="0"/>
                <a:ea typeface="Open Sans" panose="020B0606030504020204" pitchFamily="34" charset="0"/>
                <a:cs typeface="Open Sans" panose="020B0606030504020204" pitchFamily="34" charset="0"/>
              </a:rPr>
              <a:t>Average-case demo</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3"/>
          <p:cNvSpPr/>
          <p:nvPr/>
        </p:nvSpPr>
        <p:spPr>
          <a:xfrm>
            <a:off x="6729984" y="3383280"/>
            <a:ext cx="384048" cy="384048"/>
          </a:xfrm>
          <a:prstGeom prst="ellipse">
            <a:avLst/>
          </a:prstGeom>
          <a:solidFill>
            <a:schemeClr val="accent2"/>
          </a:solidFill>
          <a:ln w="12700">
            <a:solidFill>
              <a:srgbClr val="00A6C8">
                <a:alpha val="0"/>
              </a:srgbClr>
            </a:solidFill>
            <a:prstDash val="solid"/>
          </a:ln>
        </p:spPr>
        <p:txBody>
          <a:bodyPr/>
          <a:lstStyle/>
          <a:p>
            <a:endParaRPr lang="en-US"/>
          </a:p>
        </p:txBody>
      </p:sp>
      <p:sp>
        <p:nvSpPr>
          <p:cNvPr id="26" name="Text 24"/>
          <p:cNvSpPr/>
          <p:nvPr/>
        </p:nvSpPr>
        <p:spPr>
          <a:xfrm>
            <a:off x="6729984" y="339242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27" name="Text 25"/>
          <p:cNvSpPr/>
          <p:nvPr/>
        </p:nvSpPr>
        <p:spPr>
          <a:xfrm>
            <a:off x="7251192" y="3374136"/>
            <a:ext cx="3794760" cy="365760"/>
          </a:xfrm>
          <a:prstGeom prst="rect">
            <a:avLst/>
          </a:prstGeom>
          <a:noFill/>
          <a:ln/>
        </p:spPr>
        <p:txBody>
          <a:bodyPr wrap="square" lIns="0" tIns="0" rIns="0" bIns="0" rtlCol="0" anchor="ctr">
            <a:normAutofit/>
          </a:bodyPr>
          <a:lstStyle/>
          <a:p>
            <a:pPr marL="0" indent="0">
              <a:buNone/>
            </a:pPr>
            <a:r>
              <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rPr>
              <a:t>Core + edge + deny behavior</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8" name="Shape 26"/>
          <p:cNvSpPr/>
          <p:nvPr/>
        </p:nvSpPr>
        <p:spPr>
          <a:xfrm>
            <a:off x="6729984" y="3886200"/>
            <a:ext cx="384048" cy="384048"/>
          </a:xfrm>
          <a:prstGeom prst="ellipse">
            <a:avLst/>
          </a:prstGeom>
          <a:solidFill>
            <a:schemeClr val="accent2"/>
          </a:solidFill>
          <a:ln w="12700">
            <a:solidFill>
              <a:srgbClr val="00A6C8">
                <a:alpha val="0"/>
              </a:srgbClr>
            </a:solidFill>
            <a:prstDash val="solid"/>
          </a:ln>
        </p:spPr>
        <p:txBody>
          <a:bodyPr/>
          <a:lstStyle/>
          <a:p>
            <a:endParaRPr lang="en-US"/>
          </a:p>
        </p:txBody>
      </p:sp>
      <p:sp>
        <p:nvSpPr>
          <p:cNvPr id="29" name="Text 27"/>
          <p:cNvSpPr/>
          <p:nvPr/>
        </p:nvSpPr>
        <p:spPr>
          <a:xfrm>
            <a:off x="6729984" y="389534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2</a:t>
            </a:r>
            <a:endParaRPr lang="en-US" sz="1300"/>
          </a:p>
        </p:txBody>
      </p:sp>
      <p:sp>
        <p:nvSpPr>
          <p:cNvPr id="30" name="Text 28"/>
          <p:cNvSpPr/>
          <p:nvPr/>
        </p:nvSpPr>
        <p:spPr>
          <a:xfrm>
            <a:off x="7251192" y="3877056"/>
            <a:ext cx="3794760" cy="365760"/>
          </a:xfrm>
          <a:prstGeom prst="rect">
            <a:avLst/>
          </a:prstGeom>
          <a:noFill/>
          <a:ln/>
        </p:spPr>
        <p:txBody>
          <a:bodyPr wrap="square" lIns="0" tIns="0" rIns="0" bIns="0" rtlCol="0" anchor="ctr">
            <a:normAutofit/>
          </a:bodyPr>
          <a:lstStyle/>
          <a:p>
            <a:pPr marL="0" indent="0">
              <a:buNone/>
            </a:pPr>
            <a:r>
              <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rPr>
              <a:t>Real users in real channels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9"/>
          <p:cNvSpPr/>
          <p:nvPr/>
        </p:nvSpPr>
        <p:spPr>
          <a:xfrm>
            <a:off x="6729984" y="4389120"/>
            <a:ext cx="384048" cy="384048"/>
          </a:xfrm>
          <a:prstGeom prst="ellipse">
            <a:avLst/>
          </a:prstGeom>
          <a:solidFill>
            <a:schemeClr val="accent2"/>
          </a:solidFill>
          <a:ln w="12700">
            <a:solidFill>
              <a:srgbClr val="00A6C8">
                <a:alpha val="0"/>
              </a:srgbClr>
            </a:solidFill>
            <a:prstDash val="solid"/>
          </a:ln>
        </p:spPr>
        <p:txBody>
          <a:bodyPr/>
          <a:lstStyle/>
          <a:p>
            <a:endParaRPr lang="en-US"/>
          </a:p>
        </p:txBody>
      </p:sp>
      <p:sp>
        <p:nvSpPr>
          <p:cNvPr id="32" name="Text 30"/>
          <p:cNvSpPr/>
          <p:nvPr/>
        </p:nvSpPr>
        <p:spPr>
          <a:xfrm>
            <a:off x="6729984" y="439826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3</a:t>
            </a:r>
            <a:endParaRPr lang="en-US" sz="1300"/>
          </a:p>
        </p:txBody>
      </p:sp>
      <p:sp>
        <p:nvSpPr>
          <p:cNvPr id="33" name="Text 31"/>
          <p:cNvSpPr/>
          <p:nvPr/>
        </p:nvSpPr>
        <p:spPr>
          <a:xfrm>
            <a:off x="7251192" y="4379976"/>
            <a:ext cx="3794760" cy="365760"/>
          </a:xfrm>
          <a:prstGeom prst="rect">
            <a:avLst/>
          </a:prstGeom>
          <a:noFill/>
          <a:ln/>
        </p:spPr>
        <p:txBody>
          <a:bodyPr wrap="square" lIns="0" tIns="0" rIns="0" bIns="0" rtlCol="0" anchor="ctr">
            <a:normAutofit/>
          </a:bodyPr>
          <a:lstStyle/>
          <a:p>
            <a:pPr marL="0" indent="0">
              <a:buNone/>
            </a:pPr>
            <a:r>
              <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rPr>
              <a:t>Versioned releases and rollback</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4" name="Shape 32"/>
          <p:cNvSpPr/>
          <p:nvPr/>
        </p:nvSpPr>
        <p:spPr>
          <a:xfrm>
            <a:off x="6729984" y="4892040"/>
            <a:ext cx="384048" cy="384048"/>
          </a:xfrm>
          <a:prstGeom prst="ellipse">
            <a:avLst/>
          </a:prstGeom>
          <a:solidFill>
            <a:schemeClr val="accent2"/>
          </a:solidFill>
          <a:ln w="12700">
            <a:solidFill>
              <a:srgbClr val="00A6C8">
                <a:alpha val="0"/>
              </a:srgbClr>
            </a:solidFill>
            <a:prstDash val="solid"/>
          </a:ln>
        </p:spPr>
        <p:txBody>
          <a:bodyPr/>
          <a:lstStyle/>
          <a:p>
            <a:endParaRPr lang="en-US"/>
          </a:p>
        </p:txBody>
      </p:sp>
      <p:sp>
        <p:nvSpPr>
          <p:cNvPr id="35" name="Text 33"/>
          <p:cNvSpPr/>
          <p:nvPr/>
        </p:nvSpPr>
        <p:spPr>
          <a:xfrm>
            <a:off x="6729984" y="490118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4</a:t>
            </a:r>
            <a:endParaRPr lang="en-US" sz="1300"/>
          </a:p>
        </p:txBody>
      </p:sp>
      <p:sp>
        <p:nvSpPr>
          <p:cNvPr id="36" name="Text 34"/>
          <p:cNvSpPr/>
          <p:nvPr/>
        </p:nvSpPr>
        <p:spPr>
          <a:xfrm>
            <a:off x="7251192" y="4882896"/>
            <a:ext cx="3794760" cy="365760"/>
          </a:xfrm>
          <a:prstGeom prst="rect">
            <a:avLst/>
          </a:prstGeom>
          <a:noFill/>
          <a:ln/>
        </p:spPr>
        <p:txBody>
          <a:bodyPr wrap="square" lIns="0" tIns="0" rIns="0" bIns="0" rtlCol="0" anchor="ctr">
            <a:normAutofit/>
          </a:bodyPr>
          <a:lstStyle/>
          <a:p>
            <a:pPr marL="0" indent="0">
              <a:buNone/>
            </a:pPr>
            <a:r>
              <a:rPr lang="en-US" sz="1400">
                <a:solidFill>
                  <a:srgbClr val="FFFFFF"/>
                </a:solidFill>
                <a:latin typeface="Open Sans" panose="020B0606030504020204" pitchFamily="34" charset="0"/>
                <a:ea typeface="Open Sans" panose="020B0606030504020204" pitchFamily="34" charset="0"/>
                <a:cs typeface="Open Sans" panose="020B0606030504020204" pitchFamily="34" charset="0"/>
              </a:rPr>
              <a:t>Peak load, cost, latency, audit</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7" name="Text 35"/>
          <p:cNvSpPr/>
          <p:nvPr/>
        </p:nvSpPr>
        <p:spPr>
          <a:xfrm>
            <a:off x="685800" y="5980176"/>
            <a:ext cx="1097280" cy="201168"/>
          </a:xfrm>
          <a:prstGeom prst="rect">
            <a:avLst/>
          </a:prstGeom>
          <a:noFill/>
          <a:ln/>
        </p:spPr>
        <p:txBody>
          <a:bodyPr wrap="square" lIns="0" tIns="0" rIns="0" bIns="0" rtlCol="0" anchor="ctr">
            <a:normAutofit/>
          </a:bodyPr>
          <a:lstStyle/>
          <a:p>
            <a:pPr marL="0" indent="0">
              <a:buNone/>
            </a:pPr>
            <a:r>
              <a:rPr lang="en-US" sz="900" b="1" kern="0" spc="110">
                <a:solidFill>
                  <a:schemeClr val="accent2"/>
                </a:solidFill>
                <a:latin typeface="Open Sans" panose="020B0606030504020204" pitchFamily="34" charset="0"/>
                <a:ea typeface="Open Sans" panose="020B0606030504020204" pitchFamily="34" charset="0"/>
                <a:cs typeface="Open Sans" panose="020B0606030504020204" pitchFamily="34" charset="0"/>
              </a:rPr>
              <a:t>FIELD PATTERN</a:t>
            </a:r>
            <a:endParaRPr lang="en-US" sz="9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8" name="Text 36"/>
          <p:cNvSpPr/>
          <p:nvPr/>
        </p:nvSpPr>
        <p:spPr>
          <a:xfrm>
            <a:off x="1846454" y="5907024"/>
            <a:ext cx="9509760" cy="347472"/>
          </a:xfrm>
          <a:prstGeom prst="rect">
            <a:avLst/>
          </a:prstGeom>
          <a:noFill/>
          <a:ln/>
        </p:spPr>
        <p:txBody>
          <a:bodyPr wrap="square" lIns="0" tIns="0" rIns="0" bIns="0" rtlCol="0" anchor="ctr">
            <a:normAutofit fontScale="92500"/>
          </a:bodyPr>
          <a:lstStyle/>
          <a:p>
            <a:pPr marL="0" indent="0">
              <a:buNone/>
            </a:pPr>
            <a:r>
              <a:rPr lang="en-US" sz="1400" b="1">
                <a:solidFill>
                  <a:srgbClr val="17213A"/>
                </a:solidFill>
                <a:latin typeface="Open Sans" panose="020B0606030504020204" pitchFamily="34" charset="0"/>
                <a:ea typeface="Open Sans" panose="020B0606030504020204" pitchFamily="34" charset="0"/>
                <a:cs typeface="Open Sans" panose="020B0606030504020204" pitchFamily="34" charset="0"/>
              </a:rPr>
              <a:t>Most pilots do not fail on the happy path. They stall because nobody defined ownership for the other paths.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39"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11</a:t>
            </a:fld>
            <a:endParaRPr lang="en-US"/>
          </a:p>
        </p:txBody>
      </p:sp>
      <p:pic>
        <p:nvPicPr>
          <p:cNvPr id="40" name="Picture 39">
            <a:extLst>
              <a:ext uri="{FF2B5EF4-FFF2-40B4-BE49-F238E27FC236}">
                <a16:creationId xmlns:a16="http://schemas.microsoft.com/office/drawing/2014/main" id="{DBC0BF38-9679-EEEF-41BA-23BAAFEF5C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9" name="Group 48">
            <a:extLst>
              <a:ext uri="{FF2B5EF4-FFF2-40B4-BE49-F238E27FC236}">
                <a16:creationId xmlns:a16="http://schemas.microsoft.com/office/drawing/2014/main" id="{96E624F0-9DC8-ED14-DFE3-813A1D4AC6EF}"/>
              </a:ext>
            </a:extLst>
          </p:cNvPr>
          <p:cNvGrpSpPr/>
          <p:nvPr/>
        </p:nvGrpSpPr>
        <p:grpSpPr>
          <a:xfrm>
            <a:off x="9747504" y="199697"/>
            <a:ext cx="2141631" cy="210594"/>
            <a:chOff x="952500" y="638176"/>
            <a:chExt cx="4029075" cy="396193"/>
          </a:xfrm>
        </p:grpSpPr>
        <p:pic>
          <p:nvPicPr>
            <p:cNvPr id="50" name="Image 1" descr="preencoded.png">
              <a:extLst>
                <a:ext uri="{FF2B5EF4-FFF2-40B4-BE49-F238E27FC236}">
                  <a16:creationId xmlns:a16="http://schemas.microsoft.com/office/drawing/2014/main" id="{FA5D3314-4B12-FA67-DE22-C4AF16A3DFA7}"/>
                </a:ext>
              </a:extLst>
            </p:cNvPr>
            <p:cNvPicPr>
              <a:picLocks noChangeAspect="1"/>
            </p:cNvPicPr>
            <p:nvPr/>
          </p:nvPicPr>
          <p:blipFill>
            <a:blip r:embed="rId4"/>
            <a:srcRect/>
            <a:stretch/>
          </p:blipFill>
          <p:spPr>
            <a:xfrm>
              <a:off x="952500" y="638176"/>
              <a:ext cx="2760688" cy="396193"/>
            </a:xfrm>
            <a:prstGeom prst="rect">
              <a:avLst/>
            </a:prstGeom>
          </p:spPr>
        </p:pic>
        <p:pic>
          <p:nvPicPr>
            <p:cNvPr id="51" name="Image 11" descr="preencoded.png">
              <a:extLst>
                <a:ext uri="{FF2B5EF4-FFF2-40B4-BE49-F238E27FC236}">
                  <a16:creationId xmlns:a16="http://schemas.microsoft.com/office/drawing/2014/main" id="{D799EF8C-9C85-EE3E-425C-B1BC95CA0F22}"/>
                </a:ext>
              </a:extLst>
            </p:cNvPr>
            <p:cNvPicPr>
              <a:picLocks noChangeAspect="1"/>
            </p:cNvPicPr>
            <p:nvPr/>
          </p:nvPicPr>
          <p:blipFill>
            <a:blip r:embed="rId5"/>
            <a:srcRect/>
            <a:stretch/>
          </p:blipFill>
          <p:spPr>
            <a:xfrm>
              <a:off x="3907523" y="706756"/>
              <a:ext cx="1074052" cy="257720"/>
            </a:xfrm>
            <a:prstGeom prst="rect">
              <a:avLst/>
            </a:prstGeom>
          </p:spPr>
        </p:pic>
        <p:cxnSp>
          <p:nvCxnSpPr>
            <p:cNvPr id="52" name="Straight Connector 51">
              <a:extLst>
                <a:ext uri="{FF2B5EF4-FFF2-40B4-BE49-F238E27FC236}">
                  <a16:creationId xmlns:a16="http://schemas.microsoft.com/office/drawing/2014/main" id="{AEEB2368-040F-B892-5983-643981423BD6}"/>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42" name="Rectangle 41">
            <a:extLst>
              <a:ext uri="{FF2B5EF4-FFF2-40B4-BE49-F238E27FC236}">
                <a16:creationId xmlns:a16="http://schemas.microsoft.com/office/drawing/2014/main" id="{6C7E688F-42C8-9066-164A-C919CB70A8EF}"/>
              </a:ext>
            </a:extLst>
          </p:cNvPr>
          <p:cNvSpPr/>
          <p:nvPr/>
        </p:nvSpPr>
        <p:spPr>
          <a:xfrm>
            <a:off x="457200" y="6302829"/>
            <a:ext cx="2307771" cy="530352"/>
          </a:xfrm>
          <a:prstGeom prst="rect">
            <a:avLst/>
          </a:prstGeom>
          <a:solidFill>
            <a:srgbClr val="F6F8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3" name="Straight Connector 42">
            <a:extLst>
              <a:ext uri="{FF2B5EF4-FFF2-40B4-BE49-F238E27FC236}">
                <a16:creationId xmlns:a16="http://schemas.microsoft.com/office/drawing/2014/main" id="{30735AE5-CB23-558B-ACAD-9E65D03AA651}"/>
              </a:ext>
            </a:extLst>
          </p:cNvPr>
          <p:cNvCxnSpPr>
            <a:cxnSpLocks/>
          </p:cNvCxnSpPr>
          <p:nvPr/>
        </p:nvCxnSpPr>
        <p:spPr>
          <a:xfrm>
            <a:off x="541445" y="1119638"/>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ext 1">
            <a:extLst>
              <a:ext uri="{FF2B5EF4-FFF2-40B4-BE49-F238E27FC236}">
                <a16:creationId xmlns:a16="http://schemas.microsoft.com/office/drawing/2014/main" id="{3AECA6E7-A397-D3F1-6D46-C7888C68D4CE}"/>
              </a:ext>
            </a:extLst>
          </p:cNvPr>
          <p:cNvSpPr/>
          <p:nvPr/>
        </p:nvSpPr>
        <p:spPr>
          <a:xfrm>
            <a:off x="530352" y="694944"/>
            <a:ext cx="11064240" cy="530352"/>
          </a:xfrm>
          <a:prstGeom prst="rect">
            <a:avLst/>
          </a:prstGeom>
          <a:noFill/>
          <a:ln/>
        </p:spPr>
        <p:txBody>
          <a:bodyPr wrap="square" lIns="0" tIns="0" rIns="0" bIns="0" rtlCol="0" anchor="ctr">
            <a:normAutofit/>
          </a:bodyPr>
          <a:lstStyle/>
          <a:p>
            <a:r>
              <a:rPr lang="en-US" sz="2400" b="1">
                <a:solidFill>
                  <a:srgbClr val="11162A"/>
                </a:solidFill>
                <a:latin typeface="Montserrat"/>
                <a:ea typeface="Segoe UI" pitchFamily="34" charset="-122"/>
                <a:cs typeface="Segoe UI"/>
              </a:rPr>
              <a:t>A Pilot Proves Possibility. Production Proves Repeatability.</a:t>
            </a:r>
            <a:endParaRPr lang="en-US" sz="2400">
              <a:latin typeface="Montserrat"/>
              <a:cs typeface="Segoe UI"/>
            </a:endParaRPr>
          </a:p>
        </p:txBody>
      </p:sp>
      <p:sp>
        <p:nvSpPr>
          <p:cNvPr id="8" name="Text 2">
            <a:extLst>
              <a:ext uri="{FF2B5EF4-FFF2-40B4-BE49-F238E27FC236}">
                <a16:creationId xmlns:a16="http://schemas.microsoft.com/office/drawing/2014/main" id="{50F6BF9E-A7CC-7025-8EC0-5514FB6CB70B}"/>
              </a:ext>
            </a:extLst>
          </p:cNvPr>
          <p:cNvSpPr/>
          <p:nvPr/>
        </p:nvSpPr>
        <p:spPr>
          <a:xfrm>
            <a:off x="530352" y="1261872"/>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The agent is no longer a demo; it becomes a service with users, dependencies, budgets, and consequences.</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grpSp>
        <p:nvGrpSpPr>
          <p:cNvPr id="13" name="Group 12">
            <a:extLst>
              <a:ext uri="{FF2B5EF4-FFF2-40B4-BE49-F238E27FC236}">
                <a16:creationId xmlns:a16="http://schemas.microsoft.com/office/drawing/2014/main" id="{379B0951-1BFA-7C0F-F8FF-C55491AC6712}"/>
              </a:ext>
            </a:extLst>
          </p:cNvPr>
          <p:cNvGrpSpPr/>
          <p:nvPr/>
        </p:nvGrpSpPr>
        <p:grpSpPr>
          <a:xfrm>
            <a:off x="9747504" y="199697"/>
            <a:ext cx="2141630" cy="210594"/>
            <a:chOff x="952500" y="638176"/>
            <a:chExt cx="4029075" cy="396193"/>
          </a:xfrm>
        </p:grpSpPr>
        <p:pic>
          <p:nvPicPr>
            <p:cNvPr id="10" name="Image 1" descr="preencoded.png">
              <a:extLst>
                <a:ext uri="{FF2B5EF4-FFF2-40B4-BE49-F238E27FC236}">
                  <a16:creationId xmlns:a16="http://schemas.microsoft.com/office/drawing/2014/main" id="{E398B8B0-E4FA-D5B0-D45E-50559DC75516}"/>
                </a:ext>
              </a:extLst>
            </p:cNvPr>
            <p:cNvPicPr>
              <a:picLocks noChangeAspect="1"/>
            </p:cNvPicPr>
            <p:nvPr/>
          </p:nvPicPr>
          <p:blipFill>
            <a:blip r:embed="rId2"/>
            <a:srcRect/>
            <a:stretch/>
          </p:blipFill>
          <p:spPr>
            <a:xfrm>
              <a:off x="952500" y="638176"/>
              <a:ext cx="2760688" cy="396193"/>
            </a:xfrm>
            <a:prstGeom prst="rect">
              <a:avLst/>
            </a:prstGeom>
          </p:spPr>
        </p:pic>
        <p:pic>
          <p:nvPicPr>
            <p:cNvPr id="11" name="Image 11" descr="preencoded.png">
              <a:extLst>
                <a:ext uri="{FF2B5EF4-FFF2-40B4-BE49-F238E27FC236}">
                  <a16:creationId xmlns:a16="http://schemas.microsoft.com/office/drawing/2014/main" id="{D430740D-9087-7CB3-EF3D-B8EBD37C4A87}"/>
                </a:ext>
              </a:extLst>
            </p:cNvPr>
            <p:cNvPicPr>
              <a:picLocks noChangeAspect="1"/>
            </p:cNvPicPr>
            <p:nvPr/>
          </p:nvPicPr>
          <p:blipFill>
            <a:blip r:embed="rId3"/>
            <a:srcRect/>
            <a:stretch/>
          </p:blipFill>
          <p:spPr>
            <a:xfrm>
              <a:off x="3907523" y="706756"/>
              <a:ext cx="1074052" cy="257720"/>
            </a:xfrm>
            <a:prstGeom prst="rect">
              <a:avLst/>
            </a:prstGeom>
          </p:spPr>
        </p:pic>
        <p:cxnSp>
          <p:nvCxnSpPr>
            <p:cNvPr id="12" name="Straight Connector 11">
              <a:extLst>
                <a:ext uri="{FF2B5EF4-FFF2-40B4-BE49-F238E27FC236}">
                  <a16:creationId xmlns:a16="http://schemas.microsoft.com/office/drawing/2014/main" id="{610E903A-7361-1E19-E37C-35207687201E}"/>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50F74B0C-1545-A1B0-4C82-E4525FA5DA08}"/>
              </a:ext>
            </a:extLst>
          </p:cNvPr>
          <p:cNvGrpSpPr/>
          <p:nvPr/>
        </p:nvGrpSpPr>
        <p:grpSpPr>
          <a:xfrm>
            <a:off x="2035267" y="1893565"/>
            <a:ext cx="3333017" cy="4129079"/>
            <a:chOff x="670293" y="2006208"/>
            <a:chExt cx="2802930" cy="3506226"/>
          </a:xfrm>
        </p:grpSpPr>
        <p:sp>
          <p:nvSpPr>
            <p:cNvPr id="477" name="Shape 477"/>
            <p:cNvSpPr/>
            <p:nvPr/>
          </p:nvSpPr>
          <p:spPr>
            <a:xfrm>
              <a:off x="801963" y="2886006"/>
              <a:ext cx="2520244" cy="2626428"/>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17685"/>
                  </a:lnTo>
                  <a:cubicBezTo>
                    <a:pt x="0" y="18019"/>
                    <a:pt x="443" y="18428"/>
                    <a:pt x="985" y="18595"/>
                  </a:cubicBezTo>
                  <a:lnTo>
                    <a:pt x="9815" y="21433"/>
                  </a:lnTo>
                  <a:cubicBezTo>
                    <a:pt x="10357" y="21600"/>
                    <a:pt x="11243" y="21600"/>
                    <a:pt x="11785" y="21433"/>
                  </a:cubicBezTo>
                  <a:lnTo>
                    <a:pt x="20615" y="18595"/>
                  </a:lnTo>
                  <a:cubicBezTo>
                    <a:pt x="21157" y="18428"/>
                    <a:pt x="21600" y="18019"/>
                    <a:pt x="21600" y="17685"/>
                  </a:cubicBezTo>
                  <a:lnTo>
                    <a:pt x="21600" y="0"/>
                  </a:lnTo>
                  <a:cubicBezTo>
                    <a:pt x="21600" y="0"/>
                    <a:pt x="0" y="0"/>
                    <a:pt x="0" y="0"/>
                  </a:cubicBezTo>
                  <a:close/>
                </a:path>
              </a:pathLst>
            </a:custGeom>
            <a:solidFill>
              <a:srgbClr val="B4C8FF"/>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78" name="Shape 478"/>
            <p:cNvSpPr/>
            <p:nvPr/>
          </p:nvSpPr>
          <p:spPr>
            <a:xfrm>
              <a:off x="801963" y="3453734"/>
              <a:ext cx="2533496" cy="1374946"/>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3"/>
                    <a:pt x="20592" y="15902"/>
                  </a:cubicBezTo>
                  <a:lnTo>
                    <a:pt x="11808" y="21270"/>
                  </a:lnTo>
                  <a:cubicBezTo>
                    <a:pt x="11254" y="21600"/>
                    <a:pt x="10346" y="21600"/>
                    <a:pt x="9792" y="21270"/>
                  </a:cubicBezTo>
                  <a:lnTo>
                    <a:pt x="1008" y="15902"/>
                  </a:lnTo>
                  <a:cubicBezTo>
                    <a:pt x="453" y="15573"/>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rgbClr val="182C61"/>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79" name="Shape 479"/>
            <p:cNvSpPr/>
            <p:nvPr/>
          </p:nvSpPr>
          <p:spPr>
            <a:xfrm>
              <a:off x="801963" y="2891145"/>
              <a:ext cx="2533496" cy="1374934"/>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80" name="Shape 480"/>
            <p:cNvSpPr/>
            <p:nvPr/>
          </p:nvSpPr>
          <p:spPr>
            <a:xfrm>
              <a:off x="801963" y="2891772"/>
              <a:ext cx="2520244" cy="811717"/>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2"/>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81" name="Shape 481"/>
            <p:cNvSpPr/>
            <p:nvPr/>
          </p:nvSpPr>
          <p:spPr>
            <a:xfrm>
              <a:off x="801963" y="2006208"/>
              <a:ext cx="2492980" cy="887868"/>
            </a:xfrm>
            <a:custGeom>
              <a:avLst/>
              <a:gdLst/>
              <a:ahLst/>
              <a:cxnLst>
                <a:cxn ang="0">
                  <a:pos x="wd2" y="hd2"/>
                </a:cxn>
                <a:cxn ang="5400000">
                  <a:pos x="wd2" y="hd2"/>
                </a:cxn>
                <a:cxn ang="10800000">
                  <a:pos x="wd2" y="hd2"/>
                </a:cxn>
                <a:cxn ang="16200000">
                  <a:pos x="wd2" y="hd2"/>
                </a:cxn>
              </a:cxnLst>
              <a:rect l="0" t="0" r="r" b="b"/>
              <a:pathLst>
                <a:path w="21600" h="21511" extrusionOk="0">
                  <a:moveTo>
                    <a:pt x="21600" y="15308"/>
                  </a:moveTo>
                  <a:cubicBezTo>
                    <a:pt x="21600" y="16023"/>
                    <a:pt x="21146" y="16901"/>
                    <a:pt x="20592" y="17258"/>
                  </a:cubicBezTo>
                  <a:lnTo>
                    <a:pt x="11808" y="21243"/>
                  </a:lnTo>
                  <a:cubicBezTo>
                    <a:pt x="11254" y="21600"/>
                    <a:pt x="10346" y="21600"/>
                    <a:pt x="9792" y="21243"/>
                  </a:cubicBezTo>
                  <a:lnTo>
                    <a:pt x="1008" y="17258"/>
                  </a:lnTo>
                  <a:cubicBezTo>
                    <a:pt x="453" y="16901"/>
                    <a:pt x="0" y="16023"/>
                    <a:pt x="0" y="15308"/>
                  </a:cubicBezTo>
                  <a:lnTo>
                    <a:pt x="0" y="1300"/>
                  </a:lnTo>
                  <a:cubicBezTo>
                    <a:pt x="0" y="585"/>
                    <a:pt x="524" y="0"/>
                    <a:pt x="1164" y="0"/>
                  </a:cubicBezTo>
                  <a:lnTo>
                    <a:pt x="20436" y="0"/>
                  </a:lnTo>
                  <a:cubicBezTo>
                    <a:pt x="21076" y="0"/>
                    <a:pt x="21600" y="585"/>
                    <a:pt x="21600" y="1300"/>
                  </a:cubicBezTo>
                  <a:cubicBezTo>
                    <a:pt x="21600" y="1300"/>
                    <a:pt x="21600" y="15308"/>
                    <a:pt x="21600" y="15308"/>
                  </a:cubicBezTo>
                  <a:close/>
                </a:path>
              </a:pathLst>
            </a:custGeom>
            <a:solidFill>
              <a:srgbClr val="FFFFFF"/>
            </a:solidFill>
            <a:ln w="12700">
              <a:solidFill>
                <a:srgbClr val="DCDEE0"/>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lang="en-US" sz="4000"/>
            </a:p>
          </p:txBody>
        </p:sp>
        <p:sp>
          <p:nvSpPr>
            <p:cNvPr id="500" name="Shape 500"/>
            <p:cNvSpPr/>
            <p:nvPr/>
          </p:nvSpPr>
          <p:spPr>
            <a:xfrm>
              <a:off x="670293" y="2431542"/>
              <a:ext cx="2802930" cy="568126"/>
            </a:xfrm>
            <a:custGeom>
              <a:avLst/>
              <a:gdLst/>
              <a:ahLst/>
              <a:cxnLst>
                <a:cxn ang="0">
                  <a:pos x="wd2" y="hd2"/>
                </a:cxn>
                <a:cxn ang="5400000">
                  <a:pos x="wd2" y="hd2"/>
                </a:cxn>
                <a:cxn ang="10800000">
                  <a:pos x="wd2" y="hd2"/>
                </a:cxn>
                <a:cxn ang="16200000">
                  <a:pos x="wd2" y="hd2"/>
                </a:cxn>
              </a:cxnLst>
              <a:rect l="0" t="0" r="r" b="b"/>
              <a:pathLst>
                <a:path w="21600" h="21600" extrusionOk="0">
                  <a:moveTo>
                    <a:pt x="20565" y="0"/>
                  </a:moveTo>
                  <a:lnTo>
                    <a:pt x="20518" y="0"/>
                  </a:lnTo>
                  <a:lnTo>
                    <a:pt x="20311" y="0"/>
                  </a:lnTo>
                  <a:lnTo>
                    <a:pt x="1289" y="0"/>
                  </a:lnTo>
                  <a:lnTo>
                    <a:pt x="1082" y="0"/>
                  </a:lnTo>
                  <a:lnTo>
                    <a:pt x="1035" y="0"/>
                  </a:lnTo>
                  <a:cubicBezTo>
                    <a:pt x="463" y="0"/>
                    <a:pt x="0" y="1121"/>
                    <a:pt x="0" y="2504"/>
                  </a:cubicBezTo>
                  <a:lnTo>
                    <a:pt x="0" y="19992"/>
                  </a:lnTo>
                  <a:cubicBezTo>
                    <a:pt x="0" y="20880"/>
                    <a:pt x="463" y="21600"/>
                    <a:pt x="1035" y="21600"/>
                  </a:cubicBezTo>
                  <a:lnTo>
                    <a:pt x="1035" y="18383"/>
                  </a:lnTo>
                  <a:lnTo>
                    <a:pt x="1035" y="18374"/>
                  </a:lnTo>
                  <a:lnTo>
                    <a:pt x="2111" y="18374"/>
                  </a:lnTo>
                  <a:lnTo>
                    <a:pt x="2111" y="18373"/>
                  </a:lnTo>
                  <a:lnTo>
                    <a:pt x="19489" y="18373"/>
                  </a:lnTo>
                  <a:lnTo>
                    <a:pt x="19489" y="18374"/>
                  </a:lnTo>
                  <a:lnTo>
                    <a:pt x="20565" y="18374"/>
                  </a:lnTo>
                  <a:lnTo>
                    <a:pt x="20565" y="18383"/>
                  </a:lnTo>
                  <a:lnTo>
                    <a:pt x="20565" y="21600"/>
                  </a:lnTo>
                  <a:cubicBezTo>
                    <a:pt x="21137" y="21600"/>
                    <a:pt x="21600" y="20880"/>
                    <a:pt x="21600" y="19992"/>
                  </a:cubicBezTo>
                  <a:lnTo>
                    <a:pt x="21600" y="2504"/>
                  </a:lnTo>
                  <a:cubicBezTo>
                    <a:pt x="21600" y="1121"/>
                    <a:pt x="21137" y="0"/>
                    <a:pt x="20565" y="0"/>
                  </a:cubicBezTo>
                  <a:close/>
                </a:path>
              </a:pathLst>
            </a:custGeom>
            <a:solidFill>
              <a:schemeClr val="accent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 name="TextBox 1">
              <a:extLst>
                <a:ext uri="{FF2B5EF4-FFF2-40B4-BE49-F238E27FC236}">
                  <a16:creationId xmlns:a16="http://schemas.microsoft.com/office/drawing/2014/main" id="{670751F6-46FB-959C-BE69-CC56095266D0}"/>
                </a:ext>
              </a:extLst>
            </p:cNvPr>
            <p:cNvSpPr txBox="1"/>
            <p:nvPr/>
          </p:nvSpPr>
          <p:spPr>
            <a:xfrm>
              <a:off x="1358348" y="2110409"/>
              <a:ext cx="1722783"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i="0" u="none" strike="noStrike" baseline="0">
                  <a:solidFill>
                    <a:srgbClr val="ED7D31"/>
                  </a:solidFill>
                  <a:latin typeface="Open Sans Bold"/>
                  <a:ea typeface="Open Sans Bold"/>
                  <a:cs typeface="Open Sans Bold"/>
                </a:rPr>
                <a:t>PILOT QUESTION</a:t>
              </a:r>
              <a:r>
                <a:rPr sz="1200" b="0" i="0">
                  <a:solidFill>
                    <a:srgbClr val="000000"/>
                  </a:solidFill>
                  <a:latin typeface="Open Sans Bold"/>
                  <a:ea typeface="Open Sans Bold"/>
                  <a:cs typeface="Open Sans Bold"/>
                </a:rPr>
                <a:t>​</a:t>
              </a:r>
              <a:endParaRPr lang="en-US" sz="1200">
                <a:latin typeface="Open Sans Bold"/>
                <a:ea typeface="Open Sans Bold"/>
                <a:cs typeface="Open Sans Bold"/>
              </a:endParaRPr>
            </a:p>
            <a:p>
              <a:pPr algn="ctr"/>
              <a:endParaRPr lang="en-US"/>
            </a:p>
          </p:txBody>
        </p:sp>
        <p:sp>
          <p:nvSpPr>
            <p:cNvPr id="14" name="TextBox 13">
              <a:extLst>
                <a:ext uri="{FF2B5EF4-FFF2-40B4-BE49-F238E27FC236}">
                  <a16:creationId xmlns:a16="http://schemas.microsoft.com/office/drawing/2014/main" id="{C9722785-62B5-AFD3-01E5-A0FF09DA4401}"/>
                </a:ext>
              </a:extLst>
            </p:cNvPr>
            <p:cNvSpPr txBox="1"/>
            <p:nvPr/>
          </p:nvSpPr>
          <p:spPr>
            <a:xfrm>
              <a:off x="1096064" y="2531273"/>
              <a:ext cx="2279374" cy="8376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0" u="none" strike="noStrike" baseline="0">
                  <a:solidFill>
                    <a:schemeClr val="bg1"/>
                  </a:solidFill>
                  <a:latin typeface="Open Sans Regular"/>
                  <a:ea typeface="Open Sans Regular"/>
                  <a:cs typeface="Open Sans Regular"/>
                </a:rPr>
                <a:t>"Can it work?"</a:t>
              </a:r>
              <a:r>
                <a:rPr sz="2400" b="1" i="0">
                  <a:solidFill>
                    <a:schemeClr val="bg1"/>
                  </a:solidFill>
                  <a:latin typeface="Open Sans Regular"/>
                  <a:ea typeface="Open Sans Regular"/>
                  <a:cs typeface="Open Sans Regular"/>
                </a:rPr>
                <a:t>​</a:t>
              </a:r>
              <a:endParaRPr lang="en-US" sz="2400" b="1">
                <a:solidFill>
                  <a:schemeClr val="bg1"/>
                </a:solidFill>
                <a:latin typeface="Open Sans Regular"/>
                <a:ea typeface="Open Sans Regular"/>
                <a:cs typeface="Open Sans Regular"/>
              </a:endParaRPr>
            </a:p>
            <a:p>
              <a:pPr algn="ctr"/>
              <a:endParaRPr lang="en-US" sz="2400">
                <a:cs typeface="Segoe UI"/>
              </a:endParaRPr>
            </a:p>
          </p:txBody>
        </p:sp>
        <p:sp>
          <p:nvSpPr>
            <p:cNvPr id="24" name="Text 13">
              <a:extLst>
                <a:ext uri="{FF2B5EF4-FFF2-40B4-BE49-F238E27FC236}">
                  <a16:creationId xmlns:a16="http://schemas.microsoft.com/office/drawing/2014/main" id="{E305B5DD-4A06-E1D4-6F5D-8757543A7963}"/>
                </a:ext>
              </a:extLst>
            </p:cNvPr>
            <p:cNvSpPr/>
            <p:nvPr/>
          </p:nvSpPr>
          <p:spPr>
            <a:xfrm>
              <a:off x="1418071" y="3038909"/>
              <a:ext cx="1608151" cy="398890"/>
            </a:xfrm>
            <a:prstGeom prst="rect">
              <a:avLst/>
            </a:prstGeom>
            <a:noFill/>
            <a:ln/>
          </p:spPr>
          <p:txBody>
            <a:bodyPr wrap="square" lIns="0" tIns="0" rIns="0" bIns="0" rtlCol="0" anchor="ctr">
              <a:normAutofit/>
            </a:bodyPr>
            <a:lstStyle/>
            <a:p>
              <a:pPr marL="0" indent="0">
                <a:buNone/>
              </a:pPr>
              <a:r>
                <a:rPr lang="en-US" sz="1400">
                  <a:solidFill>
                    <a:schemeClr val="bg1"/>
                  </a:solidFill>
                  <a:latin typeface="Open Sans"/>
                  <a:ea typeface="Open Sans"/>
                  <a:cs typeface="Open Sans"/>
                </a:rPr>
                <a:t>Curated Prompts</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13">
              <a:extLst>
                <a:ext uri="{FF2B5EF4-FFF2-40B4-BE49-F238E27FC236}">
                  <a16:creationId xmlns:a16="http://schemas.microsoft.com/office/drawing/2014/main" id="{3862226D-A9A6-D8D0-A534-C7DBFC242F00}"/>
                </a:ext>
              </a:extLst>
            </p:cNvPr>
            <p:cNvSpPr/>
            <p:nvPr/>
          </p:nvSpPr>
          <p:spPr>
            <a:xfrm>
              <a:off x="1612162" y="3682541"/>
              <a:ext cx="1621403" cy="385638"/>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Known Users</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13">
              <a:extLst>
                <a:ext uri="{FF2B5EF4-FFF2-40B4-BE49-F238E27FC236}">
                  <a16:creationId xmlns:a16="http://schemas.microsoft.com/office/drawing/2014/main" id="{533BA06B-8509-2310-8C29-0D91EC3961A3}"/>
                </a:ext>
              </a:extLst>
            </p:cNvPr>
            <p:cNvSpPr/>
            <p:nvPr/>
          </p:nvSpPr>
          <p:spPr>
            <a:xfrm>
              <a:off x="1521229" y="4251580"/>
              <a:ext cx="1621403" cy="385638"/>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Maker - Led Fixes</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13">
              <a:extLst>
                <a:ext uri="{FF2B5EF4-FFF2-40B4-BE49-F238E27FC236}">
                  <a16:creationId xmlns:a16="http://schemas.microsoft.com/office/drawing/2014/main" id="{ACC3AB90-4BF7-A0CB-D0D9-67D116464B9E}"/>
                </a:ext>
              </a:extLst>
            </p:cNvPr>
            <p:cNvSpPr/>
            <p:nvPr/>
          </p:nvSpPr>
          <p:spPr>
            <a:xfrm>
              <a:off x="1404452" y="4814015"/>
              <a:ext cx="2065350" cy="385638"/>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Average - Case Demo</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5" name="Group 44">
            <a:extLst>
              <a:ext uri="{FF2B5EF4-FFF2-40B4-BE49-F238E27FC236}">
                <a16:creationId xmlns:a16="http://schemas.microsoft.com/office/drawing/2014/main" id="{C6CEA263-FEE0-21AC-5D9C-15CCE8581FB8}"/>
              </a:ext>
            </a:extLst>
          </p:cNvPr>
          <p:cNvGrpSpPr/>
          <p:nvPr/>
        </p:nvGrpSpPr>
        <p:grpSpPr>
          <a:xfrm>
            <a:off x="6070553" y="1893564"/>
            <a:ext cx="3352834" cy="4129079"/>
            <a:chOff x="670293" y="2006208"/>
            <a:chExt cx="2819595" cy="3506226"/>
          </a:xfrm>
        </p:grpSpPr>
        <p:sp>
          <p:nvSpPr>
            <p:cNvPr id="46" name="Shape 477">
              <a:extLst>
                <a:ext uri="{FF2B5EF4-FFF2-40B4-BE49-F238E27FC236}">
                  <a16:creationId xmlns:a16="http://schemas.microsoft.com/office/drawing/2014/main" id="{70B7CEA7-0E05-6688-7608-AEA9C1F697C6}"/>
                </a:ext>
              </a:extLst>
            </p:cNvPr>
            <p:cNvSpPr/>
            <p:nvPr/>
          </p:nvSpPr>
          <p:spPr>
            <a:xfrm>
              <a:off x="801963" y="2886006"/>
              <a:ext cx="2520244" cy="2626428"/>
            </a:xfrm>
            <a:custGeom>
              <a:avLst/>
              <a:gdLst/>
              <a:ahLst/>
              <a:cxnLst>
                <a:cxn ang="0">
                  <a:pos x="wd2" y="hd2"/>
                </a:cxn>
                <a:cxn ang="5400000">
                  <a:pos x="wd2" y="hd2"/>
                </a:cxn>
                <a:cxn ang="10800000">
                  <a:pos x="wd2" y="hd2"/>
                </a:cxn>
                <a:cxn ang="16200000">
                  <a:pos x="wd2" y="hd2"/>
                </a:cxn>
              </a:cxnLst>
              <a:rect l="0" t="0" r="r" b="b"/>
              <a:pathLst>
                <a:path w="21600" h="21558" extrusionOk="0">
                  <a:moveTo>
                    <a:pt x="0" y="0"/>
                  </a:moveTo>
                  <a:lnTo>
                    <a:pt x="0" y="17685"/>
                  </a:lnTo>
                  <a:cubicBezTo>
                    <a:pt x="0" y="18019"/>
                    <a:pt x="443" y="18428"/>
                    <a:pt x="985" y="18595"/>
                  </a:cubicBezTo>
                  <a:lnTo>
                    <a:pt x="9815" y="21433"/>
                  </a:lnTo>
                  <a:cubicBezTo>
                    <a:pt x="10357" y="21600"/>
                    <a:pt x="11243" y="21600"/>
                    <a:pt x="11785" y="21433"/>
                  </a:cubicBezTo>
                  <a:lnTo>
                    <a:pt x="20615" y="18595"/>
                  </a:lnTo>
                  <a:cubicBezTo>
                    <a:pt x="21157" y="18428"/>
                    <a:pt x="21600" y="18019"/>
                    <a:pt x="21600" y="17685"/>
                  </a:cubicBezTo>
                  <a:lnTo>
                    <a:pt x="21600" y="0"/>
                  </a:lnTo>
                  <a:cubicBezTo>
                    <a:pt x="21600" y="0"/>
                    <a:pt x="0" y="0"/>
                    <a:pt x="0" y="0"/>
                  </a:cubicBezTo>
                  <a:close/>
                </a:path>
              </a:pathLst>
            </a:custGeom>
            <a:solidFill>
              <a:srgbClr val="B4C8FF"/>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7" name="Shape 478">
              <a:extLst>
                <a:ext uri="{FF2B5EF4-FFF2-40B4-BE49-F238E27FC236}">
                  <a16:creationId xmlns:a16="http://schemas.microsoft.com/office/drawing/2014/main" id="{C581A0F1-1033-E62E-BE9B-1BE46466B379}"/>
                </a:ext>
              </a:extLst>
            </p:cNvPr>
            <p:cNvSpPr/>
            <p:nvPr/>
          </p:nvSpPr>
          <p:spPr>
            <a:xfrm>
              <a:off x="801963" y="3453734"/>
              <a:ext cx="2533496" cy="1374946"/>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3"/>
                    <a:pt x="20592" y="15902"/>
                  </a:cubicBezTo>
                  <a:lnTo>
                    <a:pt x="11808" y="21270"/>
                  </a:lnTo>
                  <a:cubicBezTo>
                    <a:pt x="11254" y="21600"/>
                    <a:pt x="10346" y="21600"/>
                    <a:pt x="9792" y="21270"/>
                  </a:cubicBezTo>
                  <a:lnTo>
                    <a:pt x="1008" y="15902"/>
                  </a:lnTo>
                  <a:cubicBezTo>
                    <a:pt x="453" y="15573"/>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rgbClr val="182C61"/>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8" name="Shape 479">
              <a:extLst>
                <a:ext uri="{FF2B5EF4-FFF2-40B4-BE49-F238E27FC236}">
                  <a16:creationId xmlns:a16="http://schemas.microsoft.com/office/drawing/2014/main" id="{4980E531-DB5C-8549-6DEF-EF3F439D7939}"/>
                </a:ext>
              </a:extLst>
            </p:cNvPr>
            <p:cNvSpPr/>
            <p:nvPr/>
          </p:nvSpPr>
          <p:spPr>
            <a:xfrm>
              <a:off x="801963" y="2891145"/>
              <a:ext cx="2533496" cy="1374934"/>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chemeClr val="accent1"/>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49" name="Shape 480">
              <a:extLst>
                <a:ext uri="{FF2B5EF4-FFF2-40B4-BE49-F238E27FC236}">
                  <a16:creationId xmlns:a16="http://schemas.microsoft.com/office/drawing/2014/main" id="{1C5A8710-8B8F-CCA9-0500-5FBD795F0812}"/>
                </a:ext>
              </a:extLst>
            </p:cNvPr>
            <p:cNvSpPr/>
            <p:nvPr/>
          </p:nvSpPr>
          <p:spPr>
            <a:xfrm>
              <a:off x="801963" y="2891772"/>
              <a:ext cx="2520244" cy="811717"/>
            </a:xfrm>
            <a:custGeom>
              <a:avLst/>
              <a:gdLst/>
              <a:ahLst/>
              <a:cxnLst>
                <a:cxn ang="0">
                  <a:pos x="wd2" y="hd2"/>
                </a:cxn>
                <a:cxn ang="5400000">
                  <a:pos x="wd2" y="hd2"/>
                </a:cxn>
                <a:cxn ang="10800000">
                  <a:pos x="wd2" y="hd2"/>
                </a:cxn>
                <a:cxn ang="16200000">
                  <a:pos x="wd2" y="hd2"/>
                </a:cxn>
              </a:cxnLst>
              <a:rect l="0" t="0" r="r" b="b"/>
              <a:pathLst>
                <a:path w="21600" h="21518" extrusionOk="0">
                  <a:moveTo>
                    <a:pt x="21600" y="14105"/>
                  </a:moveTo>
                  <a:cubicBezTo>
                    <a:pt x="21600" y="14764"/>
                    <a:pt x="21146" y="15572"/>
                    <a:pt x="20592" y="15902"/>
                  </a:cubicBezTo>
                  <a:lnTo>
                    <a:pt x="11808" y="21270"/>
                  </a:lnTo>
                  <a:cubicBezTo>
                    <a:pt x="11254" y="21600"/>
                    <a:pt x="10346" y="21600"/>
                    <a:pt x="9792" y="21270"/>
                  </a:cubicBezTo>
                  <a:lnTo>
                    <a:pt x="1008" y="15902"/>
                  </a:lnTo>
                  <a:cubicBezTo>
                    <a:pt x="453" y="15572"/>
                    <a:pt x="0" y="14764"/>
                    <a:pt x="0" y="14105"/>
                  </a:cubicBezTo>
                  <a:lnTo>
                    <a:pt x="0" y="1198"/>
                  </a:lnTo>
                  <a:cubicBezTo>
                    <a:pt x="0" y="539"/>
                    <a:pt x="524" y="0"/>
                    <a:pt x="1164" y="0"/>
                  </a:cubicBezTo>
                  <a:lnTo>
                    <a:pt x="20436" y="0"/>
                  </a:lnTo>
                  <a:cubicBezTo>
                    <a:pt x="21076" y="0"/>
                    <a:pt x="21600" y="539"/>
                    <a:pt x="21600" y="1198"/>
                  </a:cubicBezTo>
                  <a:cubicBezTo>
                    <a:pt x="21600" y="1198"/>
                    <a:pt x="21600" y="14105"/>
                    <a:pt x="21600" y="14105"/>
                  </a:cubicBezTo>
                  <a:close/>
                </a:path>
              </a:pathLst>
            </a:custGeom>
            <a:solidFill>
              <a:srgbClr val="FF7E00"/>
            </a:solidFill>
            <a:ln w="12700">
              <a:solidFill>
                <a:srgbClr val="FFFFFF"/>
              </a:solidFill>
              <a:miter lim="400000"/>
            </a:ln>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50" name="Shape 481">
              <a:extLst>
                <a:ext uri="{FF2B5EF4-FFF2-40B4-BE49-F238E27FC236}">
                  <a16:creationId xmlns:a16="http://schemas.microsoft.com/office/drawing/2014/main" id="{0FBAF190-E739-B007-DFA3-75C3010B9BD1}"/>
                </a:ext>
              </a:extLst>
            </p:cNvPr>
            <p:cNvSpPr/>
            <p:nvPr/>
          </p:nvSpPr>
          <p:spPr>
            <a:xfrm>
              <a:off x="801963" y="2006208"/>
              <a:ext cx="2492980" cy="887868"/>
            </a:xfrm>
            <a:custGeom>
              <a:avLst/>
              <a:gdLst/>
              <a:ahLst/>
              <a:cxnLst>
                <a:cxn ang="0">
                  <a:pos x="wd2" y="hd2"/>
                </a:cxn>
                <a:cxn ang="5400000">
                  <a:pos x="wd2" y="hd2"/>
                </a:cxn>
                <a:cxn ang="10800000">
                  <a:pos x="wd2" y="hd2"/>
                </a:cxn>
                <a:cxn ang="16200000">
                  <a:pos x="wd2" y="hd2"/>
                </a:cxn>
              </a:cxnLst>
              <a:rect l="0" t="0" r="r" b="b"/>
              <a:pathLst>
                <a:path w="21600" h="21511" extrusionOk="0">
                  <a:moveTo>
                    <a:pt x="21600" y="15308"/>
                  </a:moveTo>
                  <a:cubicBezTo>
                    <a:pt x="21600" y="16023"/>
                    <a:pt x="21146" y="16901"/>
                    <a:pt x="20592" y="17258"/>
                  </a:cubicBezTo>
                  <a:lnTo>
                    <a:pt x="11808" y="21243"/>
                  </a:lnTo>
                  <a:cubicBezTo>
                    <a:pt x="11254" y="21600"/>
                    <a:pt x="10346" y="21600"/>
                    <a:pt x="9792" y="21243"/>
                  </a:cubicBezTo>
                  <a:lnTo>
                    <a:pt x="1008" y="17258"/>
                  </a:lnTo>
                  <a:cubicBezTo>
                    <a:pt x="453" y="16901"/>
                    <a:pt x="0" y="16023"/>
                    <a:pt x="0" y="15308"/>
                  </a:cubicBezTo>
                  <a:lnTo>
                    <a:pt x="0" y="1300"/>
                  </a:lnTo>
                  <a:cubicBezTo>
                    <a:pt x="0" y="585"/>
                    <a:pt x="524" y="0"/>
                    <a:pt x="1164" y="0"/>
                  </a:cubicBezTo>
                  <a:lnTo>
                    <a:pt x="20436" y="0"/>
                  </a:lnTo>
                  <a:cubicBezTo>
                    <a:pt x="21076" y="0"/>
                    <a:pt x="21600" y="585"/>
                    <a:pt x="21600" y="1300"/>
                  </a:cubicBezTo>
                  <a:cubicBezTo>
                    <a:pt x="21600" y="1300"/>
                    <a:pt x="21600" y="15308"/>
                    <a:pt x="21600" y="15308"/>
                  </a:cubicBezTo>
                  <a:close/>
                </a:path>
              </a:pathLst>
            </a:custGeom>
            <a:solidFill>
              <a:srgbClr val="FFFFFF"/>
            </a:solidFill>
            <a:ln w="12700">
              <a:solidFill>
                <a:srgbClr val="DCDEE0"/>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a:solidFill>
                    <a:srgbClr val="53585F"/>
                  </a:solidFill>
                  <a:latin typeface="Open Sans"/>
                  <a:ea typeface="Open Sans"/>
                  <a:cs typeface="Open Sans"/>
                  <a:sym typeface="Open Sans"/>
                </a:defRPr>
              </a:pPr>
              <a:endParaRPr lang="en-US" sz="4000"/>
            </a:p>
          </p:txBody>
        </p:sp>
        <p:sp>
          <p:nvSpPr>
            <p:cNvPr id="51" name="Shape 500">
              <a:extLst>
                <a:ext uri="{FF2B5EF4-FFF2-40B4-BE49-F238E27FC236}">
                  <a16:creationId xmlns:a16="http://schemas.microsoft.com/office/drawing/2014/main" id="{C0C038BF-D9ED-3998-1DA6-6FEBD6F6BEF8}"/>
                </a:ext>
              </a:extLst>
            </p:cNvPr>
            <p:cNvSpPr/>
            <p:nvPr/>
          </p:nvSpPr>
          <p:spPr>
            <a:xfrm>
              <a:off x="670293" y="2431542"/>
              <a:ext cx="2802930" cy="568126"/>
            </a:xfrm>
            <a:custGeom>
              <a:avLst/>
              <a:gdLst/>
              <a:ahLst/>
              <a:cxnLst>
                <a:cxn ang="0">
                  <a:pos x="wd2" y="hd2"/>
                </a:cxn>
                <a:cxn ang="5400000">
                  <a:pos x="wd2" y="hd2"/>
                </a:cxn>
                <a:cxn ang="10800000">
                  <a:pos x="wd2" y="hd2"/>
                </a:cxn>
                <a:cxn ang="16200000">
                  <a:pos x="wd2" y="hd2"/>
                </a:cxn>
              </a:cxnLst>
              <a:rect l="0" t="0" r="r" b="b"/>
              <a:pathLst>
                <a:path w="21600" h="21600" extrusionOk="0">
                  <a:moveTo>
                    <a:pt x="20565" y="0"/>
                  </a:moveTo>
                  <a:lnTo>
                    <a:pt x="20518" y="0"/>
                  </a:lnTo>
                  <a:lnTo>
                    <a:pt x="20311" y="0"/>
                  </a:lnTo>
                  <a:lnTo>
                    <a:pt x="1289" y="0"/>
                  </a:lnTo>
                  <a:lnTo>
                    <a:pt x="1082" y="0"/>
                  </a:lnTo>
                  <a:lnTo>
                    <a:pt x="1035" y="0"/>
                  </a:lnTo>
                  <a:cubicBezTo>
                    <a:pt x="463" y="0"/>
                    <a:pt x="0" y="1121"/>
                    <a:pt x="0" y="2504"/>
                  </a:cubicBezTo>
                  <a:lnTo>
                    <a:pt x="0" y="19992"/>
                  </a:lnTo>
                  <a:cubicBezTo>
                    <a:pt x="0" y="20880"/>
                    <a:pt x="463" y="21600"/>
                    <a:pt x="1035" y="21600"/>
                  </a:cubicBezTo>
                  <a:lnTo>
                    <a:pt x="1035" y="18383"/>
                  </a:lnTo>
                  <a:lnTo>
                    <a:pt x="1035" y="18374"/>
                  </a:lnTo>
                  <a:lnTo>
                    <a:pt x="2111" y="18374"/>
                  </a:lnTo>
                  <a:lnTo>
                    <a:pt x="2111" y="18373"/>
                  </a:lnTo>
                  <a:lnTo>
                    <a:pt x="19489" y="18373"/>
                  </a:lnTo>
                  <a:lnTo>
                    <a:pt x="19489" y="18374"/>
                  </a:lnTo>
                  <a:lnTo>
                    <a:pt x="20565" y="18374"/>
                  </a:lnTo>
                  <a:lnTo>
                    <a:pt x="20565" y="18383"/>
                  </a:lnTo>
                  <a:lnTo>
                    <a:pt x="20565" y="21600"/>
                  </a:lnTo>
                  <a:cubicBezTo>
                    <a:pt x="21137" y="21600"/>
                    <a:pt x="21600" y="20880"/>
                    <a:pt x="21600" y="19992"/>
                  </a:cubicBezTo>
                  <a:lnTo>
                    <a:pt x="21600" y="2504"/>
                  </a:lnTo>
                  <a:cubicBezTo>
                    <a:pt x="21600" y="1121"/>
                    <a:pt x="21137" y="0"/>
                    <a:pt x="20565" y="0"/>
                  </a:cubicBezTo>
                  <a:close/>
                </a:path>
              </a:pathLst>
            </a:custGeom>
            <a:solidFill>
              <a:schemeClr val="accent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52" name="TextBox 51">
              <a:extLst>
                <a:ext uri="{FF2B5EF4-FFF2-40B4-BE49-F238E27FC236}">
                  <a16:creationId xmlns:a16="http://schemas.microsoft.com/office/drawing/2014/main" id="{2F562A5A-5E99-35AA-321D-402482774CC9}"/>
                </a:ext>
              </a:extLst>
            </p:cNvPr>
            <p:cNvSpPr txBox="1"/>
            <p:nvPr/>
          </p:nvSpPr>
          <p:spPr>
            <a:xfrm>
              <a:off x="1246902" y="2110409"/>
              <a:ext cx="1722783" cy="470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b="1">
                  <a:solidFill>
                    <a:srgbClr val="ED7D31"/>
                  </a:solidFill>
                  <a:latin typeface="Open Sans Bold"/>
                  <a:ea typeface="Open Sans Bold"/>
                  <a:cs typeface="Open Sans Bold"/>
                </a:rPr>
                <a:t>PRODUCTION QUESTION</a:t>
              </a:r>
              <a:endParaRPr lang="en-US"/>
            </a:p>
            <a:p>
              <a:pPr algn="ctr"/>
              <a:endParaRPr lang="en-US"/>
            </a:p>
          </p:txBody>
        </p:sp>
        <p:sp>
          <p:nvSpPr>
            <p:cNvPr id="53" name="TextBox 52">
              <a:extLst>
                <a:ext uri="{FF2B5EF4-FFF2-40B4-BE49-F238E27FC236}">
                  <a16:creationId xmlns:a16="http://schemas.microsoft.com/office/drawing/2014/main" id="{4D3746AA-DD77-B86C-77FE-11F597F95B19}"/>
                </a:ext>
              </a:extLst>
            </p:cNvPr>
            <p:cNvSpPr txBox="1"/>
            <p:nvPr/>
          </p:nvSpPr>
          <p:spPr>
            <a:xfrm>
              <a:off x="672573" y="2503141"/>
              <a:ext cx="2641571" cy="7056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i="0" u="none" strike="noStrike" baseline="0">
                  <a:solidFill>
                    <a:schemeClr val="bg1"/>
                  </a:solidFill>
                  <a:latin typeface="Open Sans Regular"/>
                  <a:ea typeface="Open Sans Regular"/>
                  <a:cs typeface="Open Sans Regular"/>
                </a:rPr>
                <a:t>"Can </a:t>
              </a:r>
              <a:r>
                <a:rPr lang="en-US" sz="2400" b="1">
                  <a:solidFill>
                    <a:schemeClr val="bg1"/>
                  </a:solidFill>
                  <a:latin typeface="Open Sans Regular"/>
                  <a:ea typeface="Open Sans Regular"/>
                  <a:cs typeface="Open Sans Regular"/>
                </a:rPr>
                <a:t>we operate it?"</a:t>
              </a:r>
              <a:r>
                <a:rPr sz="2400" b="1" i="0">
                  <a:solidFill>
                    <a:schemeClr val="bg1"/>
                  </a:solidFill>
                  <a:latin typeface="Open Sans Regular"/>
                  <a:ea typeface="Open Sans Regular"/>
                  <a:cs typeface="Open Sans Regular"/>
                </a:rPr>
                <a:t>​</a:t>
              </a:r>
              <a:endParaRPr lang="en-US" sz="2400" b="1">
                <a:solidFill>
                  <a:schemeClr val="bg1"/>
                </a:solidFill>
                <a:latin typeface="Open Sans Regular"/>
                <a:ea typeface="Open Sans Regular"/>
                <a:cs typeface="Open Sans Regular"/>
              </a:endParaRPr>
            </a:p>
            <a:p>
              <a:pPr algn="ctr"/>
              <a:endParaRPr lang="en-US" sz="2400">
                <a:cs typeface="Segoe UI"/>
              </a:endParaRPr>
            </a:p>
          </p:txBody>
        </p:sp>
        <p:sp>
          <p:nvSpPr>
            <p:cNvPr id="54" name="Text 13">
              <a:extLst>
                <a:ext uri="{FF2B5EF4-FFF2-40B4-BE49-F238E27FC236}">
                  <a16:creationId xmlns:a16="http://schemas.microsoft.com/office/drawing/2014/main" id="{AEE0AE88-0C53-A475-8B4F-3A08365E3BC4}"/>
                </a:ext>
              </a:extLst>
            </p:cNvPr>
            <p:cNvSpPr/>
            <p:nvPr/>
          </p:nvSpPr>
          <p:spPr>
            <a:xfrm>
              <a:off x="1022442" y="3033282"/>
              <a:ext cx="2466280" cy="398890"/>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Core + Edge + Deny </a:t>
              </a:r>
              <a:r>
                <a:rPr lang="en-US" sz="1400" err="1">
                  <a:solidFill>
                    <a:schemeClr val="bg1"/>
                  </a:solidFill>
                  <a:latin typeface="Open Sans"/>
                  <a:ea typeface="Open Sans"/>
                  <a:cs typeface="Open Sans"/>
                </a:rPr>
                <a:t>Behaviour</a:t>
              </a:r>
              <a:r>
                <a:rPr lang="en-US" sz="1400">
                  <a:solidFill>
                    <a:schemeClr val="bg1"/>
                  </a:solidFill>
                  <a:latin typeface="Open Sans"/>
                  <a:ea typeface="Open Sans"/>
                  <a:cs typeface="Open Sans"/>
                </a:rPr>
                <a:t> </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5" name="Text 13">
              <a:extLst>
                <a:ext uri="{FF2B5EF4-FFF2-40B4-BE49-F238E27FC236}">
                  <a16:creationId xmlns:a16="http://schemas.microsoft.com/office/drawing/2014/main" id="{1A02A8B8-155D-7C83-2B76-C67E37FD9DEE}"/>
                </a:ext>
              </a:extLst>
            </p:cNvPr>
            <p:cNvSpPr/>
            <p:nvPr/>
          </p:nvSpPr>
          <p:spPr>
            <a:xfrm>
              <a:off x="1177525" y="3682542"/>
              <a:ext cx="2312363" cy="368759"/>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Real Users In Real Channel</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6" name="Text 13">
              <a:extLst>
                <a:ext uri="{FF2B5EF4-FFF2-40B4-BE49-F238E27FC236}">
                  <a16:creationId xmlns:a16="http://schemas.microsoft.com/office/drawing/2014/main" id="{556B901F-130C-E9D9-7AB2-EBA6DCBDD59E}"/>
                </a:ext>
              </a:extLst>
            </p:cNvPr>
            <p:cNvSpPr/>
            <p:nvPr/>
          </p:nvSpPr>
          <p:spPr>
            <a:xfrm>
              <a:off x="1042014" y="4212193"/>
              <a:ext cx="2446098" cy="385638"/>
            </a:xfrm>
            <a:prstGeom prst="rect">
              <a:avLst/>
            </a:prstGeom>
            <a:noFill/>
            <a:ln/>
          </p:spPr>
          <p:txBody>
            <a:bodyPr wrap="square" lIns="0" tIns="0" rIns="0" bIns="0" rtlCol="0" anchor="ctr">
              <a:normAutofit/>
            </a:bodyPr>
            <a:lstStyle/>
            <a:p>
              <a:r>
                <a:rPr lang="en-US" sz="1250">
                  <a:solidFill>
                    <a:schemeClr val="bg1"/>
                  </a:solidFill>
                  <a:latin typeface="Open Sans"/>
                  <a:ea typeface="Open Sans"/>
                  <a:cs typeface="Open Sans"/>
                </a:rPr>
                <a:t>Versioned Releases and Rollback</a:t>
              </a:r>
              <a:endParaRPr lang="en-US" sz="125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7" name="Text 13">
              <a:extLst>
                <a:ext uri="{FF2B5EF4-FFF2-40B4-BE49-F238E27FC236}">
                  <a16:creationId xmlns:a16="http://schemas.microsoft.com/office/drawing/2014/main" id="{E0F9A5B8-6B24-4B40-7F28-2F462C3EB95B}"/>
                </a:ext>
              </a:extLst>
            </p:cNvPr>
            <p:cNvSpPr/>
            <p:nvPr/>
          </p:nvSpPr>
          <p:spPr>
            <a:xfrm>
              <a:off x="1047828" y="4757749"/>
              <a:ext cx="2421975" cy="385638"/>
            </a:xfrm>
            <a:prstGeom prst="rect">
              <a:avLst/>
            </a:prstGeom>
            <a:noFill/>
            <a:ln/>
          </p:spPr>
          <p:txBody>
            <a:bodyPr wrap="square" lIns="0" tIns="0" rIns="0" bIns="0" rtlCol="0" anchor="ctr">
              <a:normAutofit/>
            </a:bodyPr>
            <a:lstStyle/>
            <a:p>
              <a:r>
                <a:rPr lang="en-US" sz="1400">
                  <a:solidFill>
                    <a:schemeClr val="bg1"/>
                  </a:solidFill>
                  <a:latin typeface="Open Sans"/>
                  <a:ea typeface="Open Sans"/>
                  <a:cs typeface="Open Sans"/>
                </a:rPr>
                <a:t>Peak load, Cost, Latency, Audit  </a:t>
              </a:r>
              <a:endParaRPr lang="en-US" sz="14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59" name="Text 35">
            <a:extLst>
              <a:ext uri="{FF2B5EF4-FFF2-40B4-BE49-F238E27FC236}">
                <a16:creationId xmlns:a16="http://schemas.microsoft.com/office/drawing/2014/main" id="{A94A7FB7-8085-D71A-4E93-44331B8DBEF9}"/>
              </a:ext>
            </a:extLst>
          </p:cNvPr>
          <p:cNvSpPr/>
          <p:nvPr/>
        </p:nvSpPr>
        <p:spPr>
          <a:xfrm>
            <a:off x="685800" y="6298228"/>
            <a:ext cx="1097280" cy="201168"/>
          </a:xfrm>
          <a:prstGeom prst="rect">
            <a:avLst/>
          </a:prstGeom>
          <a:noFill/>
          <a:ln/>
        </p:spPr>
        <p:txBody>
          <a:bodyPr wrap="square" lIns="0" tIns="0" rIns="0" bIns="0" rtlCol="0" anchor="ctr">
            <a:normAutofit/>
          </a:bodyPr>
          <a:lstStyle/>
          <a:p>
            <a:pPr marL="0" indent="0">
              <a:buNone/>
            </a:pPr>
            <a:r>
              <a:rPr lang="en-US" sz="900" b="1" kern="0" spc="110">
                <a:solidFill>
                  <a:schemeClr val="accent2"/>
                </a:solidFill>
                <a:latin typeface="Open Sans" panose="020B0606030504020204" pitchFamily="34" charset="0"/>
                <a:ea typeface="Open Sans" panose="020B0606030504020204" pitchFamily="34" charset="0"/>
                <a:cs typeface="Open Sans" panose="020B0606030504020204" pitchFamily="34" charset="0"/>
              </a:rPr>
              <a:t>FIELD PATTERN</a:t>
            </a:r>
            <a:endParaRPr lang="en-US" sz="9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1" name="Text 36">
            <a:extLst>
              <a:ext uri="{FF2B5EF4-FFF2-40B4-BE49-F238E27FC236}">
                <a16:creationId xmlns:a16="http://schemas.microsoft.com/office/drawing/2014/main" id="{7D919300-91C8-2D17-3EEE-B12D7B5CCA52}"/>
              </a:ext>
            </a:extLst>
          </p:cNvPr>
          <p:cNvSpPr/>
          <p:nvPr/>
        </p:nvSpPr>
        <p:spPr>
          <a:xfrm>
            <a:off x="1846454" y="6225076"/>
            <a:ext cx="9509760" cy="347472"/>
          </a:xfrm>
          <a:prstGeom prst="rect">
            <a:avLst/>
          </a:prstGeom>
          <a:noFill/>
          <a:ln/>
        </p:spPr>
        <p:txBody>
          <a:bodyPr wrap="square" lIns="0" tIns="0" rIns="0" bIns="0" rtlCol="0" anchor="ctr">
            <a:normAutofit fontScale="92500"/>
          </a:bodyPr>
          <a:lstStyle/>
          <a:p>
            <a:pPr marL="0" indent="0">
              <a:buNone/>
            </a:pPr>
            <a:r>
              <a:rPr lang="en-US" sz="1400" b="1">
                <a:solidFill>
                  <a:srgbClr val="17213A"/>
                </a:solidFill>
                <a:latin typeface="Open Sans" panose="020B0606030504020204" pitchFamily="34" charset="0"/>
                <a:ea typeface="Open Sans" panose="020B0606030504020204" pitchFamily="34" charset="0"/>
                <a:cs typeface="Open Sans" panose="020B0606030504020204" pitchFamily="34" charset="0"/>
              </a:rPr>
              <a:t>Most pilots do not fail on the happy path. They stall because nobody defined ownership for the other paths.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E8C34122-5E11-16E1-AD68-E8116331A889}"/>
              </a:ext>
            </a:extLst>
          </p:cNvPr>
          <p:cNvCxnSpPr>
            <a:cxnSpLocks/>
          </p:cNvCxnSpPr>
          <p:nvPr/>
        </p:nvCxnSpPr>
        <p:spPr>
          <a:xfrm>
            <a:off x="541445" y="1235897"/>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pic>
        <p:nvPicPr>
          <p:cNvPr id="23" name="Picture 22">
            <a:extLst>
              <a:ext uri="{FF2B5EF4-FFF2-40B4-BE49-F238E27FC236}">
                <a16:creationId xmlns:a16="http://schemas.microsoft.com/office/drawing/2014/main" id="{6D51BBF6-F648-ACEA-7D42-4A517481947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904319780"/>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E0835F81-2183-85B6-C1D3-BE7D65DC0C2A}"/>
              </a:ext>
            </a:extLst>
          </p:cNvPr>
          <p:cNvGrpSpPr/>
          <p:nvPr/>
        </p:nvGrpSpPr>
        <p:grpSpPr>
          <a:xfrm>
            <a:off x="4456417" y="251022"/>
            <a:ext cx="4005072" cy="283464"/>
            <a:chOff x="7040880" y="329184"/>
            <a:chExt cx="4005072" cy="283464"/>
          </a:xfrm>
        </p:grpSpPr>
        <p:sp>
          <p:nvSpPr>
            <p:cNvPr id="2" name="Shape 0"/>
            <p:cNvSpPr/>
            <p:nvPr/>
          </p:nvSpPr>
          <p:spPr>
            <a:xfrm>
              <a:off x="7223760" y="329184"/>
              <a:ext cx="118872" cy="118872"/>
            </a:xfrm>
            <a:prstGeom prst="ellipse">
              <a:avLst/>
            </a:prstGeom>
            <a:solidFill>
              <a:schemeClr val="accent2"/>
            </a:solidFill>
            <a:ln w="12700">
              <a:solidFill>
                <a:srgbClr val="6D4AFF">
                  <a:alpha val="0"/>
                </a:srgbClr>
              </a:solidFill>
              <a:prstDash val="solid"/>
            </a:ln>
          </p:spPr>
          <p:txBody>
            <a:bodyPr/>
            <a:lstStyle/>
            <a:p>
              <a:endParaRPr lang="en-US"/>
            </a:p>
          </p:txBody>
        </p:sp>
        <p:sp>
          <p:nvSpPr>
            <p:cNvPr id="3" name="Shape 1"/>
            <p:cNvSpPr/>
            <p:nvPr/>
          </p:nvSpPr>
          <p:spPr>
            <a:xfrm>
              <a:off x="7342632"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4" name="Text 2"/>
            <p:cNvSpPr/>
            <p:nvPr/>
          </p:nvSpPr>
          <p:spPr>
            <a:xfrm>
              <a:off x="7040880" y="466344"/>
              <a:ext cx="493776" cy="146304"/>
            </a:xfrm>
            <a:prstGeom prst="rect">
              <a:avLst/>
            </a:prstGeom>
            <a:noFill/>
            <a:ln/>
          </p:spPr>
          <p:txBody>
            <a:bodyPr wrap="square" lIns="0" tIns="0" rIns="0" bIns="0" rtlCol="0" anchor="ctr">
              <a:normAutofit/>
            </a:bodyPr>
            <a:lstStyle/>
            <a:p>
              <a:pPr marL="0" indent="0" algn="ctr">
                <a:buNone/>
              </a:pPr>
              <a:r>
                <a:rPr lang="en-US" sz="650" b="1">
                  <a:solidFill>
                    <a:schemeClr val="accent2"/>
                  </a:solidFill>
                  <a:latin typeface="Segoe UI" pitchFamily="34" charset="0"/>
                  <a:ea typeface="Segoe UI" pitchFamily="34" charset="-122"/>
                  <a:cs typeface="Segoe UI" pitchFamily="34" charset="-120"/>
                </a:rPr>
                <a:t>EVAL</a:t>
              </a:r>
              <a:endParaRPr lang="en-US" sz="650">
                <a:solidFill>
                  <a:schemeClr val="accent2"/>
                </a:solidFill>
              </a:endParaRPr>
            </a:p>
          </p:txBody>
        </p:sp>
        <p:sp>
          <p:nvSpPr>
            <p:cNvPr id="5" name="Shape 3"/>
            <p:cNvSpPr/>
            <p:nvPr/>
          </p:nvSpPr>
          <p:spPr>
            <a:xfrm>
              <a:off x="8101584"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6" name="Shape 4"/>
            <p:cNvSpPr/>
            <p:nvPr/>
          </p:nvSpPr>
          <p:spPr>
            <a:xfrm>
              <a:off x="8220456"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7" name="Text 5"/>
            <p:cNvSpPr/>
            <p:nvPr/>
          </p:nvSpPr>
          <p:spPr>
            <a:xfrm>
              <a:off x="7918704"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ALM</a:t>
              </a:r>
              <a:endParaRPr lang="en-US" sz="650"/>
            </a:p>
          </p:txBody>
        </p:sp>
        <p:sp>
          <p:nvSpPr>
            <p:cNvPr id="8" name="Shape 6"/>
            <p:cNvSpPr/>
            <p:nvPr/>
          </p:nvSpPr>
          <p:spPr>
            <a:xfrm>
              <a:off x="8979408"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9" name="Shape 7"/>
            <p:cNvSpPr/>
            <p:nvPr/>
          </p:nvSpPr>
          <p:spPr>
            <a:xfrm>
              <a:off x="9098280"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10" name="Text 8"/>
            <p:cNvSpPr/>
            <p:nvPr/>
          </p:nvSpPr>
          <p:spPr>
            <a:xfrm>
              <a:off x="8796528"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ECONOMICS</a:t>
              </a:r>
              <a:endParaRPr lang="en-US" sz="650"/>
            </a:p>
          </p:txBody>
        </p:sp>
        <p:sp>
          <p:nvSpPr>
            <p:cNvPr id="11" name="Shape 9"/>
            <p:cNvSpPr/>
            <p:nvPr/>
          </p:nvSpPr>
          <p:spPr>
            <a:xfrm>
              <a:off x="9857232"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12" name="Shape 10"/>
            <p:cNvSpPr/>
            <p:nvPr/>
          </p:nvSpPr>
          <p:spPr>
            <a:xfrm>
              <a:off x="9976104"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13" name="Text 11"/>
            <p:cNvSpPr/>
            <p:nvPr/>
          </p:nvSpPr>
          <p:spPr>
            <a:xfrm>
              <a:off x="9674352"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SCALE</a:t>
              </a:r>
              <a:endParaRPr lang="en-US" sz="650"/>
            </a:p>
          </p:txBody>
        </p:sp>
        <p:sp>
          <p:nvSpPr>
            <p:cNvPr id="14" name="Shape 12"/>
            <p:cNvSpPr/>
            <p:nvPr/>
          </p:nvSpPr>
          <p:spPr>
            <a:xfrm>
              <a:off x="10735056"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15" name="Text 13"/>
            <p:cNvSpPr/>
            <p:nvPr/>
          </p:nvSpPr>
          <p:spPr>
            <a:xfrm>
              <a:off x="10552176"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OBSERVE</a:t>
              </a:r>
              <a:endParaRPr lang="en-US" sz="650"/>
            </a:p>
          </p:txBody>
        </p:sp>
      </p:grpSp>
      <p:sp>
        <p:nvSpPr>
          <p:cNvPr id="16" name="Text 14"/>
          <p:cNvSpPr/>
          <p:nvPr/>
        </p:nvSpPr>
        <p:spPr>
          <a:xfrm>
            <a:off x="621792" y="625392"/>
            <a:ext cx="3474720" cy="201168"/>
          </a:xfrm>
          <a:prstGeom prst="rect">
            <a:avLst/>
          </a:prstGeom>
          <a:noFill/>
          <a:ln/>
        </p:spPr>
        <p:txBody>
          <a:bodyPr wrap="square" lIns="0" tIns="0" rIns="0" bIns="0" rtlCol="0" anchor="ctr">
            <a:normAutofit/>
          </a:bodyPr>
          <a:lstStyle/>
          <a:p>
            <a:pPr marL="0" indent="0">
              <a:buNone/>
            </a:pPr>
            <a:r>
              <a:rPr lang="en-US" sz="1000" b="1" kern="0" spc="140">
                <a:solidFill>
                  <a:schemeClr val="accent2"/>
                </a:solidFill>
                <a:latin typeface="Montserrat" pitchFamily="2" charset="0"/>
                <a:ea typeface="Segoe UI" pitchFamily="34" charset="-122"/>
                <a:cs typeface="Segoe UI" pitchFamily="34" charset="-120"/>
              </a:rPr>
              <a:t>GATE 1 | QUALITY</a:t>
            </a:r>
            <a:endParaRPr lang="en-US" sz="1000">
              <a:solidFill>
                <a:schemeClr val="accent2"/>
              </a:solidFill>
              <a:latin typeface="Montserrat" pitchFamily="2" charset="0"/>
            </a:endParaRPr>
          </a:p>
        </p:txBody>
      </p:sp>
      <p:sp>
        <p:nvSpPr>
          <p:cNvPr id="17" name="Text 15"/>
          <p:cNvSpPr/>
          <p:nvPr/>
        </p:nvSpPr>
        <p:spPr>
          <a:xfrm>
            <a:off x="621792" y="832104"/>
            <a:ext cx="11064240" cy="530352"/>
          </a:xfrm>
          <a:prstGeom prst="rect">
            <a:avLst/>
          </a:prstGeom>
          <a:noFill/>
          <a:ln/>
        </p:spPr>
        <p:txBody>
          <a:bodyPr wrap="square" lIns="0" tIns="0" rIns="0" bIns="0" rtlCol="0" anchor="ctr">
            <a:normAutofit/>
          </a:bodyPr>
          <a:lstStyle/>
          <a:p>
            <a:pPr marL="0" indent="0">
              <a:buNone/>
            </a:pPr>
            <a:r>
              <a:rPr lang="en-US" sz="2400" b="1">
                <a:solidFill>
                  <a:srgbClr val="002060"/>
                </a:solidFill>
                <a:latin typeface="Montserrat" pitchFamily="2" charset="0"/>
                <a:ea typeface="Segoe UI" pitchFamily="34" charset="-122"/>
                <a:cs typeface="Segoe UI" pitchFamily="34" charset="-120"/>
              </a:rPr>
              <a:t>Start evals on day 1: core, edge, and deny</a:t>
            </a:r>
            <a:endParaRPr lang="en-US" sz="2400">
              <a:solidFill>
                <a:srgbClr val="002060"/>
              </a:solidFill>
              <a:latin typeface="Montserrat" pitchFamily="2" charset="0"/>
            </a:endParaRPr>
          </a:p>
        </p:txBody>
      </p:sp>
      <p:sp>
        <p:nvSpPr>
          <p:cNvPr id="18" name="Text 16"/>
          <p:cNvSpPr/>
          <p:nvPr/>
        </p:nvSpPr>
        <p:spPr>
          <a:xfrm>
            <a:off x="621792" y="1535220"/>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Turn vague expectations into acceptance criteria and a living eval set before the pilot teaches users the wrong behavior.</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621792" y="2259978"/>
            <a:ext cx="3246120" cy="3401568"/>
          </a:xfrm>
          <a:prstGeom prst="roundRect">
            <a:avLst>
              <a:gd name="adj" fmla="val 2817"/>
            </a:avLst>
          </a:prstGeom>
          <a:solidFill>
            <a:schemeClr val="accent1">
              <a:lumMod val="40000"/>
              <a:lumOff val="60000"/>
            </a:schemeClr>
          </a:solidFill>
          <a:ln w="19050">
            <a:solidFill>
              <a:schemeClr val="accent1"/>
            </a:solidFill>
            <a:prstDash val="solid"/>
          </a:ln>
          <a:effectLst>
            <a:outerShdw blurRad="12700" dist="50800" dir="2700000" algn="bl" rotWithShape="0">
              <a:srgbClr val="9BA7BC">
                <a:alpha val="14000"/>
              </a:srgbClr>
            </a:outerShdw>
          </a:effectLst>
        </p:spPr>
        <p:txBody>
          <a:bodyPr/>
          <a:lstStyle/>
          <a:p>
            <a:endParaRPr lang="en-US"/>
          </a:p>
        </p:txBody>
      </p:sp>
      <p:sp>
        <p:nvSpPr>
          <p:cNvPr id="20" name="Shape 18"/>
          <p:cNvSpPr/>
          <p:nvPr/>
        </p:nvSpPr>
        <p:spPr>
          <a:xfrm>
            <a:off x="1764792" y="2561730"/>
            <a:ext cx="960120" cy="960120"/>
          </a:xfrm>
          <a:prstGeom prst="ellipse">
            <a:avLst/>
          </a:prstGeom>
          <a:solidFill>
            <a:schemeClr val="accent1">
              <a:lumMod val="75000"/>
            </a:schemeClr>
          </a:solidFill>
          <a:ln w="12700">
            <a:solidFill>
              <a:srgbClr val="19A974">
                <a:alpha val="0"/>
              </a:srgbClr>
            </a:solidFill>
            <a:prstDash val="solid"/>
          </a:ln>
        </p:spPr>
        <p:txBody>
          <a:bodyPr/>
          <a:lstStyle/>
          <a:p>
            <a:endParaRPr lang="en-US"/>
          </a:p>
        </p:txBody>
      </p:sp>
      <p:sp>
        <p:nvSpPr>
          <p:cNvPr id="21" name="Text 19"/>
          <p:cNvSpPr/>
          <p:nvPr/>
        </p:nvSpPr>
        <p:spPr>
          <a:xfrm>
            <a:off x="1746504" y="2863482"/>
            <a:ext cx="1005840" cy="292608"/>
          </a:xfrm>
          <a:prstGeom prst="rect">
            <a:avLst/>
          </a:prstGeom>
          <a:noFill/>
          <a:ln/>
        </p:spPr>
        <p:txBody>
          <a:bodyPr wrap="square" lIns="0" tIns="0" rIns="0" bIns="0" rtlCol="0" anchor="ctr">
            <a:normAutofit/>
          </a:bodyPr>
          <a:lstStyle/>
          <a:p>
            <a:pPr marL="0" indent="0" algn="ctr">
              <a:buNone/>
            </a:pPr>
            <a:r>
              <a:rPr lang="en-US" sz="1300" b="1" kern="0" spc="80">
                <a:solidFill>
                  <a:srgbClr val="FFFFFF"/>
                </a:solidFill>
                <a:latin typeface="Open Sans" panose="020B0606030504020204" pitchFamily="34" charset="0"/>
                <a:ea typeface="Open Sans" panose="020B0606030504020204" pitchFamily="34" charset="0"/>
                <a:cs typeface="Open Sans" panose="020B0606030504020204" pitchFamily="34" charset="0"/>
              </a:rPr>
              <a:t>CORE</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20"/>
          <p:cNvSpPr/>
          <p:nvPr/>
        </p:nvSpPr>
        <p:spPr>
          <a:xfrm>
            <a:off x="896112" y="3723018"/>
            <a:ext cx="2697480" cy="365760"/>
          </a:xfrm>
          <a:prstGeom prst="rect">
            <a:avLst/>
          </a:prstGeom>
          <a:noFill/>
          <a:ln/>
        </p:spPr>
        <p:txBody>
          <a:bodyPr wrap="square" lIns="0" tIns="0" rIns="0" bIns="0" rtlCol="0" anchor="ctr">
            <a:normAutofit/>
          </a:bodyPr>
          <a:lstStyle/>
          <a:p>
            <a:pPr marL="0" indent="0" algn="ctr">
              <a:buNone/>
            </a:pPr>
            <a:r>
              <a:rPr lang="en-US" sz="2100" b="1">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rPr>
              <a:t>Must succeed</a:t>
            </a:r>
            <a:endParaRPr lang="en-US" sz="2100">
              <a:solidFill>
                <a:schemeClr val="accent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p:cNvSpPr/>
          <p:nvPr/>
        </p:nvSpPr>
        <p:spPr>
          <a:xfrm>
            <a:off x="941832" y="4207650"/>
            <a:ext cx="2606040" cy="658368"/>
          </a:xfrm>
          <a:prstGeom prst="rect">
            <a:avLst/>
          </a:prstGeom>
          <a:noFill/>
          <a:ln/>
        </p:spPr>
        <p:txBody>
          <a:bodyPr wrap="square" lIns="0" tIns="0" rIns="0" bIns="0" rtlCol="0" anchor="t">
            <a:normAutofit/>
          </a:bodyPr>
          <a:lstStyle/>
          <a:p>
            <a:pPr marL="0" indent="0" algn="ctr">
              <a:buNone/>
            </a:pPr>
            <a:r>
              <a:rPr lang="en-US" sz="1200">
                <a:solidFill>
                  <a:srgbClr val="17213A"/>
                </a:solidFill>
                <a:latin typeface="Open Sans" panose="020B0606030504020204" pitchFamily="34" charset="0"/>
                <a:ea typeface="Open Sans" panose="020B0606030504020204" pitchFamily="34" charset="0"/>
                <a:cs typeface="Open Sans" panose="020B0606030504020204" pitchFamily="34" charset="0"/>
              </a:rPr>
              <a:t>Typical jobs, grounded answers, correct tool use, expected hand-offs.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22"/>
          <p:cNvSpPr/>
          <p:nvPr/>
        </p:nvSpPr>
        <p:spPr>
          <a:xfrm>
            <a:off x="941832" y="5094618"/>
            <a:ext cx="2606040" cy="384048"/>
          </a:xfrm>
          <a:prstGeom prst="rect">
            <a:avLst/>
          </a:prstGeom>
          <a:noFill/>
          <a:ln/>
        </p:spPr>
        <p:txBody>
          <a:bodyPr wrap="square" lIns="0" tIns="0" rIns="0" bIns="0" rtlCol="0" anchor="ctr">
            <a:normAutofit/>
          </a:bodyPr>
          <a:lstStyle/>
          <a:p>
            <a:pPr marL="0" indent="0" algn="ctr">
              <a:buNone/>
            </a:pPr>
            <a:r>
              <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rPr>
              <a:t>"Create the request with the required fields."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3"/>
          <p:cNvSpPr/>
          <p:nvPr/>
        </p:nvSpPr>
        <p:spPr>
          <a:xfrm>
            <a:off x="4206240" y="2259978"/>
            <a:ext cx="3246120" cy="3401568"/>
          </a:xfrm>
          <a:prstGeom prst="roundRect">
            <a:avLst>
              <a:gd name="adj" fmla="val 2817"/>
            </a:avLst>
          </a:prstGeom>
          <a:solidFill>
            <a:srgbClr val="FFF5DE"/>
          </a:solidFill>
          <a:ln w="19050">
            <a:solidFill>
              <a:srgbClr val="F4A62A"/>
            </a:solidFill>
            <a:prstDash val="solid"/>
          </a:ln>
          <a:effectLst>
            <a:outerShdw blurRad="12700" dist="50800" dir="2700000" algn="bl" rotWithShape="0">
              <a:srgbClr val="9BA7BC">
                <a:alpha val="14000"/>
              </a:srgbClr>
            </a:outerShdw>
          </a:effectLst>
        </p:spPr>
        <p:txBody>
          <a:bodyPr/>
          <a:lstStyle/>
          <a:p>
            <a:endParaRPr lang="en-US"/>
          </a:p>
        </p:txBody>
      </p:sp>
      <p:sp>
        <p:nvSpPr>
          <p:cNvPr id="26" name="Shape 24"/>
          <p:cNvSpPr/>
          <p:nvPr/>
        </p:nvSpPr>
        <p:spPr>
          <a:xfrm>
            <a:off x="5349240" y="2561730"/>
            <a:ext cx="960120" cy="960120"/>
          </a:xfrm>
          <a:prstGeom prst="ellipse">
            <a:avLst/>
          </a:prstGeom>
          <a:solidFill>
            <a:srgbClr val="F4A62A"/>
          </a:solidFill>
          <a:ln w="12700">
            <a:solidFill>
              <a:srgbClr val="F4A62A">
                <a:alpha val="0"/>
              </a:srgbClr>
            </a:solidFill>
            <a:prstDash val="solid"/>
          </a:ln>
        </p:spPr>
        <p:txBody>
          <a:bodyPr/>
          <a:lstStyle/>
          <a:p>
            <a:endParaRPr lang="en-US"/>
          </a:p>
        </p:txBody>
      </p:sp>
      <p:sp>
        <p:nvSpPr>
          <p:cNvPr id="27" name="Text 25"/>
          <p:cNvSpPr/>
          <p:nvPr/>
        </p:nvSpPr>
        <p:spPr>
          <a:xfrm>
            <a:off x="5330952" y="2863482"/>
            <a:ext cx="1005840" cy="292608"/>
          </a:xfrm>
          <a:prstGeom prst="rect">
            <a:avLst/>
          </a:prstGeom>
          <a:noFill/>
          <a:ln/>
        </p:spPr>
        <p:txBody>
          <a:bodyPr wrap="square" lIns="0" tIns="0" rIns="0" bIns="0" rtlCol="0" anchor="ctr">
            <a:normAutofit/>
          </a:bodyPr>
          <a:lstStyle/>
          <a:p>
            <a:pPr marL="0" indent="0" algn="ctr">
              <a:buNone/>
            </a:pPr>
            <a:r>
              <a:rPr lang="en-US" sz="1300" b="1" kern="0" spc="80">
                <a:solidFill>
                  <a:srgbClr val="FFFFFF"/>
                </a:solidFill>
                <a:latin typeface="Open Sans" panose="020B0606030504020204" pitchFamily="34" charset="0"/>
                <a:ea typeface="Open Sans" panose="020B0606030504020204" pitchFamily="34" charset="0"/>
                <a:cs typeface="Open Sans" panose="020B0606030504020204" pitchFamily="34" charset="0"/>
              </a:rPr>
              <a:t>EDGE</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6"/>
          <p:cNvSpPr/>
          <p:nvPr/>
        </p:nvSpPr>
        <p:spPr>
          <a:xfrm>
            <a:off x="4480560" y="3723018"/>
            <a:ext cx="2697480" cy="365760"/>
          </a:xfrm>
          <a:prstGeom prst="rect">
            <a:avLst/>
          </a:prstGeom>
          <a:noFill/>
          <a:ln/>
        </p:spPr>
        <p:txBody>
          <a:bodyPr wrap="square" lIns="0" tIns="0" rIns="0" bIns="0" rtlCol="0" anchor="ctr">
            <a:normAutofit/>
          </a:bodyPr>
          <a:lstStyle/>
          <a:p>
            <a:pPr marL="0" indent="0" algn="ctr">
              <a:buNone/>
            </a:pPr>
            <a:r>
              <a:rPr lang="en-US" sz="2100" b="1">
                <a:solidFill>
                  <a:srgbClr val="F4A62A"/>
                </a:solidFill>
                <a:latin typeface="Open Sans" panose="020B0606030504020204" pitchFamily="34" charset="0"/>
                <a:ea typeface="Open Sans" panose="020B0606030504020204" pitchFamily="34" charset="0"/>
                <a:cs typeface="Open Sans" panose="020B0606030504020204" pitchFamily="34" charset="0"/>
              </a:rPr>
              <a:t>Must recover</a:t>
            </a:r>
            <a:endParaRPr lang="en-US" sz="2100">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7"/>
          <p:cNvSpPr/>
          <p:nvPr/>
        </p:nvSpPr>
        <p:spPr>
          <a:xfrm>
            <a:off x="4526280" y="4207650"/>
            <a:ext cx="2606040" cy="658368"/>
          </a:xfrm>
          <a:prstGeom prst="rect">
            <a:avLst/>
          </a:prstGeom>
          <a:noFill/>
          <a:ln/>
        </p:spPr>
        <p:txBody>
          <a:bodyPr wrap="square" lIns="0" tIns="0" rIns="0" bIns="0" rtlCol="0" anchor="t">
            <a:normAutofit/>
          </a:bodyPr>
          <a:lstStyle/>
          <a:p>
            <a:pPr marL="0" indent="0" algn="ctr">
              <a:buNone/>
            </a:pPr>
            <a:r>
              <a:rPr lang="en-US" sz="1200">
                <a:solidFill>
                  <a:srgbClr val="17213A"/>
                </a:solidFill>
                <a:latin typeface="Open Sans" panose="020B0606030504020204" pitchFamily="34" charset="0"/>
                <a:ea typeface="Open Sans" panose="020B0606030504020204" pitchFamily="34" charset="0"/>
                <a:cs typeface="Open Sans" panose="020B0606030504020204" pitchFamily="34" charset="0"/>
              </a:rPr>
              <a:t>Ambiguous, incomplete, repeated, unusual, or dependency-failure inputs.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8"/>
          <p:cNvSpPr/>
          <p:nvPr/>
        </p:nvSpPr>
        <p:spPr>
          <a:xfrm>
            <a:off x="4526280" y="5094618"/>
            <a:ext cx="2606040" cy="384048"/>
          </a:xfrm>
          <a:prstGeom prst="rect">
            <a:avLst/>
          </a:prstGeom>
          <a:noFill/>
          <a:ln/>
        </p:spPr>
        <p:txBody>
          <a:bodyPr wrap="square" lIns="0" tIns="0" rIns="0" bIns="0" rtlCol="0" anchor="ctr">
            <a:normAutofit/>
          </a:bodyPr>
          <a:lstStyle/>
          <a:p>
            <a:pPr marL="0" indent="0" algn="ctr">
              <a:buNone/>
            </a:pPr>
            <a:r>
              <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rPr>
              <a:t>"The user omitted the project ID."</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9"/>
          <p:cNvSpPr/>
          <p:nvPr/>
        </p:nvSpPr>
        <p:spPr>
          <a:xfrm>
            <a:off x="7790688" y="2259978"/>
            <a:ext cx="3246120" cy="3401568"/>
          </a:xfrm>
          <a:prstGeom prst="roundRect">
            <a:avLst>
              <a:gd name="adj" fmla="val 2817"/>
            </a:avLst>
          </a:prstGeom>
          <a:solidFill>
            <a:schemeClr val="accent2">
              <a:lumMod val="40000"/>
              <a:lumOff val="60000"/>
            </a:schemeClr>
          </a:solidFill>
          <a:ln w="19050">
            <a:solidFill>
              <a:schemeClr val="accent2"/>
            </a:solidFill>
            <a:prstDash val="solid"/>
          </a:ln>
          <a:effectLst>
            <a:outerShdw blurRad="12700" dist="50800" dir="2700000" algn="bl" rotWithShape="0">
              <a:srgbClr val="9BA7BC">
                <a:alpha val="14000"/>
              </a:srgbClr>
            </a:outerShdw>
          </a:effectLst>
        </p:spPr>
        <p:txBody>
          <a:bodyPr/>
          <a:lstStyle/>
          <a:p>
            <a:endParaRPr lang="en-US"/>
          </a:p>
        </p:txBody>
      </p:sp>
      <p:sp>
        <p:nvSpPr>
          <p:cNvPr id="32" name="Shape 30"/>
          <p:cNvSpPr/>
          <p:nvPr/>
        </p:nvSpPr>
        <p:spPr>
          <a:xfrm>
            <a:off x="8933688" y="2561730"/>
            <a:ext cx="960120" cy="960120"/>
          </a:xfrm>
          <a:prstGeom prst="ellipse">
            <a:avLst/>
          </a:prstGeom>
          <a:solidFill>
            <a:schemeClr val="accent2"/>
          </a:solidFill>
          <a:ln w="12700">
            <a:solidFill>
              <a:srgbClr val="E5484D">
                <a:alpha val="0"/>
              </a:srgbClr>
            </a:solidFill>
            <a:prstDash val="solid"/>
          </a:ln>
        </p:spPr>
        <p:txBody>
          <a:bodyPr/>
          <a:lstStyle/>
          <a:p>
            <a:endParaRPr lang="en-US"/>
          </a:p>
        </p:txBody>
      </p:sp>
      <p:sp>
        <p:nvSpPr>
          <p:cNvPr id="33" name="Text 31"/>
          <p:cNvSpPr/>
          <p:nvPr/>
        </p:nvSpPr>
        <p:spPr>
          <a:xfrm>
            <a:off x="8915400" y="2863482"/>
            <a:ext cx="1005840" cy="292608"/>
          </a:xfrm>
          <a:prstGeom prst="rect">
            <a:avLst/>
          </a:prstGeom>
          <a:noFill/>
          <a:ln/>
        </p:spPr>
        <p:txBody>
          <a:bodyPr wrap="square" lIns="0" tIns="0" rIns="0" bIns="0" rtlCol="0" anchor="ctr">
            <a:normAutofit/>
          </a:bodyPr>
          <a:lstStyle/>
          <a:p>
            <a:pPr marL="0" indent="0" algn="ctr">
              <a:buNone/>
            </a:pPr>
            <a:r>
              <a:rPr lang="en-US" sz="1300" b="1" kern="0" spc="80">
                <a:solidFill>
                  <a:srgbClr val="FFFFFF"/>
                </a:solidFill>
                <a:latin typeface="Open Sans" panose="020B0606030504020204" pitchFamily="34" charset="0"/>
                <a:ea typeface="Open Sans" panose="020B0606030504020204" pitchFamily="34" charset="0"/>
                <a:cs typeface="Open Sans" panose="020B0606030504020204" pitchFamily="34" charset="0"/>
              </a:rPr>
              <a:t>DENY</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32"/>
          <p:cNvSpPr/>
          <p:nvPr/>
        </p:nvSpPr>
        <p:spPr>
          <a:xfrm>
            <a:off x="8065008" y="3723018"/>
            <a:ext cx="2697480" cy="365760"/>
          </a:xfrm>
          <a:prstGeom prst="rect">
            <a:avLst/>
          </a:prstGeom>
          <a:noFill/>
          <a:ln/>
        </p:spPr>
        <p:txBody>
          <a:bodyPr wrap="square" lIns="0" tIns="0" rIns="0" bIns="0" rtlCol="0" anchor="ctr">
            <a:normAutofit/>
          </a:bodyPr>
          <a:lstStyle/>
          <a:p>
            <a:pPr marL="0" indent="0" algn="ctr">
              <a:buNone/>
            </a:pPr>
            <a:r>
              <a:rPr lang="en-US" sz="2100" b="1">
                <a:solidFill>
                  <a:schemeClr val="accent2"/>
                </a:solidFill>
                <a:latin typeface="Open Sans" panose="020B0606030504020204" pitchFamily="34" charset="0"/>
                <a:ea typeface="Open Sans" panose="020B0606030504020204" pitchFamily="34" charset="0"/>
                <a:cs typeface="Open Sans" panose="020B0606030504020204" pitchFamily="34" charset="0"/>
              </a:rPr>
              <a:t>Must refuse</a:t>
            </a:r>
            <a:endParaRPr lang="en-US" sz="21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33"/>
          <p:cNvSpPr/>
          <p:nvPr/>
        </p:nvSpPr>
        <p:spPr>
          <a:xfrm>
            <a:off x="8110728" y="4207650"/>
            <a:ext cx="2606040" cy="658368"/>
          </a:xfrm>
          <a:prstGeom prst="rect">
            <a:avLst/>
          </a:prstGeom>
          <a:noFill/>
          <a:ln/>
        </p:spPr>
        <p:txBody>
          <a:bodyPr wrap="square" lIns="0" tIns="0" rIns="0" bIns="0" rtlCol="0" anchor="t">
            <a:normAutofit/>
          </a:bodyPr>
          <a:lstStyle/>
          <a:p>
            <a:pPr marL="0" indent="0" algn="ctr">
              <a:buNone/>
            </a:pPr>
            <a:r>
              <a:rPr lang="en-US" sz="1200">
                <a:solidFill>
                  <a:srgbClr val="17213A"/>
                </a:solidFill>
                <a:latin typeface="Open Sans" panose="020B0606030504020204" pitchFamily="34" charset="0"/>
                <a:ea typeface="Open Sans" panose="020B0606030504020204" pitchFamily="34" charset="0"/>
                <a:cs typeface="Open Sans" panose="020B0606030504020204" pitchFamily="34" charset="0"/>
              </a:rPr>
              <a:t>Out-of-scope, privacy, unsafe, policy-breaking, or unauthorized requests.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34"/>
          <p:cNvSpPr/>
          <p:nvPr/>
        </p:nvSpPr>
        <p:spPr>
          <a:xfrm>
            <a:off x="8110728" y="5094618"/>
            <a:ext cx="2606040" cy="384048"/>
          </a:xfrm>
          <a:prstGeom prst="rect">
            <a:avLst/>
          </a:prstGeom>
          <a:noFill/>
          <a:ln/>
        </p:spPr>
        <p:txBody>
          <a:bodyPr wrap="square" lIns="0" tIns="0" rIns="0" bIns="0" rtlCol="0" anchor="ctr">
            <a:normAutofit/>
          </a:bodyPr>
          <a:lstStyle/>
          <a:p>
            <a:pPr marL="0" indent="0" algn="ctr">
              <a:buNone/>
            </a:pPr>
            <a:r>
              <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rPr>
              <a:t>"Show another employee's private data."</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5"/>
          <p:cNvSpPr/>
          <p:nvPr/>
        </p:nvSpPr>
        <p:spPr>
          <a:xfrm>
            <a:off x="822960" y="5926722"/>
            <a:ext cx="10533888" cy="502920"/>
          </a:xfrm>
          <a:prstGeom prst="chevron">
            <a:avLst/>
          </a:prstGeom>
          <a:solidFill>
            <a:srgbClr val="182C61"/>
          </a:solidFill>
          <a:ln w="12700">
            <a:solidFill>
              <a:srgbClr val="11162A">
                <a:alpha val="0"/>
              </a:srgbClr>
            </a:solidFill>
            <a:prstDash val="solid"/>
          </a:ln>
        </p:spPr>
        <p:txBody>
          <a:bodyPr/>
          <a:lstStyle/>
          <a:p>
            <a:endParaRPr lang="en-US"/>
          </a:p>
        </p:txBody>
      </p:sp>
      <p:sp>
        <p:nvSpPr>
          <p:cNvPr id="38" name="Text 36"/>
          <p:cNvSpPr/>
          <p:nvPr/>
        </p:nvSpPr>
        <p:spPr>
          <a:xfrm>
            <a:off x="960120" y="6033460"/>
            <a:ext cx="10012680" cy="25603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Open Sans" panose="020B0606030504020204" pitchFamily="34" charset="0"/>
                <a:ea typeface="Open Sans" panose="020B0606030504020204" pitchFamily="34" charset="0"/>
                <a:cs typeface="Open Sans" panose="020B0606030504020204" pitchFamily="34" charset="0"/>
              </a:rPr>
              <a:t>Acceptance criteria -&gt; test prompts -&gt; expected behavior -&gt; test method -&gt; release threshold</a:t>
            </a:r>
            <a:endParaRPr lang="en-US" sz="1300">
              <a:latin typeface="Open Sans" panose="020B0606030504020204" pitchFamily="34" charset="0"/>
              <a:ea typeface="Open Sans" panose="020B0606030504020204" pitchFamily="34" charset="0"/>
              <a:cs typeface="Open Sans" panose="020B0606030504020204" pitchFamily="34" charset="0"/>
            </a:endParaRPr>
          </a:p>
        </p:txBody>
      </p:sp>
      <p:sp>
        <p:nvSpPr>
          <p:cNvPr id="39"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13</a:t>
            </a:fld>
            <a:endParaRPr lang="en-US"/>
          </a:p>
        </p:txBody>
      </p:sp>
      <p:pic>
        <p:nvPicPr>
          <p:cNvPr id="41" name="Picture 40">
            <a:extLst>
              <a:ext uri="{FF2B5EF4-FFF2-40B4-BE49-F238E27FC236}">
                <a16:creationId xmlns:a16="http://schemas.microsoft.com/office/drawing/2014/main" id="{ECC7E525-4319-538B-DB4E-A53EB09489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42" name="Group 41">
            <a:extLst>
              <a:ext uri="{FF2B5EF4-FFF2-40B4-BE49-F238E27FC236}">
                <a16:creationId xmlns:a16="http://schemas.microsoft.com/office/drawing/2014/main" id="{49E35C67-E44C-0718-D420-2D46F0861685}"/>
              </a:ext>
            </a:extLst>
          </p:cNvPr>
          <p:cNvGrpSpPr/>
          <p:nvPr/>
        </p:nvGrpSpPr>
        <p:grpSpPr>
          <a:xfrm>
            <a:off x="8878392" y="246888"/>
            <a:ext cx="2975671" cy="292608"/>
            <a:chOff x="952500" y="638176"/>
            <a:chExt cx="4029075" cy="396193"/>
          </a:xfrm>
        </p:grpSpPr>
        <p:pic>
          <p:nvPicPr>
            <p:cNvPr id="43" name="Image 1" descr="preencoded.png">
              <a:extLst>
                <a:ext uri="{FF2B5EF4-FFF2-40B4-BE49-F238E27FC236}">
                  <a16:creationId xmlns:a16="http://schemas.microsoft.com/office/drawing/2014/main" id="{5B814888-71DD-B74A-60DA-78F0E53C0798}"/>
                </a:ext>
              </a:extLst>
            </p:cNvPr>
            <p:cNvPicPr>
              <a:picLocks noChangeAspect="1"/>
            </p:cNvPicPr>
            <p:nvPr/>
          </p:nvPicPr>
          <p:blipFill>
            <a:blip r:embed="rId4"/>
            <a:srcRect/>
            <a:stretch/>
          </p:blipFill>
          <p:spPr>
            <a:xfrm>
              <a:off x="952500" y="638176"/>
              <a:ext cx="2760688" cy="396193"/>
            </a:xfrm>
            <a:prstGeom prst="rect">
              <a:avLst/>
            </a:prstGeom>
          </p:spPr>
        </p:pic>
        <p:pic>
          <p:nvPicPr>
            <p:cNvPr id="44" name="Image 11" descr="preencoded.png">
              <a:extLst>
                <a:ext uri="{FF2B5EF4-FFF2-40B4-BE49-F238E27FC236}">
                  <a16:creationId xmlns:a16="http://schemas.microsoft.com/office/drawing/2014/main" id="{66D83062-E487-14AF-DA43-0D30DC215718}"/>
                </a:ext>
              </a:extLst>
            </p:cNvPr>
            <p:cNvPicPr>
              <a:picLocks noChangeAspect="1"/>
            </p:cNvPicPr>
            <p:nvPr/>
          </p:nvPicPr>
          <p:blipFill>
            <a:blip r:embed="rId5"/>
            <a:srcRect/>
            <a:stretch/>
          </p:blipFill>
          <p:spPr>
            <a:xfrm>
              <a:off x="3907523" y="706756"/>
              <a:ext cx="1074052" cy="257720"/>
            </a:xfrm>
            <a:prstGeom prst="rect">
              <a:avLst/>
            </a:prstGeom>
          </p:spPr>
        </p:pic>
        <p:cxnSp>
          <p:nvCxnSpPr>
            <p:cNvPr id="45" name="Straight Connector 44">
              <a:extLst>
                <a:ext uri="{FF2B5EF4-FFF2-40B4-BE49-F238E27FC236}">
                  <a16:creationId xmlns:a16="http://schemas.microsoft.com/office/drawing/2014/main" id="{C17BCFFA-2C7F-0288-33C9-F2BD3C1D3D06}"/>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47" name="Rectangle 46">
            <a:extLst>
              <a:ext uri="{FF2B5EF4-FFF2-40B4-BE49-F238E27FC236}">
                <a16:creationId xmlns:a16="http://schemas.microsoft.com/office/drawing/2014/main" id="{5E512A69-8289-D838-486D-C0C451D79EB4}"/>
              </a:ext>
            </a:extLst>
          </p:cNvPr>
          <p:cNvSpPr/>
          <p:nvPr/>
        </p:nvSpPr>
        <p:spPr>
          <a:xfrm>
            <a:off x="457200" y="6302829"/>
            <a:ext cx="2307771" cy="530352"/>
          </a:xfrm>
          <a:prstGeom prst="rect">
            <a:avLst/>
          </a:prstGeom>
          <a:solidFill>
            <a:srgbClr val="F6F8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48" name="Straight Connector 47">
            <a:extLst>
              <a:ext uri="{FF2B5EF4-FFF2-40B4-BE49-F238E27FC236}">
                <a16:creationId xmlns:a16="http://schemas.microsoft.com/office/drawing/2014/main" id="{C5DD3EBF-30C8-CBD0-2839-7B1D45AE95ED}"/>
              </a:ext>
            </a:extLst>
          </p:cNvPr>
          <p:cNvCxnSpPr>
            <a:cxnSpLocks/>
          </p:cNvCxnSpPr>
          <p:nvPr/>
        </p:nvCxnSpPr>
        <p:spPr>
          <a:xfrm>
            <a:off x="622263" y="1444179"/>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2" name="Text 15">
            <a:extLst>
              <a:ext uri="{FF2B5EF4-FFF2-40B4-BE49-F238E27FC236}">
                <a16:creationId xmlns:a16="http://schemas.microsoft.com/office/drawing/2014/main" id="{14884FDB-E3DF-4C39-2324-2D80B96F2E98}"/>
              </a:ext>
            </a:extLst>
          </p:cNvPr>
          <p:cNvSpPr/>
          <p:nvPr/>
        </p:nvSpPr>
        <p:spPr>
          <a:xfrm>
            <a:off x="621792" y="574813"/>
            <a:ext cx="11064240" cy="530352"/>
          </a:xfrm>
          <a:prstGeom prst="rect">
            <a:avLst/>
          </a:prstGeom>
          <a:noFill/>
          <a:ln/>
        </p:spPr>
        <p:txBody>
          <a:bodyPr wrap="square" lIns="0" tIns="0" rIns="0" bIns="0" rtlCol="0" anchor="ctr">
            <a:normAutofit/>
          </a:bodyPr>
          <a:lstStyle/>
          <a:p>
            <a:r>
              <a:rPr lang="en-US" sz="2900" b="1">
                <a:solidFill>
                  <a:srgbClr val="11162A"/>
                </a:solidFill>
                <a:latin typeface="Montserrat"/>
                <a:ea typeface="Segoe UI" pitchFamily="34" charset="-122"/>
                <a:cs typeface="Segoe UI"/>
              </a:rPr>
              <a:t>Start Evals On Day 1: Core, Edge, And Deny</a:t>
            </a:r>
            <a:endParaRPr lang="en-US" sz="2900">
              <a:latin typeface="Montserrat" pitchFamily="2" charset="0"/>
            </a:endParaRPr>
          </a:p>
        </p:txBody>
      </p:sp>
      <p:sp>
        <p:nvSpPr>
          <p:cNvPr id="54" name="Text 16">
            <a:extLst>
              <a:ext uri="{FF2B5EF4-FFF2-40B4-BE49-F238E27FC236}">
                <a16:creationId xmlns:a16="http://schemas.microsoft.com/office/drawing/2014/main" id="{EB79B5E7-25C1-96B8-DC8B-DDDAA7609CB1}"/>
              </a:ext>
            </a:extLst>
          </p:cNvPr>
          <p:cNvSpPr/>
          <p:nvPr/>
        </p:nvSpPr>
        <p:spPr>
          <a:xfrm>
            <a:off x="621792" y="1141741"/>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Turn vague expectations into acceptance criteria and a living eval set before the pilot teaches users the wrong behavior.</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grpSp>
        <p:nvGrpSpPr>
          <p:cNvPr id="59" name="Group 58">
            <a:extLst>
              <a:ext uri="{FF2B5EF4-FFF2-40B4-BE49-F238E27FC236}">
                <a16:creationId xmlns:a16="http://schemas.microsoft.com/office/drawing/2014/main" id="{3C544424-80B1-202E-BD32-09DE8B43FDAA}"/>
              </a:ext>
            </a:extLst>
          </p:cNvPr>
          <p:cNvGrpSpPr/>
          <p:nvPr/>
        </p:nvGrpSpPr>
        <p:grpSpPr>
          <a:xfrm>
            <a:off x="8878392" y="246888"/>
            <a:ext cx="2975672" cy="292608"/>
            <a:chOff x="952500" y="638176"/>
            <a:chExt cx="4029075" cy="396193"/>
          </a:xfrm>
        </p:grpSpPr>
        <p:pic>
          <p:nvPicPr>
            <p:cNvPr id="56" name="Image 1" descr="preencoded.png">
              <a:extLst>
                <a:ext uri="{FF2B5EF4-FFF2-40B4-BE49-F238E27FC236}">
                  <a16:creationId xmlns:a16="http://schemas.microsoft.com/office/drawing/2014/main" id="{0B7A709A-3385-3BFF-3FA5-D8E602C6ACD7}"/>
                </a:ext>
              </a:extLst>
            </p:cNvPr>
            <p:cNvPicPr>
              <a:picLocks noChangeAspect="1"/>
            </p:cNvPicPr>
            <p:nvPr/>
          </p:nvPicPr>
          <p:blipFill>
            <a:blip r:embed="rId2"/>
            <a:srcRect/>
            <a:stretch/>
          </p:blipFill>
          <p:spPr>
            <a:xfrm>
              <a:off x="952500" y="638176"/>
              <a:ext cx="2760688" cy="396193"/>
            </a:xfrm>
            <a:prstGeom prst="rect">
              <a:avLst/>
            </a:prstGeom>
          </p:spPr>
        </p:pic>
        <p:pic>
          <p:nvPicPr>
            <p:cNvPr id="57" name="Image 11" descr="preencoded.png">
              <a:extLst>
                <a:ext uri="{FF2B5EF4-FFF2-40B4-BE49-F238E27FC236}">
                  <a16:creationId xmlns:a16="http://schemas.microsoft.com/office/drawing/2014/main" id="{9B3C66D2-3DFA-5F66-F9B8-E73D54253E1E}"/>
                </a:ext>
              </a:extLst>
            </p:cNvPr>
            <p:cNvPicPr>
              <a:picLocks noChangeAspect="1"/>
            </p:cNvPicPr>
            <p:nvPr/>
          </p:nvPicPr>
          <p:blipFill>
            <a:blip r:embed="rId3"/>
            <a:srcRect/>
            <a:stretch/>
          </p:blipFill>
          <p:spPr>
            <a:xfrm>
              <a:off x="3907523" y="706756"/>
              <a:ext cx="1074052" cy="257720"/>
            </a:xfrm>
            <a:prstGeom prst="rect">
              <a:avLst/>
            </a:prstGeom>
          </p:spPr>
        </p:pic>
        <p:cxnSp>
          <p:nvCxnSpPr>
            <p:cNvPr id="58" name="Straight Connector 57">
              <a:extLst>
                <a:ext uri="{FF2B5EF4-FFF2-40B4-BE49-F238E27FC236}">
                  <a16:creationId xmlns:a16="http://schemas.microsoft.com/office/drawing/2014/main" id="{6E0EDC5E-9E6C-F42F-C946-1AF4FF6E84A8}"/>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grpSp>
        <p:nvGrpSpPr>
          <p:cNvPr id="8" name="Group 7">
            <a:extLst>
              <a:ext uri="{FF2B5EF4-FFF2-40B4-BE49-F238E27FC236}">
                <a16:creationId xmlns:a16="http://schemas.microsoft.com/office/drawing/2014/main" id="{0D3B1A55-97D6-EA44-6CAC-563B8F660AC2}"/>
              </a:ext>
            </a:extLst>
          </p:cNvPr>
          <p:cNvGrpSpPr/>
          <p:nvPr/>
        </p:nvGrpSpPr>
        <p:grpSpPr>
          <a:xfrm>
            <a:off x="4092768" y="2785528"/>
            <a:ext cx="3327362" cy="3029213"/>
            <a:chOff x="3397443" y="2005902"/>
            <a:chExt cx="4122491" cy="3797838"/>
          </a:xfrm>
        </p:grpSpPr>
        <p:sp>
          <p:nvSpPr>
            <p:cNvPr id="2035" name="Shape 2035"/>
            <p:cNvSpPr/>
            <p:nvPr/>
          </p:nvSpPr>
          <p:spPr>
            <a:xfrm>
              <a:off x="3397443" y="2005902"/>
              <a:ext cx="4122491" cy="3797838"/>
            </a:xfrm>
            <a:custGeom>
              <a:avLst/>
              <a:gdLst/>
              <a:ahLst/>
              <a:cxnLst>
                <a:cxn ang="0">
                  <a:pos x="wd2" y="hd2"/>
                </a:cxn>
                <a:cxn ang="5400000">
                  <a:pos x="wd2" y="hd2"/>
                </a:cxn>
                <a:cxn ang="10800000">
                  <a:pos x="wd2" y="hd2"/>
                </a:cxn>
                <a:cxn ang="16200000">
                  <a:pos x="wd2" y="hd2"/>
                </a:cxn>
              </a:cxnLst>
              <a:rect l="0" t="0" r="r" b="b"/>
              <a:pathLst>
                <a:path w="21600" h="21600" extrusionOk="0">
                  <a:moveTo>
                    <a:pt x="17136" y="21600"/>
                  </a:moveTo>
                  <a:cubicBezTo>
                    <a:pt x="17136" y="21600"/>
                    <a:pt x="17136" y="21600"/>
                    <a:pt x="17136" y="21600"/>
                  </a:cubicBezTo>
                  <a:lnTo>
                    <a:pt x="17136" y="21600"/>
                  </a:lnTo>
                  <a:lnTo>
                    <a:pt x="17136" y="21600"/>
                  </a:lnTo>
                  <a:cubicBezTo>
                    <a:pt x="15943" y="21600"/>
                    <a:pt x="14822" y="21096"/>
                    <a:pt x="13979" y="20181"/>
                  </a:cubicBezTo>
                  <a:cubicBezTo>
                    <a:pt x="13368" y="19518"/>
                    <a:pt x="12956" y="18697"/>
                    <a:pt x="12776" y="17803"/>
                  </a:cubicBezTo>
                  <a:cubicBezTo>
                    <a:pt x="12741" y="17630"/>
                    <a:pt x="12600" y="17508"/>
                    <a:pt x="12437" y="17508"/>
                  </a:cubicBezTo>
                  <a:lnTo>
                    <a:pt x="9163" y="17508"/>
                  </a:lnTo>
                  <a:cubicBezTo>
                    <a:pt x="9000" y="17508"/>
                    <a:pt x="8859" y="17631"/>
                    <a:pt x="8824" y="17803"/>
                  </a:cubicBezTo>
                  <a:cubicBezTo>
                    <a:pt x="8644" y="18697"/>
                    <a:pt x="8232" y="19518"/>
                    <a:pt x="7621" y="20181"/>
                  </a:cubicBezTo>
                  <a:cubicBezTo>
                    <a:pt x="6778" y="21096"/>
                    <a:pt x="5657" y="21600"/>
                    <a:pt x="4464" y="21600"/>
                  </a:cubicBezTo>
                  <a:cubicBezTo>
                    <a:pt x="4464" y="21600"/>
                    <a:pt x="4464" y="21600"/>
                    <a:pt x="4464" y="21600"/>
                  </a:cubicBezTo>
                  <a:cubicBezTo>
                    <a:pt x="3272" y="21600"/>
                    <a:pt x="2151" y="21096"/>
                    <a:pt x="1307" y="20181"/>
                  </a:cubicBezTo>
                  <a:cubicBezTo>
                    <a:pt x="464" y="19266"/>
                    <a:pt x="0" y="18049"/>
                    <a:pt x="0" y="16755"/>
                  </a:cubicBezTo>
                  <a:cubicBezTo>
                    <a:pt x="0" y="14084"/>
                    <a:pt x="2003" y="11910"/>
                    <a:pt x="4464" y="11910"/>
                  </a:cubicBezTo>
                  <a:cubicBezTo>
                    <a:pt x="4921" y="11910"/>
                    <a:pt x="5375" y="11987"/>
                    <a:pt x="5808" y="12135"/>
                  </a:cubicBezTo>
                  <a:cubicBezTo>
                    <a:pt x="5963" y="12188"/>
                    <a:pt x="6131" y="12117"/>
                    <a:pt x="6212" y="11964"/>
                  </a:cubicBezTo>
                  <a:lnTo>
                    <a:pt x="7852" y="8882"/>
                  </a:lnTo>
                  <a:cubicBezTo>
                    <a:pt x="7933" y="8729"/>
                    <a:pt x="7906" y="8536"/>
                    <a:pt x="7786" y="8417"/>
                  </a:cubicBezTo>
                  <a:cubicBezTo>
                    <a:pt x="6875" y="7508"/>
                    <a:pt x="6336" y="6213"/>
                    <a:pt x="6336" y="4845"/>
                  </a:cubicBezTo>
                  <a:cubicBezTo>
                    <a:pt x="6336" y="2174"/>
                    <a:pt x="8338" y="0"/>
                    <a:pt x="10800" y="0"/>
                  </a:cubicBezTo>
                  <a:cubicBezTo>
                    <a:pt x="11992" y="0"/>
                    <a:pt x="13113" y="504"/>
                    <a:pt x="13957" y="1419"/>
                  </a:cubicBezTo>
                  <a:cubicBezTo>
                    <a:pt x="14800" y="2334"/>
                    <a:pt x="15264" y="3551"/>
                    <a:pt x="15264" y="4845"/>
                  </a:cubicBezTo>
                  <a:cubicBezTo>
                    <a:pt x="15264" y="6213"/>
                    <a:pt x="14725" y="7508"/>
                    <a:pt x="13814" y="8417"/>
                  </a:cubicBezTo>
                  <a:cubicBezTo>
                    <a:pt x="13695" y="8536"/>
                    <a:pt x="13667" y="8729"/>
                    <a:pt x="13748" y="8882"/>
                  </a:cubicBezTo>
                  <a:lnTo>
                    <a:pt x="15388" y="11964"/>
                  </a:lnTo>
                  <a:cubicBezTo>
                    <a:pt x="15469" y="12117"/>
                    <a:pt x="15637" y="12188"/>
                    <a:pt x="15792" y="12135"/>
                  </a:cubicBezTo>
                  <a:cubicBezTo>
                    <a:pt x="16225" y="11987"/>
                    <a:pt x="16679" y="11910"/>
                    <a:pt x="17136" y="11910"/>
                  </a:cubicBezTo>
                  <a:cubicBezTo>
                    <a:pt x="18328" y="11910"/>
                    <a:pt x="19449" y="12414"/>
                    <a:pt x="20292" y="13329"/>
                  </a:cubicBezTo>
                  <a:cubicBezTo>
                    <a:pt x="21136" y="14244"/>
                    <a:pt x="21600" y="15461"/>
                    <a:pt x="21600" y="16755"/>
                  </a:cubicBezTo>
                  <a:cubicBezTo>
                    <a:pt x="21600" y="18049"/>
                    <a:pt x="21136" y="19266"/>
                    <a:pt x="20292" y="20181"/>
                  </a:cubicBezTo>
                  <a:cubicBezTo>
                    <a:pt x="19449" y="21096"/>
                    <a:pt x="18328" y="21600"/>
                    <a:pt x="17136" y="21600"/>
                  </a:cubicBezTo>
                  <a:close/>
                </a:path>
              </a:pathLst>
            </a:custGeom>
            <a:solidFill>
              <a:schemeClr val="accent1">
                <a:lumMod val="75000"/>
              </a:schemeClr>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042" name="Shape 2042"/>
            <p:cNvSpPr/>
            <p:nvPr/>
          </p:nvSpPr>
          <p:spPr>
            <a:xfrm>
              <a:off x="3495856" y="4200425"/>
              <a:ext cx="1508656" cy="1508351"/>
            </a:xfrm>
            <a:prstGeom prst="ellipse">
              <a:avLst/>
            </a:prstGeom>
            <a:solidFill>
              <a:srgbClr val="B4C8FF"/>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044" name="Shape 2044"/>
            <p:cNvSpPr/>
            <p:nvPr/>
          </p:nvSpPr>
          <p:spPr>
            <a:xfrm>
              <a:off x="4697434" y="2107312"/>
              <a:ext cx="1507857" cy="1507569"/>
            </a:xfrm>
            <a:prstGeom prst="ellipse">
              <a:avLst/>
            </a:prstGeom>
            <a:solidFill>
              <a:srgbClr val="FF7E00"/>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046" name="Shape 2046"/>
            <p:cNvSpPr/>
            <p:nvPr/>
          </p:nvSpPr>
          <p:spPr>
            <a:xfrm>
              <a:off x="5910048" y="4200425"/>
              <a:ext cx="1508639" cy="1508351"/>
            </a:xfrm>
            <a:prstGeom prst="ellipse">
              <a:avLst/>
            </a:prstGeom>
            <a:solidFill>
              <a:srgbClr val="182C6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61" name="Text 19">
              <a:extLst>
                <a:ext uri="{FF2B5EF4-FFF2-40B4-BE49-F238E27FC236}">
                  <a16:creationId xmlns:a16="http://schemas.microsoft.com/office/drawing/2014/main" id="{36297722-74FC-FBD5-11A5-D0996562AEBC}"/>
                </a:ext>
              </a:extLst>
            </p:cNvPr>
            <p:cNvSpPr/>
            <p:nvPr/>
          </p:nvSpPr>
          <p:spPr>
            <a:xfrm>
              <a:off x="4946904" y="2662627"/>
              <a:ext cx="1005840" cy="292608"/>
            </a:xfrm>
            <a:prstGeom prst="rect">
              <a:avLst/>
            </a:prstGeom>
            <a:noFill/>
            <a:ln/>
          </p:spPr>
          <p:txBody>
            <a:bodyPr wrap="square" lIns="0" tIns="0" rIns="0" bIns="0" rtlCol="0" anchor="ctr">
              <a:noAutofit/>
            </a:bodyPr>
            <a:lstStyle/>
            <a:p>
              <a:pPr marL="0" indent="0" algn="ctr">
                <a:buNone/>
              </a:pPr>
              <a:r>
                <a:rPr lang="en-US" sz="2000" b="1" kern="0" spc="80">
                  <a:solidFill>
                    <a:srgbClr val="FFFFFF"/>
                  </a:solidFill>
                  <a:latin typeface="Open Sans"/>
                  <a:ea typeface="Open Sans"/>
                  <a:cs typeface="Open Sans"/>
                </a:rPr>
                <a:t>CORE</a:t>
              </a:r>
              <a:endParaRPr lang="en-US" sz="2000" b="1">
                <a:latin typeface="Open Sans"/>
                <a:ea typeface="Open Sans"/>
                <a:cs typeface="Open Sans"/>
              </a:endParaRPr>
            </a:p>
          </p:txBody>
        </p:sp>
        <p:sp>
          <p:nvSpPr>
            <p:cNvPr id="62" name="Text 19">
              <a:extLst>
                <a:ext uri="{FF2B5EF4-FFF2-40B4-BE49-F238E27FC236}">
                  <a16:creationId xmlns:a16="http://schemas.microsoft.com/office/drawing/2014/main" id="{B4F95A1C-47E7-8D2B-CA86-7187219C5D55}"/>
                </a:ext>
              </a:extLst>
            </p:cNvPr>
            <p:cNvSpPr/>
            <p:nvPr/>
          </p:nvSpPr>
          <p:spPr>
            <a:xfrm>
              <a:off x="3747582" y="4809478"/>
              <a:ext cx="1005840" cy="292608"/>
            </a:xfrm>
            <a:prstGeom prst="rect">
              <a:avLst/>
            </a:prstGeom>
            <a:noFill/>
            <a:ln/>
          </p:spPr>
          <p:txBody>
            <a:bodyPr wrap="square" lIns="0" tIns="0" rIns="0" bIns="0" rtlCol="0" anchor="ctr">
              <a:noAutofit/>
            </a:bodyPr>
            <a:lstStyle/>
            <a:p>
              <a:pPr marL="0" indent="0" algn="ctr">
                <a:buNone/>
              </a:pPr>
              <a:r>
                <a:rPr lang="en-US" sz="2000" b="1" kern="0" spc="80">
                  <a:solidFill>
                    <a:srgbClr val="FFFFFF"/>
                  </a:solidFill>
                  <a:latin typeface="Open Sans"/>
                  <a:ea typeface="Open Sans"/>
                  <a:cs typeface="Open Sans"/>
                </a:rPr>
                <a:t>EDGE</a:t>
              </a:r>
              <a:endParaRPr lang="en-US" sz="2000" b="1">
                <a:latin typeface="Open Sans"/>
                <a:ea typeface="Open Sans"/>
                <a:cs typeface="Open Sans"/>
              </a:endParaRPr>
            </a:p>
          </p:txBody>
        </p:sp>
        <p:sp>
          <p:nvSpPr>
            <p:cNvPr id="63" name="Text 19">
              <a:extLst>
                <a:ext uri="{FF2B5EF4-FFF2-40B4-BE49-F238E27FC236}">
                  <a16:creationId xmlns:a16="http://schemas.microsoft.com/office/drawing/2014/main" id="{4BCDA770-B4BD-4FAE-2712-FAC7973294AF}"/>
                </a:ext>
              </a:extLst>
            </p:cNvPr>
            <p:cNvSpPr/>
            <p:nvPr/>
          </p:nvSpPr>
          <p:spPr>
            <a:xfrm>
              <a:off x="6166103" y="4809477"/>
              <a:ext cx="1005840" cy="292608"/>
            </a:xfrm>
            <a:prstGeom prst="rect">
              <a:avLst/>
            </a:prstGeom>
            <a:noFill/>
            <a:ln/>
          </p:spPr>
          <p:txBody>
            <a:bodyPr wrap="square" lIns="0" tIns="0" rIns="0" bIns="0" rtlCol="0" anchor="ctr">
              <a:noAutofit/>
            </a:bodyPr>
            <a:lstStyle/>
            <a:p>
              <a:pPr marL="0" indent="0" algn="ctr">
                <a:buNone/>
              </a:pPr>
              <a:r>
                <a:rPr lang="en-US" sz="2000" b="1" kern="0" spc="80">
                  <a:solidFill>
                    <a:srgbClr val="FFFFFF"/>
                  </a:solidFill>
                  <a:latin typeface="Open Sans"/>
                  <a:ea typeface="Open Sans"/>
                  <a:cs typeface="Open Sans"/>
                </a:rPr>
                <a:t>DENY</a:t>
              </a:r>
              <a:endParaRPr lang="en-US" sz="2000">
                <a:cs typeface="Segoe UI"/>
              </a:endParaRPr>
            </a:p>
          </p:txBody>
        </p:sp>
      </p:grpSp>
      <p:sp>
        <p:nvSpPr>
          <p:cNvPr id="1985" name="Text 20">
            <a:extLst>
              <a:ext uri="{FF2B5EF4-FFF2-40B4-BE49-F238E27FC236}">
                <a16:creationId xmlns:a16="http://schemas.microsoft.com/office/drawing/2014/main" id="{147A8804-AEC4-E9C4-EA4A-6BA926F5DF82}"/>
              </a:ext>
            </a:extLst>
          </p:cNvPr>
          <p:cNvSpPr/>
          <p:nvPr/>
        </p:nvSpPr>
        <p:spPr>
          <a:xfrm>
            <a:off x="4771959" y="1538711"/>
            <a:ext cx="1902350" cy="365760"/>
          </a:xfrm>
          <a:prstGeom prst="rect">
            <a:avLst/>
          </a:prstGeom>
          <a:noFill/>
          <a:ln/>
        </p:spPr>
        <p:txBody>
          <a:bodyPr wrap="square" lIns="0" tIns="0" rIns="0" bIns="0" rtlCol="0" anchor="ctr">
            <a:normAutofit/>
          </a:bodyPr>
          <a:lstStyle/>
          <a:p>
            <a:pPr marL="0" indent="0" algn="ctr">
              <a:buNone/>
            </a:pPr>
            <a:r>
              <a:rPr lang="en-US" sz="2100" b="1">
                <a:solidFill>
                  <a:srgbClr val="FF7E00"/>
                </a:solidFill>
                <a:latin typeface="Open Sans"/>
                <a:ea typeface="Open Sans"/>
                <a:cs typeface="Open Sans"/>
              </a:rPr>
              <a:t>Must Succeed</a:t>
            </a:r>
            <a:endParaRPr lang="en-US" sz="21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987" name="Text 21">
            <a:extLst>
              <a:ext uri="{FF2B5EF4-FFF2-40B4-BE49-F238E27FC236}">
                <a16:creationId xmlns:a16="http://schemas.microsoft.com/office/drawing/2014/main" id="{7A2BF0DE-295A-0C0D-698D-E65136776B8A}"/>
              </a:ext>
            </a:extLst>
          </p:cNvPr>
          <p:cNvSpPr/>
          <p:nvPr/>
        </p:nvSpPr>
        <p:spPr>
          <a:xfrm>
            <a:off x="4506915" y="1976961"/>
            <a:ext cx="2599414" cy="386699"/>
          </a:xfrm>
          <a:prstGeom prst="rect">
            <a:avLst/>
          </a:prstGeom>
          <a:noFill/>
          <a:ln/>
        </p:spPr>
        <p:txBody>
          <a:bodyPr wrap="square" lIns="0" tIns="0" rIns="0" bIns="0" rtlCol="0" anchor="t">
            <a:normAutofit/>
          </a:bodyPr>
          <a:lstStyle/>
          <a:p>
            <a:pPr marL="0" indent="0" algn="ctr">
              <a:buNone/>
            </a:pPr>
            <a:r>
              <a:rPr lang="en-US" sz="1200">
                <a:solidFill>
                  <a:srgbClr val="17213A"/>
                </a:solidFill>
                <a:latin typeface="Open Sans"/>
                <a:ea typeface="Open Sans"/>
                <a:cs typeface="Open Sans"/>
              </a:rPr>
              <a:t>Typical jobs, grounded answers, correct tool use, expected hand-offs.</a:t>
            </a:r>
            <a:endParaRPr lang="en-US" sz="1200">
              <a:latin typeface="Open Sans"/>
              <a:ea typeface="Open Sans"/>
              <a:cs typeface="Open Sans"/>
            </a:endParaRPr>
          </a:p>
        </p:txBody>
      </p:sp>
      <p:sp>
        <p:nvSpPr>
          <p:cNvPr id="1989" name="Text 22">
            <a:extLst>
              <a:ext uri="{FF2B5EF4-FFF2-40B4-BE49-F238E27FC236}">
                <a16:creationId xmlns:a16="http://schemas.microsoft.com/office/drawing/2014/main" id="{54459CA8-BE4F-F1A2-DBBB-328A03FC5A7B}"/>
              </a:ext>
            </a:extLst>
          </p:cNvPr>
          <p:cNvSpPr/>
          <p:nvPr/>
        </p:nvSpPr>
        <p:spPr>
          <a:xfrm>
            <a:off x="4506915" y="2393476"/>
            <a:ext cx="2606040" cy="384048"/>
          </a:xfrm>
          <a:prstGeom prst="rect">
            <a:avLst/>
          </a:prstGeom>
          <a:noFill/>
          <a:ln/>
        </p:spPr>
        <p:txBody>
          <a:bodyPr wrap="square" lIns="0" tIns="0" rIns="0" bIns="0" rtlCol="0" anchor="ctr">
            <a:normAutofit/>
          </a:bodyPr>
          <a:lstStyle/>
          <a:p>
            <a:pPr marL="0" indent="0" algn="ctr">
              <a:buNone/>
            </a:pPr>
            <a:r>
              <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rPr>
              <a:t>"Create the request with the required fields."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1999" name="Text 20">
            <a:extLst>
              <a:ext uri="{FF2B5EF4-FFF2-40B4-BE49-F238E27FC236}">
                <a16:creationId xmlns:a16="http://schemas.microsoft.com/office/drawing/2014/main" id="{B565B859-B1D8-9901-3943-28B7E8FBA6E1}"/>
              </a:ext>
            </a:extLst>
          </p:cNvPr>
          <p:cNvSpPr/>
          <p:nvPr/>
        </p:nvSpPr>
        <p:spPr>
          <a:xfrm>
            <a:off x="7687435" y="4401179"/>
            <a:ext cx="1756577" cy="379012"/>
          </a:xfrm>
          <a:prstGeom prst="rect">
            <a:avLst/>
          </a:prstGeom>
          <a:noFill/>
          <a:ln/>
        </p:spPr>
        <p:txBody>
          <a:bodyPr wrap="square" lIns="0" tIns="0" rIns="0" bIns="0" rtlCol="0" anchor="ctr">
            <a:normAutofit/>
          </a:bodyPr>
          <a:lstStyle/>
          <a:p>
            <a:pPr marL="0" indent="0" algn="ctr">
              <a:buNone/>
            </a:pPr>
            <a:r>
              <a:rPr lang="en-US" sz="2100" b="1">
                <a:solidFill>
                  <a:srgbClr val="FF7E00"/>
                </a:solidFill>
                <a:latin typeface="Open Sans"/>
                <a:ea typeface="Open Sans"/>
                <a:cs typeface="Open Sans"/>
              </a:rPr>
              <a:t>Must Refuse</a:t>
            </a:r>
            <a:endParaRPr lang="en-US" sz="21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00" name="Text 21">
            <a:extLst>
              <a:ext uri="{FF2B5EF4-FFF2-40B4-BE49-F238E27FC236}">
                <a16:creationId xmlns:a16="http://schemas.microsoft.com/office/drawing/2014/main" id="{8133FDA6-4054-5AFD-F7A0-298D2A699C33}"/>
              </a:ext>
            </a:extLst>
          </p:cNvPr>
          <p:cNvSpPr/>
          <p:nvPr/>
        </p:nvSpPr>
        <p:spPr>
          <a:xfrm>
            <a:off x="7687435" y="4865933"/>
            <a:ext cx="2599414" cy="386699"/>
          </a:xfrm>
          <a:prstGeom prst="rect">
            <a:avLst/>
          </a:prstGeom>
          <a:noFill/>
          <a:ln/>
        </p:spPr>
        <p:txBody>
          <a:bodyPr wrap="square" lIns="0" tIns="0" rIns="0" bIns="0" rtlCol="0" anchor="t">
            <a:normAutofit/>
          </a:bodyPr>
          <a:lstStyle/>
          <a:p>
            <a:r>
              <a:rPr lang="en-US" sz="1200">
                <a:solidFill>
                  <a:srgbClr val="17213A"/>
                </a:solidFill>
                <a:ea typeface="+mn-lt"/>
                <a:cs typeface="+mn-lt"/>
              </a:rPr>
              <a:t>Out-of-scope, privacy, unsafe, policy-</a:t>
            </a:r>
            <a:endParaRPr lang="en-US"/>
          </a:p>
          <a:p>
            <a:r>
              <a:rPr lang="en-US" sz="1200">
                <a:solidFill>
                  <a:srgbClr val="17213A"/>
                </a:solidFill>
                <a:ea typeface="+mn-lt"/>
                <a:cs typeface="+mn-lt"/>
              </a:rPr>
              <a:t>breaking, or unauthorized requests. </a:t>
            </a:r>
            <a:endParaRPr lang="en-US"/>
          </a:p>
        </p:txBody>
      </p:sp>
      <p:sp>
        <p:nvSpPr>
          <p:cNvPr id="2001" name="Text 22">
            <a:extLst>
              <a:ext uri="{FF2B5EF4-FFF2-40B4-BE49-F238E27FC236}">
                <a16:creationId xmlns:a16="http://schemas.microsoft.com/office/drawing/2014/main" id="{B9D93680-E0EE-24BD-A304-57DFC3F83999}"/>
              </a:ext>
            </a:extLst>
          </p:cNvPr>
          <p:cNvSpPr/>
          <p:nvPr/>
        </p:nvSpPr>
        <p:spPr>
          <a:xfrm>
            <a:off x="7687435" y="5428222"/>
            <a:ext cx="2606040" cy="390674"/>
          </a:xfrm>
          <a:prstGeom prst="rect">
            <a:avLst/>
          </a:prstGeom>
          <a:noFill/>
          <a:ln/>
        </p:spPr>
        <p:txBody>
          <a:bodyPr wrap="square" lIns="0" tIns="0" rIns="0" bIns="0" rtlCol="0" anchor="ctr">
            <a:normAutofit/>
          </a:bodyPr>
          <a:lstStyle/>
          <a:p>
            <a:pPr algn="ctr"/>
            <a:r>
              <a:rPr lang="en-US" sz="1100" i="1">
                <a:solidFill>
                  <a:srgbClr val="667085"/>
                </a:solidFill>
                <a:latin typeface="Open Sans"/>
                <a:ea typeface="Open Sans"/>
                <a:cs typeface="Open Sans"/>
              </a:rPr>
              <a:t>"Show another employee's private data."</a:t>
            </a:r>
            <a:endParaRPr lang="en-US" sz="1100">
              <a:solidFill>
                <a:srgbClr val="000000"/>
              </a:solidFill>
              <a:latin typeface="Open Sans"/>
              <a:ea typeface="Open Sans"/>
              <a:cs typeface="Open Sans"/>
            </a:endParaRPr>
          </a:p>
          <a:p>
            <a:pPr marL="0" indent="0" algn="ctr">
              <a:buNone/>
            </a:pPr>
            <a:endPar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02" name="Text 20">
            <a:extLst>
              <a:ext uri="{FF2B5EF4-FFF2-40B4-BE49-F238E27FC236}">
                <a16:creationId xmlns:a16="http://schemas.microsoft.com/office/drawing/2014/main" id="{82B76059-A0C5-F5B3-DFC7-9B22A41B10CF}"/>
              </a:ext>
            </a:extLst>
          </p:cNvPr>
          <p:cNvSpPr/>
          <p:nvPr/>
        </p:nvSpPr>
        <p:spPr>
          <a:xfrm>
            <a:off x="2002252" y="4361422"/>
            <a:ext cx="1902350" cy="365760"/>
          </a:xfrm>
          <a:prstGeom prst="rect">
            <a:avLst/>
          </a:prstGeom>
          <a:noFill/>
          <a:ln/>
        </p:spPr>
        <p:txBody>
          <a:bodyPr wrap="square" lIns="0" tIns="0" rIns="0" bIns="0" rtlCol="0" anchor="ctr">
            <a:normAutofit/>
          </a:bodyPr>
          <a:lstStyle/>
          <a:p>
            <a:pPr marL="0" indent="0" algn="ctr">
              <a:buNone/>
            </a:pPr>
            <a:r>
              <a:rPr lang="en-US" sz="2100" b="1">
                <a:solidFill>
                  <a:srgbClr val="FF7E00"/>
                </a:solidFill>
                <a:latin typeface="Open Sans"/>
                <a:ea typeface="Open Sans"/>
                <a:cs typeface="Open Sans"/>
              </a:rPr>
              <a:t>Must succeed</a:t>
            </a:r>
            <a:endParaRPr lang="en-US" sz="2100">
              <a:solidFill>
                <a:srgbClr val="FF7E00"/>
              </a:solidFill>
              <a:latin typeface="Open Sans"/>
              <a:ea typeface="Open Sans"/>
              <a:cs typeface="Open Sans"/>
            </a:endParaRPr>
          </a:p>
        </p:txBody>
      </p:sp>
      <p:sp>
        <p:nvSpPr>
          <p:cNvPr id="2003" name="Text 21">
            <a:extLst>
              <a:ext uri="{FF2B5EF4-FFF2-40B4-BE49-F238E27FC236}">
                <a16:creationId xmlns:a16="http://schemas.microsoft.com/office/drawing/2014/main" id="{7432BB39-47E5-589E-F9B7-717CA4EBF9DB}"/>
              </a:ext>
            </a:extLst>
          </p:cNvPr>
          <p:cNvSpPr/>
          <p:nvPr/>
        </p:nvSpPr>
        <p:spPr>
          <a:xfrm>
            <a:off x="1379400" y="4753289"/>
            <a:ext cx="2519900" cy="618611"/>
          </a:xfrm>
          <a:prstGeom prst="rect">
            <a:avLst/>
          </a:prstGeom>
          <a:noFill/>
          <a:ln/>
        </p:spPr>
        <p:txBody>
          <a:bodyPr wrap="square" lIns="0" tIns="0" rIns="0" bIns="0" rtlCol="0" anchor="t">
            <a:normAutofit/>
          </a:bodyPr>
          <a:lstStyle/>
          <a:p>
            <a:r>
              <a:rPr lang="en-US" sz="1200">
                <a:solidFill>
                  <a:srgbClr val="17213A"/>
                </a:solidFill>
                <a:latin typeface="Open Sans Regular"/>
                <a:ea typeface="Open Sans Regular"/>
                <a:cs typeface="Open Sans Regular"/>
              </a:rPr>
              <a:t>Ambiguous, incomplete, repeated,</a:t>
            </a:r>
            <a:endParaRPr lang="en-US" sz="1200">
              <a:latin typeface="Open Sans Regular"/>
              <a:ea typeface="Open Sans Regular"/>
              <a:cs typeface="Open Sans Regular"/>
            </a:endParaRPr>
          </a:p>
          <a:p>
            <a:pPr algn="r"/>
            <a:r>
              <a:rPr lang="en-US" sz="1200">
                <a:solidFill>
                  <a:srgbClr val="17213A"/>
                </a:solidFill>
                <a:latin typeface="Open Sans Regular"/>
                <a:ea typeface="Open Sans Regular"/>
                <a:cs typeface="Open Sans Regular"/>
              </a:rPr>
              <a:t>unusual, or dependency-failure inputs. </a:t>
            </a:r>
            <a:endParaRPr lang="en-US" sz="1200">
              <a:latin typeface="Open Sans Regular"/>
              <a:ea typeface="Open Sans Regular"/>
              <a:cs typeface="Open Sans Regular"/>
            </a:endParaRPr>
          </a:p>
        </p:txBody>
      </p:sp>
      <p:sp>
        <p:nvSpPr>
          <p:cNvPr id="2004" name="Text 22">
            <a:extLst>
              <a:ext uri="{FF2B5EF4-FFF2-40B4-BE49-F238E27FC236}">
                <a16:creationId xmlns:a16="http://schemas.microsoft.com/office/drawing/2014/main" id="{B1055421-E03C-3C6D-612F-8F61E68E8CCC}"/>
              </a:ext>
            </a:extLst>
          </p:cNvPr>
          <p:cNvSpPr/>
          <p:nvPr/>
        </p:nvSpPr>
        <p:spPr>
          <a:xfrm>
            <a:off x="1690826" y="5520987"/>
            <a:ext cx="2208475" cy="331040"/>
          </a:xfrm>
          <a:prstGeom prst="rect">
            <a:avLst/>
          </a:prstGeom>
          <a:noFill/>
          <a:ln/>
        </p:spPr>
        <p:txBody>
          <a:bodyPr wrap="square" lIns="0" tIns="0" rIns="0" bIns="0" rtlCol="0" anchor="ctr">
            <a:normAutofit/>
          </a:bodyPr>
          <a:lstStyle/>
          <a:p>
            <a:pPr algn="ctr"/>
            <a:r>
              <a:rPr lang="en-US" sz="1100" i="1">
                <a:solidFill>
                  <a:srgbClr val="667085"/>
                </a:solidFill>
                <a:latin typeface="Open Sans"/>
                <a:ea typeface="Open Sans"/>
                <a:cs typeface="Open Sans"/>
              </a:rPr>
              <a:t>"The user omitted the project ID."</a:t>
            </a:r>
            <a:endParaRPr lang="en-US" sz="1100">
              <a:solidFill>
                <a:srgbClr val="000000"/>
              </a:solidFill>
              <a:latin typeface="Open Sans"/>
              <a:ea typeface="Open Sans"/>
              <a:cs typeface="Open Sans"/>
            </a:endParaRPr>
          </a:p>
          <a:p>
            <a:pPr marL="0" indent="0" algn="ctr">
              <a:buNone/>
            </a:pPr>
            <a:endParaRPr lang="en-US" sz="1050" i="1">
              <a:solidFill>
                <a:srgbClr val="66708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Shape 35">
            <a:extLst>
              <a:ext uri="{FF2B5EF4-FFF2-40B4-BE49-F238E27FC236}">
                <a16:creationId xmlns:a16="http://schemas.microsoft.com/office/drawing/2014/main" id="{F36A9866-1DAE-10CB-8B52-B38556C412BA}"/>
              </a:ext>
            </a:extLst>
          </p:cNvPr>
          <p:cNvSpPr/>
          <p:nvPr/>
        </p:nvSpPr>
        <p:spPr>
          <a:xfrm>
            <a:off x="491656" y="6236075"/>
            <a:ext cx="10527262" cy="430034"/>
          </a:xfrm>
          <a:prstGeom prst="chevron">
            <a:avLst/>
          </a:prstGeom>
          <a:solidFill>
            <a:srgbClr val="182C61"/>
          </a:solidFill>
          <a:ln w="12700">
            <a:solidFill>
              <a:srgbClr val="11162A">
                <a:alpha val="0"/>
              </a:srgbClr>
            </a:solidFill>
            <a:prstDash val="solid"/>
          </a:ln>
        </p:spPr>
        <p:txBody>
          <a:bodyPr/>
          <a:lstStyle/>
          <a:p>
            <a:endParaRPr lang="en-US"/>
          </a:p>
        </p:txBody>
      </p:sp>
      <p:sp>
        <p:nvSpPr>
          <p:cNvPr id="5" name="Text 36">
            <a:extLst>
              <a:ext uri="{FF2B5EF4-FFF2-40B4-BE49-F238E27FC236}">
                <a16:creationId xmlns:a16="http://schemas.microsoft.com/office/drawing/2014/main" id="{A1D43DB9-3989-DFBD-F1D7-A78442E97402}"/>
              </a:ext>
            </a:extLst>
          </p:cNvPr>
          <p:cNvSpPr/>
          <p:nvPr/>
        </p:nvSpPr>
        <p:spPr>
          <a:xfrm>
            <a:off x="628816" y="6322934"/>
            <a:ext cx="10006054" cy="256032"/>
          </a:xfrm>
          <a:prstGeom prst="rect">
            <a:avLst/>
          </a:prstGeom>
          <a:noFill/>
          <a:ln/>
        </p:spPr>
        <p:txBody>
          <a:bodyPr wrap="square" lIns="0" tIns="0" rIns="0" bIns="0" rtlCol="0" anchor="ctr">
            <a:normAutofit/>
          </a:bodyPr>
          <a:lstStyle/>
          <a:p>
            <a:pPr marL="0" indent="0" algn="ctr">
              <a:buNone/>
            </a:pPr>
            <a:r>
              <a:rPr lang="en-US" sz="1200" b="1">
                <a:solidFill>
                  <a:srgbClr val="FFFFFF"/>
                </a:solidFill>
                <a:latin typeface="Open Sans"/>
                <a:ea typeface="Open Sans"/>
                <a:cs typeface="Open Sans"/>
              </a:rPr>
              <a:t>Acceptance criteria -&gt; test prompts -&gt; expected behavior -&gt; test method -&gt; release threshold</a:t>
            </a:r>
            <a:endParaRPr lang="en-US" sz="1200">
              <a:latin typeface="Open Sans"/>
              <a:ea typeface="Open Sans"/>
              <a:cs typeface="Open Sans"/>
            </a:endParaRPr>
          </a:p>
        </p:txBody>
      </p:sp>
      <p:cxnSp>
        <p:nvCxnSpPr>
          <p:cNvPr id="7" name="Straight Connector 6">
            <a:extLst>
              <a:ext uri="{FF2B5EF4-FFF2-40B4-BE49-F238E27FC236}">
                <a16:creationId xmlns:a16="http://schemas.microsoft.com/office/drawing/2014/main" id="{DCCAB33A-5E89-6262-DFAE-E9456F192FDD}"/>
              </a:ext>
            </a:extLst>
          </p:cNvPr>
          <p:cNvCxnSpPr>
            <a:cxnSpLocks/>
          </p:cNvCxnSpPr>
          <p:nvPr/>
        </p:nvCxnSpPr>
        <p:spPr>
          <a:xfrm>
            <a:off x="647462" y="1090123"/>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pic>
        <p:nvPicPr>
          <p:cNvPr id="13" name="Picture 12">
            <a:extLst>
              <a:ext uri="{FF2B5EF4-FFF2-40B4-BE49-F238E27FC236}">
                <a16:creationId xmlns:a16="http://schemas.microsoft.com/office/drawing/2014/main" id="{A1001695-0C60-976A-F275-179E63D7BD1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grpSp>
        <p:nvGrpSpPr>
          <p:cNvPr id="59" name="Group 58">
            <a:extLst>
              <a:ext uri="{FF2B5EF4-FFF2-40B4-BE49-F238E27FC236}">
                <a16:creationId xmlns:a16="http://schemas.microsoft.com/office/drawing/2014/main" id="{498732DF-745A-66AB-C3AA-8205FE28367F}"/>
              </a:ext>
            </a:extLst>
          </p:cNvPr>
          <p:cNvGrpSpPr/>
          <p:nvPr/>
        </p:nvGrpSpPr>
        <p:grpSpPr>
          <a:xfrm>
            <a:off x="4325112" y="265176"/>
            <a:ext cx="4005072" cy="283464"/>
            <a:chOff x="7040880" y="329184"/>
            <a:chExt cx="4005072" cy="283464"/>
          </a:xfrm>
        </p:grpSpPr>
        <p:sp>
          <p:nvSpPr>
            <p:cNvPr id="2" name="Shape 0"/>
            <p:cNvSpPr/>
            <p:nvPr/>
          </p:nvSpPr>
          <p:spPr>
            <a:xfrm>
              <a:off x="7223760" y="329184"/>
              <a:ext cx="118872" cy="118872"/>
            </a:xfrm>
            <a:prstGeom prst="ellipse">
              <a:avLst/>
            </a:prstGeom>
            <a:solidFill>
              <a:srgbClr val="FF7E00"/>
            </a:solidFill>
            <a:ln w="12700">
              <a:solidFill>
                <a:srgbClr val="6D4AFF">
                  <a:alpha val="0"/>
                </a:srgbClr>
              </a:solidFill>
              <a:prstDash val="solid"/>
            </a:ln>
          </p:spPr>
          <p:txBody>
            <a:bodyPr/>
            <a:lstStyle/>
            <a:p>
              <a:endParaRPr lang="en-US"/>
            </a:p>
          </p:txBody>
        </p:sp>
        <p:sp>
          <p:nvSpPr>
            <p:cNvPr id="3" name="Shape 1"/>
            <p:cNvSpPr/>
            <p:nvPr/>
          </p:nvSpPr>
          <p:spPr>
            <a:xfrm>
              <a:off x="7342632"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4" name="Text 2"/>
            <p:cNvSpPr/>
            <p:nvPr/>
          </p:nvSpPr>
          <p:spPr>
            <a:xfrm>
              <a:off x="7040880" y="466344"/>
              <a:ext cx="493776" cy="146304"/>
            </a:xfrm>
            <a:prstGeom prst="rect">
              <a:avLst/>
            </a:prstGeom>
            <a:noFill/>
            <a:ln/>
          </p:spPr>
          <p:txBody>
            <a:bodyPr wrap="square" lIns="0" tIns="0" rIns="0" bIns="0" rtlCol="0" anchor="ctr">
              <a:normAutofit/>
            </a:bodyPr>
            <a:lstStyle/>
            <a:p>
              <a:pPr marL="0" indent="0" algn="ctr">
                <a:buNone/>
              </a:pPr>
              <a:r>
                <a:rPr lang="en-US" sz="650" b="1">
                  <a:solidFill>
                    <a:schemeClr val="accent2"/>
                  </a:solidFill>
                  <a:latin typeface="Segoe UI" pitchFamily="34" charset="0"/>
                  <a:ea typeface="Segoe UI" pitchFamily="34" charset="-122"/>
                  <a:cs typeface="Segoe UI" pitchFamily="34" charset="-120"/>
                </a:rPr>
                <a:t>EVAL</a:t>
              </a:r>
              <a:endParaRPr lang="en-US" sz="650">
                <a:solidFill>
                  <a:schemeClr val="accent2"/>
                </a:solidFill>
              </a:endParaRPr>
            </a:p>
          </p:txBody>
        </p:sp>
        <p:sp>
          <p:nvSpPr>
            <p:cNvPr id="5" name="Shape 3"/>
            <p:cNvSpPr/>
            <p:nvPr/>
          </p:nvSpPr>
          <p:spPr>
            <a:xfrm>
              <a:off x="8101584"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6" name="Shape 4"/>
            <p:cNvSpPr/>
            <p:nvPr/>
          </p:nvSpPr>
          <p:spPr>
            <a:xfrm>
              <a:off x="8220456"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7" name="Text 5"/>
            <p:cNvSpPr/>
            <p:nvPr/>
          </p:nvSpPr>
          <p:spPr>
            <a:xfrm>
              <a:off x="7918704"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ALM</a:t>
              </a:r>
              <a:endParaRPr lang="en-US" sz="650"/>
            </a:p>
          </p:txBody>
        </p:sp>
        <p:sp>
          <p:nvSpPr>
            <p:cNvPr id="8" name="Shape 6"/>
            <p:cNvSpPr/>
            <p:nvPr/>
          </p:nvSpPr>
          <p:spPr>
            <a:xfrm>
              <a:off x="8979408"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9" name="Shape 7"/>
            <p:cNvSpPr/>
            <p:nvPr/>
          </p:nvSpPr>
          <p:spPr>
            <a:xfrm>
              <a:off x="9098280"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10" name="Text 8"/>
            <p:cNvSpPr/>
            <p:nvPr/>
          </p:nvSpPr>
          <p:spPr>
            <a:xfrm>
              <a:off x="8796528"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ECONOMICS</a:t>
              </a:r>
              <a:endParaRPr lang="en-US" sz="650"/>
            </a:p>
          </p:txBody>
        </p:sp>
        <p:sp>
          <p:nvSpPr>
            <p:cNvPr id="11" name="Shape 9"/>
            <p:cNvSpPr/>
            <p:nvPr/>
          </p:nvSpPr>
          <p:spPr>
            <a:xfrm>
              <a:off x="9857232"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12" name="Shape 10"/>
            <p:cNvSpPr/>
            <p:nvPr/>
          </p:nvSpPr>
          <p:spPr>
            <a:xfrm>
              <a:off x="9976104" y="388620"/>
              <a:ext cx="749808" cy="0"/>
            </a:xfrm>
            <a:prstGeom prst="line">
              <a:avLst/>
            </a:prstGeom>
            <a:solidFill>
              <a:srgbClr val="FFFFFF">
                <a:alpha val="0"/>
              </a:srgbClr>
            </a:solidFill>
            <a:ln w="17780">
              <a:solidFill>
                <a:srgbClr val="D8DEEA"/>
              </a:solidFill>
              <a:prstDash val="solid"/>
            </a:ln>
          </p:spPr>
          <p:txBody>
            <a:bodyPr/>
            <a:lstStyle/>
            <a:p>
              <a:endParaRPr lang="en-US"/>
            </a:p>
          </p:txBody>
        </p:sp>
        <p:sp>
          <p:nvSpPr>
            <p:cNvPr id="13" name="Text 11"/>
            <p:cNvSpPr/>
            <p:nvPr/>
          </p:nvSpPr>
          <p:spPr>
            <a:xfrm>
              <a:off x="9674352"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SCALE</a:t>
              </a:r>
              <a:endParaRPr lang="en-US" sz="650"/>
            </a:p>
          </p:txBody>
        </p:sp>
        <p:sp>
          <p:nvSpPr>
            <p:cNvPr id="14" name="Shape 12"/>
            <p:cNvSpPr/>
            <p:nvPr/>
          </p:nvSpPr>
          <p:spPr>
            <a:xfrm>
              <a:off x="10735056" y="329184"/>
              <a:ext cx="118872" cy="118872"/>
            </a:xfrm>
            <a:prstGeom prst="ellipse">
              <a:avLst/>
            </a:prstGeom>
            <a:solidFill>
              <a:srgbClr val="D8DEEA"/>
            </a:solidFill>
            <a:ln w="12700">
              <a:solidFill>
                <a:srgbClr val="D8DEEA">
                  <a:alpha val="0"/>
                </a:srgbClr>
              </a:solidFill>
              <a:prstDash val="solid"/>
            </a:ln>
          </p:spPr>
          <p:txBody>
            <a:bodyPr/>
            <a:lstStyle/>
            <a:p>
              <a:endParaRPr lang="en-US"/>
            </a:p>
          </p:txBody>
        </p:sp>
        <p:sp>
          <p:nvSpPr>
            <p:cNvPr id="15" name="Text 13"/>
            <p:cNvSpPr/>
            <p:nvPr/>
          </p:nvSpPr>
          <p:spPr>
            <a:xfrm>
              <a:off x="10552176" y="466344"/>
              <a:ext cx="493776" cy="146304"/>
            </a:xfrm>
            <a:prstGeom prst="rect">
              <a:avLst/>
            </a:prstGeom>
            <a:noFill/>
            <a:ln/>
          </p:spPr>
          <p:txBody>
            <a:bodyPr wrap="square" lIns="0" tIns="0" rIns="0" bIns="0" rtlCol="0" anchor="ctr">
              <a:normAutofit/>
            </a:bodyPr>
            <a:lstStyle/>
            <a:p>
              <a:pPr marL="0" indent="0" algn="ctr">
                <a:buNone/>
              </a:pPr>
              <a:r>
                <a:rPr lang="en-US" sz="650" b="1">
                  <a:solidFill>
                    <a:srgbClr val="98A2B3"/>
                  </a:solidFill>
                  <a:latin typeface="Segoe UI" pitchFamily="34" charset="0"/>
                  <a:ea typeface="Segoe UI" pitchFamily="34" charset="-122"/>
                  <a:cs typeface="Segoe UI" pitchFamily="34" charset="-120"/>
                </a:rPr>
                <a:t>OBSERVE</a:t>
              </a:r>
              <a:endParaRPr lang="en-US" sz="650"/>
            </a:p>
          </p:txBody>
        </p:sp>
      </p:grpSp>
      <p:sp>
        <p:nvSpPr>
          <p:cNvPr id="16" name="Text 14"/>
          <p:cNvSpPr/>
          <p:nvPr/>
        </p:nvSpPr>
        <p:spPr>
          <a:xfrm>
            <a:off x="530352" y="397636"/>
            <a:ext cx="3474720" cy="201168"/>
          </a:xfrm>
          <a:prstGeom prst="rect">
            <a:avLst/>
          </a:prstGeom>
          <a:noFill/>
          <a:ln/>
        </p:spPr>
        <p:txBody>
          <a:bodyPr wrap="square" lIns="0" tIns="0" rIns="0" bIns="0" rtlCol="0" anchor="ctr">
            <a:normAutofit/>
          </a:bodyPr>
          <a:lstStyle/>
          <a:p>
            <a:pPr marL="0" indent="0">
              <a:buNone/>
            </a:pPr>
            <a:r>
              <a:rPr lang="en-US" sz="1000" b="1" kern="0" spc="140">
                <a:solidFill>
                  <a:schemeClr val="accent2"/>
                </a:solidFill>
                <a:latin typeface="Montserrat" pitchFamily="2" charset="0"/>
                <a:ea typeface="Segoe UI" pitchFamily="34" charset="-122"/>
                <a:cs typeface="Segoe UI" pitchFamily="34" charset="-120"/>
              </a:rPr>
              <a:t>FIELD PATTERN</a:t>
            </a:r>
            <a:endParaRPr lang="en-US" sz="1000">
              <a:solidFill>
                <a:schemeClr val="accent2"/>
              </a:solidFill>
              <a:latin typeface="Montserrat" pitchFamily="2" charset="0"/>
            </a:endParaRPr>
          </a:p>
        </p:txBody>
      </p:sp>
      <p:sp>
        <p:nvSpPr>
          <p:cNvPr id="17" name="Text 15"/>
          <p:cNvSpPr/>
          <p:nvPr/>
        </p:nvSpPr>
        <p:spPr>
          <a:xfrm>
            <a:off x="530352" y="634965"/>
            <a:ext cx="11064240" cy="530352"/>
          </a:xfrm>
          <a:prstGeom prst="rect">
            <a:avLst/>
          </a:prstGeom>
          <a:noFill/>
          <a:ln/>
        </p:spPr>
        <p:txBody>
          <a:bodyPr wrap="square" lIns="0" tIns="0" rIns="0" bIns="0" rtlCol="0" anchor="ctr">
            <a:normAutofit/>
          </a:bodyPr>
          <a:lstStyle/>
          <a:p>
            <a:pPr marL="0" indent="0">
              <a:buNone/>
            </a:pPr>
            <a:r>
              <a:rPr lang="en-US" sz="2400" b="1">
                <a:solidFill>
                  <a:srgbClr val="002060"/>
                </a:solidFill>
                <a:latin typeface="Montserrat"/>
                <a:ea typeface="Segoe UI" pitchFamily="34" charset="-122"/>
                <a:cs typeface="Segoe UI"/>
              </a:rPr>
              <a:t>Production Activity Becomes The Next Eval Set</a:t>
            </a:r>
            <a:endParaRPr lang="en-US" sz="2400">
              <a:solidFill>
                <a:srgbClr val="002060"/>
              </a:solidFill>
              <a:latin typeface="Montserrat"/>
              <a:cs typeface="Segoe UI"/>
            </a:endParaRPr>
          </a:p>
        </p:txBody>
      </p:sp>
      <p:sp>
        <p:nvSpPr>
          <p:cNvPr id="18" name="Text 16"/>
          <p:cNvSpPr/>
          <p:nvPr/>
        </p:nvSpPr>
        <p:spPr>
          <a:xfrm>
            <a:off x="530352" y="1271016"/>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Every unexpected behavior should become a regression test. Otherwise, the organization is paying repeatedly for the same lesson.</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4818888" y="3265714"/>
            <a:ext cx="1508760" cy="1508760"/>
          </a:xfrm>
          <a:prstGeom prst="ellipse">
            <a:avLst/>
          </a:prstGeom>
          <a:solidFill>
            <a:srgbClr val="182C61"/>
          </a:solidFill>
          <a:ln w="12700">
            <a:solidFill>
              <a:srgbClr val="11162A">
                <a:alpha val="0"/>
              </a:srgbClr>
            </a:solidFill>
            <a:prstDash val="solid"/>
          </a:ln>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8"/>
          <p:cNvSpPr/>
          <p:nvPr/>
        </p:nvSpPr>
        <p:spPr>
          <a:xfrm>
            <a:off x="5001768" y="3686338"/>
            <a:ext cx="1143000" cy="310896"/>
          </a:xfrm>
          <a:prstGeom prst="rect">
            <a:avLst/>
          </a:prstGeom>
          <a:noFill/>
          <a:ln/>
        </p:spPr>
        <p:txBody>
          <a:bodyPr wrap="square" lIns="0" tIns="0" rIns="0" bIns="0" rtlCol="0" anchor="ctr">
            <a:normAutofit/>
          </a:bodyPr>
          <a:lstStyle/>
          <a:p>
            <a:pPr marL="0" indent="0" algn="ctr">
              <a:buNone/>
            </a:pPr>
            <a:r>
              <a:rPr lang="en-US" sz="1800" b="1" kern="0" spc="100">
                <a:solidFill>
                  <a:srgbClr val="FFFFFF"/>
                </a:solidFill>
                <a:latin typeface="Open Sans" panose="020B0606030504020204" pitchFamily="34" charset="0"/>
                <a:ea typeface="Open Sans" panose="020B0606030504020204" pitchFamily="34" charset="0"/>
                <a:cs typeface="Open Sans" panose="020B0606030504020204" pitchFamily="34" charset="0"/>
              </a:rPr>
              <a:t>LEARN</a:t>
            </a: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9"/>
          <p:cNvSpPr/>
          <p:nvPr/>
        </p:nvSpPr>
        <p:spPr>
          <a:xfrm>
            <a:off x="5001768" y="3997234"/>
            <a:ext cx="1143000" cy="237744"/>
          </a:xfrm>
          <a:prstGeom prst="rect">
            <a:avLst/>
          </a:prstGeom>
          <a:noFill/>
          <a:ln/>
        </p:spPr>
        <p:txBody>
          <a:bodyPr wrap="square" lIns="0" tIns="0" rIns="0" bIns="0" rtlCol="0" anchor="ctr">
            <a:normAutofit/>
          </a:bodyPr>
          <a:lstStyle/>
          <a:p>
            <a:pPr marL="0" indent="0" algn="ctr">
              <a:buNone/>
            </a:pPr>
            <a:r>
              <a:rPr lang="en-US" sz="1000">
                <a:solidFill>
                  <a:srgbClr val="BDC7DE"/>
                </a:solidFill>
                <a:latin typeface="Open Sans" panose="020B0606030504020204" pitchFamily="34" charset="0"/>
                <a:ea typeface="Open Sans" panose="020B0606030504020204" pitchFamily="34" charset="0"/>
                <a:cs typeface="Open Sans" panose="020B0606030504020204" pitchFamily="34" charset="0"/>
              </a:rPr>
              <a:t>from real use</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2" name="Shape 20"/>
          <p:cNvSpPr/>
          <p:nvPr/>
        </p:nvSpPr>
        <p:spPr>
          <a:xfrm>
            <a:off x="1143000" y="2195866"/>
            <a:ext cx="2743200" cy="1097280"/>
          </a:xfrm>
          <a:prstGeom prst="roundRect">
            <a:avLst>
              <a:gd name="adj" fmla="val 8333"/>
            </a:avLst>
          </a:prstGeom>
          <a:solidFill>
            <a:schemeClr val="accent2">
              <a:lumMod val="40000"/>
              <a:lumOff val="60000"/>
            </a:schemeClr>
          </a:solidFill>
          <a:ln w="12700">
            <a:solidFill>
              <a:schemeClr val="accent2"/>
            </a:solidFill>
            <a:prstDash val="solid"/>
          </a:ln>
        </p:spPr>
        <p:txBody>
          <a:bodyPr/>
          <a:lstStyle/>
          <a:p>
            <a:endParaRPr lang="en-US"/>
          </a:p>
        </p:txBody>
      </p:sp>
      <p:sp>
        <p:nvSpPr>
          <p:cNvPr id="23" name="Shape 21"/>
          <p:cNvSpPr/>
          <p:nvPr/>
        </p:nvSpPr>
        <p:spPr>
          <a:xfrm>
            <a:off x="1325880" y="2369602"/>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24" name="Text 22"/>
          <p:cNvSpPr/>
          <p:nvPr/>
        </p:nvSpPr>
        <p:spPr>
          <a:xfrm>
            <a:off x="1325880" y="2378746"/>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25" name="Text 23"/>
          <p:cNvSpPr/>
          <p:nvPr/>
        </p:nvSpPr>
        <p:spPr>
          <a:xfrm>
            <a:off x="1856232" y="2333026"/>
            <a:ext cx="1783080" cy="31089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panose="020B0606030504020204" pitchFamily="34" charset="0"/>
                <a:ea typeface="Open Sans" panose="020B0606030504020204" pitchFamily="34" charset="0"/>
                <a:cs typeface="Open Sans" panose="020B0606030504020204" pitchFamily="34" charset="0"/>
              </a:rPr>
              <a:t>Observe</a:t>
            </a:r>
            <a:endParaRPr lang="en-US" sz="17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4"/>
          <p:cNvSpPr/>
          <p:nvPr/>
        </p:nvSpPr>
        <p:spPr>
          <a:xfrm>
            <a:off x="1856232" y="2707387"/>
            <a:ext cx="1783080" cy="475488"/>
          </a:xfrm>
          <a:prstGeom prst="rect">
            <a:avLst/>
          </a:prstGeom>
          <a:noFill/>
          <a:ln/>
        </p:spPr>
        <p:txBody>
          <a:bodyPr wrap="square" lIns="0" tIns="0" rIns="0" bIns="0" rtlCol="0" anchor="t">
            <a:normAutofit/>
          </a:bodyPr>
          <a:lstStyle/>
          <a:p>
            <a:pPr marL="0" indent="0">
              <a:buNone/>
            </a:pPr>
            <a:r>
              <a:rPr lang="en-US" sz="1050">
                <a:solidFill>
                  <a:srgbClr val="17213A"/>
                </a:solidFill>
                <a:latin typeface="Open Sans" panose="020B0606030504020204" pitchFamily="34" charset="0"/>
                <a:ea typeface="Open Sans" panose="020B0606030504020204" pitchFamily="34" charset="0"/>
                <a:cs typeface="Open Sans" panose="020B0606030504020204" pitchFamily="34" charset="0"/>
              </a:rPr>
              <a:t>Queries, failures, drop-offs, tool errors, satisfaction</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5"/>
          <p:cNvSpPr/>
          <p:nvPr/>
        </p:nvSpPr>
        <p:spPr>
          <a:xfrm>
            <a:off x="4251960" y="1857538"/>
            <a:ext cx="2743200" cy="1097280"/>
          </a:xfrm>
          <a:prstGeom prst="roundRect">
            <a:avLst>
              <a:gd name="adj" fmla="val 8333"/>
            </a:avLst>
          </a:prstGeom>
          <a:solidFill>
            <a:schemeClr val="accent1">
              <a:lumMod val="40000"/>
              <a:lumOff val="60000"/>
            </a:schemeClr>
          </a:solidFill>
          <a:ln w="12700">
            <a:solidFill>
              <a:schemeClr val="accent1"/>
            </a:solidFill>
            <a:prstDash val="solid"/>
          </a:ln>
        </p:spPr>
        <p:txBody>
          <a:bodyPr/>
          <a:lstStyle/>
          <a:p>
            <a:endParaRPr lang="en-US"/>
          </a:p>
        </p:txBody>
      </p:sp>
      <p:sp>
        <p:nvSpPr>
          <p:cNvPr id="28" name="Shape 26"/>
          <p:cNvSpPr/>
          <p:nvPr/>
        </p:nvSpPr>
        <p:spPr>
          <a:xfrm>
            <a:off x="4434840" y="2031274"/>
            <a:ext cx="384048" cy="384048"/>
          </a:xfrm>
          <a:prstGeom prst="ellipse">
            <a:avLst/>
          </a:prstGeom>
          <a:solidFill>
            <a:schemeClr val="accent1"/>
          </a:solidFill>
          <a:ln w="12700">
            <a:solidFill>
              <a:srgbClr val="E5484D">
                <a:alpha val="0"/>
              </a:srgbClr>
            </a:solidFill>
            <a:prstDash val="solid"/>
          </a:ln>
        </p:spPr>
        <p:txBody>
          <a:bodyPr/>
          <a:lstStyle/>
          <a:p>
            <a:endParaRPr lang="en-US"/>
          </a:p>
        </p:txBody>
      </p:sp>
      <p:sp>
        <p:nvSpPr>
          <p:cNvPr id="29" name="Text 27"/>
          <p:cNvSpPr/>
          <p:nvPr/>
        </p:nvSpPr>
        <p:spPr>
          <a:xfrm>
            <a:off x="4434840" y="2040418"/>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2</a:t>
            </a:r>
            <a:endParaRPr lang="en-US" sz="1300"/>
          </a:p>
        </p:txBody>
      </p:sp>
      <p:sp>
        <p:nvSpPr>
          <p:cNvPr id="30" name="Text 28"/>
          <p:cNvSpPr/>
          <p:nvPr/>
        </p:nvSpPr>
        <p:spPr>
          <a:xfrm>
            <a:off x="4965192" y="1994698"/>
            <a:ext cx="1783080" cy="310896"/>
          </a:xfrm>
          <a:prstGeom prst="rect">
            <a:avLst/>
          </a:prstGeom>
          <a:noFill/>
          <a:ln/>
        </p:spPr>
        <p:txBody>
          <a:bodyPr wrap="square" lIns="0" tIns="0" rIns="0" bIns="0" rtlCol="0" anchor="ctr">
            <a:normAutofit/>
          </a:bodyPr>
          <a:lstStyle/>
          <a:p>
            <a:pPr marL="0" indent="0">
              <a:buNone/>
            </a:pPr>
            <a:r>
              <a:rPr lang="en-US" sz="1700" b="1">
                <a:solidFill>
                  <a:schemeClr val="accent1"/>
                </a:solidFill>
                <a:latin typeface="Open Sans" panose="020B0606030504020204" pitchFamily="34" charset="0"/>
                <a:ea typeface="Open Sans" panose="020B0606030504020204" pitchFamily="34" charset="0"/>
                <a:cs typeface="Open Sans" panose="020B0606030504020204" pitchFamily="34" charset="0"/>
              </a:rPr>
              <a:t>Select</a:t>
            </a:r>
            <a:endParaRPr lang="en-US" sz="17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1" name="Text 29"/>
          <p:cNvSpPr/>
          <p:nvPr/>
        </p:nvSpPr>
        <p:spPr>
          <a:xfrm>
            <a:off x="4965192" y="2369059"/>
            <a:ext cx="1783080" cy="475488"/>
          </a:xfrm>
          <a:prstGeom prst="rect">
            <a:avLst/>
          </a:prstGeom>
          <a:noFill/>
          <a:ln/>
        </p:spPr>
        <p:txBody>
          <a:bodyPr wrap="square" lIns="0" tIns="0" rIns="0" bIns="0" rtlCol="0" anchor="t">
            <a:normAutofit/>
          </a:bodyPr>
          <a:lstStyle/>
          <a:p>
            <a:pPr marL="0" indent="0">
              <a:buNone/>
            </a:pPr>
            <a:r>
              <a:rPr lang="en-US" sz="1050">
                <a:solidFill>
                  <a:srgbClr val="17213A"/>
                </a:solidFill>
                <a:latin typeface="Open Sans" panose="020B0606030504020204" pitchFamily="34" charset="0"/>
                <a:ea typeface="Open Sans" panose="020B0606030504020204" pitchFamily="34" charset="0"/>
                <a:cs typeface="Open Sans" panose="020B0606030504020204" pitchFamily="34" charset="0"/>
              </a:rPr>
              <a:t>Prioritize risk, frequency, and business impact</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2" name="Shape 30"/>
          <p:cNvSpPr/>
          <p:nvPr/>
        </p:nvSpPr>
        <p:spPr>
          <a:xfrm>
            <a:off x="7498080" y="2195866"/>
            <a:ext cx="2743200" cy="1097280"/>
          </a:xfrm>
          <a:prstGeom prst="roundRect">
            <a:avLst>
              <a:gd name="adj" fmla="val 8333"/>
            </a:avLst>
          </a:prstGeom>
          <a:solidFill>
            <a:schemeClr val="accent5">
              <a:lumMod val="20000"/>
              <a:lumOff val="80000"/>
            </a:schemeClr>
          </a:solidFill>
          <a:ln w="12700">
            <a:solidFill>
              <a:srgbClr val="6D4AFF"/>
            </a:solidFill>
            <a:prstDash val="solid"/>
          </a:ln>
        </p:spPr>
        <p:txBody>
          <a:bodyPr/>
          <a:lstStyle/>
          <a:p>
            <a:endParaRPr lang="en-US"/>
          </a:p>
        </p:txBody>
      </p:sp>
      <p:sp>
        <p:nvSpPr>
          <p:cNvPr id="33" name="Shape 31"/>
          <p:cNvSpPr/>
          <p:nvPr/>
        </p:nvSpPr>
        <p:spPr>
          <a:xfrm>
            <a:off x="7680960" y="2369602"/>
            <a:ext cx="384048" cy="384048"/>
          </a:xfrm>
          <a:prstGeom prst="ellipse">
            <a:avLst/>
          </a:prstGeom>
          <a:solidFill>
            <a:schemeClr val="accent5"/>
          </a:solidFill>
          <a:ln w="12700">
            <a:solidFill>
              <a:srgbClr val="6D4AFF">
                <a:alpha val="0"/>
              </a:srgbClr>
            </a:solidFill>
            <a:prstDash val="solid"/>
          </a:ln>
        </p:spPr>
        <p:txBody>
          <a:bodyPr/>
          <a:lstStyle/>
          <a:p>
            <a:endParaRPr lang="en-US"/>
          </a:p>
        </p:txBody>
      </p:sp>
      <p:sp>
        <p:nvSpPr>
          <p:cNvPr id="34" name="Text 32"/>
          <p:cNvSpPr/>
          <p:nvPr/>
        </p:nvSpPr>
        <p:spPr>
          <a:xfrm>
            <a:off x="7680960" y="2378746"/>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3</a:t>
            </a:r>
            <a:endParaRPr lang="en-US" sz="1300"/>
          </a:p>
        </p:txBody>
      </p:sp>
      <p:sp>
        <p:nvSpPr>
          <p:cNvPr id="35" name="Text 33"/>
          <p:cNvSpPr/>
          <p:nvPr/>
        </p:nvSpPr>
        <p:spPr>
          <a:xfrm>
            <a:off x="8211312" y="2333026"/>
            <a:ext cx="1783080" cy="310896"/>
          </a:xfrm>
          <a:prstGeom prst="rect">
            <a:avLst/>
          </a:prstGeom>
          <a:noFill/>
          <a:ln/>
        </p:spPr>
        <p:txBody>
          <a:bodyPr wrap="square" lIns="0" tIns="0" rIns="0" bIns="0" rtlCol="0" anchor="ctr">
            <a:normAutofit/>
          </a:bodyPr>
          <a:lstStyle/>
          <a:p>
            <a:pPr marL="0" indent="0">
              <a:buNone/>
            </a:pPr>
            <a:r>
              <a:rPr lang="en-US" sz="1700" b="1">
                <a:solidFill>
                  <a:schemeClr val="accent5"/>
                </a:solidFill>
                <a:latin typeface="Open Sans" panose="020B0606030504020204" pitchFamily="34" charset="0"/>
                <a:ea typeface="Open Sans" panose="020B0606030504020204" pitchFamily="34" charset="0"/>
                <a:cs typeface="Open Sans" panose="020B0606030504020204" pitchFamily="34" charset="0"/>
              </a:rPr>
              <a:t>Convert</a:t>
            </a:r>
            <a:endParaRPr lang="en-US" sz="1700">
              <a:solidFill>
                <a:schemeClr val="accent5"/>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34"/>
          <p:cNvSpPr/>
          <p:nvPr/>
        </p:nvSpPr>
        <p:spPr>
          <a:xfrm>
            <a:off x="8211312" y="2707387"/>
            <a:ext cx="1783080" cy="475488"/>
          </a:xfrm>
          <a:prstGeom prst="rect">
            <a:avLst/>
          </a:prstGeom>
          <a:noFill/>
          <a:ln/>
        </p:spPr>
        <p:txBody>
          <a:bodyPr wrap="square" lIns="0" tIns="0" rIns="0" bIns="0" rtlCol="0" anchor="t">
            <a:normAutofit/>
          </a:bodyPr>
          <a:lstStyle/>
          <a:p>
            <a:pPr marL="0" indent="0">
              <a:buNone/>
            </a:pPr>
            <a:r>
              <a:rPr lang="en-US" sz="1050">
                <a:solidFill>
                  <a:srgbClr val="17213A"/>
                </a:solidFill>
                <a:latin typeface="Open Sans" panose="020B0606030504020204" pitchFamily="34" charset="0"/>
                <a:ea typeface="Open Sans" panose="020B0606030504020204" pitchFamily="34" charset="0"/>
                <a:cs typeface="Open Sans" panose="020B0606030504020204" pitchFamily="34" charset="0"/>
              </a:rPr>
              <a:t>Add the behavior to core, edge, or deny evals</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5"/>
          <p:cNvSpPr/>
          <p:nvPr/>
        </p:nvSpPr>
        <p:spPr>
          <a:xfrm>
            <a:off x="7498080" y="4637314"/>
            <a:ext cx="2743200" cy="1097280"/>
          </a:xfrm>
          <a:prstGeom prst="roundRect">
            <a:avLst>
              <a:gd name="adj" fmla="val 8333"/>
            </a:avLst>
          </a:prstGeom>
          <a:solidFill>
            <a:schemeClr val="accent2">
              <a:lumMod val="20000"/>
              <a:lumOff val="80000"/>
            </a:schemeClr>
          </a:solidFill>
          <a:ln w="12700">
            <a:solidFill>
              <a:schemeClr val="accent2"/>
            </a:solidFill>
            <a:prstDash val="solid"/>
          </a:ln>
        </p:spPr>
        <p:txBody>
          <a:bodyPr/>
          <a:lstStyle/>
          <a:p>
            <a:endParaRPr lang="en-US"/>
          </a:p>
        </p:txBody>
      </p:sp>
      <p:sp>
        <p:nvSpPr>
          <p:cNvPr id="38" name="Shape 36"/>
          <p:cNvSpPr/>
          <p:nvPr/>
        </p:nvSpPr>
        <p:spPr>
          <a:xfrm>
            <a:off x="7680960" y="4811050"/>
            <a:ext cx="384048" cy="384048"/>
          </a:xfrm>
          <a:prstGeom prst="ellipse">
            <a:avLst/>
          </a:prstGeom>
          <a:solidFill>
            <a:schemeClr val="accent2">
              <a:lumMod val="75000"/>
            </a:schemeClr>
          </a:solidFill>
          <a:ln w="12700">
            <a:solidFill>
              <a:srgbClr val="D946EF">
                <a:alpha val="0"/>
              </a:srgbClr>
            </a:solidFill>
            <a:prstDash val="solid"/>
          </a:ln>
        </p:spPr>
        <p:txBody>
          <a:bodyPr/>
          <a:lstStyle/>
          <a:p>
            <a:endParaRPr lang="en-US"/>
          </a:p>
        </p:txBody>
      </p:sp>
      <p:sp>
        <p:nvSpPr>
          <p:cNvPr id="39" name="Text 37"/>
          <p:cNvSpPr/>
          <p:nvPr/>
        </p:nvSpPr>
        <p:spPr>
          <a:xfrm>
            <a:off x="7680960" y="482019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4</a:t>
            </a:r>
            <a:endParaRPr lang="en-US" sz="1300"/>
          </a:p>
        </p:txBody>
      </p:sp>
      <p:sp>
        <p:nvSpPr>
          <p:cNvPr id="40" name="Text 38"/>
          <p:cNvSpPr/>
          <p:nvPr/>
        </p:nvSpPr>
        <p:spPr>
          <a:xfrm>
            <a:off x="8211312" y="4774474"/>
            <a:ext cx="1783080" cy="310896"/>
          </a:xfrm>
          <a:prstGeom prst="rect">
            <a:avLst/>
          </a:prstGeom>
          <a:noFill/>
          <a:ln/>
        </p:spPr>
        <p:txBody>
          <a:bodyPr wrap="square" lIns="0" tIns="0" rIns="0" bIns="0" rtlCol="0" anchor="ctr">
            <a:normAutofit/>
          </a:bodyPr>
          <a:lstStyle/>
          <a:p>
            <a:pPr marL="0" indent="0">
              <a:buNone/>
            </a:pPr>
            <a:r>
              <a:rPr lang="en-US" sz="1700" b="1">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Improve</a:t>
            </a:r>
            <a:endParaRPr lang="en-US" sz="17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39"/>
          <p:cNvSpPr/>
          <p:nvPr/>
        </p:nvSpPr>
        <p:spPr>
          <a:xfrm>
            <a:off x="8211312" y="5148835"/>
            <a:ext cx="1783080" cy="475488"/>
          </a:xfrm>
          <a:prstGeom prst="rect">
            <a:avLst/>
          </a:prstGeom>
          <a:noFill/>
          <a:ln/>
        </p:spPr>
        <p:txBody>
          <a:bodyPr wrap="square" lIns="0" tIns="0" rIns="0" bIns="0" rtlCol="0" anchor="t">
            <a:normAutofit/>
          </a:bodyPr>
          <a:lstStyle/>
          <a:p>
            <a:pPr marL="0" indent="0">
              <a:buNone/>
            </a:pPr>
            <a:r>
              <a:rPr lang="en-US" sz="1050">
                <a:solidFill>
                  <a:srgbClr val="17213A"/>
                </a:solidFill>
                <a:latin typeface="Open Sans" panose="020B0606030504020204" pitchFamily="34" charset="0"/>
                <a:ea typeface="Open Sans" panose="020B0606030504020204" pitchFamily="34" charset="0"/>
                <a:cs typeface="Open Sans" panose="020B0606030504020204" pitchFamily="34" charset="0"/>
              </a:rPr>
              <a:t>Prompt, grounding, tool, flow, policy, or UX</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40"/>
          <p:cNvSpPr/>
          <p:nvPr/>
        </p:nvSpPr>
        <p:spPr>
          <a:xfrm>
            <a:off x="4251960" y="4966498"/>
            <a:ext cx="2743200" cy="1097280"/>
          </a:xfrm>
          <a:prstGeom prst="roundRect">
            <a:avLst>
              <a:gd name="adj" fmla="val 8333"/>
            </a:avLst>
          </a:prstGeom>
          <a:solidFill>
            <a:schemeClr val="accent1">
              <a:lumMod val="75000"/>
            </a:schemeClr>
          </a:solidFill>
          <a:ln w="12700">
            <a:solidFill>
              <a:srgbClr val="19A974"/>
            </a:solidFill>
            <a:prstDash val="solid"/>
          </a:ln>
        </p:spPr>
        <p:txBody>
          <a:bodyPr/>
          <a:lstStyle/>
          <a:p>
            <a:endParaRPr lang="en-US"/>
          </a:p>
        </p:txBody>
      </p:sp>
      <p:sp>
        <p:nvSpPr>
          <p:cNvPr id="43" name="Shape 41"/>
          <p:cNvSpPr/>
          <p:nvPr/>
        </p:nvSpPr>
        <p:spPr>
          <a:xfrm>
            <a:off x="4434840" y="5140234"/>
            <a:ext cx="384048" cy="384048"/>
          </a:xfrm>
          <a:prstGeom prst="ellipse">
            <a:avLst/>
          </a:prstGeom>
          <a:solidFill>
            <a:schemeClr val="accent1">
              <a:lumMod val="50000"/>
            </a:schemeClr>
          </a:solidFill>
          <a:ln w="12700">
            <a:solidFill>
              <a:srgbClr val="19A974">
                <a:alpha val="0"/>
              </a:srgbClr>
            </a:solidFill>
            <a:prstDash val="solid"/>
          </a:ln>
        </p:spPr>
        <p:txBody>
          <a:bodyPr/>
          <a:lstStyle/>
          <a:p>
            <a:endParaRPr lang="en-US"/>
          </a:p>
        </p:txBody>
      </p:sp>
      <p:sp>
        <p:nvSpPr>
          <p:cNvPr id="44" name="Text 42"/>
          <p:cNvSpPr/>
          <p:nvPr/>
        </p:nvSpPr>
        <p:spPr>
          <a:xfrm>
            <a:off x="4434840" y="5149378"/>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5</a:t>
            </a:r>
            <a:endParaRPr lang="en-US" sz="1300"/>
          </a:p>
        </p:txBody>
      </p:sp>
      <p:sp>
        <p:nvSpPr>
          <p:cNvPr id="45" name="Text 43"/>
          <p:cNvSpPr/>
          <p:nvPr/>
        </p:nvSpPr>
        <p:spPr>
          <a:xfrm>
            <a:off x="4965192" y="5103658"/>
            <a:ext cx="1783080" cy="310896"/>
          </a:xfrm>
          <a:prstGeom prst="rect">
            <a:avLst/>
          </a:prstGeom>
          <a:noFill/>
          <a:ln/>
        </p:spPr>
        <p:txBody>
          <a:bodyPr wrap="square" lIns="0" tIns="0" rIns="0" bIns="0" rtlCol="0" anchor="ctr">
            <a:normAutofit/>
          </a:bodyPr>
          <a:lstStyle/>
          <a:p>
            <a:pPr marL="0" indent="0">
              <a:buNone/>
            </a:pPr>
            <a:r>
              <a:rPr lang="en-US" sz="1700" b="1">
                <a:solidFill>
                  <a:schemeClr val="accent1">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Release</a:t>
            </a:r>
            <a:endParaRPr lang="en-US" sz="1700">
              <a:solidFill>
                <a:schemeClr val="accent1">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6" name="Text 44"/>
          <p:cNvSpPr/>
          <p:nvPr/>
        </p:nvSpPr>
        <p:spPr>
          <a:xfrm>
            <a:off x="4965192" y="5478019"/>
            <a:ext cx="1783080" cy="475488"/>
          </a:xfrm>
          <a:prstGeom prst="rect">
            <a:avLst/>
          </a:prstGeom>
          <a:noFill/>
          <a:ln/>
        </p:spPr>
        <p:txBody>
          <a:bodyPr wrap="square" lIns="0" tIns="0" rIns="0" bIns="0" rtlCol="0" anchor="t">
            <a:normAutofit/>
          </a:bodyPr>
          <a:lstStyle/>
          <a:p>
            <a:pPr marL="0" indent="0">
              <a:buNone/>
            </a:pPr>
            <a:r>
              <a:rPr lang="en-US" sz="1050">
                <a:solidFill>
                  <a:schemeClr val="bg1"/>
                </a:solidFill>
                <a:latin typeface="Open Sans" panose="020B0606030504020204" pitchFamily="34" charset="0"/>
                <a:ea typeface="Open Sans" panose="020B0606030504020204" pitchFamily="34" charset="0"/>
                <a:cs typeface="Open Sans" panose="020B0606030504020204" pitchFamily="34" charset="0"/>
              </a:rPr>
              <a:t>Run regression, review, deploy, then compare</a:t>
            </a:r>
          </a:p>
        </p:txBody>
      </p:sp>
      <p:sp>
        <p:nvSpPr>
          <p:cNvPr id="47" name="Shape 45"/>
          <p:cNvSpPr/>
          <p:nvPr/>
        </p:nvSpPr>
        <p:spPr>
          <a:xfrm>
            <a:off x="1143000" y="4637314"/>
            <a:ext cx="2743200" cy="1097280"/>
          </a:xfrm>
          <a:prstGeom prst="roundRect">
            <a:avLst>
              <a:gd name="adj" fmla="val 8333"/>
            </a:avLst>
          </a:prstGeom>
          <a:solidFill>
            <a:srgbClr val="FFF5DE"/>
          </a:solidFill>
          <a:ln w="12700">
            <a:solidFill>
              <a:srgbClr val="F4A62A"/>
            </a:solidFill>
            <a:prstDash val="solid"/>
          </a:ln>
        </p:spPr>
        <p:txBody>
          <a:bodyPr/>
          <a:lstStyle/>
          <a:p>
            <a:endParaRPr lang="en-US"/>
          </a:p>
        </p:txBody>
      </p:sp>
      <p:sp>
        <p:nvSpPr>
          <p:cNvPr id="48" name="Shape 46"/>
          <p:cNvSpPr/>
          <p:nvPr/>
        </p:nvSpPr>
        <p:spPr>
          <a:xfrm>
            <a:off x="1325880" y="4811050"/>
            <a:ext cx="384048" cy="384048"/>
          </a:xfrm>
          <a:prstGeom prst="ellipse">
            <a:avLst/>
          </a:prstGeom>
          <a:solidFill>
            <a:srgbClr val="F4A62A"/>
          </a:solidFill>
          <a:ln w="12700">
            <a:solidFill>
              <a:srgbClr val="F4A62A">
                <a:alpha val="0"/>
              </a:srgbClr>
            </a:solidFill>
            <a:prstDash val="solid"/>
          </a:ln>
        </p:spPr>
        <p:txBody>
          <a:bodyPr/>
          <a:lstStyle/>
          <a:p>
            <a:endParaRPr lang="en-US"/>
          </a:p>
        </p:txBody>
      </p:sp>
      <p:sp>
        <p:nvSpPr>
          <p:cNvPr id="49" name="Text 47"/>
          <p:cNvSpPr/>
          <p:nvPr/>
        </p:nvSpPr>
        <p:spPr>
          <a:xfrm>
            <a:off x="1325880" y="482019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6</a:t>
            </a:r>
            <a:endParaRPr lang="en-US" sz="1300"/>
          </a:p>
        </p:txBody>
      </p:sp>
      <p:sp>
        <p:nvSpPr>
          <p:cNvPr id="50" name="Text 48"/>
          <p:cNvSpPr/>
          <p:nvPr/>
        </p:nvSpPr>
        <p:spPr>
          <a:xfrm>
            <a:off x="1856232" y="4774474"/>
            <a:ext cx="1783080" cy="310896"/>
          </a:xfrm>
          <a:prstGeom prst="rect">
            <a:avLst/>
          </a:prstGeom>
          <a:noFill/>
          <a:ln/>
        </p:spPr>
        <p:txBody>
          <a:bodyPr wrap="square" lIns="0" tIns="0" rIns="0" bIns="0" rtlCol="0" anchor="ctr">
            <a:normAutofit/>
          </a:bodyPr>
          <a:lstStyle/>
          <a:p>
            <a:pPr marL="0" indent="0">
              <a:buNone/>
            </a:pPr>
            <a:r>
              <a:rPr lang="en-US" sz="1700" b="1">
                <a:solidFill>
                  <a:srgbClr val="F4A62A"/>
                </a:solidFill>
                <a:latin typeface="Open Sans" panose="020B0606030504020204" pitchFamily="34" charset="0"/>
                <a:ea typeface="Open Sans" panose="020B0606030504020204" pitchFamily="34" charset="0"/>
                <a:cs typeface="Open Sans" panose="020B0606030504020204" pitchFamily="34" charset="0"/>
              </a:rPr>
              <a:t>Measure</a:t>
            </a:r>
            <a:endParaRPr lang="en-US" sz="170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 49"/>
          <p:cNvSpPr/>
          <p:nvPr/>
        </p:nvSpPr>
        <p:spPr>
          <a:xfrm>
            <a:off x="1856232" y="5148835"/>
            <a:ext cx="1783080" cy="475488"/>
          </a:xfrm>
          <a:prstGeom prst="rect">
            <a:avLst/>
          </a:prstGeom>
          <a:noFill/>
          <a:ln/>
        </p:spPr>
        <p:txBody>
          <a:bodyPr wrap="square" lIns="0" tIns="0" rIns="0" bIns="0" rtlCol="0" anchor="t">
            <a:normAutofit/>
          </a:bodyPr>
          <a:lstStyle/>
          <a:p>
            <a:pPr marL="0" indent="0">
              <a:buNone/>
            </a:pPr>
            <a:r>
              <a:rPr lang="en-US" sz="1050">
                <a:solidFill>
                  <a:srgbClr val="17213A"/>
                </a:solidFill>
                <a:latin typeface="Open Sans" panose="020B0606030504020204" pitchFamily="34" charset="0"/>
                <a:ea typeface="Open Sans" panose="020B0606030504020204" pitchFamily="34" charset="0"/>
                <a:cs typeface="Open Sans" panose="020B0606030504020204" pitchFamily="34" charset="0"/>
              </a:rPr>
              <a:t>Did quality improve without cost or latency regression?</a:t>
            </a:r>
            <a:endParaRPr lang="en-US" sz="1050">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50"/>
          <p:cNvSpPr/>
          <p:nvPr/>
        </p:nvSpPr>
        <p:spPr>
          <a:xfrm flipH="1">
            <a:off x="3867912" y="2369602"/>
            <a:ext cx="384048" cy="265176"/>
          </a:xfrm>
          <a:prstGeom prst="line">
            <a:avLst/>
          </a:prstGeom>
          <a:solidFill>
            <a:srgbClr val="FFFFFF">
              <a:alpha val="0"/>
            </a:srgbClr>
          </a:solidFill>
          <a:ln w="25400">
            <a:solidFill>
              <a:srgbClr val="A4AFC3"/>
            </a:solidFill>
            <a:prstDash val="solid"/>
            <a:headEnd type="triangle"/>
            <a:tailEnd type="none"/>
          </a:ln>
        </p:spPr>
        <p:txBody>
          <a:bodyPr/>
          <a:lstStyle/>
          <a:p>
            <a:endParaRPr lang="en-US"/>
          </a:p>
        </p:txBody>
      </p:sp>
      <p:sp>
        <p:nvSpPr>
          <p:cNvPr id="53" name="Shape 51"/>
          <p:cNvSpPr/>
          <p:nvPr/>
        </p:nvSpPr>
        <p:spPr>
          <a:xfrm>
            <a:off x="7004304" y="2479330"/>
            <a:ext cx="457200" cy="155448"/>
          </a:xfrm>
          <a:prstGeom prst="line">
            <a:avLst/>
          </a:prstGeom>
          <a:solidFill>
            <a:srgbClr val="FFFFFF">
              <a:alpha val="0"/>
            </a:srgbClr>
          </a:solidFill>
          <a:ln w="25400">
            <a:solidFill>
              <a:srgbClr val="A4AFC3"/>
            </a:solidFill>
            <a:prstDash val="solid"/>
            <a:headEnd type="none"/>
            <a:tailEnd type="triangle"/>
          </a:ln>
        </p:spPr>
        <p:txBody>
          <a:bodyPr/>
          <a:lstStyle/>
          <a:p>
            <a:endParaRPr lang="en-US"/>
          </a:p>
        </p:txBody>
      </p:sp>
      <p:sp>
        <p:nvSpPr>
          <p:cNvPr id="54" name="Shape 52"/>
          <p:cNvSpPr/>
          <p:nvPr/>
        </p:nvSpPr>
        <p:spPr>
          <a:xfrm>
            <a:off x="8833104" y="3338866"/>
            <a:ext cx="0" cy="1261872"/>
          </a:xfrm>
          <a:prstGeom prst="line">
            <a:avLst/>
          </a:prstGeom>
          <a:solidFill>
            <a:srgbClr val="FFFFFF">
              <a:alpha val="0"/>
            </a:srgbClr>
          </a:solidFill>
          <a:ln w="25400">
            <a:solidFill>
              <a:srgbClr val="A4AFC3"/>
            </a:solidFill>
            <a:prstDash val="solid"/>
            <a:headEnd type="none"/>
            <a:tailEnd type="triangle"/>
          </a:ln>
        </p:spPr>
        <p:txBody>
          <a:bodyPr/>
          <a:lstStyle/>
          <a:p>
            <a:endParaRPr lang="en-US"/>
          </a:p>
        </p:txBody>
      </p:sp>
      <p:sp>
        <p:nvSpPr>
          <p:cNvPr id="55" name="Shape 53"/>
          <p:cNvSpPr/>
          <p:nvPr/>
        </p:nvSpPr>
        <p:spPr>
          <a:xfrm flipV="1">
            <a:off x="6967728" y="5295682"/>
            <a:ext cx="530352" cy="155448"/>
          </a:xfrm>
          <a:prstGeom prst="line">
            <a:avLst/>
          </a:prstGeom>
          <a:solidFill>
            <a:srgbClr val="FFFFFF">
              <a:alpha val="0"/>
            </a:srgbClr>
          </a:solidFill>
          <a:ln w="25400">
            <a:solidFill>
              <a:srgbClr val="A4AFC3"/>
            </a:solidFill>
            <a:prstDash val="solid"/>
            <a:headEnd type="triangle"/>
            <a:tailEnd type="none"/>
          </a:ln>
        </p:spPr>
        <p:txBody>
          <a:bodyPr/>
          <a:lstStyle/>
          <a:p>
            <a:endParaRPr lang="en-US"/>
          </a:p>
        </p:txBody>
      </p:sp>
      <p:sp>
        <p:nvSpPr>
          <p:cNvPr id="56" name="Shape 54"/>
          <p:cNvSpPr/>
          <p:nvPr/>
        </p:nvSpPr>
        <p:spPr>
          <a:xfrm>
            <a:off x="3867912" y="5313970"/>
            <a:ext cx="365760" cy="201168"/>
          </a:xfrm>
          <a:prstGeom prst="line">
            <a:avLst/>
          </a:prstGeom>
          <a:solidFill>
            <a:srgbClr val="FFFFFF">
              <a:alpha val="0"/>
            </a:srgbClr>
          </a:solidFill>
          <a:ln w="25400">
            <a:solidFill>
              <a:srgbClr val="A4AFC3"/>
            </a:solidFill>
            <a:prstDash val="solid"/>
            <a:headEnd type="triangle"/>
            <a:tailEnd type="none"/>
          </a:ln>
        </p:spPr>
        <p:txBody>
          <a:bodyPr/>
          <a:lstStyle/>
          <a:p>
            <a:endParaRPr lang="en-US"/>
          </a:p>
        </p:txBody>
      </p:sp>
      <p:sp>
        <p:nvSpPr>
          <p:cNvPr id="57" name="Shape 55"/>
          <p:cNvSpPr/>
          <p:nvPr/>
        </p:nvSpPr>
        <p:spPr>
          <a:xfrm>
            <a:off x="2514600" y="3320578"/>
            <a:ext cx="0" cy="1280160"/>
          </a:xfrm>
          <a:prstGeom prst="line">
            <a:avLst/>
          </a:prstGeom>
          <a:solidFill>
            <a:srgbClr val="FFFFFF">
              <a:alpha val="0"/>
            </a:srgbClr>
          </a:solidFill>
          <a:ln w="25400">
            <a:solidFill>
              <a:srgbClr val="A4AFC3"/>
            </a:solidFill>
            <a:prstDash val="solid"/>
            <a:headEnd type="triangle"/>
            <a:tailEnd type="none"/>
          </a:ln>
        </p:spPr>
        <p:txBody>
          <a:bodyPr/>
          <a:lstStyle/>
          <a:p>
            <a:endParaRPr lang="en-US"/>
          </a:p>
        </p:txBody>
      </p:sp>
      <p:sp>
        <p:nvSpPr>
          <p:cNvPr id="58"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15</a:t>
            </a:fld>
            <a:endParaRPr lang="en-US"/>
          </a:p>
        </p:txBody>
      </p:sp>
      <p:pic>
        <p:nvPicPr>
          <p:cNvPr id="60" name="Picture 59">
            <a:extLst>
              <a:ext uri="{FF2B5EF4-FFF2-40B4-BE49-F238E27FC236}">
                <a16:creationId xmlns:a16="http://schemas.microsoft.com/office/drawing/2014/main" id="{DF156742-4640-AB0D-DA5B-606FE291A8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5" name="Group 64">
            <a:extLst>
              <a:ext uri="{FF2B5EF4-FFF2-40B4-BE49-F238E27FC236}">
                <a16:creationId xmlns:a16="http://schemas.microsoft.com/office/drawing/2014/main" id="{3314564D-DAB8-03A1-ABCC-395AA5C66E71}"/>
              </a:ext>
            </a:extLst>
          </p:cNvPr>
          <p:cNvGrpSpPr/>
          <p:nvPr/>
        </p:nvGrpSpPr>
        <p:grpSpPr>
          <a:xfrm>
            <a:off x="9747504" y="199697"/>
            <a:ext cx="2141631" cy="210594"/>
            <a:chOff x="952500" y="638176"/>
            <a:chExt cx="4029075" cy="396193"/>
          </a:xfrm>
        </p:grpSpPr>
        <p:pic>
          <p:nvPicPr>
            <p:cNvPr id="66" name="Image 1" descr="preencoded.png">
              <a:extLst>
                <a:ext uri="{FF2B5EF4-FFF2-40B4-BE49-F238E27FC236}">
                  <a16:creationId xmlns:a16="http://schemas.microsoft.com/office/drawing/2014/main" id="{193C9113-F829-9CE0-1CAA-C05ADEFD9377}"/>
                </a:ext>
              </a:extLst>
            </p:cNvPr>
            <p:cNvPicPr>
              <a:picLocks noChangeAspect="1"/>
            </p:cNvPicPr>
            <p:nvPr/>
          </p:nvPicPr>
          <p:blipFill>
            <a:blip r:embed="rId4"/>
            <a:srcRect/>
            <a:stretch/>
          </p:blipFill>
          <p:spPr>
            <a:xfrm>
              <a:off x="952500" y="638176"/>
              <a:ext cx="2760688" cy="396193"/>
            </a:xfrm>
            <a:prstGeom prst="rect">
              <a:avLst/>
            </a:prstGeom>
          </p:spPr>
        </p:pic>
        <p:pic>
          <p:nvPicPr>
            <p:cNvPr id="67" name="Image 11" descr="preencoded.png">
              <a:extLst>
                <a:ext uri="{FF2B5EF4-FFF2-40B4-BE49-F238E27FC236}">
                  <a16:creationId xmlns:a16="http://schemas.microsoft.com/office/drawing/2014/main" id="{10E98FF6-D3BE-843E-B63D-1AA5935013E4}"/>
                </a:ext>
              </a:extLst>
            </p:cNvPr>
            <p:cNvPicPr>
              <a:picLocks noChangeAspect="1"/>
            </p:cNvPicPr>
            <p:nvPr/>
          </p:nvPicPr>
          <p:blipFill>
            <a:blip r:embed="rId5"/>
            <a:srcRect/>
            <a:stretch/>
          </p:blipFill>
          <p:spPr>
            <a:xfrm>
              <a:off x="3907523" y="706756"/>
              <a:ext cx="1074052" cy="257720"/>
            </a:xfrm>
            <a:prstGeom prst="rect">
              <a:avLst/>
            </a:prstGeom>
          </p:spPr>
        </p:pic>
        <p:cxnSp>
          <p:nvCxnSpPr>
            <p:cNvPr id="68" name="Straight Connector 67">
              <a:extLst>
                <a:ext uri="{FF2B5EF4-FFF2-40B4-BE49-F238E27FC236}">
                  <a16:creationId xmlns:a16="http://schemas.microsoft.com/office/drawing/2014/main" id="{74D83982-7B1F-7A78-68A1-2D672E027E98}"/>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62" name="Rectangle 61">
            <a:extLst>
              <a:ext uri="{FF2B5EF4-FFF2-40B4-BE49-F238E27FC236}">
                <a16:creationId xmlns:a16="http://schemas.microsoft.com/office/drawing/2014/main" id="{BF46D867-8215-8314-047A-61F04F32A7CE}"/>
              </a:ext>
            </a:extLst>
          </p:cNvPr>
          <p:cNvSpPr/>
          <p:nvPr/>
        </p:nvSpPr>
        <p:spPr>
          <a:xfrm>
            <a:off x="457200" y="6302829"/>
            <a:ext cx="2307771" cy="530352"/>
          </a:xfrm>
          <a:prstGeom prst="rect">
            <a:avLst/>
          </a:prstGeom>
          <a:solidFill>
            <a:srgbClr val="F6F8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N"/>
          </a:p>
        </p:txBody>
      </p:sp>
      <p:cxnSp>
        <p:nvCxnSpPr>
          <p:cNvPr id="63" name="Straight Connector 62">
            <a:extLst>
              <a:ext uri="{FF2B5EF4-FFF2-40B4-BE49-F238E27FC236}">
                <a16:creationId xmlns:a16="http://schemas.microsoft.com/office/drawing/2014/main" id="{EC2E3798-7CA2-A4C0-BBA1-9D3C156BF554}"/>
              </a:ext>
            </a:extLst>
          </p:cNvPr>
          <p:cNvCxnSpPr>
            <a:cxnSpLocks/>
          </p:cNvCxnSpPr>
          <p:nvPr/>
        </p:nvCxnSpPr>
        <p:spPr>
          <a:xfrm>
            <a:off x="541445" y="1166774"/>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 name="Google Shape;1941;p42">
            <a:extLst>
              <a:ext uri="{FF2B5EF4-FFF2-40B4-BE49-F238E27FC236}">
                <a16:creationId xmlns:a16="http://schemas.microsoft.com/office/drawing/2014/main" id="{E95263C6-E5CA-2185-5788-AE8FB5FCF6EC}"/>
              </a:ext>
            </a:extLst>
          </p:cNvPr>
          <p:cNvSpPr/>
          <p:nvPr/>
        </p:nvSpPr>
        <p:spPr>
          <a:xfrm>
            <a:off x="5696129" y="4173461"/>
            <a:ext cx="6886" cy="6827"/>
          </a:xfrm>
          <a:custGeom>
            <a:avLst/>
            <a:gdLst/>
            <a:ahLst/>
            <a:cxnLst/>
            <a:rect l="l" t="t" r="r" b="b"/>
            <a:pathLst>
              <a:path w="116" h="115" extrusionOk="0">
                <a:moveTo>
                  <a:pt x="1" y="1"/>
                </a:moveTo>
                <a:lnTo>
                  <a:pt x="1" y="115"/>
                </a:lnTo>
                <a:lnTo>
                  <a:pt x="115" y="1"/>
                </a:lnTo>
                <a:close/>
              </a:path>
            </a:pathLst>
          </a:custGeom>
          <a:solidFill>
            <a:srgbClr val="FF88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942;p42">
            <a:extLst>
              <a:ext uri="{FF2B5EF4-FFF2-40B4-BE49-F238E27FC236}">
                <a16:creationId xmlns:a16="http://schemas.microsoft.com/office/drawing/2014/main" id="{0772AE77-1186-BFB4-3A06-9620D05CD463}"/>
              </a:ext>
            </a:extLst>
          </p:cNvPr>
          <p:cNvSpPr/>
          <p:nvPr/>
        </p:nvSpPr>
        <p:spPr>
          <a:xfrm>
            <a:off x="5696129" y="4166694"/>
            <a:ext cx="6886" cy="6827"/>
          </a:xfrm>
          <a:custGeom>
            <a:avLst/>
            <a:gdLst/>
            <a:ahLst/>
            <a:cxnLst/>
            <a:rect l="l" t="t" r="r" b="b"/>
            <a:pathLst>
              <a:path w="116" h="115" extrusionOk="0">
                <a:moveTo>
                  <a:pt x="1" y="1"/>
                </a:moveTo>
                <a:lnTo>
                  <a:pt x="1" y="115"/>
                </a:lnTo>
                <a:lnTo>
                  <a:pt x="115" y="115"/>
                </a:lnTo>
                <a:lnTo>
                  <a:pt x="1" y="1"/>
                </a:lnTo>
                <a:close/>
              </a:path>
            </a:pathLst>
          </a:custGeom>
          <a:solidFill>
            <a:srgbClr val="FF88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943;p42">
            <a:extLst>
              <a:ext uri="{FF2B5EF4-FFF2-40B4-BE49-F238E27FC236}">
                <a16:creationId xmlns:a16="http://schemas.microsoft.com/office/drawing/2014/main" id="{708E20FD-B695-E2DD-BC3E-F9DE3C693A5C}"/>
              </a:ext>
            </a:extLst>
          </p:cNvPr>
          <p:cNvSpPr/>
          <p:nvPr/>
        </p:nvSpPr>
        <p:spPr>
          <a:xfrm flipH="1">
            <a:off x="5696125" y="4173461"/>
            <a:ext cx="6886" cy="6827"/>
          </a:xfrm>
          <a:custGeom>
            <a:avLst/>
            <a:gdLst/>
            <a:ahLst/>
            <a:cxnLst/>
            <a:rect l="l" t="t" r="r" b="b"/>
            <a:pathLst>
              <a:path w="116" h="115" extrusionOk="0">
                <a:moveTo>
                  <a:pt x="1" y="1"/>
                </a:moveTo>
                <a:lnTo>
                  <a:pt x="1" y="115"/>
                </a:lnTo>
                <a:lnTo>
                  <a:pt x="115" y="1"/>
                </a:lnTo>
                <a:close/>
              </a:path>
            </a:pathLst>
          </a:custGeom>
          <a:solidFill>
            <a:srgbClr val="FF88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944;p42">
            <a:extLst>
              <a:ext uri="{FF2B5EF4-FFF2-40B4-BE49-F238E27FC236}">
                <a16:creationId xmlns:a16="http://schemas.microsoft.com/office/drawing/2014/main" id="{EAA7E04D-67AF-F8F2-199D-4885B5DE72D4}"/>
              </a:ext>
            </a:extLst>
          </p:cNvPr>
          <p:cNvSpPr/>
          <p:nvPr/>
        </p:nvSpPr>
        <p:spPr>
          <a:xfrm flipH="1">
            <a:off x="5696125" y="4166694"/>
            <a:ext cx="6886" cy="6827"/>
          </a:xfrm>
          <a:custGeom>
            <a:avLst/>
            <a:gdLst/>
            <a:ahLst/>
            <a:cxnLst/>
            <a:rect l="l" t="t" r="r" b="b"/>
            <a:pathLst>
              <a:path w="116" h="115" extrusionOk="0">
                <a:moveTo>
                  <a:pt x="1" y="1"/>
                </a:moveTo>
                <a:lnTo>
                  <a:pt x="1" y="115"/>
                </a:lnTo>
                <a:lnTo>
                  <a:pt x="115" y="115"/>
                </a:lnTo>
                <a:lnTo>
                  <a:pt x="1" y="1"/>
                </a:lnTo>
                <a:close/>
              </a:path>
            </a:pathLst>
          </a:custGeom>
          <a:solidFill>
            <a:srgbClr val="FF88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1947;p42">
            <a:extLst>
              <a:ext uri="{FF2B5EF4-FFF2-40B4-BE49-F238E27FC236}">
                <a16:creationId xmlns:a16="http://schemas.microsoft.com/office/drawing/2014/main" id="{067A3B17-67B8-4D1D-8E97-702DE73A6CAC}"/>
              </a:ext>
            </a:extLst>
          </p:cNvPr>
          <p:cNvSpPr/>
          <p:nvPr/>
        </p:nvSpPr>
        <p:spPr>
          <a:xfrm>
            <a:off x="5819546" y="2482350"/>
            <a:ext cx="916084" cy="833446"/>
          </a:xfrm>
          <a:custGeom>
            <a:avLst/>
            <a:gdLst/>
            <a:ahLst/>
            <a:cxnLst/>
            <a:rect l="l" t="t" r="r" b="b"/>
            <a:pathLst>
              <a:path w="15431" h="14039" extrusionOk="0">
                <a:moveTo>
                  <a:pt x="12669" y="1"/>
                </a:moveTo>
                <a:lnTo>
                  <a:pt x="1" y="12669"/>
                </a:lnTo>
                <a:lnTo>
                  <a:pt x="1393" y="14038"/>
                </a:lnTo>
                <a:lnTo>
                  <a:pt x="15431"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1948;p42">
            <a:extLst>
              <a:ext uri="{FF2B5EF4-FFF2-40B4-BE49-F238E27FC236}">
                <a16:creationId xmlns:a16="http://schemas.microsoft.com/office/drawing/2014/main" id="{F132AD47-84A6-D68B-451C-6F734576EBB1}"/>
              </a:ext>
            </a:extLst>
          </p:cNvPr>
          <p:cNvSpPr/>
          <p:nvPr/>
        </p:nvSpPr>
        <p:spPr>
          <a:xfrm>
            <a:off x="5709836" y="2749320"/>
            <a:ext cx="1000087" cy="1424201"/>
          </a:xfrm>
          <a:custGeom>
            <a:avLst/>
            <a:gdLst/>
            <a:ahLst/>
            <a:cxnLst/>
            <a:rect l="l" t="t" r="r" b="b"/>
            <a:pathLst>
              <a:path w="16846" h="23990" extrusionOk="0">
                <a:moveTo>
                  <a:pt x="0" y="0"/>
                </a:moveTo>
                <a:lnTo>
                  <a:pt x="0" y="23990"/>
                </a:lnTo>
                <a:lnTo>
                  <a:pt x="16845" y="7145"/>
                </a:lnTo>
                <a:cubicBezTo>
                  <a:pt x="12577" y="2762"/>
                  <a:pt x="6597" y="23"/>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1949;p42">
            <a:extLst>
              <a:ext uri="{FF2B5EF4-FFF2-40B4-BE49-F238E27FC236}">
                <a16:creationId xmlns:a16="http://schemas.microsoft.com/office/drawing/2014/main" id="{BA69E7C4-AF12-1723-D912-878439CAB706}"/>
              </a:ext>
            </a:extLst>
          </p:cNvPr>
          <p:cNvSpPr/>
          <p:nvPr/>
        </p:nvSpPr>
        <p:spPr>
          <a:xfrm flipH="1">
            <a:off x="6575513" y="2482352"/>
            <a:ext cx="3386653" cy="11514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1951;p42">
            <a:extLst>
              <a:ext uri="{FF2B5EF4-FFF2-40B4-BE49-F238E27FC236}">
                <a16:creationId xmlns:a16="http://schemas.microsoft.com/office/drawing/2014/main" id="{85FA9DDB-BD34-BC55-323F-CCA6BB17CE31}"/>
              </a:ext>
            </a:extLst>
          </p:cNvPr>
          <p:cNvSpPr/>
          <p:nvPr/>
        </p:nvSpPr>
        <p:spPr>
          <a:xfrm>
            <a:off x="5709837" y="3173433"/>
            <a:ext cx="1402533" cy="1000087"/>
          </a:xfrm>
          <a:custGeom>
            <a:avLst/>
            <a:gdLst/>
            <a:ahLst/>
            <a:cxnLst/>
            <a:rect l="l" t="t" r="r" b="b"/>
            <a:pathLst>
              <a:path w="23625" h="16846" extrusionOk="0">
                <a:moveTo>
                  <a:pt x="16845" y="1"/>
                </a:moveTo>
                <a:lnTo>
                  <a:pt x="0" y="16846"/>
                </a:lnTo>
                <a:lnTo>
                  <a:pt x="23624" y="16846"/>
                </a:lnTo>
                <a:cubicBezTo>
                  <a:pt x="23624" y="16754"/>
                  <a:pt x="23624" y="16663"/>
                  <a:pt x="23624" y="16595"/>
                </a:cubicBezTo>
                <a:cubicBezTo>
                  <a:pt x="23624" y="10135"/>
                  <a:pt x="21045" y="4269"/>
                  <a:pt x="16845"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1957;p42">
            <a:extLst>
              <a:ext uri="{FF2B5EF4-FFF2-40B4-BE49-F238E27FC236}">
                <a16:creationId xmlns:a16="http://schemas.microsoft.com/office/drawing/2014/main" id="{042700A5-43CD-7B46-5B5C-A65520BF92FD}"/>
              </a:ext>
            </a:extLst>
          </p:cNvPr>
          <p:cNvSpPr/>
          <p:nvPr/>
        </p:nvSpPr>
        <p:spPr>
          <a:xfrm>
            <a:off x="5709837" y="4173461"/>
            <a:ext cx="1402532" cy="985186"/>
          </a:xfrm>
          <a:custGeom>
            <a:avLst/>
            <a:gdLst/>
            <a:ahLst/>
            <a:cxnLst/>
            <a:rect l="l" t="t" r="r" b="b"/>
            <a:pathLst>
              <a:path w="23625" h="16595" extrusionOk="0">
                <a:moveTo>
                  <a:pt x="0" y="1"/>
                </a:moveTo>
                <a:lnTo>
                  <a:pt x="16594" y="16595"/>
                </a:lnTo>
                <a:cubicBezTo>
                  <a:pt x="20862" y="12349"/>
                  <a:pt x="23533" y="6483"/>
                  <a:pt x="23624" y="1"/>
                </a:cubicBezTo>
                <a:close/>
              </a:path>
            </a:pathLst>
          </a:custGeom>
          <a:solidFill>
            <a:schemeClr val="accent5">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1958;p42">
            <a:extLst>
              <a:ext uri="{FF2B5EF4-FFF2-40B4-BE49-F238E27FC236}">
                <a16:creationId xmlns:a16="http://schemas.microsoft.com/office/drawing/2014/main" id="{4E4EC09F-2EB7-9E4B-C1C5-865696B43730}"/>
              </a:ext>
            </a:extLst>
          </p:cNvPr>
          <p:cNvSpPr/>
          <p:nvPr/>
        </p:nvSpPr>
        <p:spPr>
          <a:xfrm flipH="1">
            <a:off x="6575513" y="4157332"/>
            <a:ext cx="3386653" cy="115140"/>
          </a:xfrm>
          <a:prstGeom prst="rect">
            <a:avLst/>
          </a:prstGeom>
          <a:solidFill>
            <a:schemeClr val="accent5">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1961;p42">
            <a:extLst>
              <a:ext uri="{FF2B5EF4-FFF2-40B4-BE49-F238E27FC236}">
                <a16:creationId xmlns:a16="http://schemas.microsoft.com/office/drawing/2014/main" id="{6D045DA1-A876-F638-413A-BC4902212A2A}"/>
              </a:ext>
            </a:extLst>
          </p:cNvPr>
          <p:cNvSpPr/>
          <p:nvPr/>
        </p:nvSpPr>
        <p:spPr>
          <a:xfrm>
            <a:off x="5819546" y="5210060"/>
            <a:ext cx="916084" cy="834811"/>
          </a:xfrm>
          <a:custGeom>
            <a:avLst/>
            <a:gdLst/>
            <a:ahLst/>
            <a:cxnLst/>
            <a:rect l="l" t="t" r="r" b="b"/>
            <a:pathLst>
              <a:path w="15431" h="14062" extrusionOk="0">
                <a:moveTo>
                  <a:pt x="1393" y="1"/>
                </a:moveTo>
                <a:lnTo>
                  <a:pt x="1" y="1393"/>
                </a:lnTo>
                <a:lnTo>
                  <a:pt x="12669" y="14061"/>
                </a:lnTo>
                <a:lnTo>
                  <a:pt x="15431" y="14061"/>
                </a:lnTo>
                <a:lnTo>
                  <a:pt x="1393" y="1"/>
                </a:ln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1962;p42">
            <a:extLst>
              <a:ext uri="{FF2B5EF4-FFF2-40B4-BE49-F238E27FC236}">
                <a16:creationId xmlns:a16="http://schemas.microsoft.com/office/drawing/2014/main" id="{09EFC904-FAA3-62D3-8BF7-FF8838D8F003}"/>
              </a:ext>
            </a:extLst>
          </p:cNvPr>
          <p:cNvSpPr/>
          <p:nvPr/>
        </p:nvSpPr>
        <p:spPr>
          <a:xfrm>
            <a:off x="5709836" y="4173461"/>
            <a:ext cx="985187" cy="1393094"/>
          </a:xfrm>
          <a:custGeom>
            <a:avLst/>
            <a:gdLst/>
            <a:ahLst/>
            <a:cxnLst/>
            <a:rect l="l" t="t" r="r" b="b"/>
            <a:pathLst>
              <a:path w="16595" h="23466" extrusionOk="0">
                <a:moveTo>
                  <a:pt x="0" y="1"/>
                </a:moveTo>
                <a:lnTo>
                  <a:pt x="0" y="23465"/>
                </a:lnTo>
                <a:cubicBezTo>
                  <a:pt x="6460" y="23442"/>
                  <a:pt x="12326" y="20817"/>
                  <a:pt x="16594" y="16595"/>
                </a:cubicBezTo>
                <a:lnTo>
                  <a:pt x="0" y="1"/>
                </a:lnTo>
                <a:close/>
              </a:path>
            </a:pathLst>
          </a:cu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1963;p42">
            <a:extLst>
              <a:ext uri="{FF2B5EF4-FFF2-40B4-BE49-F238E27FC236}">
                <a16:creationId xmlns:a16="http://schemas.microsoft.com/office/drawing/2014/main" id="{27563AED-7AED-DF39-0E94-6B3C27C2C84C}"/>
              </a:ext>
            </a:extLst>
          </p:cNvPr>
          <p:cNvSpPr/>
          <p:nvPr/>
        </p:nvSpPr>
        <p:spPr>
          <a:xfrm flipH="1">
            <a:off x="6575513" y="5929724"/>
            <a:ext cx="3386653" cy="115140"/>
          </a:xfrm>
          <a:prstGeom prst="rect">
            <a:avLst/>
          </a:prstGeom>
          <a:solidFill>
            <a:schemeClr val="accent3">
              <a:lumMod val="7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1965;p42">
            <a:extLst>
              <a:ext uri="{FF2B5EF4-FFF2-40B4-BE49-F238E27FC236}">
                <a16:creationId xmlns:a16="http://schemas.microsoft.com/office/drawing/2014/main" id="{AEB61404-882A-990B-256F-255545BE1146}"/>
              </a:ext>
            </a:extLst>
          </p:cNvPr>
          <p:cNvSpPr/>
          <p:nvPr/>
        </p:nvSpPr>
        <p:spPr>
          <a:xfrm flipH="1">
            <a:off x="4684037" y="2482350"/>
            <a:ext cx="916084" cy="833446"/>
          </a:xfrm>
          <a:custGeom>
            <a:avLst/>
            <a:gdLst/>
            <a:ahLst/>
            <a:cxnLst/>
            <a:rect l="l" t="t" r="r" b="b"/>
            <a:pathLst>
              <a:path w="15431" h="14039" extrusionOk="0">
                <a:moveTo>
                  <a:pt x="12669" y="1"/>
                </a:moveTo>
                <a:lnTo>
                  <a:pt x="1" y="12669"/>
                </a:lnTo>
                <a:lnTo>
                  <a:pt x="1393" y="14038"/>
                </a:lnTo>
                <a:lnTo>
                  <a:pt x="15431" y="1"/>
                </a:lnTo>
                <a:close/>
              </a:path>
            </a:pathLst>
          </a:custGeom>
          <a:solidFill>
            <a:schemeClr val="accent2">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1966;p42">
            <a:extLst>
              <a:ext uri="{FF2B5EF4-FFF2-40B4-BE49-F238E27FC236}">
                <a16:creationId xmlns:a16="http://schemas.microsoft.com/office/drawing/2014/main" id="{841FA958-8399-C010-EBF5-01FCE4654C9E}"/>
              </a:ext>
            </a:extLst>
          </p:cNvPr>
          <p:cNvSpPr/>
          <p:nvPr/>
        </p:nvSpPr>
        <p:spPr>
          <a:xfrm flipH="1">
            <a:off x="4709744" y="2749320"/>
            <a:ext cx="1000087" cy="1424201"/>
          </a:xfrm>
          <a:custGeom>
            <a:avLst/>
            <a:gdLst/>
            <a:ahLst/>
            <a:cxnLst/>
            <a:rect l="l" t="t" r="r" b="b"/>
            <a:pathLst>
              <a:path w="16846" h="23990" extrusionOk="0">
                <a:moveTo>
                  <a:pt x="0" y="0"/>
                </a:moveTo>
                <a:lnTo>
                  <a:pt x="0" y="23990"/>
                </a:lnTo>
                <a:lnTo>
                  <a:pt x="16845" y="7145"/>
                </a:lnTo>
                <a:cubicBezTo>
                  <a:pt x="12577" y="2762"/>
                  <a:pt x="6597" y="23"/>
                  <a:pt x="0" y="0"/>
                </a:cubicBezTo>
                <a:close/>
              </a:path>
            </a:pathLst>
          </a:custGeom>
          <a:solidFill>
            <a:schemeClr val="accent2">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1968;p42">
            <a:extLst>
              <a:ext uri="{FF2B5EF4-FFF2-40B4-BE49-F238E27FC236}">
                <a16:creationId xmlns:a16="http://schemas.microsoft.com/office/drawing/2014/main" id="{B515863B-465E-1FB8-6C68-672FE7BE0E5E}"/>
              </a:ext>
            </a:extLst>
          </p:cNvPr>
          <p:cNvSpPr/>
          <p:nvPr/>
        </p:nvSpPr>
        <p:spPr>
          <a:xfrm>
            <a:off x="1457503" y="2482352"/>
            <a:ext cx="3386653" cy="115140"/>
          </a:xfrm>
          <a:prstGeom prst="rect">
            <a:avLst/>
          </a:prstGeom>
          <a:solidFill>
            <a:schemeClr val="accent2">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1970;p42">
            <a:extLst>
              <a:ext uri="{FF2B5EF4-FFF2-40B4-BE49-F238E27FC236}">
                <a16:creationId xmlns:a16="http://schemas.microsoft.com/office/drawing/2014/main" id="{CF3407DC-8729-B780-4B79-4C05B29F076C}"/>
              </a:ext>
            </a:extLst>
          </p:cNvPr>
          <p:cNvSpPr/>
          <p:nvPr/>
        </p:nvSpPr>
        <p:spPr>
          <a:xfrm flipH="1">
            <a:off x="4307299" y="3173433"/>
            <a:ext cx="1402532" cy="1000087"/>
          </a:xfrm>
          <a:custGeom>
            <a:avLst/>
            <a:gdLst/>
            <a:ahLst/>
            <a:cxnLst/>
            <a:rect l="l" t="t" r="r" b="b"/>
            <a:pathLst>
              <a:path w="23625" h="16846" extrusionOk="0">
                <a:moveTo>
                  <a:pt x="16845" y="1"/>
                </a:moveTo>
                <a:lnTo>
                  <a:pt x="0" y="16846"/>
                </a:lnTo>
                <a:lnTo>
                  <a:pt x="23624" y="16846"/>
                </a:lnTo>
                <a:cubicBezTo>
                  <a:pt x="23624" y="16754"/>
                  <a:pt x="23624" y="16663"/>
                  <a:pt x="23624" y="16595"/>
                </a:cubicBezTo>
                <a:cubicBezTo>
                  <a:pt x="23624" y="10135"/>
                  <a:pt x="21045" y="4269"/>
                  <a:pt x="16845" y="1"/>
                </a:cubicBezTo>
                <a:close/>
              </a:path>
            </a:pathLst>
          </a:custGeom>
          <a:solidFill>
            <a:schemeClr val="accent1">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1973;p42">
            <a:extLst>
              <a:ext uri="{FF2B5EF4-FFF2-40B4-BE49-F238E27FC236}">
                <a16:creationId xmlns:a16="http://schemas.microsoft.com/office/drawing/2014/main" id="{AD6CDF14-815E-B9A3-0499-8105A1B131F3}"/>
              </a:ext>
            </a:extLst>
          </p:cNvPr>
          <p:cNvSpPr/>
          <p:nvPr/>
        </p:nvSpPr>
        <p:spPr>
          <a:xfrm>
            <a:off x="1457503" y="4086931"/>
            <a:ext cx="3226717" cy="115140"/>
          </a:xfrm>
          <a:prstGeom prst="rect">
            <a:avLst/>
          </a:prstGeom>
          <a:solidFill>
            <a:schemeClr val="accent1">
              <a:lumMod val="75000"/>
              <a:lumOff val="2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1975;p42">
            <a:extLst>
              <a:ext uri="{FF2B5EF4-FFF2-40B4-BE49-F238E27FC236}">
                <a16:creationId xmlns:a16="http://schemas.microsoft.com/office/drawing/2014/main" id="{ABADBC08-8B71-3B4E-19FD-6DD0837F699D}"/>
              </a:ext>
            </a:extLst>
          </p:cNvPr>
          <p:cNvSpPr/>
          <p:nvPr/>
        </p:nvSpPr>
        <p:spPr>
          <a:xfrm flipH="1">
            <a:off x="4307299" y="4173461"/>
            <a:ext cx="1402532" cy="985186"/>
          </a:xfrm>
          <a:custGeom>
            <a:avLst/>
            <a:gdLst/>
            <a:ahLst/>
            <a:cxnLst/>
            <a:rect l="l" t="t" r="r" b="b"/>
            <a:pathLst>
              <a:path w="23625" h="16595" extrusionOk="0">
                <a:moveTo>
                  <a:pt x="0" y="1"/>
                </a:moveTo>
                <a:lnTo>
                  <a:pt x="16594" y="16595"/>
                </a:lnTo>
                <a:cubicBezTo>
                  <a:pt x="20862" y="12349"/>
                  <a:pt x="23533" y="6483"/>
                  <a:pt x="23624"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1979;p42">
            <a:extLst>
              <a:ext uri="{FF2B5EF4-FFF2-40B4-BE49-F238E27FC236}">
                <a16:creationId xmlns:a16="http://schemas.microsoft.com/office/drawing/2014/main" id="{7DE5258D-22AE-237F-E787-AD82BD124A70}"/>
              </a:ext>
            </a:extLst>
          </p:cNvPr>
          <p:cNvSpPr/>
          <p:nvPr/>
        </p:nvSpPr>
        <p:spPr>
          <a:xfrm flipH="1">
            <a:off x="4684037" y="5210060"/>
            <a:ext cx="916084" cy="834811"/>
          </a:xfrm>
          <a:custGeom>
            <a:avLst/>
            <a:gdLst/>
            <a:ahLst/>
            <a:cxnLst/>
            <a:rect l="l" t="t" r="r" b="b"/>
            <a:pathLst>
              <a:path w="15431" h="14062" extrusionOk="0">
                <a:moveTo>
                  <a:pt x="1393" y="1"/>
                </a:moveTo>
                <a:lnTo>
                  <a:pt x="1" y="1393"/>
                </a:lnTo>
                <a:lnTo>
                  <a:pt x="12669" y="14061"/>
                </a:lnTo>
                <a:lnTo>
                  <a:pt x="15431" y="14061"/>
                </a:lnTo>
                <a:lnTo>
                  <a:pt x="1393" y="1"/>
                </a:lnTo>
                <a:close/>
              </a:path>
            </a:pathLst>
          </a:custGeom>
          <a:solidFill>
            <a:schemeClr val="accent2">
              <a:lumMod val="90000"/>
              <a:lumOff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1980;p42">
            <a:extLst>
              <a:ext uri="{FF2B5EF4-FFF2-40B4-BE49-F238E27FC236}">
                <a16:creationId xmlns:a16="http://schemas.microsoft.com/office/drawing/2014/main" id="{60AA3084-18BF-2A25-2FC6-3061A36B2748}"/>
              </a:ext>
            </a:extLst>
          </p:cNvPr>
          <p:cNvSpPr/>
          <p:nvPr/>
        </p:nvSpPr>
        <p:spPr>
          <a:xfrm flipH="1">
            <a:off x="4724644" y="4173461"/>
            <a:ext cx="985187" cy="1393094"/>
          </a:xfrm>
          <a:custGeom>
            <a:avLst/>
            <a:gdLst/>
            <a:ahLst/>
            <a:cxnLst/>
            <a:rect l="l" t="t" r="r" b="b"/>
            <a:pathLst>
              <a:path w="16595" h="23466" extrusionOk="0">
                <a:moveTo>
                  <a:pt x="0" y="1"/>
                </a:moveTo>
                <a:lnTo>
                  <a:pt x="0" y="23465"/>
                </a:lnTo>
                <a:cubicBezTo>
                  <a:pt x="6460" y="23442"/>
                  <a:pt x="12326" y="20817"/>
                  <a:pt x="16594" y="16595"/>
                </a:cubicBezTo>
                <a:lnTo>
                  <a:pt x="0" y="1"/>
                </a:lnTo>
                <a:close/>
              </a:path>
            </a:pathLst>
          </a:custGeom>
          <a:solidFill>
            <a:schemeClr val="accent2">
              <a:lumMod val="90000"/>
              <a:lumOff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1982;p42">
            <a:extLst>
              <a:ext uri="{FF2B5EF4-FFF2-40B4-BE49-F238E27FC236}">
                <a16:creationId xmlns:a16="http://schemas.microsoft.com/office/drawing/2014/main" id="{8A1A73D1-83A3-FF3B-E7A7-5115E92D7171}"/>
              </a:ext>
            </a:extLst>
          </p:cNvPr>
          <p:cNvSpPr/>
          <p:nvPr/>
        </p:nvSpPr>
        <p:spPr>
          <a:xfrm>
            <a:off x="1457503" y="5929724"/>
            <a:ext cx="3386653" cy="115140"/>
          </a:xfrm>
          <a:prstGeom prst="rect">
            <a:avLst/>
          </a:prstGeom>
          <a:solidFill>
            <a:schemeClr val="accent2">
              <a:lumMod val="90000"/>
              <a:lumOff val="1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1983;p42">
            <a:extLst>
              <a:ext uri="{FF2B5EF4-FFF2-40B4-BE49-F238E27FC236}">
                <a16:creationId xmlns:a16="http://schemas.microsoft.com/office/drawing/2014/main" id="{8B26D8C4-9DA3-4471-FBB9-B66A87DC3EFD}"/>
              </a:ext>
            </a:extLst>
          </p:cNvPr>
          <p:cNvSpPr/>
          <p:nvPr/>
        </p:nvSpPr>
        <p:spPr>
          <a:xfrm>
            <a:off x="4749106" y="3196468"/>
            <a:ext cx="1921574" cy="1922880"/>
          </a:xfrm>
          <a:custGeom>
            <a:avLst/>
            <a:gdLst/>
            <a:ahLst/>
            <a:cxnLst/>
            <a:rect l="l" t="t" r="r" b="b"/>
            <a:pathLst>
              <a:path w="32368" h="32390" extrusionOk="0">
                <a:moveTo>
                  <a:pt x="16184" y="1"/>
                </a:moveTo>
                <a:cubicBezTo>
                  <a:pt x="7236" y="1"/>
                  <a:pt x="1" y="7259"/>
                  <a:pt x="1" y="16207"/>
                </a:cubicBezTo>
                <a:cubicBezTo>
                  <a:pt x="1" y="25131"/>
                  <a:pt x="7236" y="32390"/>
                  <a:pt x="16184" y="32390"/>
                </a:cubicBezTo>
                <a:cubicBezTo>
                  <a:pt x="25131" y="32390"/>
                  <a:pt x="32367" y="25131"/>
                  <a:pt x="32367" y="16207"/>
                </a:cubicBezTo>
                <a:cubicBezTo>
                  <a:pt x="32367" y="7259"/>
                  <a:pt x="25131" y="1"/>
                  <a:pt x="16184" y="1"/>
                </a:cubicBezTo>
                <a:close/>
              </a:path>
            </a:pathLst>
          </a:custGeom>
          <a:solidFill>
            <a:schemeClr val="bg1">
              <a:lumMod val="95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 name="Text 18">
            <a:extLst>
              <a:ext uri="{FF2B5EF4-FFF2-40B4-BE49-F238E27FC236}">
                <a16:creationId xmlns:a16="http://schemas.microsoft.com/office/drawing/2014/main" id="{C2398D11-2D10-7D37-C63E-73AC6B67DECB}"/>
              </a:ext>
            </a:extLst>
          </p:cNvPr>
          <p:cNvSpPr/>
          <p:nvPr/>
        </p:nvSpPr>
        <p:spPr>
          <a:xfrm>
            <a:off x="5125812" y="3944378"/>
            <a:ext cx="1143000" cy="310896"/>
          </a:xfrm>
          <a:prstGeom prst="rect">
            <a:avLst/>
          </a:prstGeom>
          <a:noFill/>
          <a:ln/>
        </p:spPr>
        <p:txBody>
          <a:bodyPr wrap="square" lIns="0" tIns="0" rIns="0" bIns="0" rtlCol="0" anchor="ctr">
            <a:normAutofit/>
          </a:bodyPr>
          <a:lstStyle/>
          <a:p>
            <a:pPr marL="0" indent="0" algn="ctr">
              <a:buNone/>
            </a:pPr>
            <a:r>
              <a:rPr lang="en-US" sz="1800" b="1" kern="0" spc="100">
                <a:solidFill>
                  <a:srgbClr val="000000"/>
                </a:solidFill>
                <a:latin typeface="Open Sans" panose="020B0606030504020204" pitchFamily="34" charset="0"/>
                <a:ea typeface="Open Sans" panose="020B0606030504020204" pitchFamily="34" charset="0"/>
                <a:cs typeface="Open Sans" panose="020B0606030504020204" pitchFamily="34" charset="0"/>
              </a:rPr>
              <a:t>LEARN</a:t>
            </a:r>
            <a:endParaRPr lang="en-US" sz="1800">
              <a:solidFill>
                <a:srgbClr val="0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 19">
            <a:extLst>
              <a:ext uri="{FF2B5EF4-FFF2-40B4-BE49-F238E27FC236}">
                <a16:creationId xmlns:a16="http://schemas.microsoft.com/office/drawing/2014/main" id="{0DACE965-663A-73FE-CB14-F5496AE7AD9F}"/>
              </a:ext>
            </a:extLst>
          </p:cNvPr>
          <p:cNvSpPr/>
          <p:nvPr/>
        </p:nvSpPr>
        <p:spPr>
          <a:xfrm>
            <a:off x="5125812" y="4255274"/>
            <a:ext cx="1143000" cy="237744"/>
          </a:xfrm>
          <a:prstGeom prst="rect">
            <a:avLst/>
          </a:prstGeom>
          <a:noFill/>
          <a:ln/>
        </p:spPr>
        <p:txBody>
          <a:bodyPr wrap="square" lIns="0" tIns="0" rIns="0" bIns="0" rtlCol="0" anchor="ctr">
            <a:normAutofit/>
          </a:bodyPr>
          <a:lstStyle/>
          <a:p>
            <a:pPr marL="0" indent="0" algn="ctr">
              <a:buNone/>
            </a:pPr>
            <a:r>
              <a:rPr lang="en-US" sz="1000">
                <a:solidFill>
                  <a:srgbClr val="000000"/>
                </a:solidFill>
                <a:latin typeface="Open Sans" panose="020B0606030504020204" pitchFamily="34" charset="0"/>
                <a:ea typeface="Open Sans" panose="020B0606030504020204" pitchFamily="34" charset="0"/>
                <a:cs typeface="Open Sans" panose="020B0606030504020204" pitchFamily="34" charset="0"/>
              </a:rPr>
              <a:t>from real use</a:t>
            </a:r>
          </a:p>
        </p:txBody>
      </p:sp>
      <p:grpSp>
        <p:nvGrpSpPr>
          <p:cNvPr id="44" name="Group 43">
            <a:extLst>
              <a:ext uri="{FF2B5EF4-FFF2-40B4-BE49-F238E27FC236}">
                <a16:creationId xmlns:a16="http://schemas.microsoft.com/office/drawing/2014/main" id="{AF432AD2-6EB5-C6B4-EC1C-BBE3D60D4695}"/>
              </a:ext>
            </a:extLst>
          </p:cNvPr>
          <p:cNvGrpSpPr/>
          <p:nvPr/>
        </p:nvGrpSpPr>
        <p:grpSpPr>
          <a:xfrm>
            <a:off x="1357158" y="1709796"/>
            <a:ext cx="3325633" cy="979407"/>
            <a:chOff x="1749950" y="1671099"/>
            <a:chExt cx="3325633" cy="979407"/>
          </a:xfrm>
        </p:grpSpPr>
        <p:sp>
          <p:nvSpPr>
            <p:cNvPr id="7" name="Shape 21">
              <a:extLst>
                <a:ext uri="{FF2B5EF4-FFF2-40B4-BE49-F238E27FC236}">
                  <a16:creationId xmlns:a16="http://schemas.microsoft.com/office/drawing/2014/main" id="{277BADE9-A418-FDF0-7E28-83C715A02659}"/>
                </a:ext>
              </a:extLst>
            </p:cNvPr>
            <p:cNvSpPr/>
            <p:nvPr/>
          </p:nvSpPr>
          <p:spPr>
            <a:xfrm>
              <a:off x="1749950" y="1674545"/>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9" name="Text 22">
              <a:extLst>
                <a:ext uri="{FF2B5EF4-FFF2-40B4-BE49-F238E27FC236}">
                  <a16:creationId xmlns:a16="http://schemas.microsoft.com/office/drawing/2014/main" id="{9561AAA9-B67B-ABCB-732E-DCC2318FB591}"/>
                </a:ext>
              </a:extLst>
            </p:cNvPr>
            <p:cNvSpPr/>
            <p:nvPr/>
          </p:nvSpPr>
          <p:spPr>
            <a:xfrm>
              <a:off x="1749950" y="1683689"/>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15" name="Text 23">
              <a:extLst>
                <a:ext uri="{FF2B5EF4-FFF2-40B4-BE49-F238E27FC236}">
                  <a16:creationId xmlns:a16="http://schemas.microsoft.com/office/drawing/2014/main" id="{1039C576-9C95-4B76-D136-F54044E8F2A4}"/>
                </a:ext>
              </a:extLst>
            </p:cNvPr>
            <p:cNvSpPr/>
            <p:nvPr/>
          </p:nvSpPr>
          <p:spPr>
            <a:xfrm>
              <a:off x="2240545" y="1671099"/>
              <a:ext cx="1783080" cy="31089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panose="020B0606030504020204" pitchFamily="34" charset="0"/>
                  <a:ea typeface="Open Sans" panose="020B0606030504020204" pitchFamily="34" charset="0"/>
                  <a:cs typeface="Open Sans" panose="020B0606030504020204" pitchFamily="34" charset="0"/>
                </a:rPr>
                <a:t>Observe</a:t>
              </a:r>
              <a:endParaRPr lang="en-US" sz="17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BE016B39-1C7B-33C4-4915-DA862792AF25}"/>
                </a:ext>
              </a:extLst>
            </p:cNvPr>
            <p:cNvSpPr txBox="1"/>
            <p:nvPr/>
          </p:nvSpPr>
          <p:spPr>
            <a:xfrm>
              <a:off x="2133600" y="1958009"/>
              <a:ext cx="2941983" cy="6924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50" b="0" i="0" u="none" strike="noStrike" baseline="0">
                  <a:solidFill>
                    <a:srgbClr val="17213A"/>
                  </a:solidFill>
                  <a:latin typeface="Open Sans"/>
                  <a:ea typeface="Segoe UI"/>
                  <a:cs typeface="Segoe UI"/>
                </a:rPr>
                <a:t>Queries, failures, drop-</a:t>
              </a:r>
              <a:r>
                <a:rPr lang="en-US" sz="1050" b="0" i="0" u="none" strike="noStrike" baseline="0" err="1">
                  <a:solidFill>
                    <a:srgbClr val="17213A"/>
                  </a:solidFill>
                  <a:latin typeface="Open Sans"/>
                  <a:ea typeface="Segoe UI"/>
                  <a:cs typeface="Segoe UI"/>
                </a:rPr>
                <a:t>offs,tool</a:t>
              </a:r>
              <a:r>
                <a:rPr lang="en-US" sz="1050" b="0" i="0" u="none" strike="noStrike" baseline="0">
                  <a:solidFill>
                    <a:srgbClr val="17213A"/>
                  </a:solidFill>
                  <a:latin typeface="Open Sans"/>
                  <a:ea typeface="Segoe UI"/>
                  <a:cs typeface="Segoe UI"/>
                </a:rPr>
                <a:t> errors, satisfaction</a:t>
              </a:r>
              <a:r>
                <a:rPr sz="1050" b="0" i="0">
                  <a:solidFill>
                    <a:srgbClr val="000000"/>
                  </a:solidFill>
                  <a:latin typeface="Open Sans"/>
                  <a:ea typeface="Open Sans"/>
                  <a:cs typeface="Open Sans"/>
                </a:rPr>
                <a:t>​</a:t>
              </a:r>
              <a:endParaRPr lang="en-US"/>
            </a:p>
            <a:p>
              <a:pPr algn="ctr"/>
              <a:endParaRPr lang="en-US"/>
            </a:p>
          </p:txBody>
        </p:sp>
      </p:grpSp>
      <p:grpSp>
        <p:nvGrpSpPr>
          <p:cNvPr id="45" name="Group 44">
            <a:extLst>
              <a:ext uri="{FF2B5EF4-FFF2-40B4-BE49-F238E27FC236}">
                <a16:creationId xmlns:a16="http://schemas.microsoft.com/office/drawing/2014/main" id="{DCADDB10-D53A-DA36-604D-0233B9F47C43}"/>
              </a:ext>
            </a:extLst>
          </p:cNvPr>
          <p:cNvGrpSpPr/>
          <p:nvPr/>
        </p:nvGrpSpPr>
        <p:grpSpPr>
          <a:xfrm>
            <a:off x="1357158" y="3293430"/>
            <a:ext cx="3325633" cy="1156379"/>
            <a:chOff x="1743323" y="3254733"/>
            <a:chExt cx="3325633" cy="1156379"/>
          </a:xfrm>
        </p:grpSpPr>
        <p:sp>
          <p:nvSpPr>
            <p:cNvPr id="20" name="Shape 21">
              <a:extLst>
                <a:ext uri="{FF2B5EF4-FFF2-40B4-BE49-F238E27FC236}">
                  <a16:creationId xmlns:a16="http://schemas.microsoft.com/office/drawing/2014/main" id="{A52E40A9-BEC6-0F31-5177-75562B2FC400}"/>
                </a:ext>
              </a:extLst>
            </p:cNvPr>
            <p:cNvSpPr/>
            <p:nvPr/>
          </p:nvSpPr>
          <p:spPr>
            <a:xfrm>
              <a:off x="1743323" y="3258179"/>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21" name="Text 22">
              <a:extLst>
                <a:ext uri="{FF2B5EF4-FFF2-40B4-BE49-F238E27FC236}">
                  <a16:creationId xmlns:a16="http://schemas.microsoft.com/office/drawing/2014/main" id="{BB69A1F5-A965-717E-8237-20A89116D30D}"/>
                </a:ext>
              </a:extLst>
            </p:cNvPr>
            <p:cNvSpPr/>
            <p:nvPr/>
          </p:nvSpPr>
          <p:spPr>
            <a:xfrm>
              <a:off x="1743323" y="3267323"/>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cs typeface="Segoe UI"/>
                </a:rPr>
                <a:t>2</a:t>
              </a:r>
            </a:p>
          </p:txBody>
        </p:sp>
        <p:sp>
          <p:nvSpPr>
            <p:cNvPr id="22" name="Text 23">
              <a:extLst>
                <a:ext uri="{FF2B5EF4-FFF2-40B4-BE49-F238E27FC236}">
                  <a16:creationId xmlns:a16="http://schemas.microsoft.com/office/drawing/2014/main" id="{C64DA125-39E7-F013-1C5E-D5AC27C2A888}"/>
                </a:ext>
              </a:extLst>
            </p:cNvPr>
            <p:cNvSpPr/>
            <p:nvPr/>
          </p:nvSpPr>
          <p:spPr>
            <a:xfrm>
              <a:off x="2233918" y="3254733"/>
              <a:ext cx="1783080" cy="31089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a:ea typeface="Open Sans"/>
                  <a:cs typeface="Open Sans"/>
                </a:rPr>
                <a:t>Select</a:t>
              </a:r>
              <a:endParaRPr lang="en-US" sz="17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a:extLst>
                <a:ext uri="{FF2B5EF4-FFF2-40B4-BE49-F238E27FC236}">
                  <a16:creationId xmlns:a16="http://schemas.microsoft.com/office/drawing/2014/main" id="{86250ACB-CA20-65A7-2337-8ED4ECD5BB88}"/>
                </a:ext>
              </a:extLst>
            </p:cNvPr>
            <p:cNvSpPr txBox="1"/>
            <p:nvPr/>
          </p:nvSpPr>
          <p:spPr>
            <a:xfrm>
              <a:off x="2126973" y="3541643"/>
              <a:ext cx="2941983" cy="8694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17213A"/>
                  </a:solidFill>
                  <a:latin typeface="Open Sans"/>
                  <a:ea typeface="Open Sans"/>
                  <a:cs typeface="Open Sans"/>
                </a:rPr>
                <a:t>Prioritize risk</a:t>
              </a:r>
              <a:r>
                <a:rPr lang="en-US" sz="1100" b="0" i="0" u="none" strike="noStrike" baseline="0">
                  <a:solidFill>
                    <a:srgbClr val="17213A"/>
                  </a:solidFill>
                  <a:latin typeface="Open Sans"/>
                  <a:ea typeface="Open Sans"/>
                  <a:cs typeface="Open Sans"/>
                </a:rPr>
                <a:t>, </a:t>
              </a:r>
              <a:r>
                <a:rPr lang="en-US" sz="1100" err="1">
                  <a:solidFill>
                    <a:srgbClr val="17213A"/>
                  </a:solidFill>
                  <a:latin typeface="Open Sans"/>
                  <a:ea typeface="Open Sans"/>
                  <a:cs typeface="Open Sans"/>
                </a:rPr>
                <a:t>frequency</a:t>
              </a:r>
              <a:r>
                <a:rPr lang="en-US" sz="1100" b="0" i="0" u="none" strike="noStrike" baseline="0" err="1">
                  <a:solidFill>
                    <a:srgbClr val="17213A"/>
                  </a:solidFill>
                  <a:latin typeface="Open Sans"/>
                  <a:ea typeface="Open Sans"/>
                  <a:cs typeface="Open Sans"/>
                </a:rPr>
                <a:t>,</a:t>
              </a:r>
              <a:r>
                <a:rPr lang="en-US" sz="1100" err="1">
                  <a:solidFill>
                    <a:srgbClr val="17213A"/>
                  </a:solidFill>
                  <a:latin typeface="Open Sans"/>
                  <a:ea typeface="Open Sans"/>
                  <a:cs typeface="Open Sans"/>
                </a:rPr>
                <a:t>and</a:t>
              </a:r>
              <a:r>
                <a:rPr lang="en-US" sz="1100">
                  <a:solidFill>
                    <a:srgbClr val="17213A"/>
                  </a:solidFill>
                  <a:latin typeface="Open Sans"/>
                  <a:ea typeface="Open Sans"/>
                  <a:cs typeface="Open Sans"/>
                </a:rPr>
                <a:t> business impact</a:t>
              </a:r>
              <a:endParaRPr lang="en-US" sz="1100">
                <a:solidFill>
                  <a:srgbClr val="000000"/>
                </a:solidFill>
                <a:latin typeface="Open Sans"/>
                <a:ea typeface="Open Sans"/>
                <a:cs typeface="Open Sans"/>
              </a:endParaRPr>
            </a:p>
            <a:p>
              <a:endParaRPr lang="en-US" sz="1050">
                <a:latin typeface="Open Sans"/>
                <a:ea typeface="Open Sans"/>
                <a:cs typeface="Open Sans"/>
              </a:endParaRPr>
            </a:p>
            <a:p>
              <a:pPr algn="ctr"/>
              <a:endParaRPr lang="en-US"/>
            </a:p>
          </p:txBody>
        </p:sp>
      </p:grpSp>
      <p:grpSp>
        <p:nvGrpSpPr>
          <p:cNvPr id="46" name="Group 45">
            <a:extLst>
              <a:ext uri="{FF2B5EF4-FFF2-40B4-BE49-F238E27FC236}">
                <a16:creationId xmlns:a16="http://schemas.microsoft.com/office/drawing/2014/main" id="{8308EA90-63C7-D99A-6BD8-98A8B5A229C4}"/>
              </a:ext>
            </a:extLst>
          </p:cNvPr>
          <p:cNvGrpSpPr/>
          <p:nvPr/>
        </p:nvGrpSpPr>
        <p:grpSpPr>
          <a:xfrm>
            <a:off x="1357158" y="5102351"/>
            <a:ext cx="3325633" cy="1325656"/>
            <a:chOff x="1756574" y="5063654"/>
            <a:chExt cx="3325633" cy="1325656"/>
          </a:xfrm>
        </p:grpSpPr>
        <p:sp>
          <p:nvSpPr>
            <p:cNvPr id="25" name="Shape 21">
              <a:extLst>
                <a:ext uri="{FF2B5EF4-FFF2-40B4-BE49-F238E27FC236}">
                  <a16:creationId xmlns:a16="http://schemas.microsoft.com/office/drawing/2014/main" id="{F0383EB1-A0BC-B960-F8C6-7300CA0319C3}"/>
                </a:ext>
              </a:extLst>
            </p:cNvPr>
            <p:cNvSpPr/>
            <p:nvPr/>
          </p:nvSpPr>
          <p:spPr>
            <a:xfrm>
              <a:off x="1756574" y="5067100"/>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26" name="Text 22">
              <a:extLst>
                <a:ext uri="{FF2B5EF4-FFF2-40B4-BE49-F238E27FC236}">
                  <a16:creationId xmlns:a16="http://schemas.microsoft.com/office/drawing/2014/main" id="{E2A99545-DD45-84C0-D8AB-968A09ABFDFB}"/>
                </a:ext>
              </a:extLst>
            </p:cNvPr>
            <p:cNvSpPr/>
            <p:nvPr/>
          </p:nvSpPr>
          <p:spPr>
            <a:xfrm>
              <a:off x="1756574" y="507624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cs typeface="Segoe UI"/>
                </a:rPr>
                <a:t>3</a:t>
              </a:r>
            </a:p>
          </p:txBody>
        </p:sp>
        <p:sp>
          <p:nvSpPr>
            <p:cNvPr id="27" name="Text 23">
              <a:extLst>
                <a:ext uri="{FF2B5EF4-FFF2-40B4-BE49-F238E27FC236}">
                  <a16:creationId xmlns:a16="http://schemas.microsoft.com/office/drawing/2014/main" id="{B75299C1-CCA1-C6DB-7407-DB009AD2D02A}"/>
                </a:ext>
              </a:extLst>
            </p:cNvPr>
            <p:cNvSpPr/>
            <p:nvPr/>
          </p:nvSpPr>
          <p:spPr>
            <a:xfrm>
              <a:off x="2247169" y="5063654"/>
              <a:ext cx="1783080" cy="31089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a:ea typeface="Open Sans"/>
                  <a:cs typeface="Open Sans"/>
                </a:rPr>
                <a:t>Convert</a:t>
              </a:r>
              <a:endParaRPr lang="en-US"/>
            </a:p>
          </p:txBody>
        </p:sp>
        <p:sp>
          <p:nvSpPr>
            <p:cNvPr id="28" name="TextBox 27">
              <a:extLst>
                <a:ext uri="{FF2B5EF4-FFF2-40B4-BE49-F238E27FC236}">
                  <a16:creationId xmlns:a16="http://schemas.microsoft.com/office/drawing/2014/main" id="{12D796A5-1E04-7A63-FE3A-3A10491B1ED6}"/>
                </a:ext>
              </a:extLst>
            </p:cNvPr>
            <p:cNvSpPr txBox="1"/>
            <p:nvPr/>
          </p:nvSpPr>
          <p:spPr>
            <a:xfrm>
              <a:off x="2140224" y="5350564"/>
              <a:ext cx="2941983" cy="1038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a:solidFill>
                    <a:srgbClr val="17213A"/>
                  </a:solidFill>
                  <a:latin typeface="Open Sans"/>
                  <a:ea typeface="Open Sans"/>
                  <a:cs typeface="Open Sans"/>
                </a:rPr>
                <a:t>Add the behavior to </a:t>
              </a:r>
              <a:r>
                <a:rPr lang="en-US" sz="1100" err="1">
                  <a:solidFill>
                    <a:srgbClr val="17213A"/>
                  </a:solidFill>
                  <a:latin typeface="Open Sans"/>
                  <a:ea typeface="Open Sans"/>
                  <a:cs typeface="Open Sans"/>
                </a:rPr>
                <a:t>core</a:t>
              </a:r>
              <a:r>
                <a:rPr lang="en-US" sz="1100" b="0" i="0" u="none" strike="noStrike" baseline="0" err="1">
                  <a:solidFill>
                    <a:srgbClr val="17213A"/>
                  </a:solidFill>
                  <a:latin typeface="Open Sans"/>
                  <a:ea typeface="Open Sans"/>
                  <a:cs typeface="Open Sans"/>
                </a:rPr>
                <a:t>,</a:t>
              </a:r>
              <a:r>
                <a:rPr lang="en-US" sz="1100" err="1">
                  <a:solidFill>
                    <a:srgbClr val="17213A"/>
                  </a:solidFill>
                  <a:latin typeface="Open Sans"/>
                  <a:ea typeface="Open Sans"/>
                  <a:cs typeface="Open Sans"/>
                </a:rPr>
                <a:t>edge</a:t>
              </a:r>
              <a:r>
                <a:rPr lang="en-US" sz="1100" b="0" i="0" u="none" strike="noStrike" baseline="0">
                  <a:solidFill>
                    <a:srgbClr val="17213A"/>
                  </a:solidFill>
                  <a:latin typeface="Open Sans"/>
                  <a:ea typeface="Open Sans"/>
                  <a:cs typeface="Open Sans"/>
                </a:rPr>
                <a:t>,</a:t>
              </a:r>
              <a:r>
                <a:rPr lang="en-US" sz="1100">
                  <a:solidFill>
                    <a:srgbClr val="17213A"/>
                  </a:solidFill>
                  <a:latin typeface="Open Sans"/>
                  <a:ea typeface="Open Sans"/>
                  <a:cs typeface="Open Sans"/>
                </a:rPr>
                <a:t> or deny evals</a:t>
              </a:r>
              <a:endParaRPr lang="en-US" sz="1100">
                <a:solidFill>
                  <a:srgbClr val="000000"/>
                </a:solidFill>
                <a:latin typeface="Open Sans"/>
                <a:ea typeface="Open Sans"/>
                <a:cs typeface="Open Sans"/>
              </a:endParaRPr>
            </a:p>
            <a:p>
              <a:endParaRPr lang="en-US" sz="1100">
                <a:solidFill>
                  <a:srgbClr val="17213A"/>
                </a:solidFill>
                <a:latin typeface="Open Sans"/>
                <a:ea typeface="Open Sans"/>
                <a:cs typeface="Open Sans"/>
              </a:endParaRPr>
            </a:p>
            <a:p>
              <a:endParaRPr lang="en-US" sz="1050">
                <a:latin typeface="Open Sans"/>
                <a:ea typeface="Open Sans"/>
                <a:cs typeface="Open Sans"/>
              </a:endParaRPr>
            </a:p>
            <a:p>
              <a:pPr algn="ctr"/>
              <a:endParaRPr lang="en-US"/>
            </a:p>
          </p:txBody>
        </p:sp>
      </p:grpSp>
      <p:grpSp>
        <p:nvGrpSpPr>
          <p:cNvPr id="47" name="Group 46">
            <a:extLst>
              <a:ext uri="{FF2B5EF4-FFF2-40B4-BE49-F238E27FC236}">
                <a16:creationId xmlns:a16="http://schemas.microsoft.com/office/drawing/2014/main" id="{28C14873-D3AA-E69D-D720-8D3626621B93}"/>
              </a:ext>
            </a:extLst>
          </p:cNvPr>
          <p:cNvGrpSpPr/>
          <p:nvPr/>
        </p:nvGrpSpPr>
        <p:grpSpPr>
          <a:xfrm>
            <a:off x="6624234" y="1633727"/>
            <a:ext cx="3346573" cy="1368593"/>
            <a:chOff x="7010399" y="1595030"/>
            <a:chExt cx="3346573" cy="1368593"/>
          </a:xfrm>
        </p:grpSpPr>
        <p:sp>
          <p:nvSpPr>
            <p:cNvPr id="32" name="Shape 21">
              <a:extLst>
                <a:ext uri="{FF2B5EF4-FFF2-40B4-BE49-F238E27FC236}">
                  <a16:creationId xmlns:a16="http://schemas.microsoft.com/office/drawing/2014/main" id="{51CC9A74-BCB4-33C3-0B85-81347621B247}"/>
                </a:ext>
              </a:extLst>
            </p:cNvPr>
            <p:cNvSpPr/>
            <p:nvPr/>
          </p:nvSpPr>
          <p:spPr>
            <a:xfrm>
              <a:off x="9972924" y="1595030"/>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33" name="Text 22">
              <a:extLst>
                <a:ext uri="{FF2B5EF4-FFF2-40B4-BE49-F238E27FC236}">
                  <a16:creationId xmlns:a16="http://schemas.microsoft.com/office/drawing/2014/main" id="{4BE39775-E94A-7104-27A9-B95476157F02}"/>
                </a:ext>
              </a:extLst>
            </p:cNvPr>
            <p:cNvSpPr/>
            <p:nvPr/>
          </p:nvSpPr>
          <p:spPr>
            <a:xfrm>
              <a:off x="9972924" y="1604174"/>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a:cs typeface="Segoe UI"/>
                </a:rPr>
                <a:t>4</a:t>
              </a:r>
              <a:endParaRPr lang="en-US" sz="1300"/>
            </a:p>
          </p:txBody>
        </p:sp>
        <p:sp>
          <p:nvSpPr>
            <p:cNvPr id="34" name="Text 23">
              <a:extLst>
                <a:ext uri="{FF2B5EF4-FFF2-40B4-BE49-F238E27FC236}">
                  <a16:creationId xmlns:a16="http://schemas.microsoft.com/office/drawing/2014/main" id="{F398C44C-2C62-01FD-825A-3D06162B8145}"/>
                </a:ext>
              </a:extLst>
            </p:cNvPr>
            <p:cNvSpPr/>
            <p:nvPr/>
          </p:nvSpPr>
          <p:spPr>
            <a:xfrm>
              <a:off x="8984973" y="1651219"/>
              <a:ext cx="915063" cy="27776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a:ea typeface="Open Sans"/>
                  <a:cs typeface="Open Sans"/>
                </a:rPr>
                <a:t>Improve</a:t>
              </a:r>
              <a:endParaRPr lang="en-US"/>
            </a:p>
          </p:txBody>
        </p:sp>
        <p:sp>
          <p:nvSpPr>
            <p:cNvPr id="35" name="TextBox 34">
              <a:extLst>
                <a:ext uri="{FF2B5EF4-FFF2-40B4-BE49-F238E27FC236}">
                  <a16:creationId xmlns:a16="http://schemas.microsoft.com/office/drawing/2014/main" id="{7071D68E-5383-26DB-67A6-B32127069396}"/>
                </a:ext>
              </a:extLst>
            </p:cNvPr>
            <p:cNvSpPr txBox="1"/>
            <p:nvPr/>
          </p:nvSpPr>
          <p:spPr>
            <a:xfrm>
              <a:off x="7010399" y="1924877"/>
              <a:ext cx="2915478" cy="1038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a:solidFill>
                    <a:srgbClr val="17213A"/>
                  </a:solidFill>
                  <a:latin typeface="Open Sans"/>
                  <a:ea typeface="Open Sans"/>
                  <a:cs typeface="Open Sans"/>
                </a:rPr>
                <a:t>Prompt, grounding, </a:t>
              </a:r>
              <a:r>
                <a:rPr lang="en-US" sz="1100" err="1">
                  <a:solidFill>
                    <a:srgbClr val="17213A"/>
                  </a:solidFill>
                  <a:latin typeface="Open Sans"/>
                  <a:ea typeface="Open Sans"/>
                  <a:cs typeface="Open Sans"/>
                </a:rPr>
                <a:t>tool,flow</a:t>
              </a:r>
              <a:r>
                <a:rPr lang="en-US" sz="1100">
                  <a:solidFill>
                    <a:srgbClr val="17213A"/>
                  </a:solidFill>
                  <a:latin typeface="Open Sans"/>
                  <a:ea typeface="Open Sans"/>
                  <a:cs typeface="Open Sans"/>
                </a:rPr>
                <a:t>, policy, or UX</a:t>
              </a:r>
              <a:endParaRPr lang="en-US" sz="1100">
                <a:solidFill>
                  <a:srgbClr val="000000"/>
                </a:solidFill>
                <a:latin typeface="Open Sans"/>
                <a:ea typeface="Open Sans"/>
                <a:cs typeface="Open Sans"/>
              </a:endParaRPr>
            </a:p>
            <a:p>
              <a:pPr algn="r"/>
              <a:endParaRPr lang="en-US" sz="1100">
                <a:solidFill>
                  <a:srgbClr val="17213A"/>
                </a:solidFill>
                <a:latin typeface="Open Sans"/>
                <a:ea typeface="Open Sans"/>
                <a:cs typeface="Open Sans"/>
              </a:endParaRPr>
            </a:p>
            <a:p>
              <a:pPr algn="r"/>
              <a:endParaRPr lang="en-US" sz="1050">
                <a:latin typeface="Open Sans"/>
                <a:ea typeface="Open Sans"/>
                <a:cs typeface="Open Sans"/>
              </a:endParaRPr>
            </a:p>
            <a:p>
              <a:pPr algn="r"/>
              <a:endParaRPr lang="en-US">
                <a:cs typeface="Segoe UI"/>
              </a:endParaRPr>
            </a:p>
          </p:txBody>
        </p:sp>
      </p:grpSp>
      <p:grpSp>
        <p:nvGrpSpPr>
          <p:cNvPr id="48" name="Group 47">
            <a:extLst>
              <a:ext uri="{FF2B5EF4-FFF2-40B4-BE49-F238E27FC236}">
                <a16:creationId xmlns:a16="http://schemas.microsoft.com/office/drawing/2014/main" id="{245DD176-809A-0D40-F652-4F0D404DD473}"/>
              </a:ext>
            </a:extLst>
          </p:cNvPr>
          <p:cNvGrpSpPr/>
          <p:nvPr/>
        </p:nvGrpSpPr>
        <p:grpSpPr>
          <a:xfrm>
            <a:off x="6670616" y="3330004"/>
            <a:ext cx="3346573" cy="1368593"/>
            <a:chOff x="7056781" y="3291307"/>
            <a:chExt cx="3346573" cy="1368593"/>
          </a:xfrm>
        </p:grpSpPr>
        <p:sp>
          <p:nvSpPr>
            <p:cNvPr id="36" name="Shape 21">
              <a:extLst>
                <a:ext uri="{FF2B5EF4-FFF2-40B4-BE49-F238E27FC236}">
                  <a16:creationId xmlns:a16="http://schemas.microsoft.com/office/drawing/2014/main" id="{4AAF0C3D-6489-E466-C4FC-31ABF0839D0B}"/>
                </a:ext>
              </a:extLst>
            </p:cNvPr>
            <p:cNvSpPr/>
            <p:nvPr/>
          </p:nvSpPr>
          <p:spPr>
            <a:xfrm>
              <a:off x="10019306" y="3291307"/>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37" name="Text 22">
              <a:extLst>
                <a:ext uri="{FF2B5EF4-FFF2-40B4-BE49-F238E27FC236}">
                  <a16:creationId xmlns:a16="http://schemas.microsoft.com/office/drawing/2014/main" id="{381C39F2-0F14-C712-B1C4-39BE8831EC8A}"/>
                </a:ext>
              </a:extLst>
            </p:cNvPr>
            <p:cNvSpPr/>
            <p:nvPr/>
          </p:nvSpPr>
          <p:spPr>
            <a:xfrm>
              <a:off x="10019306" y="3300451"/>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cs typeface="Segoe UI"/>
                </a:rPr>
                <a:t>5</a:t>
              </a:r>
            </a:p>
          </p:txBody>
        </p:sp>
        <p:sp>
          <p:nvSpPr>
            <p:cNvPr id="38" name="Text 23">
              <a:extLst>
                <a:ext uri="{FF2B5EF4-FFF2-40B4-BE49-F238E27FC236}">
                  <a16:creationId xmlns:a16="http://schemas.microsoft.com/office/drawing/2014/main" id="{C4E0F8B5-9595-5B40-5C1D-ADDFF928EA42}"/>
                </a:ext>
              </a:extLst>
            </p:cNvPr>
            <p:cNvSpPr/>
            <p:nvPr/>
          </p:nvSpPr>
          <p:spPr>
            <a:xfrm>
              <a:off x="9031355" y="3347496"/>
              <a:ext cx="915063" cy="277766"/>
            </a:xfrm>
            <a:prstGeom prst="rect">
              <a:avLst/>
            </a:prstGeom>
            <a:noFill/>
            <a:ln/>
          </p:spPr>
          <p:txBody>
            <a:bodyPr wrap="square" lIns="0" tIns="0" rIns="0" bIns="0" rtlCol="0" anchor="ctr">
              <a:normAutofit/>
            </a:bodyPr>
            <a:lstStyle/>
            <a:p>
              <a:pPr marL="0" indent="0">
                <a:buNone/>
              </a:pPr>
              <a:r>
                <a:rPr lang="en-US" sz="1700" b="1">
                  <a:solidFill>
                    <a:schemeClr val="accent2"/>
                  </a:solidFill>
                  <a:latin typeface="Open Sans"/>
                  <a:ea typeface="Open Sans"/>
                  <a:cs typeface="Open Sans"/>
                </a:rPr>
                <a:t>Release</a:t>
              </a:r>
              <a:endParaRPr lang="en-US"/>
            </a:p>
          </p:txBody>
        </p:sp>
        <p:sp>
          <p:nvSpPr>
            <p:cNvPr id="39" name="TextBox 38">
              <a:extLst>
                <a:ext uri="{FF2B5EF4-FFF2-40B4-BE49-F238E27FC236}">
                  <a16:creationId xmlns:a16="http://schemas.microsoft.com/office/drawing/2014/main" id="{42B41668-CCE1-0184-E86B-CA26DDF847D2}"/>
                </a:ext>
              </a:extLst>
            </p:cNvPr>
            <p:cNvSpPr txBox="1"/>
            <p:nvPr/>
          </p:nvSpPr>
          <p:spPr>
            <a:xfrm>
              <a:off x="7056781" y="3621154"/>
              <a:ext cx="2915478" cy="103874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a:latin typeface="Open Sans"/>
                  <a:ea typeface="Open Sans"/>
                  <a:cs typeface="Open Sans"/>
                </a:rPr>
                <a:t>Run regression, </a:t>
              </a:r>
              <a:r>
                <a:rPr lang="en-US" sz="1100" err="1">
                  <a:latin typeface="Open Sans"/>
                  <a:ea typeface="Open Sans"/>
                  <a:cs typeface="Open Sans"/>
                </a:rPr>
                <a:t>review,deploy</a:t>
              </a:r>
              <a:r>
                <a:rPr lang="en-US" sz="1100">
                  <a:latin typeface="Open Sans"/>
                  <a:ea typeface="Open Sans"/>
                  <a:cs typeface="Open Sans"/>
                </a:rPr>
                <a:t>, then compare</a:t>
              </a:r>
              <a:endParaRPr lang="en-US"/>
            </a:p>
            <a:p>
              <a:pPr algn="r"/>
              <a:endParaRPr lang="en-US" sz="1100">
                <a:solidFill>
                  <a:srgbClr val="17213A"/>
                </a:solidFill>
                <a:latin typeface="Open Sans"/>
                <a:ea typeface="Open Sans"/>
                <a:cs typeface="Open Sans"/>
              </a:endParaRPr>
            </a:p>
            <a:p>
              <a:pPr algn="r"/>
              <a:endParaRPr lang="en-US" sz="1050">
                <a:latin typeface="Open Sans"/>
                <a:ea typeface="Open Sans"/>
                <a:cs typeface="Open Sans"/>
              </a:endParaRPr>
            </a:p>
            <a:p>
              <a:pPr algn="r"/>
              <a:endParaRPr lang="en-US">
                <a:cs typeface="Segoe UI"/>
              </a:endParaRPr>
            </a:p>
          </p:txBody>
        </p:sp>
      </p:grpSp>
      <p:grpSp>
        <p:nvGrpSpPr>
          <p:cNvPr id="49" name="Group 48">
            <a:extLst>
              <a:ext uri="{FF2B5EF4-FFF2-40B4-BE49-F238E27FC236}">
                <a16:creationId xmlns:a16="http://schemas.microsoft.com/office/drawing/2014/main" id="{FCB64195-98E8-4ED7-69F6-B91C2344A36B}"/>
              </a:ext>
            </a:extLst>
          </p:cNvPr>
          <p:cNvGrpSpPr/>
          <p:nvPr/>
        </p:nvGrpSpPr>
        <p:grpSpPr>
          <a:xfrm>
            <a:off x="6730250" y="5079290"/>
            <a:ext cx="3346573" cy="1537870"/>
            <a:chOff x="7116415" y="5040593"/>
            <a:chExt cx="3346573" cy="1537870"/>
          </a:xfrm>
        </p:grpSpPr>
        <p:sp>
          <p:nvSpPr>
            <p:cNvPr id="40" name="Shape 21">
              <a:extLst>
                <a:ext uri="{FF2B5EF4-FFF2-40B4-BE49-F238E27FC236}">
                  <a16:creationId xmlns:a16="http://schemas.microsoft.com/office/drawing/2014/main" id="{EA9D76D9-2557-CF85-14B4-3D3C18A608F4}"/>
                </a:ext>
              </a:extLst>
            </p:cNvPr>
            <p:cNvSpPr/>
            <p:nvPr/>
          </p:nvSpPr>
          <p:spPr>
            <a:xfrm>
              <a:off x="10078940" y="5040593"/>
              <a:ext cx="384048" cy="384048"/>
            </a:xfrm>
            <a:prstGeom prst="ellipse">
              <a:avLst/>
            </a:prstGeom>
            <a:solidFill>
              <a:srgbClr val="FF7E00"/>
            </a:solidFill>
            <a:ln w="12700">
              <a:solidFill>
                <a:srgbClr val="00A6C8">
                  <a:alpha val="0"/>
                </a:srgbClr>
              </a:solidFill>
              <a:prstDash val="solid"/>
            </a:ln>
          </p:spPr>
          <p:txBody>
            <a:bodyPr/>
            <a:lstStyle/>
            <a:p>
              <a:endParaRPr lang="en-US"/>
            </a:p>
          </p:txBody>
        </p:sp>
        <p:sp>
          <p:nvSpPr>
            <p:cNvPr id="41" name="Text 22">
              <a:extLst>
                <a:ext uri="{FF2B5EF4-FFF2-40B4-BE49-F238E27FC236}">
                  <a16:creationId xmlns:a16="http://schemas.microsoft.com/office/drawing/2014/main" id="{1D230810-2620-217D-47DD-487A8A7F700B}"/>
                </a:ext>
              </a:extLst>
            </p:cNvPr>
            <p:cNvSpPr/>
            <p:nvPr/>
          </p:nvSpPr>
          <p:spPr>
            <a:xfrm>
              <a:off x="10078940" y="5049737"/>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cs typeface="Segoe UI"/>
                </a:rPr>
                <a:t>6</a:t>
              </a:r>
            </a:p>
          </p:txBody>
        </p:sp>
        <p:sp>
          <p:nvSpPr>
            <p:cNvPr id="42" name="Text 23">
              <a:extLst>
                <a:ext uri="{FF2B5EF4-FFF2-40B4-BE49-F238E27FC236}">
                  <a16:creationId xmlns:a16="http://schemas.microsoft.com/office/drawing/2014/main" id="{51AB21AE-E018-8AF2-EABA-5DB8DEBE4CDF}"/>
                </a:ext>
              </a:extLst>
            </p:cNvPr>
            <p:cNvSpPr/>
            <p:nvPr/>
          </p:nvSpPr>
          <p:spPr>
            <a:xfrm>
              <a:off x="9090989" y="5096782"/>
              <a:ext cx="915063" cy="277766"/>
            </a:xfrm>
            <a:prstGeom prst="rect">
              <a:avLst/>
            </a:prstGeom>
            <a:noFill/>
            <a:ln/>
          </p:spPr>
          <p:txBody>
            <a:bodyPr wrap="square" lIns="0" tIns="0" rIns="0" bIns="0" rtlCol="0" anchor="ctr">
              <a:normAutofit fontScale="92500"/>
            </a:bodyPr>
            <a:lstStyle/>
            <a:p>
              <a:pPr marL="0" indent="0">
                <a:buNone/>
              </a:pPr>
              <a:r>
                <a:rPr lang="en-US" sz="1700" b="1">
                  <a:solidFill>
                    <a:schemeClr val="accent2"/>
                  </a:solidFill>
                  <a:latin typeface="Open Sans"/>
                  <a:ea typeface="Open Sans"/>
                  <a:cs typeface="Open Sans"/>
                </a:rPr>
                <a:t>Measure</a:t>
              </a:r>
              <a:endParaRPr lang="en-US">
                <a:solidFill>
                  <a:schemeClr val="accent2"/>
                </a:solidFill>
              </a:endParaRPr>
            </a:p>
          </p:txBody>
        </p:sp>
        <p:sp>
          <p:nvSpPr>
            <p:cNvPr id="43" name="TextBox 42">
              <a:extLst>
                <a:ext uri="{FF2B5EF4-FFF2-40B4-BE49-F238E27FC236}">
                  <a16:creationId xmlns:a16="http://schemas.microsoft.com/office/drawing/2014/main" id="{E3EF715D-60E1-2882-B986-439D8970A87D}"/>
                </a:ext>
              </a:extLst>
            </p:cNvPr>
            <p:cNvSpPr txBox="1"/>
            <p:nvPr/>
          </p:nvSpPr>
          <p:spPr>
            <a:xfrm>
              <a:off x="7116415" y="5370440"/>
              <a:ext cx="2915478" cy="12080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a:solidFill>
                    <a:srgbClr val="17213A"/>
                  </a:solidFill>
                  <a:latin typeface="Open Sans"/>
                  <a:ea typeface="Open Sans"/>
                  <a:cs typeface="Open Sans"/>
                </a:rPr>
                <a:t>Did quality improve </a:t>
              </a:r>
              <a:r>
                <a:rPr lang="en-US" sz="1100" err="1">
                  <a:solidFill>
                    <a:srgbClr val="17213A"/>
                  </a:solidFill>
                  <a:latin typeface="Open Sans"/>
                  <a:ea typeface="Open Sans"/>
                  <a:cs typeface="Open Sans"/>
                </a:rPr>
                <a:t>withoutcost</a:t>
              </a:r>
              <a:r>
                <a:rPr lang="en-US" sz="1100">
                  <a:solidFill>
                    <a:srgbClr val="17213A"/>
                  </a:solidFill>
                  <a:latin typeface="Open Sans"/>
                  <a:ea typeface="Open Sans"/>
                  <a:cs typeface="Open Sans"/>
                </a:rPr>
                <a:t> or latency regression?</a:t>
              </a:r>
              <a:endParaRPr lang="en-US" sz="1100">
                <a:latin typeface="Open Sans"/>
                <a:ea typeface="Open Sans"/>
                <a:cs typeface="Open Sans"/>
              </a:endParaRPr>
            </a:p>
            <a:p>
              <a:pPr algn="r"/>
              <a:endParaRPr lang="en-US" sz="1100">
                <a:latin typeface="Open Sans"/>
                <a:ea typeface="Open Sans"/>
                <a:cs typeface="Open Sans"/>
              </a:endParaRPr>
            </a:p>
            <a:p>
              <a:pPr algn="r"/>
              <a:endParaRPr lang="en-US" sz="1100">
                <a:solidFill>
                  <a:srgbClr val="17213A"/>
                </a:solidFill>
                <a:latin typeface="Open Sans"/>
                <a:ea typeface="Open Sans"/>
                <a:cs typeface="Open Sans"/>
              </a:endParaRPr>
            </a:p>
            <a:p>
              <a:pPr algn="r"/>
              <a:endParaRPr lang="en-US" sz="1050">
                <a:latin typeface="Open Sans"/>
                <a:ea typeface="Open Sans"/>
                <a:cs typeface="Open Sans"/>
              </a:endParaRPr>
            </a:p>
            <a:p>
              <a:pPr algn="r"/>
              <a:endParaRPr lang="en-US">
                <a:cs typeface="Segoe UI"/>
              </a:endParaRPr>
            </a:p>
          </p:txBody>
        </p:sp>
      </p:grpSp>
      <p:sp>
        <p:nvSpPr>
          <p:cNvPr id="89" name="Text 15">
            <a:extLst>
              <a:ext uri="{FF2B5EF4-FFF2-40B4-BE49-F238E27FC236}">
                <a16:creationId xmlns:a16="http://schemas.microsoft.com/office/drawing/2014/main" id="{A92CE0F6-0600-24B4-5215-773407FBCD9B}"/>
              </a:ext>
            </a:extLst>
          </p:cNvPr>
          <p:cNvSpPr/>
          <p:nvPr/>
        </p:nvSpPr>
        <p:spPr>
          <a:xfrm>
            <a:off x="530352" y="584818"/>
            <a:ext cx="11064240" cy="530352"/>
          </a:xfrm>
          <a:prstGeom prst="rect">
            <a:avLst/>
          </a:prstGeom>
          <a:noFill/>
          <a:ln/>
        </p:spPr>
        <p:txBody>
          <a:bodyPr wrap="square" lIns="0" tIns="0" rIns="0" bIns="0" rtlCol="0" anchor="ctr">
            <a:normAutofit/>
          </a:bodyPr>
          <a:lstStyle/>
          <a:p>
            <a:pPr marL="0" indent="0">
              <a:buNone/>
            </a:pPr>
            <a:r>
              <a:rPr lang="en-US" sz="2800" b="1">
                <a:solidFill>
                  <a:srgbClr val="11162A"/>
                </a:solidFill>
                <a:latin typeface="Montserrat" pitchFamily="2" charset="0"/>
                <a:ea typeface="Segoe UI" pitchFamily="34" charset="-122"/>
                <a:cs typeface="Segoe UI" pitchFamily="34" charset="-120"/>
              </a:rPr>
              <a:t>Production activity becomes the next eval set</a:t>
            </a:r>
            <a:endParaRPr lang="en-US" sz="2800">
              <a:latin typeface="Montserrat" pitchFamily="2" charset="0"/>
            </a:endParaRPr>
          </a:p>
        </p:txBody>
      </p:sp>
      <p:sp>
        <p:nvSpPr>
          <p:cNvPr id="91" name="Text 16">
            <a:extLst>
              <a:ext uri="{FF2B5EF4-FFF2-40B4-BE49-F238E27FC236}">
                <a16:creationId xmlns:a16="http://schemas.microsoft.com/office/drawing/2014/main" id="{BF742E8C-9144-8042-22B0-F592AD9A35F5}"/>
              </a:ext>
            </a:extLst>
          </p:cNvPr>
          <p:cNvSpPr/>
          <p:nvPr/>
        </p:nvSpPr>
        <p:spPr>
          <a:xfrm>
            <a:off x="530352" y="1151746"/>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Segoe UI" pitchFamily="34" charset="0"/>
                <a:ea typeface="Segoe UI" pitchFamily="34" charset="-122"/>
                <a:cs typeface="Segoe UI" pitchFamily="34" charset="-120"/>
              </a:rPr>
              <a:t>Every unexpected behavior should become a regression test. Otherwise, the organization is paying repeatedly for the same lesson.</a:t>
            </a:r>
            <a:endParaRPr lang="en-US" sz="1350"/>
          </a:p>
        </p:txBody>
      </p:sp>
      <p:grpSp>
        <p:nvGrpSpPr>
          <p:cNvPr id="96" name="Group 95">
            <a:extLst>
              <a:ext uri="{FF2B5EF4-FFF2-40B4-BE49-F238E27FC236}">
                <a16:creationId xmlns:a16="http://schemas.microsoft.com/office/drawing/2014/main" id="{371C4D28-0AFC-D051-D960-62542F040F67}"/>
              </a:ext>
            </a:extLst>
          </p:cNvPr>
          <p:cNvGrpSpPr/>
          <p:nvPr/>
        </p:nvGrpSpPr>
        <p:grpSpPr>
          <a:xfrm>
            <a:off x="9747504" y="199697"/>
            <a:ext cx="2141630" cy="210594"/>
            <a:chOff x="952500" y="638176"/>
            <a:chExt cx="4029075" cy="396193"/>
          </a:xfrm>
        </p:grpSpPr>
        <p:pic>
          <p:nvPicPr>
            <p:cNvPr id="93" name="Image 1" descr="preencoded.png">
              <a:extLst>
                <a:ext uri="{FF2B5EF4-FFF2-40B4-BE49-F238E27FC236}">
                  <a16:creationId xmlns:a16="http://schemas.microsoft.com/office/drawing/2014/main" id="{5285BFF5-08F8-91F4-65BC-D3B717DAFE68}"/>
                </a:ext>
              </a:extLst>
            </p:cNvPr>
            <p:cNvPicPr>
              <a:picLocks noChangeAspect="1"/>
            </p:cNvPicPr>
            <p:nvPr/>
          </p:nvPicPr>
          <p:blipFill>
            <a:blip r:embed="rId2"/>
            <a:srcRect/>
            <a:stretch/>
          </p:blipFill>
          <p:spPr>
            <a:xfrm>
              <a:off x="952500" y="638176"/>
              <a:ext cx="2760688" cy="396193"/>
            </a:xfrm>
            <a:prstGeom prst="rect">
              <a:avLst/>
            </a:prstGeom>
          </p:spPr>
        </p:pic>
        <p:pic>
          <p:nvPicPr>
            <p:cNvPr id="94" name="Image 11" descr="preencoded.png">
              <a:extLst>
                <a:ext uri="{FF2B5EF4-FFF2-40B4-BE49-F238E27FC236}">
                  <a16:creationId xmlns:a16="http://schemas.microsoft.com/office/drawing/2014/main" id="{2C105ABF-FABF-2EF2-8BAE-DBD4529413CD}"/>
                </a:ext>
              </a:extLst>
            </p:cNvPr>
            <p:cNvPicPr>
              <a:picLocks noChangeAspect="1"/>
            </p:cNvPicPr>
            <p:nvPr/>
          </p:nvPicPr>
          <p:blipFill>
            <a:blip r:embed="rId3"/>
            <a:srcRect/>
            <a:stretch/>
          </p:blipFill>
          <p:spPr>
            <a:xfrm>
              <a:off x="3907523" y="706756"/>
              <a:ext cx="1074052" cy="257720"/>
            </a:xfrm>
            <a:prstGeom prst="rect">
              <a:avLst/>
            </a:prstGeom>
          </p:spPr>
        </p:pic>
        <p:cxnSp>
          <p:nvCxnSpPr>
            <p:cNvPr id="95" name="Straight Connector 94">
              <a:extLst>
                <a:ext uri="{FF2B5EF4-FFF2-40B4-BE49-F238E27FC236}">
                  <a16:creationId xmlns:a16="http://schemas.microsoft.com/office/drawing/2014/main" id="{C8B8ADA3-545D-4045-AA88-4C61077A6ED2}"/>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cxnSp>
        <p:nvCxnSpPr>
          <p:cNvPr id="98" name="Straight Connector 97">
            <a:extLst>
              <a:ext uri="{FF2B5EF4-FFF2-40B4-BE49-F238E27FC236}">
                <a16:creationId xmlns:a16="http://schemas.microsoft.com/office/drawing/2014/main" id="{7F5B2B74-4021-2AA7-E933-821E8A00B5BB}"/>
              </a:ext>
            </a:extLst>
          </p:cNvPr>
          <p:cNvCxnSpPr>
            <a:cxnSpLocks/>
          </p:cNvCxnSpPr>
          <p:nvPr/>
        </p:nvCxnSpPr>
        <p:spPr>
          <a:xfrm>
            <a:off x="554697" y="1103375"/>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pic>
        <p:nvPicPr>
          <p:cNvPr id="50" name="Picture 49">
            <a:extLst>
              <a:ext uri="{FF2B5EF4-FFF2-40B4-BE49-F238E27FC236}">
                <a16:creationId xmlns:a16="http://schemas.microsoft.com/office/drawing/2014/main" id="{5B18A192-0FBE-B31C-36C2-0D9B84B8DA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1491564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6">
    <p:bg>
      <p:bgPr>
        <a:solidFill>
          <a:schemeClr val="bg1"/>
        </a:solidFill>
        <a:effectLst/>
      </p:bgPr>
    </p:bg>
    <p:spTree>
      <p:nvGrpSpPr>
        <p:cNvPr id="1" name=""/>
        <p:cNvGrpSpPr/>
        <p:nvPr/>
      </p:nvGrpSpPr>
      <p:grpSpPr>
        <a:xfrm>
          <a:off x="0" y="0"/>
          <a:ext cx="0" cy="0"/>
          <a:chOff x="0" y="0"/>
          <a:chExt cx="0" cy="0"/>
        </a:xfrm>
      </p:grpSpPr>
      <p:sp>
        <p:nvSpPr>
          <p:cNvPr id="17" name="Text 15"/>
          <p:cNvSpPr/>
          <p:nvPr/>
        </p:nvSpPr>
        <p:spPr>
          <a:xfrm>
            <a:off x="658368" y="457200"/>
            <a:ext cx="11064240" cy="530352"/>
          </a:xfrm>
          <a:prstGeom prst="rect">
            <a:avLst/>
          </a:prstGeom>
          <a:noFill/>
          <a:ln/>
        </p:spPr>
        <p:txBody>
          <a:bodyPr wrap="square" lIns="0" tIns="0" rIns="0" bIns="0" rtlCol="0" anchor="ctr">
            <a:normAutofit/>
          </a:bodyPr>
          <a:lstStyle/>
          <a:p>
            <a:pPr marL="0" indent="0">
              <a:buNone/>
            </a:pPr>
            <a:r>
              <a:rPr lang="en-US" sz="2400" b="1">
                <a:solidFill>
                  <a:srgbClr val="002060"/>
                </a:solidFill>
                <a:latin typeface="Montserrat"/>
                <a:ea typeface="Segoe UI" pitchFamily="34" charset="-122"/>
                <a:cs typeface="Segoe UI"/>
              </a:rPr>
              <a:t>Publish Is A Button. Production Is A Release System.</a:t>
            </a:r>
            <a:endParaRPr lang="en-US" sz="2400">
              <a:solidFill>
                <a:srgbClr val="002060"/>
              </a:solidFill>
              <a:latin typeface="Montserrat"/>
              <a:cs typeface="Segoe UI"/>
            </a:endParaRPr>
          </a:p>
        </p:txBody>
      </p:sp>
      <p:sp>
        <p:nvSpPr>
          <p:cNvPr id="18" name="Text 16"/>
          <p:cNvSpPr/>
          <p:nvPr/>
        </p:nvSpPr>
        <p:spPr>
          <a:xfrm>
            <a:off x="667512" y="1173698"/>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Package changes, promote them through environments, and validate the agent in the channel where people actually use it.</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658368" y="1920240"/>
            <a:ext cx="2212848" cy="1481328"/>
          </a:xfrm>
          <a:prstGeom prst="roundRect">
            <a:avLst>
              <a:gd name="adj" fmla="val 6173"/>
            </a:avLst>
          </a:prstGeom>
          <a:solidFill>
            <a:srgbClr val="FFFFFF"/>
          </a:solidFill>
          <a:ln w="22860">
            <a:solidFill>
              <a:srgbClr val="FF7E00"/>
            </a:solidFill>
            <a:prstDash val="solid"/>
          </a:ln>
          <a:effectLst>
            <a:outerShdw blurRad="12700" dist="50800" dir="2700000" algn="bl" rotWithShape="0">
              <a:srgbClr val="9BA7BC">
                <a:alpha val="14000"/>
              </a:srgbClr>
            </a:outerShdw>
          </a:effectLst>
        </p:spPr>
        <p:txBody>
          <a:bodyPr/>
          <a:lstStyle/>
          <a:p>
            <a:endParaRPr lang="en-US"/>
          </a:p>
        </p:txBody>
      </p:sp>
      <p:sp>
        <p:nvSpPr>
          <p:cNvPr id="20" name="Shape 18"/>
          <p:cNvSpPr/>
          <p:nvPr/>
        </p:nvSpPr>
        <p:spPr>
          <a:xfrm>
            <a:off x="914400" y="2176272"/>
            <a:ext cx="868680" cy="310896"/>
          </a:xfrm>
          <a:prstGeom prst="roundRect">
            <a:avLst>
              <a:gd name="adj" fmla="val 23529"/>
            </a:avLst>
          </a:prstGeom>
          <a:solidFill>
            <a:srgbClr val="F0F4FA"/>
          </a:solidFill>
          <a:ln w="12700">
            <a:solidFill>
              <a:srgbClr val="F0F4FA">
                <a:alpha val="0"/>
              </a:srgbClr>
            </a:solidFill>
            <a:prstDash val="solid"/>
          </a:ln>
        </p:spPr>
        <p:txBody>
          <a:bodyPr/>
          <a:lstStyle/>
          <a:p>
            <a:endParaRPr lang="en-US"/>
          </a:p>
        </p:txBody>
      </p:sp>
      <p:sp>
        <p:nvSpPr>
          <p:cNvPr id="21" name="Text 19"/>
          <p:cNvSpPr/>
          <p:nvPr/>
        </p:nvSpPr>
        <p:spPr>
          <a:xfrm>
            <a:off x="987552" y="2185416"/>
            <a:ext cx="722376" cy="274320"/>
          </a:xfrm>
          <a:prstGeom prst="rect">
            <a:avLst/>
          </a:prstGeom>
          <a:noFill/>
          <a:ln/>
        </p:spPr>
        <p:txBody>
          <a:bodyPr wrap="square" lIns="0" tIns="0" rIns="0" bIns="0" rtlCol="0" anchor="ctr">
            <a:normAutofit/>
          </a:bodyPr>
          <a:lstStyle/>
          <a:p>
            <a:pPr marL="0" indent="0" algn="ctr">
              <a:buNone/>
            </a:pPr>
            <a:r>
              <a:rPr lang="en-US" sz="1000" b="1">
                <a:solidFill>
                  <a:srgbClr val="FF7E00"/>
                </a:solidFill>
                <a:latin typeface="Open Sans" panose="020B0606030504020204" pitchFamily="34" charset="0"/>
                <a:ea typeface="Open Sans" panose="020B0606030504020204" pitchFamily="34" charset="0"/>
                <a:cs typeface="Open Sans" panose="020B0606030504020204" pitchFamily="34" charset="0"/>
              </a:rPr>
              <a:t>DEV</a:t>
            </a:r>
            <a:endParaRPr lang="en-US" sz="10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20"/>
          <p:cNvSpPr/>
          <p:nvPr/>
        </p:nvSpPr>
        <p:spPr>
          <a:xfrm>
            <a:off x="914400" y="2670048"/>
            <a:ext cx="1664208" cy="420624"/>
          </a:xfrm>
          <a:prstGeom prst="rect">
            <a:avLst/>
          </a:prstGeom>
          <a:noFill/>
          <a:ln/>
        </p:spPr>
        <p:txBody>
          <a:bodyPr wrap="square" lIns="0" tIns="0" rIns="0" bIns="0" rtlCol="0" anchor="t">
            <a:normAutofit/>
          </a:bodyPr>
          <a:lstStyle/>
          <a:p>
            <a:pPr marL="0" indent="0">
              <a:buNone/>
            </a:pPr>
            <a:r>
              <a:rPr lang="en-US" sz="1200" b="1">
                <a:solidFill>
                  <a:srgbClr val="17213A"/>
                </a:solidFill>
                <a:latin typeface="Open Sans" panose="020B0606030504020204" pitchFamily="34" charset="0"/>
                <a:ea typeface="Open Sans" panose="020B0606030504020204" pitchFamily="34" charset="0"/>
                <a:cs typeface="Open Sans" panose="020B0606030504020204" pitchFamily="34" charset="0"/>
              </a:rPr>
              <a:t>Build in solutions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3" name="Shape 21"/>
          <p:cNvSpPr/>
          <p:nvPr/>
        </p:nvSpPr>
        <p:spPr>
          <a:xfrm>
            <a:off x="3383280" y="1920240"/>
            <a:ext cx="2670048" cy="1481328"/>
          </a:xfrm>
          <a:prstGeom prst="roundRect">
            <a:avLst>
              <a:gd name="adj" fmla="val 6173"/>
            </a:avLst>
          </a:prstGeom>
          <a:solidFill>
            <a:srgbClr val="FFFFFF"/>
          </a:solidFill>
          <a:ln w="22860">
            <a:solidFill>
              <a:srgbClr val="002B9E"/>
            </a:solidFill>
            <a:prstDash val="solid"/>
          </a:ln>
          <a:effectLst>
            <a:outerShdw blurRad="12700" dist="50800" dir="2700000" algn="bl" rotWithShape="0">
              <a:srgbClr val="9BA7BC">
                <a:alpha val="14000"/>
              </a:srgbClr>
            </a:outerShdw>
          </a:effectLst>
        </p:spPr>
        <p:txBody>
          <a:bodyPr/>
          <a:lstStyle/>
          <a:p>
            <a:endParaRPr lang="en-US"/>
          </a:p>
        </p:txBody>
      </p:sp>
      <p:sp>
        <p:nvSpPr>
          <p:cNvPr id="24" name="Shape 22"/>
          <p:cNvSpPr/>
          <p:nvPr/>
        </p:nvSpPr>
        <p:spPr>
          <a:xfrm>
            <a:off x="3639312" y="2176272"/>
            <a:ext cx="1325880" cy="310896"/>
          </a:xfrm>
          <a:prstGeom prst="roundRect">
            <a:avLst>
              <a:gd name="adj" fmla="val 23529"/>
            </a:avLst>
          </a:prstGeom>
          <a:solidFill>
            <a:srgbClr val="F0F4FA"/>
          </a:solidFill>
          <a:ln w="12700">
            <a:solidFill>
              <a:srgbClr val="F0F4FA">
                <a:alpha val="0"/>
              </a:srgbClr>
            </a:solidFill>
            <a:prstDash val="solid"/>
          </a:ln>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3"/>
          <p:cNvSpPr/>
          <p:nvPr/>
        </p:nvSpPr>
        <p:spPr>
          <a:xfrm>
            <a:off x="3712464" y="2185416"/>
            <a:ext cx="1179576" cy="274320"/>
          </a:xfrm>
          <a:prstGeom prst="rect">
            <a:avLst/>
          </a:prstGeom>
          <a:noFill/>
          <a:ln/>
        </p:spPr>
        <p:txBody>
          <a:bodyPr wrap="square" lIns="0" tIns="0" rIns="0" bIns="0" rtlCol="0" anchor="ctr">
            <a:normAutofit/>
          </a:bodyPr>
          <a:lstStyle/>
          <a:p>
            <a:pPr marL="0" indent="0" algn="ctr">
              <a:buNone/>
            </a:pPr>
            <a:r>
              <a:rPr lang="en-US" sz="1000" b="1">
                <a:solidFill>
                  <a:srgbClr val="182C61"/>
                </a:solidFill>
                <a:latin typeface="Open Sans" panose="020B0606030504020204" pitchFamily="34" charset="0"/>
                <a:ea typeface="Open Sans" panose="020B0606030504020204" pitchFamily="34" charset="0"/>
                <a:cs typeface="Open Sans" panose="020B0606030504020204" pitchFamily="34" charset="0"/>
              </a:rPr>
              <a:t>TEST / QA</a:t>
            </a:r>
            <a:endParaRPr lang="en-US" sz="10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4"/>
          <p:cNvSpPr/>
          <p:nvPr/>
        </p:nvSpPr>
        <p:spPr>
          <a:xfrm>
            <a:off x="3639312" y="2670048"/>
            <a:ext cx="2103120" cy="420624"/>
          </a:xfrm>
          <a:prstGeom prst="rect">
            <a:avLst/>
          </a:prstGeom>
          <a:noFill/>
          <a:ln/>
        </p:spPr>
        <p:txBody>
          <a:bodyPr wrap="square" lIns="0" tIns="0" rIns="0" bIns="0" rtlCol="0" anchor="t">
            <a:normAutofit/>
          </a:bodyPr>
          <a:lstStyle/>
          <a:p>
            <a:pPr marL="0" indent="0">
              <a:buNone/>
            </a:pPr>
            <a:r>
              <a:rPr lang="en-US" sz="1200" b="1">
                <a:solidFill>
                  <a:srgbClr val="17213A"/>
                </a:solidFill>
                <a:latin typeface="Open Sans" panose="020B0606030504020204" pitchFamily="34" charset="0"/>
                <a:ea typeface="Open Sans" panose="020B0606030504020204" pitchFamily="34" charset="0"/>
                <a:cs typeface="Open Sans" panose="020B0606030504020204" pitchFamily="34" charset="0"/>
              </a:rPr>
              <a:t>Run regression + channel tests</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7" name="Shape 25"/>
          <p:cNvSpPr/>
          <p:nvPr/>
        </p:nvSpPr>
        <p:spPr>
          <a:xfrm>
            <a:off x="6611112" y="1920240"/>
            <a:ext cx="2212848" cy="1481328"/>
          </a:xfrm>
          <a:prstGeom prst="roundRect">
            <a:avLst>
              <a:gd name="adj" fmla="val 6173"/>
            </a:avLst>
          </a:prstGeom>
          <a:solidFill>
            <a:srgbClr val="FFFFFF"/>
          </a:solidFill>
          <a:ln w="22860">
            <a:solidFill>
              <a:srgbClr val="FCC086"/>
            </a:solidFill>
            <a:prstDash val="solid"/>
          </a:ln>
          <a:effectLst>
            <a:outerShdw blurRad="12700" dist="50800" dir="2700000" algn="bl" rotWithShape="0">
              <a:srgbClr val="9BA7BC">
                <a:alpha val="14000"/>
              </a:srgbClr>
            </a:outerShdw>
          </a:effectLst>
        </p:spPr>
        <p:txBody>
          <a:bodyPr/>
          <a:lstStyle/>
          <a:p>
            <a:endParaRPr lang="en-US"/>
          </a:p>
        </p:txBody>
      </p:sp>
      <p:sp>
        <p:nvSpPr>
          <p:cNvPr id="28" name="Shape 26"/>
          <p:cNvSpPr/>
          <p:nvPr/>
        </p:nvSpPr>
        <p:spPr>
          <a:xfrm>
            <a:off x="6867144" y="2176272"/>
            <a:ext cx="868680" cy="310896"/>
          </a:xfrm>
          <a:prstGeom prst="roundRect">
            <a:avLst>
              <a:gd name="adj" fmla="val 23529"/>
            </a:avLst>
          </a:prstGeom>
          <a:solidFill>
            <a:srgbClr val="F0F4FA"/>
          </a:solidFill>
          <a:ln w="12700">
            <a:solidFill>
              <a:srgbClr val="F0F4FA">
                <a:alpha val="0"/>
              </a:srgbClr>
            </a:solidFill>
            <a:prstDash val="solid"/>
          </a:ln>
        </p:spPr>
        <p:txBody>
          <a:bodyPr/>
          <a:lstStyle/>
          <a:p>
            <a:endParaRPr lang="en-US"/>
          </a:p>
        </p:txBody>
      </p:sp>
      <p:sp>
        <p:nvSpPr>
          <p:cNvPr id="29" name="Text 27"/>
          <p:cNvSpPr/>
          <p:nvPr/>
        </p:nvSpPr>
        <p:spPr>
          <a:xfrm>
            <a:off x="6940296" y="2185416"/>
            <a:ext cx="722376" cy="274320"/>
          </a:xfrm>
          <a:prstGeom prst="rect">
            <a:avLst/>
          </a:prstGeom>
          <a:noFill/>
          <a:ln/>
        </p:spPr>
        <p:txBody>
          <a:bodyPr wrap="square" lIns="0" tIns="0" rIns="0" bIns="0" rtlCol="0" anchor="ctr">
            <a:normAutofit/>
          </a:bodyPr>
          <a:lstStyle/>
          <a:p>
            <a:pPr marL="0" indent="0" algn="ctr">
              <a:buNone/>
            </a:pPr>
            <a:r>
              <a:rPr lang="en-US" sz="1000" b="1">
                <a:solidFill>
                  <a:srgbClr val="FCC086"/>
                </a:solidFill>
                <a:latin typeface="Open Sans" panose="020B0606030504020204" pitchFamily="34" charset="0"/>
                <a:ea typeface="Open Sans" panose="020B0606030504020204" pitchFamily="34" charset="0"/>
                <a:cs typeface="Open Sans" panose="020B0606030504020204" pitchFamily="34" charset="0"/>
              </a:rPr>
              <a:t>PROD</a:t>
            </a:r>
            <a:endParaRPr lang="en-US" sz="1000">
              <a:solidFill>
                <a:srgbClr val="FCC086"/>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8"/>
          <p:cNvSpPr/>
          <p:nvPr/>
        </p:nvSpPr>
        <p:spPr>
          <a:xfrm>
            <a:off x="6867144" y="2670048"/>
            <a:ext cx="1664208" cy="420624"/>
          </a:xfrm>
          <a:prstGeom prst="rect">
            <a:avLst/>
          </a:prstGeom>
          <a:noFill/>
          <a:ln/>
        </p:spPr>
        <p:txBody>
          <a:bodyPr wrap="square" lIns="0" tIns="0" rIns="0" bIns="0" rtlCol="0" anchor="t">
            <a:normAutofit/>
          </a:bodyPr>
          <a:lstStyle/>
          <a:p>
            <a:pPr marL="0" indent="0">
              <a:buNone/>
            </a:pPr>
            <a:r>
              <a:rPr lang="en-US" sz="1200" b="1">
                <a:solidFill>
                  <a:srgbClr val="17213A"/>
                </a:solidFill>
                <a:latin typeface="Open Sans" panose="020B0606030504020204" pitchFamily="34" charset="0"/>
                <a:ea typeface="Open Sans" panose="020B0606030504020204" pitchFamily="34" charset="0"/>
                <a:cs typeface="Open Sans" panose="020B0606030504020204" pitchFamily="34" charset="0"/>
              </a:rPr>
              <a:t>Managed, controlled, observable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9"/>
          <p:cNvSpPr/>
          <p:nvPr/>
        </p:nvSpPr>
        <p:spPr>
          <a:xfrm>
            <a:off x="2953512" y="2386584"/>
            <a:ext cx="347472" cy="457200"/>
          </a:xfrm>
          <a:prstGeom prst="chevron">
            <a:avLst/>
          </a:prstGeom>
          <a:solidFill>
            <a:srgbClr val="FF7E00"/>
          </a:solidFill>
          <a:ln w="12700">
            <a:solidFill>
              <a:srgbClr val="6D4AFF">
                <a:alpha val="0"/>
              </a:srgbClr>
            </a:solidFill>
            <a:prstDash val="solid"/>
          </a:ln>
        </p:spPr>
        <p:txBody>
          <a:bodyPr/>
          <a:lstStyle/>
          <a:p>
            <a:endParaRPr lang="en-US"/>
          </a:p>
        </p:txBody>
      </p:sp>
      <p:sp>
        <p:nvSpPr>
          <p:cNvPr id="32" name="Shape 30"/>
          <p:cNvSpPr/>
          <p:nvPr/>
        </p:nvSpPr>
        <p:spPr>
          <a:xfrm>
            <a:off x="6217920" y="2386584"/>
            <a:ext cx="347472" cy="457200"/>
          </a:xfrm>
          <a:prstGeom prst="chevron">
            <a:avLst/>
          </a:prstGeom>
          <a:solidFill>
            <a:srgbClr val="002B9E"/>
          </a:solidFill>
          <a:ln w="12700">
            <a:solidFill>
              <a:srgbClr val="00A6C8">
                <a:alpha val="0"/>
              </a:srgbClr>
            </a:solidFill>
            <a:prstDash val="solid"/>
          </a:ln>
        </p:spPr>
        <p:txBody>
          <a:bodyPr/>
          <a:lstStyle/>
          <a:p>
            <a:endParaRPr lang="en-US"/>
          </a:p>
        </p:txBody>
      </p:sp>
      <p:sp>
        <p:nvSpPr>
          <p:cNvPr id="33" name="Shape 31"/>
          <p:cNvSpPr/>
          <p:nvPr/>
        </p:nvSpPr>
        <p:spPr>
          <a:xfrm>
            <a:off x="9281160" y="1810512"/>
            <a:ext cx="2240280" cy="1719072"/>
          </a:xfrm>
          <a:prstGeom prst="roundRect">
            <a:avLst>
              <a:gd name="adj" fmla="val 5319"/>
            </a:avLst>
          </a:prstGeom>
          <a:solidFill>
            <a:srgbClr val="182C61"/>
          </a:solidFill>
          <a:ln w="12700">
            <a:solidFill>
              <a:srgbClr val="11162A"/>
            </a:solidFill>
            <a:prstDash val="solid"/>
          </a:ln>
        </p:spPr>
        <p:txBody>
          <a:bodyPr/>
          <a:lstStyle/>
          <a:p>
            <a:endParaRPr lang="en-US"/>
          </a:p>
        </p:txBody>
      </p:sp>
      <p:sp>
        <p:nvSpPr>
          <p:cNvPr id="34" name="Text 32"/>
          <p:cNvSpPr/>
          <p:nvPr/>
        </p:nvSpPr>
        <p:spPr>
          <a:xfrm>
            <a:off x="9555480" y="2084832"/>
            <a:ext cx="1691640" cy="237744"/>
          </a:xfrm>
          <a:prstGeom prst="rect">
            <a:avLst/>
          </a:prstGeom>
          <a:noFill/>
          <a:ln/>
        </p:spPr>
        <p:txBody>
          <a:bodyPr wrap="square" lIns="0" tIns="0" rIns="0" bIns="0" rtlCol="0" anchor="ctr">
            <a:normAutofit/>
          </a:bodyPr>
          <a:lstStyle/>
          <a:p>
            <a:pPr marL="0" indent="0" algn="ctr">
              <a:buNone/>
            </a:pPr>
            <a:r>
              <a:rPr lang="en-US" sz="1000" b="1" kern="0" spc="100">
                <a:solidFill>
                  <a:schemeClr val="accent2"/>
                </a:solidFill>
                <a:latin typeface="Open Sans" panose="020B0606030504020204" pitchFamily="34" charset="0"/>
                <a:ea typeface="Open Sans" panose="020B0606030504020204" pitchFamily="34" charset="0"/>
                <a:cs typeface="Open Sans" panose="020B0606030504020204" pitchFamily="34" charset="0"/>
              </a:rPr>
              <a:t>REAL CHANNEL</a:t>
            </a:r>
            <a:endParaRPr lang="en-US" sz="10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33"/>
          <p:cNvSpPr/>
          <p:nvPr/>
        </p:nvSpPr>
        <p:spPr>
          <a:xfrm>
            <a:off x="9555480" y="2441448"/>
            <a:ext cx="1691640" cy="429768"/>
          </a:xfrm>
          <a:prstGeom prst="rect">
            <a:avLst/>
          </a:prstGeom>
          <a:noFill/>
          <a:ln/>
        </p:spPr>
        <p:txBody>
          <a:bodyPr wrap="square" lIns="0" tIns="0" rIns="0" bIns="0" rtlCol="0" anchor="ctr">
            <a:normAutofit/>
          </a:bodyPr>
          <a:lstStyle/>
          <a:p>
            <a:pPr marL="0" indent="0" algn="ctr">
              <a:buNone/>
            </a:pPr>
            <a:r>
              <a:rPr lang="en-US" sz="2700" b="1">
                <a:solidFill>
                  <a:srgbClr val="FFFFFF"/>
                </a:solidFill>
                <a:latin typeface="Open Sans" panose="020B0606030504020204" pitchFamily="34" charset="0"/>
                <a:ea typeface="Open Sans" panose="020B0606030504020204" pitchFamily="34" charset="0"/>
                <a:cs typeface="Open Sans" panose="020B0606030504020204" pitchFamily="34" charset="0"/>
              </a:rPr>
              <a:t>Teams</a:t>
            </a:r>
            <a:endParaRPr lang="en-US" sz="2700">
              <a:latin typeface="Open Sans" panose="020B0606030504020204" pitchFamily="34" charset="0"/>
              <a:ea typeface="Open Sans" panose="020B0606030504020204" pitchFamily="34" charset="0"/>
              <a:cs typeface="Open Sans" panose="020B0606030504020204" pitchFamily="34" charset="0"/>
            </a:endParaRPr>
          </a:p>
        </p:txBody>
      </p:sp>
      <p:sp>
        <p:nvSpPr>
          <p:cNvPr id="36" name="Text 34"/>
          <p:cNvSpPr/>
          <p:nvPr/>
        </p:nvSpPr>
        <p:spPr>
          <a:xfrm>
            <a:off x="9509760" y="2953512"/>
            <a:ext cx="1783080" cy="347472"/>
          </a:xfrm>
          <a:prstGeom prst="rect">
            <a:avLst/>
          </a:prstGeom>
          <a:noFill/>
          <a:ln/>
        </p:spPr>
        <p:txBody>
          <a:bodyPr wrap="square" lIns="0" tIns="0" rIns="0" bIns="0" rtlCol="0" anchor="ctr">
            <a:normAutofit/>
          </a:bodyPr>
          <a:lstStyle/>
          <a:p>
            <a:pPr marL="0" indent="0" algn="ctr">
              <a:buNone/>
            </a:pPr>
            <a:r>
              <a:rPr lang="en-US" sz="920">
                <a:solidFill>
                  <a:srgbClr val="C5CDE2"/>
                </a:solidFill>
                <a:latin typeface="Open Sans" panose="020B0606030504020204" pitchFamily="34" charset="0"/>
                <a:ea typeface="Open Sans" panose="020B0606030504020204" pitchFamily="34" charset="0"/>
                <a:cs typeface="Open Sans" panose="020B0606030504020204" pitchFamily="34" charset="0"/>
              </a:rPr>
              <a:t>identity | cards | links | hand-off | mobile</a:t>
            </a:r>
            <a:endParaRPr lang="en-US" sz="92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5"/>
          <p:cNvSpPr/>
          <p:nvPr/>
        </p:nvSpPr>
        <p:spPr>
          <a:xfrm>
            <a:off x="713232" y="4096512"/>
            <a:ext cx="2011680" cy="1408176"/>
          </a:xfrm>
          <a:prstGeom prst="roundRect">
            <a:avLst>
              <a:gd name="adj" fmla="val 6494"/>
            </a:avLst>
          </a:prstGeom>
          <a:noFill/>
          <a:ln w="12700">
            <a:solidFill>
              <a:schemeClr val="accent2"/>
            </a:solidFill>
            <a:prstDash val="solid"/>
          </a:ln>
        </p:spPr>
        <p:txBody>
          <a:bodyPr/>
          <a:lstStyle/>
          <a:p>
            <a:endParaRPr lang="en-US"/>
          </a:p>
        </p:txBody>
      </p:sp>
      <p:sp>
        <p:nvSpPr>
          <p:cNvPr id="38" name="Text 36"/>
          <p:cNvSpPr/>
          <p:nvPr/>
        </p:nvSpPr>
        <p:spPr>
          <a:xfrm>
            <a:off x="877824" y="4315968"/>
            <a:ext cx="1682496" cy="228600"/>
          </a:xfrm>
          <a:prstGeom prst="rect">
            <a:avLst/>
          </a:prstGeom>
          <a:noFill/>
          <a:ln/>
        </p:spPr>
        <p:txBody>
          <a:bodyPr wrap="square" lIns="0" tIns="0" rIns="0" bIns="0" rtlCol="0" anchor="ctr">
            <a:normAutofit/>
          </a:bodyPr>
          <a:lstStyle/>
          <a:p>
            <a:pPr marL="0" indent="0">
              <a:buNone/>
            </a:pPr>
            <a:r>
              <a:rPr lang="en-US" sz="1000" b="1" kern="0" spc="90">
                <a:solidFill>
                  <a:srgbClr val="002B9E"/>
                </a:solidFill>
                <a:latin typeface="Open Sans" panose="020B0606030504020204" pitchFamily="34" charset="0"/>
                <a:ea typeface="Open Sans" panose="020B0606030504020204" pitchFamily="34" charset="0"/>
                <a:cs typeface="Open Sans" panose="020B0606030504020204" pitchFamily="34" charset="0"/>
              </a:rPr>
              <a:t>SOLUTIONS</a:t>
            </a:r>
            <a:endParaRPr lang="en-US" sz="1000">
              <a:solidFill>
                <a:srgbClr val="002B9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37"/>
          <p:cNvSpPr/>
          <p:nvPr/>
        </p:nvSpPr>
        <p:spPr>
          <a:xfrm>
            <a:off x="877824" y="4681364"/>
            <a:ext cx="1682496" cy="594360"/>
          </a:xfrm>
          <a:prstGeom prst="rect">
            <a:avLst/>
          </a:prstGeom>
          <a:noFill/>
          <a:ln/>
        </p:spPr>
        <p:txBody>
          <a:bodyPr wrap="square" lIns="0" tIns="0" rIns="0" bIns="0" rtlCol="0" anchor="t">
            <a:normAutofit/>
          </a:bodyPr>
          <a:lstStyle/>
          <a:p>
            <a:pPr marL="0" indent="0">
              <a:buNone/>
            </a:pPr>
            <a:r>
              <a:rPr lang="en-US" sz="1100">
                <a:solidFill>
                  <a:srgbClr val="17213A"/>
                </a:solidFill>
                <a:latin typeface="Open Sans" panose="020B0606030504020204" pitchFamily="34" charset="0"/>
                <a:ea typeface="Open Sans" panose="020B0606030504020204" pitchFamily="34" charset="0"/>
                <a:cs typeface="Open Sans" panose="020B0606030504020204" pitchFamily="34" charset="0"/>
              </a:rPr>
              <a:t>Package agent + dependencies together</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40" name="Shape 38"/>
          <p:cNvSpPr/>
          <p:nvPr/>
        </p:nvSpPr>
        <p:spPr>
          <a:xfrm>
            <a:off x="2971800" y="4096512"/>
            <a:ext cx="2011680" cy="1408176"/>
          </a:xfrm>
          <a:prstGeom prst="roundRect">
            <a:avLst>
              <a:gd name="adj" fmla="val 6494"/>
            </a:avLst>
          </a:prstGeom>
          <a:noFill/>
          <a:ln w="12700">
            <a:solidFill>
              <a:schemeClr val="accent2"/>
            </a:solidFill>
            <a:prstDash val="solid"/>
          </a:ln>
        </p:spPr>
        <p:txBody>
          <a:bodyPr/>
          <a:lstStyle/>
          <a:p>
            <a:endParaRPr lang="en-US"/>
          </a:p>
        </p:txBody>
      </p:sp>
      <p:sp>
        <p:nvSpPr>
          <p:cNvPr id="41" name="Text 39"/>
          <p:cNvSpPr/>
          <p:nvPr/>
        </p:nvSpPr>
        <p:spPr>
          <a:xfrm>
            <a:off x="3136392" y="4315968"/>
            <a:ext cx="1682496" cy="228600"/>
          </a:xfrm>
          <a:prstGeom prst="rect">
            <a:avLst/>
          </a:prstGeom>
          <a:noFill/>
          <a:ln/>
        </p:spPr>
        <p:txBody>
          <a:bodyPr wrap="square" lIns="0" tIns="0" rIns="0" bIns="0" rtlCol="0" anchor="ctr">
            <a:normAutofit/>
          </a:bodyPr>
          <a:lstStyle/>
          <a:p>
            <a:pPr marL="0" indent="0">
              <a:buNone/>
            </a:pPr>
            <a:r>
              <a:rPr lang="en-US" sz="1000" b="1" kern="0" spc="90">
                <a:solidFill>
                  <a:srgbClr val="FF7E00"/>
                </a:solidFill>
                <a:latin typeface="Open Sans" panose="020B0606030504020204" pitchFamily="34" charset="0"/>
                <a:ea typeface="Open Sans" panose="020B0606030504020204" pitchFamily="34" charset="0"/>
                <a:cs typeface="Open Sans" panose="020B0606030504020204" pitchFamily="34" charset="0"/>
              </a:rPr>
              <a:t>CONFIG</a:t>
            </a:r>
            <a:endParaRPr lang="en-US" sz="1000">
              <a:solidFill>
                <a:srgbClr val="FF7E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2" name="Text 40"/>
          <p:cNvSpPr/>
          <p:nvPr/>
        </p:nvSpPr>
        <p:spPr>
          <a:xfrm>
            <a:off x="3136392" y="4681364"/>
            <a:ext cx="1682496" cy="594360"/>
          </a:xfrm>
          <a:prstGeom prst="rect">
            <a:avLst/>
          </a:prstGeom>
          <a:noFill/>
          <a:ln/>
        </p:spPr>
        <p:txBody>
          <a:bodyPr wrap="square" lIns="0" tIns="0" rIns="0" bIns="0" rtlCol="0" anchor="t">
            <a:normAutofit/>
          </a:bodyPr>
          <a:lstStyle/>
          <a:p>
            <a:pPr marL="0" indent="0">
              <a:buNone/>
            </a:pPr>
            <a:r>
              <a:rPr lang="en-US" sz="1100">
                <a:solidFill>
                  <a:srgbClr val="17213A"/>
                </a:solidFill>
                <a:latin typeface="Open Sans" panose="020B0606030504020204" pitchFamily="34" charset="0"/>
                <a:ea typeface="Open Sans" panose="020B0606030504020204" pitchFamily="34" charset="0"/>
                <a:cs typeface="Open Sans" panose="020B0606030504020204" pitchFamily="34" charset="0"/>
              </a:rPr>
              <a:t>Use environment variables and connection references</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41"/>
          <p:cNvSpPr/>
          <p:nvPr/>
        </p:nvSpPr>
        <p:spPr>
          <a:xfrm>
            <a:off x="5230368" y="4096512"/>
            <a:ext cx="2011680" cy="1408176"/>
          </a:xfrm>
          <a:prstGeom prst="roundRect">
            <a:avLst>
              <a:gd name="adj" fmla="val 6494"/>
            </a:avLst>
          </a:prstGeom>
          <a:noFill/>
          <a:ln w="12700">
            <a:solidFill>
              <a:schemeClr val="accent2"/>
            </a:solidFill>
            <a:prstDash val="solid"/>
          </a:ln>
        </p:spPr>
        <p:txBody>
          <a:bodyPr/>
          <a:lstStyle/>
          <a:p>
            <a:endParaRPr lang="en-US"/>
          </a:p>
        </p:txBody>
      </p:sp>
      <p:sp>
        <p:nvSpPr>
          <p:cNvPr id="44" name="Text 42"/>
          <p:cNvSpPr/>
          <p:nvPr/>
        </p:nvSpPr>
        <p:spPr>
          <a:xfrm>
            <a:off x="5394960" y="4315968"/>
            <a:ext cx="1682496" cy="228600"/>
          </a:xfrm>
          <a:prstGeom prst="rect">
            <a:avLst/>
          </a:prstGeom>
          <a:noFill/>
          <a:ln/>
        </p:spPr>
        <p:txBody>
          <a:bodyPr wrap="square" lIns="0" tIns="0" rIns="0" bIns="0" rtlCol="0" anchor="ctr">
            <a:normAutofit/>
          </a:bodyPr>
          <a:lstStyle/>
          <a:p>
            <a:pPr marL="0" indent="0">
              <a:buNone/>
            </a:pPr>
            <a:r>
              <a:rPr lang="en-US" sz="1000" b="1" kern="0" spc="90">
                <a:solidFill>
                  <a:srgbClr val="182C61"/>
                </a:solidFill>
                <a:latin typeface="Open Sans" panose="020B0606030504020204" pitchFamily="34" charset="0"/>
                <a:ea typeface="Open Sans" panose="020B0606030504020204" pitchFamily="34" charset="0"/>
                <a:cs typeface="Open Sans" panose="020B0606030504020204" pitchFamily="34" charset="0"/>
              </a:rPr>
              <a:t>CONTROL</a:t>
            </a:r>
            <a:endParaRPr lang="en-US" sz="1000">
              <a:solidFill>
                <a:srgbClr val="182C6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5" name="Text 43"/>
          <p:cNvSpPr/>
          <p:nvPr/>
        </p:nvSpPr>
        <p:spPr>
          <a:xfrm>
            <a:off x="5394960" y="4681364"/>
            <a:ext cx="1682496" cy="594360"/>
          </a:xfrm>
          <a:prstGeom prst="rect">
            <a:avLst/>
          </a:prstGeom>
          <a:noFill/>
          <a:ln/>
        </p:spPr>
        <p:txBody>
          <a:bodyPr wrap="square" lIns="0" tIns="0" rIns="0" bIns="0" rtlCol="0" anchor="t">
            <a:normAutofit/>
          </a:bodyPr>
          <a:lstStyle/>
          <a:p>
            <a:pPr marL="0" indent="0">
              <a:buNone/>
            </a:pPr>
            <a:r>
              <a:rPr lang="en-US" sz="1100">
                <a:solidFill>
                  <a:srgbClr val="17213A"/>
                </a:solidFill>
                <a:latin typeface="Open Sans" panose="020B0606030504020204" pitchFamily="34" charset="0"/>
                <a:ea typeface="Open Sans" panose="020B0606030504020204" pitchFamily="34" charset="0"/>
                <a:cs typeface="Open Sans" panose="020B0606030504020204" pitchFamily="34" charset="0"/>
              </a:rPr>
              <a:t>Deploy managed; do not customize production</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46" name="Shape 44"/>
          <p:cNvSpPr/>
          <p:nvPr/>
        </p:nvSpPr>
        <p:spPr>
          <a:xfrm>
            <a:off x="7488936" y="4096512"/>
            <a:ext cx="2011680" cy="1408176"/>
          </a:xfrm>
          <a:prstGeom prst="roundRect">
            <a:avLst>
              <a:gd name="adj" fmla="val 6494"/>
            </a:avLst>
          </a:prstGeom>
          <a:noFill/>
          <a:ln w="12700">
            <a:solidFill>
              <a:schemeClr val="accent2"/>
            </a:solidFill>
            <a:prstDash val="solid"/>
          </a:ln>
        </p:spPr>
        <p:txBody>
          <a:bodyPr/>
          <a:lstStyle/>
          <a:p>
            <a:endParaRPr lang="en-US"/>
          </a:p>
        </p:txBody>
      </p:sp>
      <p:sp>
        <p:nvSpPr>
          <p:cNvPr id="47" name="Text 45"/>
          <p:cNvSpPr/>
          <p:nvPr/>
        </p:nvSpPr>
        <p:spPr>
          <a:xfrm>
            <a:off x="7653528" y="4315968"/>
            <a:ext cx="1682496" cy="228600"/>
          </a:xfrm>
          <a:prstGeom prst="rect">
            <a:avLst/>
          </a:prstGeom>
          <a:noFill/>
          <a:ln/>
        </p:spPr>
        <p:txBody>
          <a:bodyPr wrap="square" lIns="0" tIns="0" rIns="0" bIns="0" rtlCol="0" anchor="ctr">
            <a:normAutofit/>
          </a:bodyPr>
          <a:lstStyle/>
          <a:p>
            <a:pPr marL="0" indent="0">
              <a:buNone/>
            </a:pPr>
            <a:r>
              <a:rPr lang="en-US" sz="1000" b="1" kern="0" spc="90">
                <a:solidFill>
                  <a:schemeClr val="accent1"/>
                </a:solidFill>
                <a:latin typeface="Open Sans" panose="020B0606030504020204" pitchFamily="34" charset="0"/>
                <a:ea typeface="Open Sans" panose="020B0606030504020204" pitchFamily="34" charset="0"/>
                <a:cs typeface="Open Sans" panose="020B0606030504020204" pitchFamily="34" charset="0"/>
              </a:rPr>
              <a:t>AUTOMATE</a:t>
            </a:r>
            <a:endParaRPr lang="en-US" sz="100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8" name="Text 46"/>
          <p:cNvSpPr/>
          <p:nvPr/>
        </p:nvSpPr>
        <p:spPr>
          <a:xfrm>
            <a:off x="7653528" y="4681364"/>
            <a:ext cx="1682496" cy="594360"/>
          </a:xfrm>
          <a:prstGeom prst="rect">
            <a:avLst/>
          </a:prstGeom>
          <a:noFill/>
          <a:ln/>
        </p:spPr>
        <p:txBody>
          <a:bodyPr wrap="square" lIns="0" tIns="0" rIns="0" bIns="0" rtlCol="0" anchor="t">
            <a:normAutofit/>
          </a:bodyPr>
          <a:lstStyle/>
          <a:p>
            <a:pPr marL="0" indent="0">
              <a:buNone/>
            </a:pPr>
            <a:r>
              <a:rPr lang="en-US" sz="1100">
                <a:solidFill>
                  <a:srgbClr val="17213A"/>
                </a:solidFill>
                <a:latin typeface="Open Sans" panose="020B0606030504020204" pitchFamily="34" charset="0"/>
                <a:ea typeface="Open Sans" panose="020B0606030504020204" pitchFamily="34" charset="0"/>
                <a:cs typeface="Open Sans" panose="020B0606030504020204" pitchFamily="34" charset="0"/>
              </a:rPr>
              <a:t>Pipeline export, review, promotion, and rollback</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49" name="Shape 47"/>
          <p:cNvSpPr/>
          <p:nvPr/>
        </p:nvSpPr>
        <p:spPr>
          <a:xfrm>
            <a:off x="9747504" y="4096512"/>
            <a:ext cx="2011680" cy="1408176"/>
          </a:xfrm>
          <a:prstGeom prst="roundRect">
            <a:avLst>
              <a:gd name="adj" fmla="val 6494"/>
            </a:avLst>
          </a:prstGeom>
          <a:noFill/>
          <a:ln w="12700">
            <a:solidFill>
              <a:schemeClr val="accent2"/>
            </a:solidFill>
            <a:prstDash val="solid"/>
          </a:ln>
        </p:spPr>
        <p:txBody>
          <a:bodyPr/>
          <a:lstStyle/>
          <a:p>
            <a:endParaRPr lang="en-US"/>
          </a:p>
        </p:txBody>
      </p:sp>
      <p:sp>
        <p:nvSpPr>
          <p:cNvPr id="50" name="Text 48"/>
          <p:cNvSpPr/>
          <p:nvPr/>
        </p:nvSpPr>
        <p:spPr>
          <a:xfrm>
            <a:off x="9912096" y="4315968"/>
            <a:ext cx="1682496" cy="228600"/>
          </a:xfrm>
          <a:prstGeom prst="rect">
            <a:avLst/>
          </a:prstGeom>
          <a:noFill/>
          <a:ln/>
        </p:spPr>
        <p:txBody>
          <a:bodyPr wrap="square" lIns="0" tIns="0" rIns="0" bIns="0" rtlCol="0" anchor="ctr">
            <a:normAutofit/>
          </a:bodyPr>
          <a:lstStyle/>
          <a:p>
            <a:pPr marL="0" indent="0">
              <a:buNone/>
            </a:pPr>
            <a:r>
              <a:rPr lang="en-US" sz="1000" b="1" kern="0" spc="90">
                <a:solidFill>
                  <a:srgbClr val="F4A62A"/>
                </a:solidFill>
                <a:latin typeface="Open Sans" panose="020B0606030504020204" pitchFamily="34" charset="0"/>
                <a:ea typeface="Open Sans" panose="020B0606030504020204" pitchFamily="34" charset="0"/>
                <a:cs typeface="Open Sans" panose="020B0606030504020204" pitchFamily="34" charset="0"/>
              </a:rPr>
              <a:t>RECHECK</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 49"/>
          <p:cNvSpPr/>
          <p:nvPr/>
        </p:nvSpPr>
        <p:spPr>
          <a:xfrm>
            <a:off x="9912096" y="4681364"/>
            <a:ext cx="1682496" cy="594360"/>
          </a:xfrm>
          <a:prstGeom prst="rect">
            <a:avLst/>
          </a:prstGeom>
          <a:noFill/>
          <a:ln/>
        </p:spPr>
        <p:txBody>
          <a:bodyPr wrap="square" lIns="0" tIns="0" rIns="0" bIns="0" rtlCol="0" anchor="t">
            <a:normAutofit/>
          </a:bodyPr>
          <a:lstStyle/>
          <a:p>
            <a:pPr marL="0" indent="0">
              <a:buNone/>
            </a:pPr>
            <a:r>
              <a:rPr lang="en-US" sz="1100">
                <a:solidFill>
                  <a:srgbClr val="17213A"/>
                </a:solidFill>
                <a:latin typeface="Open Sans" panose="020B0606030504020204" pitchFamily="34" charset="0"/>
                <a:ea typeface="Open Sans" panose="020B0606030504020204" pitchFamily="34" charset="0"/>
                <a:cs typeface="Open Sans" panose="020B0606030504020204" pitchFamily="34" charset="0"/>
              </a:rPr>
              <a:t>Channels, App Insights, and some security settings</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52" name="Text 50"/>
          <p:cNvSpPr/>
          <p:nvPr/>
        </p:nvSpPr>
        <p:spPr>
          <a:xfrm>
            <a:off x="713232" y="5797296"/>
            <a:ext cx="10698480" cy="320040"/>
          </a:xfrm>
          <a:prstGeom prst="rect">
            <a:avLst/>
          </a:prstGeom>
          <a:noFill/>
          <a:ln/>
        </p:spPr>
        <p:txBody>
          <a:bodyPr wrap="square" lIns="0" tIns="0" rIns="0" bIns="0" rtlCol="0" anchor="ctr">
            <a:normAutofit/>
          </a:bodyPr>
          <a:lstStyle/>
          <a:p>
            <a:pPr marL="0" indent="0" algn="ctr">
              <a:buNone/>
            </a:pPr>
            <a:r>
              <a:rPr lang="en-US" sz="1400" b="1">
                <a:solidFill>
                  <a:schemeClr val="accent2"/>
                </a:solidFill>
                <a:latin typeface="Segoe UI" pitchFamily="34" charset="0"/>
                <a:ea typeface="Segoe UI" pitchFamily="34" charset="-122"/>
                <a:cs typeface="Segoe UI" pitchFamily="34" charset="-120"/>
              </a:rPr>
              <a:t>Channel acceptance tests are product tests: the Teams experience can fail even when the test pane passes.</a:t>
            </a:r>
            <a:endParaRPr lang="en-US" sz="1400">
              <a:solidFill>
                <a:schemeClr val="accent2"/>
              </a:solidFill>
            </a:endParaRPr>
          </a:p>
        </p:txBody>
      </p:sp>
      <p:sp>
        <p:nvSpPr>
          <p:cNvPr id="53"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17</a:t>
            </a:fld>
            <a:endParaRPr lang="en-US"/>
          </a:p>
        </p:txBody>
      </p:sp>
      <p:pic>
        <p:nvPicPr>
          <p:cNvPr id="69" name="Picture 68">
            <a:extLst>
              <a:ext uri="{FF2B5EF4-FFF2-40B4-BE49-F238E27FC236}">
                <a16:creationId xmlns:a16="http://schemas.microsoft.com/office/drawing/2014/main" id="{264E0F64-4D49-8065-1E95-D7210C0B66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 name="Group 1">
            <a:extLst>
              <a:ext uri="{FF2B5EF4-FFF2-40B4-BE49-F238E27FC236}">
                <a16:creationId xmlns:a16="http://schemas.microsoft.com/office/drawing/2014/main" id="{8F274988-4185-ACD6-80F6-847B8E8F5264}"/>
              </a:ext>
            </a:extLst>
          </p:cNvPr>
          <p:cNvGrpSpPr/>
          <p:nvPr/>
        </p:nvGrpSpPr>
        <p:grpSpPr>
          <a:xfrm>
            <a:off x="9747504" y="199697"/>
            <a:ext cx="2141631" cy="210594"/>
            <a:chOff x="952500" y="638176"/>
            <a:chExt cx="4029075" cy="396193"/>
          </a:xfrm>
        </p:grpSpPr>
        <p:pic>
          <p:nvPicPr>
            <p:cNvPr id="3" name="Image 1" descr="preencoded.png">
              <a:extLst>
                <a:ext uri="{FF2B5EF4-FFF2-40B4-BE49-F238E27FC236}">
                  <a16:creationId xmlns:a16="http://schemas.microsoft.com/office/drawing/2014/main" id="{75B9F86B-B324-12DA-7C18-1BEE704680AF}"/>
                </a:ext>
              </a:extLst>
            </p:cNvPr>
            <p:cNvPicPr>
              <a:picLocks noChangeAspect="1"/>
            </p:cNvPicPr>
            <p:nvPr/>
          </p:nvPicPr>
          <p:blipFill>
            <a:blip r:embed="rId4"/>
            <a:srcRect/>
            <a:stretch/>
          </p:blipFill>
          <p:spPr>
            <a:xfrm>
              <a:off x="952500" y="638176"/>
              <a:ext cx="2760688" cy="396193"/>
            </a:xfrm>
            <a:prstGeom prst="rect">
              <a:avLst/>
            </a:prstGeom>
          </p:spPr>
        </p:pic>
        <p:pic>
          <p:nvPicPr>
            <p:cNvPr id="4" name="Image 11" descr="preencoded.png">
              <a:extLst>
                <a:ext uri="{FF2B5EF4-FFF2-40B4-BE49-F238E27FC236}">
                  <a16:creationId xmlns:a16="http://schemas.microsoft.com/office/drawing/2014/main" id="{E73530DD-DB2A-F1F4-05E5-EDFA64E7666C}"/>
                </a:ext>
              </a:extLst>
            </p:cNvPr>
            <p:cNvPicPr>
              <a:picLocks noChangeAspect="1"/>
            </p:cNvPicPr>
            <p:nvPr/>
          </p:nvPicPr>
          <p:blipFill>
            <a:blip r:embed="rId5"/>
            <a:srcRect/>
            <a:stretch/>
          </p:blipFill>
          <p:spPr>
            <a:xfrm>
              <a:off x="3907523" y="706756"/>
              <a:ext cx="1074052" cy="257720"/>
            </a:xfrm>
            <a:prstGeom prst="rect">
              <a:avLst/>
            </a:prstGeom>
          </p:spPr>
        </p:pic>
        <p:cxnSp>
          <p:nvCxnSpPr>
            <p:cNvPr id="5" name="Straight Connector 4">
              <a:extLst>
                <a:ext uri="{FF2B5EF4-FFF2-40B4-BE49-F238E27FC236}">
                  <a16:creationId xmlns:a16="http://schemas.microsoft.com/office/drawing/2014/main" id="{D1D00AD4-5F7A-2F39-4C0F-A1DF386AE196}"/>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cxnSp>
        <p:nvCxnSpPr>
          <p:cNvPr id="8" name="Straight Connector 7">
            <a:extLst>
              <a:ext uri="{FF2B5EF4-FFF2-40B4-BE49-F238E27FC236}">
                <a16:creationId xmlns:a16="http://schemas.microsoft.com/office/drawing/2014/main" id="{B1F5898F-27AB-8B50-2398-4469CFCF5CF8}"/>
              </a:ext>
            </a:extLst>
          </p:cNvPr>
          <p:cNvCxnSpPr>
            <a:cxnSpLocks/>
          </p:cNvCxnSpPr>
          <p:nvPr/>
        </p:nvCxnSpPr>
        <p:spPr>
          <a:xfrm>
            <a:off x="713723" y="976979"/>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17" name="Text 15"/>
          <p:cNvSpPr/>
          <p:nvPr/>
        </p:nvSpPr>
        <p:spPr>
          <a:xfrm>
            <a:off x="612648" y="398626"/>
            <a:ext cx="11064240" cy="530352"/>
          </a:xfrm>
          <a:prstGeom prst="rect">
            <a:avLst/>
          </a:prstGeom>
          <a:noFill/>
          <a:ln/>
        </p:spPr>
        <p:txBody>
          <a:bodyPr wrap="square" lIns="0" tIns="0" rIns="0" bIns="0" rtlCol="0" anchor="ctr">
            <a:noAutofit/>
          </a:bodyPr>
          <a:lstStyle/>
          <a:p>
            <a:r>
              <a:rPr lang="en-US" sz="2400" b="1">
                <a:solidFill>
                  <a:srgbClr val="002060"/>
                </a:solidFill>
                <a:latin typeface="Montserrat"/>
                <a:ea typeface="Segoe UI" pitchFamily="34" charset="-122"/>
                <a:cs typeface="Segoe UI"/>
              </a:rPr>
              <a:t>Model The Workload Before Adoption Models It For You</a:t>
            </a:r>
            <a:endParaRPr lang="en-US" sz="2400">
              <a:solidFill>
                <a:srgbClr val="002060"/>
              </a:solidFill>
              <a:latin typeface="Montserrat"/>
              <a:cs typeface="Segoe UI"/>
            </a:endParaRPr>
          </a:p>
        </p:txBody>
      </p:sp>
      <p:sp>
        <p:nvSpPr>
          <p:cNvPr id="18" name="Text 16"/>
          <p:cNvSpPr/>
          <p:nvPr/>
        </p:nvSpPr>
        <p:spPr>
          <a:xfrm>
            <a:off x="612648" y="1082040"/>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Estimate cost and latency per successful outcome - not only per user or per message.</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612648" y="1995115"/>
            <a:ext cx="5532120" cy="4023360"/>
          </a:xfrm>
          <a:prstGeom prst="roundRect">
            <a:avLst>
              <a:gd name="adj" fmla="val 2273"/>
            </a:avLst>
          </a:prstGeom>
          <a:solidFill>
            <a:schemeClr val="accent5">
              <a:lumMod val="20000"/>
              <a:lumOff val="80000"/>
            </a:schemeClr>
          </a:solidFill>
          <a:ln w="20320">
            <a:solidFill>
              <a:srgbClr val="FF7E00"/>
            </a:solidFill>
            <a:prstDash val="solid"/>
          </a:ln>
          <a:effectLst>
            <a:outerShdw blurRad="12700" dist="50800" dir="2700000" algn="bl" rotWithShape="0">
              <a:srgbClr val="9BA7BC">
                <a:alpha val="14000"/>
              </a:srgbClr>
            </a:outerShdw>
          </a:effectLst>
        </p:spPr>
        <p:txBody>
          <a:bodyPr/>
          <a:lstStyle/>
          <a:p>
            <a:endParaRPr lang="en-US"/>
          </a:p>
        </p:txBody>
      </p:sp>
      <p:sp>
        <p:nvSpPr>
          <p:cNvPr id="20" name="Shape 18"/>
          <p:cNvSpPr/>
          <p:nvPr/>
        </p:nvSpPr>
        <p:spPr>
          <a:xfrm>
            <a:off x="6336792" y="2021619"/>
            <a:ext cx="5239512" cy="4023360"/>
          </a:xfrm>
          <a:prstGeom prst="roundRect">
            <a:avLst>
              <a:gd name="adj" fmla="val 2273"/>
            </a:avLst>
          </a:prstGeom>
          <a:solidFill>
            <a:schemeClr val="accent1"/>
          </a:solidFill>
          <a:ln w="28575">
            <a:solidFill>
              <a:srgbClr val="FF7E00"/>
            </a:solidFill>
            <a:prstDash val="solid"/>
          </a:ln>
          <a:effectLst>
            <a:outerShdw blurRad="12700" dist="50800" dir="2700000" algn="bl" rotWithShape="0">
              <a:srgbClr val="9BA7BC">
                <a:alpha val="14000"/>
              </a:srgbClr>
            </a:outerShdw>
          </a:effectLst>
        </p:spPr>
        <p:txBody>
          <a:bodyPr/>
          <a:lstStyle/>
          <a:p>
            <a:endParaRPr lang="en-US"/>
          </a:p>
        </p:txBody>
      </p:sp>
      <p:sp>
        <p:nvSpPr>
          <p:cNvPr id="21" name="Shape 19"/>
          <p:cNvSpPr/>
          <p:nvPr/>
        </p:nvSpPr>
        <p:spPr>
          <a:xfrm>
            <a:off x="896112" y="2110409"/>
            <a:ext cx="1600200" cy="310896"/>
          </a:xfrm>
          <a:prstGeom prst="roundRect">
            <a:avLst>
              <a:gd name="adj" fmla="val 23529"/>
            </a:avLst>
          </a:prstGeom>
          <a:solidFill>
            <a:schemeClr val="accent2"/>
          </a:solidFill>
          <a:ln w="12700">
            <a:solidFill>
              <a:srgbClr val="FFF5DE">
                <a:alpha val="0"/>
              </a:srgbClr>
            </a:solidFill>
            <a:prstDash val="solid"/>
          </a:ln>
        </p:spPr>
        <p:txBody>
          <a:bodyPr/>
          <a:lstStyle/>
          <a:p>
            <a:endParaRPr lang="en-US"/>
          </a:p>
        </p:txBody>
      </p:sp>
      <p:sp>
        <p:nvSpPr>
          <p:cNvPr id="22" name="Text 20"/>
          <p:cNvSpPr/>
          <p:nvPr/>
        </p:nvSpPr>
        <p:spPr>
          <a:xfrm>
            <a:off x="969264" y="2146057"/>
            <a:ext cx="1453896" cy="274320"/>
          </a:xfrm>
          <a:prstGeom prst="rect">
            <a:avLst/>
          </a:prstGeom>
          <a:noFill/>
          <a:ln/>
        </p:spPr>
        <p:txBody>
          <a:bodyPr wrap="square" lIns="0" tIns="0" rIns="0" bIns="0" rtlCol="0" anchor="ctr">
            <a:normAutofit/>
          </a:bodyPr>
          <a:lstStyle/>
          <a:p>
            <a:pPr marL="0" indent="0" algn="ctr">
              <a:buNone/>
            </a:pPr>
            <a:r>
              <a:rPr lang="en-US" sz="1000" b="1">
                <a:solidFill>
                  <a:schemeClr val="bg1"/>
                </a:solidFill>
                <a:latin typeface="Open Sans"/>
                <a:ea typeface="Open Sans"/>
                <a:cs typeface="Open Sans"/>
              </a:rPr>
              <a:t>UNIT ECONOMICS</a:t>
            </a:r>
            <a:endParaRPr lang="en-US" sz="1000">
              <a:solidFill>
                <a:schemeClr val="bg1"/>
              </a:solidFill>
              <a:latin typeface="Open Sans"/>
              <a:ea typeface="Open Sans"/>
              <a:cs typeface="Open Sans"/>
            </a:endParaRPr>
          </a:p>
        </p:txBody>
      </p:sp>
      <p:sp>
        <p:nvSpPr>
          <p:cNvPr id="23" name="Shape 21"/>
          <p:cNvSpPr/>
          <p:nvPr/>
        </p:nvSpPr>
        <p:spPr>
          <a:xfrm>
            <a:off x="6629400" y="2163418"/>
            <a:ext cx="1508760" cy="310896"/>
          </a:xfrm>
          <a:prstGeom prst="roundRect">
            <a:avLst>
              <a:gd name="adj" fmla="val 23529"/>
            </a:avLst>
          </a:prstGeom>
          <a:solidFill>
            <a:schemeClr val="accent2"/>
          </a:solidFill>
          <a:ln w="12700">
            <a:solidFill>
              <a:srgbClr val="21324A">
                <a:alpha val="0"/>
              </a:srgbClr>
            </a:solidFill>
            <a:prstDash val="solid"/>
          </a:ln>
        </p:spPr>
        <p:txBody>
          <a:bodyPr/>
          <a:lstStyle/>
          <a:p>
            <a:endParaRPr lang="en-US"/>
          </a:p>
        </p:txBody>
      </p:sp>
      <p:sp>
        <p:nvSpPr>
          <p:cNvPr id="24" name="Text 22"/>
          <p:cNvSpPr/>
          <p:nvPr/>
        </p:nvSpPr>
        <p:spPr>
          <a:xfrm>
            <a:off x="6702552" y="2185814"/>
            <a:ext cx="1362456" cy="274320"/>
          </a:xfrm>
          <a:prstGeom prst="rect">
            <a:avLst/>
          </a:prstGeom>
          <a:noFill/>
          <a:ln/>
        </p:spPr>
        <p:txBody>
          <a:bodyPr wrap="square" lIns="0" tIns="0" rIns="0" bIns="0" rtlCol="0" anchor="ctr">
            <a:normAutofit/>
          </a:bodyPr>
          <a:lstStyle/>
          <a:p>
            <a:pPr marL="0" indent="0" algn="ctr">
              <a:buNone/>
            </a:pPr>
            <a:r>
              <a:rPr lang="en-US" sz="1000" b="1">
                <a:solidFill>
                  <a:schemeClr val="bg1"/>
                </a:solidFill>
                <a:latin typeface="Open Sans" panose="020B0606030504020204" pitchFamily="34" charset="0"/>
                <a:ea typeface="Open Sans" panose="020B0606030504020204" pitchFamily="34" charset="0"/>
                <a:cs typeface="Open Sans" panose="020B0606030504020204" pitchFamily="34" charset="0"/>
              </a:rPr>
              <a:t>LATENCY BUDGET</a:t>
            </a:r>
            <a:endParaRPr lang="en-US" sz="100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5" name="Text 23"/>
          <p:cNvSpPr/>
          <p:nvPr/>
        </p:nvSpPr>
        <p:spPr>
          <a:xfrm>
            <a:off x="896112" y="2881685"/>
            <a:ext cx="822960" cy="320040"/>
          </a:xfrm>
          <a:prstGeom prst="rect">
            <a:avLst/>
          </a:prstGeom>
          <a:noFill/>
          <a:ln/>
        </p:spPr>
        <p:txBody>
          <a:bodyPr wrap="square" lIns="0" tIns="0" rIns="0" bIns="0" rtlCol="0" anchor="ctr">
            <a:normAutofit/>
          </a:bodyPr>
          <a:lstStyle/>
          <a:p>
            <a:pPr marL="0" indent="0" algn="ctr">
              <a:buNone/>
            </a:pPr>
            <a:r>
              <a:rPr lang="en-US" sz="1800" b="1">
                <a:solidFill>
                  <a:srgbClr val="17213A"/>
                </a:solidFill>
                <a:latin typeface="Open Sans" panose="020B0606030504020204" pitchFamily="34" charset="0"/>
                <a:ea typeface="Open Sans" panose="020B0606030504020204" pitchFamily="34" charset="0"/>
                <a:cs typeface="Open Sans" panose="020B0606030504020204" pitchFamily="34" charset="0"/>
              </a:rPr>
              <a:t>Users</a:t>
            </a: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4"/>
          <p:cNvSpPr/>
          <p:nvPr/>
        </p:nvSpPr>
        <p:spPr>
          <a:xfrm>
            <a:off x="1773936" y="2863397"/>
            <a:ext cx="320040" cy="320040"/>
          </a:xfrm>
          <a:prstGeom prst="rect">
            <a:avLst/>
          </a:prstGeom>
          <a:noFill/>
          <a:ln/>
        </p:spPr>
        <p:txBody>
          <a:bodyPr wrap="square" lIns="0" tIns="0" rIns="0" bIns="0" rtlCol="0" anchor="ctr">
            <a:normAutofit/>
          </a:bodyPr>
          <a:lstStyle/>
          <a:p>
            <a:pPr marL="0" indent="0" algn="ctr">
              <a:buNone/>
            </a:pPr>
            <a:r>
              <a:rPr lang="en-US" sz="2000" b="1">
                <a:solidFill>
                  <a:srgbClr val="98A2B3"/>
                </a:solidFill>
                <a:latin typeface="Open Sans" panose="020B0606030504020204" pitchFamily="34" charset="0"/>
                <a:ea typeface="Open Sans" panose="020B0606030504020204" pitchFamily="34" charset="0"/>
                <a:cs typeface="Open Sans" panose="020B0606030504020204" pitchFamily="34" charset="0"/>
              </a:rPr>
              <a:t>x</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5"/>
          <p:cNvSpPr/>
          <p:nvPr/>
        </p:nvSpPr>
        <p:spPr>
          <a:xfrm>
            <a:off x="2148840" y="2881685"/>
            <a:ext cx="777240" cy="320040"/>
          </a:xfrm>
          <a:prstGeom prst="rect">
            <a:avLst/>
          </a:prstGeom>
          <a:noFill/>
          <a:ln/>
        </p:spPr>
        <p:txBody>
          <a:bodyPr wrap="square" lIns="0" tIns="0" rIns="0" bIns="0" rtlCol="0" anchor="ctr">
            <a:normAutofit/>
          </a:bodyPr>
          <a:lstStyle/>
          <a:p>
            <a:pPr marL="0" indent="0" algn="ctr">
              <a:buNone/>
            </a:pPr>
            <a:r>
              <a:rPr lang="en-US" sz="1800" b="1">
                <a:solidFill>
                  <a:srgbClr val="17213A"/>
                </a:solidFill>
                <a:latin typeface="Open Sans" panose="020B0606030504020204" pitchFamily="34" charset="0"/>
                <a:ea typeface="Open Sans" panose="020B0606030504020204" pitchFamily="34" charset="0"/>
                <a:cs typeface="Open Sans" panose="020B0606030504020204" pitchFamily="34" charset="0"/>
              </a:rPr>
              <a:t>Runs</a:t>
            </a: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6"/>
          <p:cNvSpPr/>
          <p:nvPr/>
        </p:nvSpPr>
        <p:spPr>
          <a:xfrm>
            <a:off x="2999232" y="2863397"/>
            <a:ext cx="320040" cy="320040"/>
          </a:xfrm>
          <a:prstGeom prst="rect">
            <a:avLst/>
          </a:prstGeom>
          <a:noFill/>
          <a:ln/>
        </p:spPr>
        <p:txBody>
          <a:bodyPr wrap="square" lIns="0" tIns="0" rIns="0" bIns="0" rtlCol="0" anchor="ctr">
            <a:normAutofit/>
          </a:bodyPr>
          <a:lstStyle/>
          <a:p>
            <a:pPr marL="0" indent="0" algn="ctr">
              <a:buNone/>
            </a:pPr>
            <a:r>
              <a:rPr lang="en-US" sz="2000" b="1">
                <a:solidFill>
                  <a:srgbClr val="98A2B3"/>
                </a:solidFill>
                <a:latin typeface="Open Sans" panose="020B0606030504020204" pitchFamily="34" charset="0"/>
                <a:ea typeface="Open Sans" panose="020B0606030504020204" pitchFamily="34" charset="0"/>
                <a:cs typeface="Open Sans" panose="020B0606030504020204" pitchFamily="34" charset="0"/>
              </a:rPr>
              <a:t>x</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7"/>
          <p:cNvSpPr/>
          <p:nvPr/>
        </p:nvSpPr>
        <p:spPr>
          <a:xfrm>
            <a:off x="3355848" y="2881685"/>
            <a:ext cx="1005840" cy="320040"/>
          </a:xfrm>
          <a:prstGeom prst="rect">
            <a:avLst/>
          </a:prstGeom>
          <a:noFill/>
          <a:ln/>
        </p:spPr>
        <p:txBody>
          <a:bodyPr wrap="square" lIns="0" tIns="0" rIns="0" bIns="0" rtlCol="0" anchor="ctr">
            <a:normAutofit/>
          </a:bodyPr>
          <a:lstStyle/>
          <a:p>
            <a:pPr marL="0" indent="0" algn="ctr">
              <a:buNone/>
            </a:pPr>
            <a:r>
              <a:rPr lang="en-US" sz="1800" b="1">
                <a:solidFill>
                  <a:srgbClr val="17213A"/>
                </a:solidFill>
                <a:latin typeface="Open Sans" panose="020B0606030504020204" pitchFamily="34" charset="0"/>
                <a:ea typeface="Open Sans" panose="020B0606030504020204" pitchFamily="34" charset="0"/>
                <a:cs typeface="Open Sans" panose="020B0606030504020204" pitchFamily="34" charset="0"/>
              </a:rPr>
              <a:t>Agent(s)</a:t>
            </a: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8"/>
          <p:cNvSpPr/>
          <p:nvPr/>
        </p:nvSpPr>
        <p:spPr>
          <a:xfrm>
            <a:off x="4425696" y="2863397"/>
            <a:ext cx="320040" cy="320040"/>
          </a:xfrm>
          <a:prstGeom prst="rect">
            <a:avLst/>
          </a:prstGeom>
          <a:noFill/>
          <a:ln/>
        </p:spPr>
        <p:txBody>
          <a:bodyPr wrap="square" lIns="0" tIns="0" rIns="0" bIns="0" rtlCol="0" anchor="ctr">
            <a:normAutofit/>
          </a:bodyPr>
          <a:lstStyle/>
          <a:p>
            <a:pPr marL="0" indent="0" algn="ctr">
              <a:buNone/>
            </a:pPr>
            <a:r>
              <a:rPr lang="en-US" sz="2000" b="1">
                <a:solidFill>
                  <a:srgbClr val="98A2B3"/>
                </a:solidFill>
                <a:latin typeface="Open Sans" panose="020B0606030504020204" pitchFamily="34" charset="0"/>
                <a:ea typeface="Open Sans" panose="020B0606030504020204" pitchFamily="34" charset="0"/>
                <a:cs typeface="Open Sans" panose="020B0606030504020204" pitchFamily="34" charset="0"/>
              </a:rPr>
              <a:t>x</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31" name="Text 29"/>
          <p:cNvSpPr/>
          <p:nvPr/>
        </p:nvSpPr>
        <p:spPr>
          <a:xfrm>
            <a:off x="4773168" y="2881685"/>
            <a:ext cx="914400" cy="320040"/>
          </a:xfrm>
          <a:prstGeom prst="rect">
            <a:avLst/>
          </a:prstGeom>
          <a:noFill/>
          <a:ln/>
        </p:spPr>
        <p:txBody>
          <a:bodyPr wrap="square" lIns="0" tIns="0" rIns="0" bIns="0" rtlCol="0" anchor="ctr">
            <a:normAutofit/>
          </a:bodyPr>
          <a:lstStyle/>
          <a:p>
            <a:pPr marL="0" indent="0" algn="ctr">
              <a:buNone/>
            </a:pPr>
            <a:r>
              <a:rPr lang="en-US" sz="1800" b="1">
                <a:solidFill>
                  <a:srgbClr val="17213A"/>
                </a:solidFill>
                <a:latin typeface="Open Sans" panose="020B0606030504020204" pitchFamily="34" charset="0"/>
                <a:ea typeface="Open Sans" panose="020B0606030504020204" pitchFamily="34" charset="0"/>
                <a:cs typeface="Open Sans" panose="020B0606030504020204" pitchFamily="34" charset="0"/>
              </a:rPr>
              <a:t>Credits</a:t>
            </a: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31"/>
          <p:cNvSpPr/>
          <p:nvPr/>
        </p:nvSpPr>
        <p:spPr>
          <a:xfrm>
            <a:off x="1681407" y="3393748"/>
            <a:ext cx="3236976" cy="347472"/>
          </a:xfrm>
          <a:prstGeom prst="rect">
            <a:avLst/>
          </a:prstGeom>
          <a:noFill/>
          <a:ln>
            <a:noFill/>
          </a:ln>
        </p:spPr>
        <p:txBody>
          <a:bodyPr wrap="square" lIns="0" tIns="0" rIns="0" bIns="0" rtlCol="0" anchor="ctr">
            <a:normAutofit/>
          </a:bodyPr>
          <a:lstStyle/>
          <a:p>
            <a:pPr marL="0" indent="0" algn="ctr">
              <a:buNone/>
            </a:pPr>
            <a:r>
              <a:rPr lang="en-US" sz="1700" b="1">
                <a:solidFill>
                  <a:schemeClr val="tx2">
                    <a:lumMod val="76000"/>
                  </a:schemeClr>
                </a:solidFill>
                <a:latin typeface="Open Sans"/>
                <a:ea typeface="Open Sans"/>
                <a:cs typeface="Open Sans"/>
              </a:rPr>
              <a:t>Successful outcomes</a:t>
            </a:r>
            <a:endParaRPr lang="en-US" sz="1700">
              <a:solidFill>
                <a:schemeClr val="tx2">
                  <a:lumMod val="76000"/>
                </a:schemeClr>
              </a:solidFill>
              <a:latin typeface="Open Sans"/>
              <a:ea typeface="Open Sans"/>
              <a:cs typeface="Open Sans"/>
            </a:endParaRPr>
          </a:p>
        </p:txBody>
      </p:sp>
      <p:sp>
        <p:nvSpPr>
          <p:cNvPr id="34" name="Shape 32"/>
          <p:cNvSpPr/>
          <p:nvPr/>
        </p:nvSpPr>
        <p:spPr>
          <a:xfrm>
            <a:off x="932688" y="4064442"/>
            <a:ext cx="384048" cy="384048"/>
          </a:xfrm>
          <a:prstGeom prst="ellipse">
            <a:avLst/>
          </a:prstGeom>
          <a:solidFill>
            <a:srgbClr val="F4A62A"/>
          </a:solidFill>
          <a:ln w="12700">
            <a:solidFill>
              <a:srgbClr val="F4A62A">
                <a:alpha val="0"/>
              </a:srgbClr>
            </a:solidFill>
            <a:prstDash val="solid"/>
          </a:ln>
        </p:spPr>
        <p:txBody>
          <a:bodyPr/>
          <a:lstStyle/>
          <a:p>
            <a:endParaRPr lang="en-US"/>
          </a:p>
        </p:txBody>
      </p:sp>
      <p:sp>
        <p:nvSpPr>
          <p:cNvPr id="35" name="Text 33"/>
          <p:cNvSpPr/>
          <p:nvPr/>
        </p:nvSpPr>
        <p:spPr>
          <a:xfrm>
            <a:off x="932688" y="4073586"/>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36" name="Text 34"/>
          <p:cNvSpPr/>
          <p:nvPr/>
        </p:nvSpPr>
        <p:spPr>
          <a:xfrm>
            <a:off x="1444752" y="4125144"/>
            <a:ext cx="4160520" cy="292608"/>
          </a:xfrm>
          <a:prstGeom prst="rect">
            <a:avLst/>
          </a:prstGeom>
          <a:noFill/>
          <a:ln/>
        </p:spPr>
        <p:txBody>
          <a:bodyPr wrap="square" lIns="0" tIns="0" rIns="0" bIns="0" rtlCol="0" anchor="ctr">
            <a:normAutofit/>
          </a:bodyPr>
          <a:lstStyle/>
          <a:p>
            <a:pPr marL="0" indent="0">
              <a:buNone/>
            </a:pPr>
            <a:r>
              <a:rPr lang="en-US" sz="1150">
                <a:solidFill>
                  <a:srgbClr val="17213A"/>
                </a:solidFill>
                <a:latin typeface="Open Sans" panose="020B0606030504020204" pitchFamily="34" charset="0"/>
                <a:ea typeface="Open Sans" panose="020B0606030504020204" pitchFamily="34" charset="0"/>
                <a:cs typeface="Open Sans" panose="020B0606030504020204" pitchFamily="34" charset="0"/>
              </a:rPr>
              <a:t>Estimate with real traffic assumptions</a:t>
            </a:r>
            <a:endParaRPr lang="en-US" sz="115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5"/>
          <p:cNvSpPr/>
          <p:nvPr/>
        </p:nvSpPr>
        <p:spPr>
          <a:xfrm>
            <a:off x="932688" y="4537147"/>
            <a:ext cx="384048" cy="384048"/>
          </a:xfrm>
          <a:prstGeom prst="ellipse">
            <a:avLst/>
          </a:prstGeom>
          <a:solidFill>
            <a:srgbClr val="F4A62A"/>
          </a:solidFill>
          <a:ln w="12700">
            <a:solidFill>
              <a:srgbClr val="F4A62A">
                <a:alpha val="0"/>
              </a:srgbClr>
            </a:solidFill>
            <a:prstDash val="solid"/>
          </a:ln>
        </p:spPr>
        <p:txBody>
          <a:bodyPr/>
          <a:lstStyle/>
          <a:p>
            <a:endParaRPr lang="en-US"/>
          </a:p>
        </p:txBody>
      </p:sp>
      <p:sp>
        <p:nvSpPr>
          <p:cNvPr id="38" name="Text 36"/>
          <p:cNvSpPr/>
          <p:nvPr/>
        </p:nvSpPr>
        <p:spPr>
          <a:xfrm>
            <a:off x="932688" y="4546291"/>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2</a:t>
            </a:r>
            <a:endParaRPr lang="en-US" sz="1300"/>
          </a:p>
        </p:txBody>
      </p:sp>
      <p:sp>
        <p:nvSpPr>
          <p:cNvPr id="39" name="Text 37"/>
          <p:cNvSpPr/>
          <p:nvPr/>
        </p:nvSpPr>
        <p:spPr>
          <a:xfrm>
            <a:off x="1444752" y="4597849"/>
            <a:ext cx="4160520" cy="292608"/>
          </a:xfrm>
          <a:prstGeom prst="rect">
            <a:avLst/>
          </a:prstGeom>
          <a:noFill/>
          <a:ln/>
        </p:spPr>
        <p:txBody>
          <a:bodyPr wrap="square" lIns="0" tIns="0" rIns="0" bIns="0" rtlCol="0" anchor="ctr">
            <a:normAutofit/>
          </a:bodyPr>
          <a:lstStyle/>
          <a:p>
            <a:pPr marL="0" indent="0">
              <a:buNone/>
            </a:pPr>
            <a:r>
              <a:rPr lang="en-US" sz="1150">
                <a:solidFill>
                  <a:srgbClr val="17213A"/>
                </a:solidFill>
                <a:latin typeface="Open Sans" panose="020B0606030504020204" pitchFamily="34" charset="0"/>
                <a:ea typeface="Open Sans" panose="020B0606030504020204" pitchFamily="34" charset="0"/>
                <a:cs typeface="Open Sans" panose="020B0606030504020204" pitchFamily="34" charset="0"/>
              </a:rPr>
              <a:t>Track per scenario, department, and tool</a:t>
            </a:r>
            <a:endParaRPr lang="en-US" sz="1150">
              <a:latin typeface="Open Sans" panose="020B0606030504020204" pitchFamily="34" charset="0"/>
              <a:ea typeface="Open Sans" panose="020B0606030504020204" pitchFamily="34" charset="0"/>
              <a:cs typeface="Open Sans" panose="020B0606030504020204" pitchFamily="34" charset="0"/>
            </a:endParaRPr>
          </a:p>
        </p:txBody>
      </p:sp>
      <p:sp>
        <p:nvSpPr>
          <p:cNvPr id="40" name="Shape 38"/>
          <p:cNvSpPr/>
          <p:nvPr/>
        </p:nvSpPr>
        <p:spPr>
          <a:xfrm>
            <a:off x="932688" y="5009852"/>
            <a:ext cx="384048" cy="384048"/>
          </a:xfrm>
          <a:prstGeom prst="ellipse">
            <a:avLst/>
          </a:prstGeom>
          <a:solidFill>
            <a:srgbClr val="F4A62A"/>
          </a:solidFill>
          <a:ln w="12700">
            <a:solidFill>
              <a:srgbClr val="F4A62A">
                <a:alpha val="0"/>
              </a:srgbClr>
            </a:solidFill>
            <a:prstDash val="solid"/>
          </a:ln>
        </p:spPr>
        <p:txBody>
          <a:bodyPr/>
          <a:lstStyle/>
          <a:p>
            <a:endParaRPr lang="en-US"/>
          </a:p>
        </p:txBody>
      </p:sp>
      <p:sp>
        <p:nvSpPr>
          <p:cNvPr id="41" name="Text 39"/>
          <p:cNvSpPr/>
          <p:nvPr/>
        </p:nvSpPr>
        <p:spPr>
          <a:xfrm>
            <a:off x="932688" y="5018996"/>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3</a:t>
            </a:r>
            <a:endParaRPr lang="en-US" sz="1300"/>
          </a:p>
        </p:txBody>
      </p:sp>
      <p:sp>
        <p:nvSpPr>
          <p:cNvPr id="42" name="Text 40"/>
          <p:cNvSpPr/>
          <p:nvPr/>
        </p:nvSpPr>
        <p:spPr>
          <a:xfrm>
            <a:off x="1444752" y="5070554"/>
            <a:ext cx="4160520" cy="292608"/>
          </a:xfrm>
          <a:prstGeom prst="rect">
            <a:avLst/>
          </a:prstGeom>
          <a:noFill/>
          <a:ln/>
        </p:spPr>
        <p:txBody>
          <a:bodyPr wrap="square" lIns="0" tIns="0" rIns="0" bIns="0" rtlCol="0" anchor="ctr">
            <a:normAutofit/>
          </a:bodyPr>
          <a:lstStyle/>
          <a:p>
            <a:pPr marL="0" indent="0">
              <a:buNone/>
            </a:pPr>
            <a:r>
              <a:rPr lang="en-US" sz="1150">
                <a:solidFill>
                  <a:srgbClr val="17213A"/>
                </a:solidFill>
                <a:latin typeface="Open Sans" panose="020B0606030504020204" pitchFamily="34" charset="0"/>
                <a:ea typeface="Open Sans" panose="020B0606030504020204" pitchFamily="34" charset="0"/>
                <a:cs typeface="Open Sans" panose="020B0606030504020204" pitchFamily="34" charset="0"/>
              </a:rPr>
              <a:t>Set budgets, alerts, and capacity allocation</a:t>
            </a:r>
            <a:endParaRPr lang="en-US" sz="1150">
              <a:latin typeface="Open Sans" panose="020B0606030504020204" pitchFamily="34" charset="0"/>
              <a:ea typeface="Open Sans" panose="020B0606030504020204" pitchFamily="34" charset="0"/>
              <a:cs typeface="Open Sans" panose="020B0606030504020204" pitchFamily="34" charset="0"/>
            </a:endParaRPr>
          </a:p>
        </p:txBody>
      </p:sp>
      <p:sp>
        <p:nvSpPr>
          <p:cNvPr id="43" name="Shape 41"/>
          <p:cNvSpPr/>
          <p:nvPr/>
        </p:nvSpPr>
        <p:spPr>
          <a:xfrm>
            <a:off x="932688" y="5482558"/>
            <a:ext cx="384048" cy="384048"/>
          </a:xfrm>
          <a:prstGeom prst="ellipse">
            <a:avLst/>
          </a:prstGeom>
          <a:solidFill>
            <a:srgbClr val="F4A62A"/>
          </a:solidFill>
          <a:ln w="12700">
            <a:solidFill>
              <a:srgbClr val="F4A62A">
                <a:alpha val="0"/>
              </a:srgbClr>
            </a:solidFill>
            <a:prstDash val="solid"/>
          </a:ln>
        </p:spPr>
        <p:txBody>
          <a:bodyPr/>
          <a:lstStyle/>
          <a:p>
            <a:endParaRPr lang="en-US"/>
          </a:p>
        </p:txBody>
      </p:sp>
      <p:sp>
        <p:nvSpPr>
          <p:cNvPr id="44" name="Text 42"/>
          <p:cNvSpPr/>
          <p:nvPr/>
        </p:nvSpPr>
        <p:spPr>
          <a:xfrm>
            <a:off x="932688" y="5491702"/>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4</a:t>
            </a:r>
            <a:endParaRPr lang="en-US" sz="1300"/>
          </a:p>
        </p:txBody>
      </p:sp>
      <p:sp>
        <p:nvSpPr>
          <p:cNvPr id="45" name="Text 43"/>
          <p:cNvSpPr/>
          <p:nvPr/>
        </p:nvSpPr>
        <p:spPr>
          <a:xfrm>
            <a:off x="1444752" y="5543260"/>
            <a:ext cx="4160520" cy="292608"/>
          </a:xfrm>
          <a:prstGeom prst="rect">
            <a:avLst/>
          </a:prstGeom>
          <a:noFill/>
          <a:ln/>
        </p:spPr>
        <p:txBody>
          <a:bodyPr wrap="square" lIns="0" tIns="0" rIns="0" bIns="0" rtlCol="0" anchor="ctr">
            <a:normAutofit/>
          </a:bodyPr>
          <a:lstStyle/>
          <a:p>
            <a:pPr marL="0" indent="0">
              <a:buNone/>
            </a:pPr>
            <a:r>
              <a:rPr lang="en-US" sz="1150">
                <a:solidFill>
                  <a:srgbClr val="17213A"/>
                </a:solidFill>
                <a:latin typeface="Open Sans" panose="020B0606030504020204" pitchFamily="34" charset="0"/>
                <a:ea typeface="Open Sans" panose="020B0606030504020204" pitchFamily="34" charset="0"/>
                <a:cs typeface="Open Sans" panose="020B0606030504020204" pitchFamily="34" charset="0"/>
              </a:rPr>
              <a:t>Compare cost with time or value saved</a:t>
            </a:r>
            <a:endParaRPr lang="en-US" sz="1150">
              <a:latin typeface="Open Sans" panose="020B0606030504020204" pitchFamily="34" charset="0"/>
              <a:ea typeface="Open Sans" panose="020B0606030504020204" pitchFamily="34" charset="0"/>
              <a:cs typeface="Open Sans" panose="020B0606030504020204" pitchFamily="34" charset="0"/>
            </a:endParaRPr>
          </a:p>
        </p:txBody>
      </p:sp>
      <p:sp>
        <p:nvSpPr>
          <p:cNvPr id="46" name="Shape 44"/>
          <p:cNvSpPr/>
          <p:nvPr/>
        </p:nvSpPr>
        <p:spPr>
          <a:xfrm>
            <a:off x="6693408" y="2973523"/>
            <a:ext cx="517916" cy="475488"/>
          </a:xfrm>
          <a:prstGeom prst="rect">
            <a:avLst/>
          </a:prstGeom>
          <a:solidFill>
            <a:srgbClr val="FF7E00"/>
          </a:solidFill>
          <a:ln w="12700">
            <a:solidFill>
              <a:srgbClr val="7DD3FC">
                <a:alpha val="0"/>
              </a:srgbClr>
            </a:solidFill>
            <a:prstDash val="solid"/>
          </a:ln>
        </p:spPr>
        <p:txBody>
          <a:bodyPr/>
          <a:lstStyle/>
          <a:p>
            <a:endParaRPr lang="en-US"/>
          </a:p>
        </p:txBody>
      </p:sp>
      <p:sp>
        <p:nvSpPr>
          <p:cNvPr id="47" name="Shape 45"/>
          <p:cNvSpPr/>
          <p:nvPr/>
        </p:nvSpPr>
        <p:spPr>
          <a:xfrm>
            <a:off x="7211324" y="2973523"/>
            <a:ext cx="1208471" cy="475488"/>
          </a:xfrm>
          <a:prstGeom prst="rect">
            <a:avLst/>
          </a:prstGeom>
          <a:solidFill>
            <a:srgbClr val="182C61"/>
          </a:solidFill>
          <a:ln w="12700">
            <a:solidFill>
              <a:srgbClr val="00A6C8">
                <a:alpha val="0"/>
              </a:srgbClr>
            </a:solidFill>
            <a:prstDash val="solid"/>
          </a:ln>
        </p:spPr>
        <p:txBody>
          <a:bodyPr/>
          <a:lstStyle/>
          <a:p>
            <a:endParaRPr lang="en-US"/>
          </a:p>
        </p:txBody>
      </p:sp>
      <p:sp>
        <p:nvSpPr>
          <p:cNvPr id="48" name="Shape 46"/>
          <p:cNvSpPr/>
          <p:nvPr/>
        </p:nvSpPr>
        <p:spPr>
          <a:xfrm>
            <a:off x="8419795" y="2973523"/>
            <a:ext cx="1812707" cy="475488"/>
          </a:xfrm>
          <a:prstGeom prst="rect">
            <a:avLst/>
          </a:prstGeom>
          <a:solidFill>
            <a:srgbClr val="B4C8FF"/>
          </a:solidFill>
          <a:ln w="12700">
            <a:solidFill>
              <a:srgbClr val="D946EF">
                <a:alpha val="0"/>
              </a:srgbClr>
            </a:solidFill>
            <a:prstDash val="solid"/>
          </a:ln>
        </p:spPr>
        <p:txBody>
          <a:bodyPr/>
          <a:lstStyle/>
          <a:p>
            <a:endParaRPr lang="en-US"/>
          </a:p>
        </p:txBody>
      </p:sp>
      <p:sp>
        <p:nvSpPr>
          <p:cNvPr id="49" name="Shape 47"/>
          <p:cNvSpPr/>
          <p:nvPr/>
        </p:nvSpPr>
        <p:spPr>
          <a:xfrm>
            <a:off x="10232502" y="2973523"/>
            <a:ext cx="776874" cy="475488"/>
          </a:xfrm>
          <a:prstGeom prst="rect">
            <a:avLst/>
          </a:prstGeom>
          <a:solidFill>
            <a:srgbClr val="002B9E"/>
          </a:solidFill>
          <a:ln w="12700">
            <a:solidFill>
              <a:srgbClr val="19A974">
                <a:alpha val="0"/>
              </a:srgbClr>
            </a:solidFill>
            <a:prstDash val="solid"/>
          </a:ln>
        </p:spPr>
        <p:txBody>
          <a:bodyPr/>
          <a:lstStyle/>
          <a:p>
            <a:endParaRPr lang="en-US"/>
          </a:p>
        </p:txBody>
      </p:sp>
      <p:sp>
        <p:nvSpPr>
          <p:cNvPr id="50" name="Text 48"/>
          <p:cNvSpPr/>
          <p:nvPr/>
        </p:nvSpPr>
        <p:spPr>
          <a:xfrm>
            <a:off x="6693408" y="3540451"/>
            <a:ext cx="1874520" cy="274320"/>
          </a:xfrm>
          <a:prstGeom prst="rect">
            <a:avLst/>
          </a:prstGeom>
          <a:noFill/>
          <a:ln/>
        </p:spPr>
        <p:txBody>
          <a:bodyPr wrap="square" lIns="0" tIns="0" rIns="0" bIns="0" rtlCol="0" anchor="ctr">
            <a:normAutofit/>
          </a:bodyPr>
          <a:lstStyle/>
          <a:p>
            <a:pPr marL="0" indent="0">
              <a:buNone/>
            </a:pPr>
            <a:r>
              <a:rPr lang="en-US" sz="1500" b="1">
                <a:solidFill>
                  <a:srgbClr val="FFFFFF"/>
                </a:solidFill>
                <a:latin typeface="Open Sans" panose="020B0606030504020204" pitchFamily="34" charset="0"/>
                <a:ea typeface="Open Sans" panose="020B0606030504020204" pitchFamily="34" charset="0"/>
                <a:cs typeface="Open Sans" panose="020B0606030504020204" pitchFamily="34" charset="0"/>
              </a:rPr>
              <a:t>End-to-end p95</a:t>
            </a:r>
            <a:endParaRPr lang="en-US" sz="1500">
              <a:latin typeface="Open Sans" panose="020B0606030504020204" pitchFamily="34" charset="0"/>
              <a:ea typeface="Open Sans" panose="020B0606030504020204" pitchFamily="34" charset="0"/>
              <a:cs typeface="Open Sans" panose="020B0606030504020204" pitchFamily="34" charset="0"/>
            </a:endParaRPr>
          </a:p>
        </p:txBody>
      </p:sp>
      <p:sp>
        <p:nvSpPr>
          <p:cNvPr id="51" name="Text 49"/>
          <p:cNvSpPr/>
          <p:nvPr/>
        </p:nvSpPr>
        <p:spPr>
          <a:xfrm>
            <a:off x="8613648" y="3540451"/>
            <a:ext cx="2423160" cy="274320"/>
          </a:xfrm>
          <a:prstGeom prst="rect">
            <a:avLst/>
          </a:prstGeom>
          <a:noFill/>
          <a:ln/>
        </p:spPr>
        <p:txBody>
          <a:bodyPr wrap="square" lIns="0" tIns="0" rIns="0" bIns="0" rtlCol="0" anchor="ctr">
            <a:normAutofit/>
          </a:bodyPr>
          <a:lstStyle/>
          <a:p>
            <a:pPr marL="0" indent="0" algn="r">
              <a:buNone/>
            </a:pPr>
            <a:r>
              <a:rPr lang="en-US" sz="1100">
                <a:solidFill>
                  <a:srgbClr val="C7D0E5"/>
                </a:solidFill>
                <a:latin typeface="Open Sans" panose="020B0606030504020204" pitchFamily="34" charset="0"/>
                <a:ea typeface="Open Sans" panose="020B0606030504020204" pitchFamily="34" charset="0"/>
                <a:cs typeface="Open Sans" panose="020B0606030504020204" pitchFamily="34" charset="0"/>
              </a:rPr>
              <a:t>Set a target by channel and task</a:t>
            </a:r>
            <a:endParaRPr lang="en-US" sz="1100">
              <a:latin typeface="Open Sans" panose="020B0606030504020204" pitchFamily="34" charset="0"/>
              <a:ea typeface="Open Sans" panose="020B0606030504020204" pitchFamily="34" charset="0"/>
              <a:cs typeface="Open Sans" panose="020B0606030504020204" pitchFamily="34" charset="0"/>
            </a:endParaRPr>
          </a:p>
        </p:txBody>
      </p:sp>
      <p:sp>
        <p:nvSpPr>
          <p:cNvPr id="52" name="Shape 50"/>
          <p:cNvSpPr/>
          <p:nvPr/>
        </p:nvSpPr>
        <p:spPr>
          <a:xfrm>
            <a:off x="6693408" y="4027866"/>
            <a:ext cx="384048" cy="384048"/>
          </a:xfrm>
          <a:prstGeom prst="ellipse">
            <a:avLst/>
          </a:prstGeom>
          <a:solidFill>
            <a:srgbClr val="FF7E00"/>
          </a:solidFill>
          <a:ln w="12700">
            <a:solidFill>
              <a:srgbClr val="7DD3FC">
                <a:alpha val="0"/>
              </a:srgbClr>
            </a:solidFill>
            <a:prstDash val="solid"/>
          </a:ln>
        </p:spPr>
        <p:txBody>
          <a:bodyPr/>
          <a:lstStyle/>
          <a:p>
            <a:endParaRPr lang="en-US"/>
          </a:p>
        </p:txBody>
      </p:sp>
      <p:sp>
        <p:nvSpPr>
          <p:cNvPr id="53" name="Text 51"/>
          <p:cNvSpPr/>
          <p:nvPr/>
        </p:nvSpPr>
        <p:spPr>
          <a:xfrm>
            <a:off x="6693408" y="4037010"/>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1</a:t>
            </a:r>
            <a:endParaRPr lang="en-US" sz="1300"/>
          </a:p>
        </p:txBody>
      </p:sp>
      <p:sp>
        <p:nvSpPr>
          <p:cNvPr id="54" name="Text 52"/>
          <p:cNvSpPr/>
          <p:nvPr/>
        </p:nvSpPr>
        <p:spPr>
          <a:xfrm>
            <a:off x="7205472" y="4089091"/>
            <a:ext cx="3840480" cy="329184"/>
          </a:xfrm>
          <a:prstGeom prst="rect">
            <a:avLst/>
          </a:prstGeom>
          <a:noFill/>
          <a:ln/>
        </p:spPr>
        <p:txBody>
          <a:bodyPr wrap="square" lIns="0" tIns="0" rIns="0" bIns="0" rtlCol="0" anchor="ctr">
            <a:normAutofit/>
          </a:bodyPr>
          <a:lstStyle/>
          <a:p>
            <a:pPr marL="0" indent="0">
              <a:buNone/>
            </a:pPr>
            <a:r>
              <a:rPr lang="en-US" sz="1100">
                <a:solidFill>
                  <a:srgbClr val="FFFFFF"/>
                </a:solidFill>
                <a:latin typeface="Segoe UI"/>
                <a:ea typeface="Open Sans" panose="020B0606030504020204" pitchFamily="34" charset="0"/>
                <a:cs typeface="Segoe UI"/>
              </a:rPr>
              <a:t>Channel</a:t>
            </a:r>
            <a:endParaRPr lang="en-US"/>
          </a:p>
        </p:txBody>
      </p:sp>
      <p:sp>
        <p:nvSpPr>
          <p:cNvPr id="55" name="Shape 53"/>
          <p:cNvSpPr/>
          <p:nvPr/>
        </p:nvSpPr>
        <p:spPr>
          <a:xfrm>
            <a:off x="6693408" y="4518859"/>
            <a:ext cx="384048" cy="384048"/>
          </a:xfrm>
          <a:prstGeom prst="ellipse">
            <a:avLst/>
          </a:prstGeom>
          <a:solidFill>
            <a:srgbClr val="182C61"/>
          </a:solidFill>
          <a:ln w="12700">
            <a:solidFill>
              <a:srgbClr val="00A6C8">
                <a:alpha val="0"/>
              </a:srgbClr>
            </a:solidFill>
            <a:prstDash val="solid"/>
          </a:ln>
        </p:spPr>
        <p:txBody>
          <a:bodyPr/>
          <a:lstStyle/>
          <a:p>
            <a:endParaRPr lang="en-US"/>
          </a:p>
        </p:txBody>
      </p:sp>
      <p:sp>
        <p:nvSpPr>
          <p:cNvPr id="56" name="Text 54"/>
          <p:cNvSpPr/>
          <p:nvPr/>
        </p:nvSpPr>
        <p:spPr>
          <a:xfrm>
            <a:off x="6693408" y="4528003"/>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2</a:t>
            </a:r>
            <a:endParaRPr lang="en-US" sz="1300"/>
          </a:p>
        </p:txBody>
      </p:sp>
      <p:sp>
        <p:nvSpPr>
          <p:cNvPr id="57" name="Text 55"/>
          <p:cNvSpPr/>
          <p:nvPr/>
        </p:nvSpPr>
        <p:spPr>
          <a:xfrm>
            <a:off x="7205472" y="4580084"/>
            <a:ext cx="3840480" cy="329184"/>
          </a:xfrm>
          <a:prstGeom prst="rect">
            <a:avLst/>
          </a:prstGeom>
          <a:noFill/>
          <a:ln/>
        </p:spPr>
        <p:txBody>
          <a:bodyPr wrap="square" lIns="0" tIns="0" rIns="0" bIns="0" rtlCol="0" anchor="ctr">
            <a:normAutofit/>
          </a:bodyPr>
          <a:lstStyle/>
          <a:p>
            <a:pPr marL="0" indent="0">
              <a:buNone/>
            </a:pPr>
            <a:r>
              <a:rPr lang="en-US" sz="1100">
                <a:solidFill>
                  <a:srgbClr val="FFFFFF"/>
                </a:solidFill>
                <a:latin typeface="Segoe UI"/>
                <a:ea typeface="Open Sans" panose="020B0606030504020204" pitchFamily="34" charset="0"/>
                <a:cs typeface="Segoe UI"/>
              </a:rPr>
              <a:t>Orchestration</a:t>
            </a:r>
            <a:endParaRPr lang="en-US"/>
          </a:p>
        </p:txBody>
      </p:sp>
      <p:sp>
        <p:nvSpPr>
          <p:cNvPr id="58" name="Shape 56"/>
          <p:cNvSpPr/>
          <p:nvPr/>
        </p:nvSpPr>
        <p:spPr>
          <a:xfrm>
            <a:off x="6693408" y="5009852"/>
            <a:ext cx="384048" cy="384048"/>
          </a:xfrm>
          <a:prstGeom prst="ellipse">
            <a:avLst/>
          </a:prstGeom>
          <a:solidFill>
            <a:srgbClr val="B4C8FF"/>
          </a:solidFill>
          <a:ln w="12700">
            <a:solidFill>
              <a:srgbClr val="D946EF">
                <a:alpha val="0"/>
              </a:srgbClr>
            </a:solidFill>
            <a:prstDash val="solid"/>
          </a:ln>
        </p:spPr>
        <p:txBody>
          <a:bodyPr/>
          <a:lstStyle/>
          <a:p>
            <a:endParaRPr lang="en-US"/>
          </a:p>
        </p:txBody>
      </p:sp>
      <p:sp>
        <p:nvSpPr>
          <p:cNvPr id="59" name="Text 57"/>
          <p:cNvSpPr/>
          <p:nvPr/>
        </p:nvSpPr>
        <p:spPr>
          <a:xfrm>
            <a:off x="6693408" y="5018996"/>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3</a:t>
            </a:r>
            <a:endParaRPr lang="en-US" sz="1300"/>
          </a:p>
        </p:txBody>
      </p:sp>
      <p:sp>
        <p:nvSpPr>
          <p:cNvPr id="60" name="Text 58"/>
          <p:cNvSpPr/>
          <p:nvPr/>
        </p:nvSpPr>
        <p:spPr>
          <a:xfrm>
            <a:off x="7205472" y="5071077"/>
            <a:ext cx="3840480" cy="329184"/>
          </a:xfrm>
          <a:prstGeom prst="rect">
            <a:avLst/>
          </a:prstGeom>
          <a:noFill/>
          <a:ln/>
        </p:spPr>
        <p:txBody>
          <a:bodyPr wrap="square" lIns="0" tIns="0" rIns="0" bIns="0" rtlCol="0" anchor="ctr">
            <a:normAutofit/>
          </a:bodyPr>
          <a:lstStyle/>
          <a:p>
            <a:r>
              <a:rPr lang="en-US" sz="1100">
                <a:solidFill>
                  <a:srgbClr val="FFFFFF"/>
                </a:solidFill>
                <a:latin typeface="Segoe UI"/>
                <a:ea typeface="Open Sans"/>
                <a:cs typeface="Segoe UI"/>
              </a:rPr>
              <a:t>Skills / Knowledge / Tools / Data</a:t>
            </a:r>
            <a:endParaRPr lang="en-US">
              <a:ea typeface="Open Sans"/>
            </a:endParaRPr>
          </a:p>
        </p:txBody>
      </p:sp>
      <p:sp>
        <p:nvSpPr>
          <p:cNvPr id="61" name="Shape 59"/>
          <p:cNvSpPr/>
          <p:nvPr/>
        </p:nvSpPr>
        <p:spPr>
          <a:xfrm>
            <a:off x="6693408" y="5487593"/>
            <a:ext cx="384048" cy="384048"/>
          </a:xfrm>
          <a:prstGeom prst="ellipse">
            <a:avLst/>
          </a:prstGeom>
          <a:solidFill>
            <a:srgbClr val="002B9E"/>
          </a:solidFill>
          <a:ln w="12700">
            <a:solidFill>
              <a:srgbClr val="19A974">
                <a:alpha val="0"/>
              </a:srgbClr>
            </a:solidFill>
            <a:prstDash val="solid"/>
          </a:ln>
        </p:spPr>
        <p:txBody>
          <a:bodyPr/>
          <a:lstStyle/>
          <a:p>
            <a:endParaRPr lang="en-US"/>
          </a:p>
        </p:txBody>
      </p:sp>
      <p:sp>
        <p:nvSpPr>
          <p:cNvPr id="62" name="Text 60"/>
          <p:cNvSpPr/>
          <p:nvPr/>
        </p:nvSpPr>
        <p:spPr>
          <a:xfrm>
            <a:off x="6693408" y="5496737"/>
            <a:ext cx="384048" cy="347472"/>
          </a:xfrm>
          <a:prstGeom prst="rect">
            <a:avLst/>
          </a:prstGeom>
          <a:noFill/>
          <a:ln/>
        </p:spPr>
        <p:txBody>
          <a:bodyPr wrap="square" lIns="0" tIns="0" rIns="0" bIns="0" rtlCol="0" anchor="ctr">
            <a:normAutofit/>
          </a:bodyPr>
          <a:lstStyle/>
          <a:p>
            <a:pPr marL="0" indent="0" algn="ctr">
              <a:buNone/>
            </a:pPr>
            <a:r>
              <a:rPr lang="en-US" sz="1300" b="1">
                <a:solidFill>
                  <a:srgbClr val="FFFFFF"/>
                </a:solidFill>
                <a:latin typeface="Segoe UI" pitchFamily="34" charset="0"/>
                <a:ea typeface="Segoe UI" pitchFamily="34" charset="-122"/>
                <a:cs typeface="Segoe UI" pitchFamily="34" charset="-120"/>
              </a:rPr>
              <a:t>4</a:t>
            </a:r>
            <a:endParaRPr lang="en-US" sz="1300"/>
          </a:p>
        </p:txBody>
      </p:sp>
      <p:sp>
        <p:nvSpPr>
          <p:cNvPr id="63" name="Text 61"/>
          <p:cNvSpPr/>
          <p:nvPr/>
        </p:nvSpPr>
        <p:spPr>
          <a:xfrm>
            <a:off x="7205472" y="5535566"/>
            <a:ext cx="3840480" cy="329184"/>
          </a:xfrm>
          <a:prstGeom prst="rect">
            <a:avLst/>
          </a:prstGeom>
          <a:noFill/>
          <a:ln/>
        </p:spPr>
        <p:txBody>
          <a:bodyPr wrap="square" lIns="0" tIns="0" rIns="0" bIns="0" rtlCol="0" anchor="ctr">
            <a:normAutofit/>
          </a:bodyPr>
          <a:lstStyle/>
          <a:p>
            <a:r>
              <a:rPr lang="en-US" sz="1100">
                <a:solidFill>
                  <a:srgbClr val="FFFFFF"/>
                </a:solidFill>
                <a:latin typeface="Segoe UI"/>
                <a:ea typeface="Open Sans"/>
                <a:cs typeface="Segoe UI"/>
              </a:rPr>
              <a:t>Response rendering</a:t>
            </a:r>
            <a:endParaRPr lang="en-US">
              <a:ea typeface="Open Sans"/>
            </a:endParaRPr>
          </a:p>
        </p:txBody>
      </p:sp>
      <p:sp>
        <p:nvSpPr>
          <p:cNvPr id="64"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18</a:t>
            </a:fld>
            <a:endParaRPr lang="en-US"/>
          </a:p>
        </p:txBody>
      </p:sp>
      <p:cxnSp>
        <p:nvCxnSpPr>
          <p:cNvPr id="66" name="Straight Connector 65">
            <a:extLst>
              <a:ext uri="{FF2B5EF4-FFF2-40B4-BE49-F238E27FC236}">
                <a16:creationId xmlns:a16="http://schemas.microsoft.com/office/drawing/2014/main" id="{E9A7CE77-2A51-F79A-C44B-C624C93D9F9C}"/>
              </a:ext>
            </a:extLst>
          </p:cNvPr>
          <p:cNvCxnSpPr/>
          <p:nvPr/>
        </p:nvCxnSpPr>
        <p:spPr>
          <a:xfrm>
            <a:off x="1045029" y="3329741"/>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pic>
        <p:nvPicPr>
          <p:cNvPr id="80" name="Picture 79">
            <a:extLst>
              <a:ext uri="{FF2B5EF4-FFF2-40B4-BE49-F238E27FC236}">
                <a16:creationId xmlns:a16="http://schemas.microsoft.com/office/drawing/2014/main" id="{1B03EC1D-605C-D2B4-48DF-A3E26E7BD8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6" name="Group 5">
            <a:extLst>
              <a:ext uri="{FF2B5EF4-FFF2-40B4-BE49-F238E27FC236}">
                <a16:creationId xmlns:a16="http://schemas.microsoft.com/office/drawing/2014/main" id="{01F8D487-20BD-E04C-C6D8-B970DD1FFF35}"/>
              </a:ext>
            </a:extLst>
          </p:cNvPr>
          <p:cNvGrpSpPr/>
          <p:nvPr/>
        </p:nvGrpSpPr>
        <p:grpSpPr>
          <a:xfrm>
            <a:off x="9747504" y="199697"/>
            <a:ext cx="2141631" cy="210594"/>
            <a:chOff x="952500" y="638176"/>
            <a:chExt cx="4029075" cy="396193"/>
          </a:xfrm>
        </p:grpSpPr>
        <p:pic>
          <p:nvPicPr>
            <p:cNvPr id="7" name="Image 1" descr="preencoded.png">
              <a:extLst>
                <a:ext uri="{FF2B5EF4-FFF2-40B4-BE49-F238E27FC236}">
                  <a16:creationId xmlns:a16="http://schemas.microsoft.com/office/drawing/2014/main" id="{77D0C1C5-33E2-82CD-3DA4-AE99C95552A3}"/>
                </a:ext>
              </a:extLst>
            </p:cNvPr>
            <p:cNvPicPr>
              <a:picLocks noChangeAspect="1"/>
            </p:cNvPicPr>
            <p:nvPr/>
          </p:nvPicPr>
          <p:blipFill>
            <a:blip r:embed="rId4"/>
            <a:srcRect/>
            <a:stretch/>
          </p:blipFill>
          <p:spPr>
            <a:xfrm>
              <a:off x="952500" y="638176"/>
              <a:ext cx="2760688" cy="396193"/>
            </a:xfrm>
            <a:prstGeom prst="rect">
              <a:avLst/>
            </a:prstGeom>
          </p:spPr>
        </p:pic>
        <p:pic>
          <p:nvPicPr>
            <p:cNvPr id="8" name="Image 11" descr="preencoded.png">
              <a:extLst>
                <a:ext uri="{FF2B5EF4-FFF2-40B4-BE49-F238E27FC236}">
                  <a16:creationId xmlns:a16="http://schemas.microsoft.com/office/drawing/2014/main" id="{C0EE491F-3469-9550-4CC7-D4DCBEFBB507}"/>
                </a:ext>
              </a:extLst>
            </p:cNvPr>
            <p:cNvPicPr>
              <a:picLocks noChangeAspect="1"/>
            </p:cNvPicPr>
            <p:nvPr/>
          </p:nvPicPr>
          <p:blipFill>
            <a:blip r:embed="rId5"/>
            <a:srcRect/>
            <a:stretch/>
          </p:blipFill>
          <p:spPr>
            <a:xfrm>
              <a:off x="3907523" y="706756"/>
              <a:ext cx="1074052" cy="257720"/>
            </a:xfrm>
            <a:prstGeom prst="rect">
              <a:avLst/>
            </a:prstGeom>
          </p:spPr>
        </p:pic>
        <p:cxnSp>
          <p:nvCxnSpPr>
            <p:cNvPr id="9" name="Straight Connector 8">
              <a:extLst>
                <a:ext uri="{FF2B5EF4-FFF2-40B4-BE49-F238E27FC236}">
                  <a16:creationId xmlns:a16="http://schemas.microsoft.com/office/drawing/2014/main" id="{D36AAED8-F266-6779-42BB-AA040652D055}"/>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4" name="Shape 35">
            <a:extLst>
              <a:ext uri="{FF2B5EF4-FFF2-40B4-BE49-F238E27FC236}">
                <a16:creationId xmlns:a16="http://schemas.microsoft.com/office/drawing/2014/main" id="{28C5EA7D-5C54-FB8D-7069-D57648EA8749}"/>
              </a:ext>
            </a:extLst>
          </p:cNvPr>
          <p:cNvSpPr/>
          <p:nvPr/>
        </p:nvSpPr>
        <p:spPr>
          <a:xfrm>
            <a:off x="892137" y="2658651"/>
            <a:ext cx="5006669" cy="1096751"/>
          </a:xfrm>
          <a:prstGeom prst="roundRect">
            <a:avLst>
              <a:gd name="adj" fmla="val 6494"/>
            </a:avLst>
          </a:prstGeom>
          <a:noFill/>
          <a:ln w="12700">
            <a:solidFill>
              <a:schemeClr val="accent2"/>
            </a:solidFill>
            <a:prstDash val="solid"/>
          </a:ln>
        </p:spPr>
        <p:txBody>
          <a:bodyPr/>
          <a:lstStyle/>
          <a:p>
            <a:endParaRPr lang="en-US"/>
          </a:p>
        </p:txBody>
      </p:sp>
      <p:cxnSp>
        <p:nvCxnSpPr>
          <p:cNvPr id="5" name="Straight Connector 4">
            <a:extLst>
              <a:ext uri="{FF2B5EF4-FFF2-40B4-BE49-F238E27FC236}">
                <a16:creationId xmlns:a16="http://schemas.microsoft.com/office/drawing/2014/main" id="{6C0D309C-B345-EC0B-16E0-D614BFC5F92F}"/>
              </a:ext>
            </a:extLst>
          </p:cNvPr>
          <p:cNvCxnSpPr>
            <a:cxnSpLocks/>
          </p:cNvCxnSpPr>
          <p:nvPr/>
        </p:nvCxnSpPr>
        <p:spPr>
          <a:xfrm>
            <a:off x="610489" y="928978"/>
            <a:ext cx="4541955" cy="0"/>
          </a:xfrm>
          <a:prstGeom prst="line">
            <a:avLst/>
          </a:prstGeom>
          <a:ln w="28575">
            <a:solidFill>
              <a:schemeClr val="accent2"/>
            </a:solidFill>
          </a:ln>
        </p:spPr>
        <p:style>
          <a:lnRef idx="1">
            <a:schemeClr val="accent4"/>
          </a:lnRef>
          <a:fillRef idx="0">
            <a:schemeClr val="accent4"/>
          </a:fillRef>
          <a:effectRef idx="0">
            <a:schemeClr val="accent4"/>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5532F9F-F3D0-EF6B-26C0-64D8575DC90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92DE0FB-C9B4-5BE1-571A-94E1EE29883D}"/>
              </a:ext>
            </a:extLst>
          </p:cNvPr>
          <p:cNvSpPr/>
          <p:nvPr/>
        </p:nvSpPr>
        <p:spPr>
          <a:xfrm>
            <a:off x="457200" y="80544"/>
            <a:ext cx="105156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F3A63"/>
                </a:solidFill>
                <a:effectLst/>
                <a:uLnTx/>
                <a:uFillTx/>
                <a:latin typeface="Montserrat" pitchFamily="2" charset="0"/>
                <a:ea typeface="Cambria" pitchFamily="34" charset="-122"/>
                <a:cs typeface="Cambria" pitchFamily="34" charset="-120"/>
              </a:rPr>
              <a:t>Agent Factory Implementation Blueprint for Enterprises</a:t>
            </a:r>
            <a:endParaRPr kumimoji="0" lang="en-US" sz="2000" b="0" i="0" u="none" strike="noStrike" kern="1200" cap="none" spc="0" normalizeH="0" baseline="0" noProof="0">
              <a:ln>
                <a:noFill/>
              </a:ln>
              <a:solidFill>
                <a:prstClr val="black"/>
              </a:solidFill>
              <a:effectLst/>
              <a:uLnTx/>
              <a:uFillTx/>
              <a:latin typeface="Montserrat" pitchFamily="2" charset="0"/>
            </a:endParaRPr>
          </a:p>
        </p:txBody>
      </p:sp>
      <p:sp>
        <p:nvSpPr>
          <p:cNvPr id="3" name="Text 1">
            <a:extLst>
              <a:ext uri="{FF2B5EF4-FFF2-40B4-BE49-F238E27FC236}">
                <a16:creationId xmlns:a16="http://schemas.microsoft.com/office/drawing/2014/main" id="{503BE81F-0B4E-7ED3-26CC-25BC3CF5D0F0}"/>
              </a:ext>
            </a:extLst>
          </p:cNvPr>
          <p:cNvSpPr/>
          <p:nvPr/>
        </p:nvSpPr>
        <p:spPr>
          <a:xfrm>
            <a:off x="475488" y="490274"/>
            <a:ext cx="54864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F3A63"/>
                </a:solidFill>
                <a:effectLst/>
                <a:uLnTx/>
                <a:uFillTx/>
                <a:latin typeface="Open Sans" panose="020B0606030504020204" pitchFamily="34" charset="0"/>
                <a:ea typeface="Open Sans" panose="020B0606030504020204" pitchFamily="34" charset="0"/>
                <a:cs typeface="Open Sans" panose="020B0606030504020204" pitchFamily="34" charset="0"/>
              </a:rPr>
              <a:t>Powered by </a:t>
            </a:r>
            <a:r>
              <a:rPr kumimoji="0" lang="en-US" sz="1100" b="1" i="0" u="none" strike="noStrike" kern="1200" cap="none" spc="0" normalizeH="0" baseline="0" noProof="0" err="1">
                <a:ln>
                  <a:noFill/>
                </a:ln>
                <a:solidFill>
                  <a:srgbClr val="1F3A63"/>
                </a:solidFill>
                <a:effectLst/>
                <a:uLnTx/>
                <a:uFillTx/>
                <a:latin typeface="Open Sans" panose="020B0606030504020204" pitchFamily="34" charset="0"/>
                <a:ea typeface="Open Sans" panose="020B0606030504020204" pitchFamily="34" charset="0"/>
                <a:cs typeface="Open Sans" panose="020B0606030504020204" pitchFamily="34" charset="0"/>
              </a:rPr>
              <a:t>OrgBrain</a:t>
            </a:r>
            <a:endParaRPr kumimoji="0" lang="en-US" sz="1100" b="0" i="0" u="none" strike="noStrike" kern="1200" cap="none" spc="0" normalizeH="0" baseline="0" noProof="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Shape 3">
            <a:extLst>
              <a:ext uri="{FF2B5EF4-FFF2-40B4-BE49-F238E27FC236}">
                <a16:creationId xmlns:a16="http://schemas.microsoft.com/office/drawing/2014/main" id="{996E218E-50AE-5407-37C3-B587D609D503}"/>
              </a:ext>
            </a:extLst>
          </p:cNvPr>
          <p:cNvSpPr/>
          <p:nvPr/>
        </p:nvSpPr>
        <p:spPr>
          <a:xfrm>
            <a:off x="-10312" y="764008"/>
            <a:ext cx="12188952" cy="32004"/>
          </a:xfrm>
          <a:prstGeom prst="rect">
            <a:avLst/>
          </a:prstGeom>
          <a:solidFill>
            <a:srgbClr val="E0701E"/>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Shape 4">
            <a:extLst>
              <a:ext uri="{FF2B5EF4-FFF2-40B4-BE49-F238E27FC236}">
                <a16:creationId xmlns:a16="http://schemas.microsoft.com/office/drawing/2014/main" id="{7C164FFB-6FCA-97C7-1BD7-603CEAFF7A4E}"/>
              </a:ext>
            </a:extLst>
          </p:cNvPr>
          <p:cNvSpPr/>
          <p:nvPr/>
        </p:nvSpPr>
        <p:spPr>
          <a:xfrm>
            <a:off x="457200" y="886968"/>
            <a:ext cx="11274552" cy="310896"/>
          </a:xfrm>
          <a:prstGeom prst="roundRect">
            <a:avLst>
              <a:gd name="adj" fmla="val 11765"/>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Text 5">
            <a:extLst>
              <a:ext uri="{FF2B5EF4-FFF2-40B4-BE49-F238E27FC236}">
                <a16:creationId xmlns:a16="http://schemas.microsoft.com/office/drawing/2014/main" id="{93FF7A90-9A93-BD04-7014-6FB21893D05C}"/>
              </a:ext>
            </a:extLst>
          </p:cNvPr>
          <p:cNvSpPr/>
          <p:nvPr/>
        </p:nvSpPr>
        <p:spPr>
          <a:xfrm>
            <a:off x="640080" y="886968"/>
            <a:ext cx="1092708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itchFamily="34" charset="0"/>
                <a:ea typeface="Calibri" pitchFamily="34" charset="-122"/>
                <a:cs typeface="Calibri" pitchFamily="34" charset="-120"/>
              </a:rPr>
              <a:t>Architect once: Microsoft 365 Graph + enterprise data → Work IQ → agents / Copilot Studio → connectors / APIs → Cowork orchestration + governance - then reuse the spine across verticals as packaged skills &amp; reusable IP.</a:t>
            </a:r>
            <a:endParaRPr kumimoji="0" lang="en-US" sz="9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hape 6">
            <a:extLst>
              <a:ext uri="{FF2B5EF4-FFF2-40B4-BE49-F238E27FC236}">
                <a16:creationId xmlns:a16="http://schemas.microsoft.com/office/drawing/2014/main" id="{E85AE1A5-323D-D442-BADC-3D9D498382D8}"/>
              </a:ext>
            </a:extLst>
          </p:cNvPr>
          <p:cNvSpPr/>
          <p:nvPr/>
        </p:nvSpPr>
        <p:spPr>
          <a:xfrm>
            <a:off x="11375136" y="1280160"/>
            <a:ext cx="502920" cy="4754880"/>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a:extLst>
              <a:ext uri="{FF2B5EF4-FFF2-40B4-BE49-F238E27FC236}">
                <a16:creationId xmlns:a16="http://schemas.microsoft.com/office/drawing/2014/main" id="{D0CE5597-5CE3-FA2E-AFAD-F20CB6946CD8}"/>
              </a:ext>
            </a:extLst>
          </p:cNvPr>
          <p:cNvSpPr/>
          <p:nvPr/>
        </p:nvSpPr>
        <p:spPr>
          <a:xfrm rot="5400000">
            <a:off x="9249156" y="3406140"/>
            <a:ext cx="47548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 365  ·  Adoption, Readiness &amp; Change Enablement  ·  Industry Workshops  ·  Data Health Check</a:t>
            </a:r>
            <a:endParaRPr kumimoji="0" lang="en-US" sz="9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Shape 8">
            <a:extLst>
              <a:ext uri="{FF2B5EF4-FFF2-40B4-BE49-F238E27FC236}">
                <a16:creationId xmlns:a16="http://schemas.microsoft.com/office/drawing/2014/main" id="{A1256735-D626-22DD-76B4-FBE2B684ECB6}"/>
              </a:ext>
            </a:extLst>
          </p:cNvPr>
          <p:cNvSpPr/>
          <p:nvPr/>
        </p:nvSpPr>
        <p:spPr>
          <a:xfrm>
            <a:off x="96926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 9">
            <a:extLst>
              <a:ext uri="{FF2B5EF4-FFF2-40B4-BE49-F238E27FC236}">
                <a16:creationId xmlns:a16="http://schemas.microsoft.com/office/drawing/2014/main" id="{84E8F226-CCA9-27F1-ED04-DBED6E88A498}"/>
              </a:ext>
            </a:extLst>
          </p:cNvPr>
          <p:cNvSpPr/>
          <p:nvPr/>
        </p:nvSpPr>
        <p:spPr>
          <a:xfrm>
            <a:off x="101498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Conversational Agents &amp; Copilots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a:extLst>
              <a:ext uri="{FF2B5EF4-FFF2-40B4-BE49-F238E27FC236}">
                <a16:creationId xmlns:a16="http://schemas.microsoft.com/office/drawing/2014/main" id="{20B42A42-3F7B-0D93-FDA0-1DECF8B3E90B}"/>
              </a:ext>
            </a:extLst>
          </p:cNvPr>
          <p:cNvSpPr/>
          <p:nvPr/>
        </p:nvSpPr>
        <p:spPr>
          <a:xfrm>
            <a:off x="101498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Copilot Studio | M365 Copilot</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Shape 11">
            <a:extLst>
              <a:ext uri="{FF2B5EF4-FFF2-40B4-BE49-F238E27FC236}">
                <a16:creationId xmlns:a16="http://schemas.microsoft.com/office/drawing/2014/main" id="{F6354D8C-EADE-1035-866A-158F3EAFA375}"/>
              </a:ext>
            </a:extLst>
          </p:cNvPr>
          <p:cNvSpPr/>
          <p:nvPr/>
        </p:nvSpPr>
        <p:spPr>
          <a:xfrm>
            <a:off x="357530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 12">
            <a:extLst>
              <a:ext uri="{FF2B5EF4-FFF2-40B4-BE49-F238E27FC236}">
                <a16:creationId xmlns:a16="http://schemas.microsoft.com/office/drawing/2014/main" id="{4E51E2F2-938E-EAED-8974-5B1831AA2EFE}"/>
              </a:ext>
            </a:extLst>
          </p:cNvPr>
          <p:cNvSpPr/>
          <p:nvPr/>
        </p:nvSpPr>
        <p:spPr>
          <a:xfrm>
            <a:off x="362102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Agentic Process Automation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a:extLst>
              <a:ext uri="{FF2B5EF4-FFF2-40B4-BE49-F238E27FC236}">
                <a16:creationId xmlns:a16="http://schemas.microsoft.com/office/drawing/2014/main" id="{238DFE38-31BE-7EEF-C82A-9AE87ABF3820}"/>
              </a:ext>
            </a:extLst>
          </p:cNvPr>
          <p:cNvSpPr/>
          <p:nvPr/>
        </p:nvSpPr>
        <p:spPr>
          <a:xfrm>
            <a:off x="362102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Automate | Copilot Studio Flows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Shape 14">
            <a:extLst>
              <a:ext uri="{FF2B5EF4-FFF2-40B4-BE49-F238E27FC236}">
                <a16:creationId xmlns:a16="http://schemas.microsoft.com/office/drawing/2014/main" id="{E294E74C-5D35-7274-3394-74317C618774}"/>
              </a:ext>
            </a:extLst>
          </p:cNvPr>
          <p:cNvSpPr/>
          <p:nvPr/>
        </p:nvSpPr>
        <p:spPr>
          <a:xfrm>
            <a:off x="618134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 15">
            <a:extLst>
              <a:ext uri="{FF2B5EF4-FFF2-40B4-BE49-F238E27FC236}">
                <a16:creationId xmlns:a16="http://schemas.microsoft.com/office/drawing/2014/main" id="{C164469F-9421-706E-B49E-0544FBCB7F1B}"/>
              </a:ext>
            </a:extLst>
          </p:cNvPr>
          <p:cNvSpPr/>
          <p:nvPr/>
        </p:nvSpPr>
        <p:spPr>
          <a:xfrm>
            <a:off x="622706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Agentic BizApps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Text 16">
            <a:extLst>
              <a:ext uri="{FF2B5EF4-FFF2-40B4-BE49-F238E27FC236}">
                <a16:creationId xmlns:a16="http://schemas.microsoft.com/office/drawing/2014/main" id="{964C4AAD-2D23-9243-F3BC-139F7C87558E}"/>
              </a:ext>
            </a:extLst>
          </p:cNvPr>
          <p:cNvSpPr/>
          <p:nvPr/>
        </p:nvSpPr>
        <p:spPr>
          <a:xfrm>
            <a:off x="622706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Apps | D365 CRM | CCaaS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Shape 17">
            <a:extLst>
              <a:ext uri="{FF2B5EF4-FFF2-40B4-BE49-F238E27FC236}">
                <a16:creationId xmlns:a16="http://schemas.microsoft.com/office/drawing/2014/main" id="{7A1A869A-4D13-05E0-792F-E9A4A091A4FC}"/>
              </a:ext>
            </a:extLst>
          </p:cNvPr>
          <p:cNvSpPr/>
          <p:nvPr/>
        </p:nvSpPr>
        <p:spPr>
          <a:xfrm>
            <a:off x="878738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Text 18">
            <a:extLst>
              <a:ext uri="{FF2B5EF4-FFF2-40B4-BE49-F238E27FC236}">
                <a16:creationId xmlns:a16="http://schemas.microsoft.com/office/drawing/2014/main" id="{171CA012-28FA-8AF0-6DD6-C0C7B9F67F51}"/>
              </a:ext>
            </a:extLst>
          </p:cNvPr>
          <p:cNvSpPr/>
          <p:nvPr/>
        </p:nvSpPr>
        <p:spPr>
          <a:xfrm>
            <a:off x="883310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Decision &amp; Insight Applications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Text 19">
            <a:extLst>
              <a:ext uri="{FF2B5EF4-FFF2-40B4-BE49-F238E27FC236}">
                <a16:creationId xmlns:a16="http://schemas.microsoft.com/office/drawing/2014/main" id="{366E3AA5-6982-E6F7-F18F-C6D1C4E738F8}"/>
              </a:ext>
            </a:extLst>
          </p:cNvPr>
          <p:cNvSpPr/>
          <p:nvPr/>
        </p:nvSpPr>
        <p:spPr>
          <a:xfrm>
            <a:off x="883310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BI | Fabric Dashboards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Shape 20">
            <a:extLst>
              <a:ext uri="{FF2B5EF4-FFF2-40B4-BE49-F238E27FC236}">
                <a16:creationId xmlns:a16="http://schemas.microsoft.com/office/drawing/2014/main" id="{1637955A-CD5D-854F-98F6-DD9C41C7C0C0}"/>
              </a:ext>
            </a:extLst>
          </p:cNvPr>
          <p:cNvSpPr/>
          <p:nvPr/>
        </p:nvSpPr>
        <p:spPr>
          <a:xfrm>
            <a:off x="96926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Text 21">
            <a:extLst>
              <a:ext uri="{FF2B5EF4-FFF2-40B4-BE49-F238E27FC236}">
                <a16:creationId xmlns:a16="http://schemas.microsoft.com/office/drawing/2014/main" id="{CC653A4C-3CA5-B4B7-3D34-F5E319BF0702}"/>
              </a:ext>
            </a:extLst>
          </p:cNvPr>
          <p:cNvSpPr/>
          <p:nvPr/>
        </p:nvSpPr>
        <p:spPr>
          <a:xfrm>
            <a:off x="101498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Builders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Text 22">
            <a:extLst>
              <a:ext uri="{FF2B5EF4-FFF2-40B4-BE49-F238E27FC236}">
                <a16:creationId xmlns:a16="http://schemas.microsoft.com/office/drawing/2014/main" id="{A4039490-EAD4-769D-10B8-2210CE816D37}"/>
              </a:ext>
            </a:extLst>
          </p:cNvPr>
          <p:cNvSpPr/>
          <p:nvPr/>
        </p:nvSpPr>
        <p:spPr>
          <a:xfrm>
            <a:off x="101498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Declarative → Copilot Studio → Custom-Engine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Shape 23">
            <a:extLst>
              <a:ext uri="{FF2B5EF4-FFF2-40B4-BE49-F238E27FC236}">
                <a16:creationId xmlns:a16="http://schemas.microsoft.com/office/drawing/2014/main" id="{9B84166B-3A73-5AE0-C0B2-2AB50BE5BEA6}"/>
              </a:ext>
            </a:extLst>
          </p:cNvPr>
          <p:cNvSpPr/>
          <p:nvPr/>
        </p:nvSpPr>
        <p:spPr>
          <a:xfrm>
            <a:off x="357530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Text 24">
            <a:extLst>
              <a:ext uri="{FF2B5EF4-FFF2-40B4-BE49-F238E27FC236}">
                <a16:creationId xmlns:a16="http://schemas.microsoft.com/office/drawing/2014/main" id="{902128BF-E694-7015-47F1-4C166B63C12D}"/>
              </a:ext>
            </a:extLst>
          </p:cNvPr>
          <p:cNvSpPr/>
          <p:nvPr/>
        </p:nvSpPr>
        <p:spPr>
          <a:xfrm>
            <a:off x="362102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Migration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Text 25">
            <a:extLst>
              <a:ext uri="{FF2B5EF4-FFF2-40B4-BE49-F238E27FC236}">
                <a16:creationId xmlns:a16="http://schemas.microsoft.com/office/drawing/2014/main" id="{37115079-A504-1FB7-287C-FCD712B76436}"/>
              </a:ext>
            </a:extLst>
          </p:cNvPr>
          <p:cNvSpPr/>
          <p:nvPr/>
        </p:nvSpPr>
        <p:spPr>
          <a:xfrm>
            <a:off x="362102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Acuvate Optimum | RPA | Data</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Shape 26">
            <a:extLst>
              <a:ext uri="{FF2B5EF4-FFF2-40B4-BE49-F238E27FC236}">
                <a16:creationId xmlns:a16="http://schemas.microsoft.com/office/drawing/2014/main" id="{3C3E3B39-58F3-3236-63CF-D4E99C7EB238}"/>
              </a:ext>
            </a:extLst>
          </p:cNvPr>
          <p:cNvSpPr/>
          <p:nvPr/>
        </p:nvSpPr>
        <p:spPr>
          <a:xfrm>
            <a:off x="618134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Text 27">
            <a:extLst>
              <a:ext uri="{FF2B5EF4-FFF2-40B4-BE49-F238E27FC236}">
                <a16:creationId xmlns:a16="http://schemas.microsoft.com/office/drawing/2014/main" id="{7D7435CF-70BD-EF68-EB60-AE82897F6867}"/>
              </a:ext>
            </a:extLst>
          </p:cNvPr>
          <p:cNvSpPr/>
          <p:nvPr/>
        </p:nvSpPr>
        <p:spPr>
          <a:xfrm>
            <a:off x="622706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Registry</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Text 28">
            <a:extLst>
              <a:ext uri="{FF2B5EF4-FFF2-40B4-BE49-F238E27FC236}">
                <a16:creationId xmlns:a16="http://schemas.microsoft.com/office/drawing/2014/main" id="{9A081BCC-7655-1754-B0CA-73845289634E}"/>
              </a:ext>
            </a:extLst>
          </p:cNvPr>
          <p:cNvSpPr/>
          <p:nvPr/>
        </p:nvSpPr>
        <p:spPr>
          <a:xfrm>
            <a:off x="622706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M365 Copilot | Agent SDK | AI Foundry</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Shape 29">
            <a:extLst>
              <a:ext uri="{FF2B5EF4-FFF2-40B4-BE49-F238E27FC236}">
                <a16:creationId xmlns:a16="http://schemas.microsoft.com/office/drawing/2014/main" id="{40CC6855-08BD-5A54-1060-50A60B35E489}"/>
              </a:ext>
            </a:extLst>
          </p:cNvPr>
          <p:cNvSpPr/>
          <p:nvPr/>
        </p:nvSpPr>
        <p:spPr>
          <a:xfrm>
            <a:off x="878738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Text 30">
            <a:extLst>
              <a:ext uri="{FF2B5EF4-FFF2-40B4-BE49-F238E27FC236}">
                <a16:creationId xmlns:a16="http://schemas.microsoft.com/office/drawing/2014/main" id="{BADE8C11-BD0E-0C11-9038-3FC1B988A3ED}"/>
              </a:ext>
            </a:extLst>
          </p:cNvPr>
          <p:cNvSpPr/>
          <p:nvPr/>
        </p:nvSpPr>
        <p:spPr>
          <a:xfrm>
            <a:off x="883310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Experience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Text 31">
            <a:extLst>
              <a:ext uri="{FF2B5EF4-FFF2-40B4-BE49-F238E27FC236}">
                <a16:creationId xmlns:a16="http://schemas.microsoft.com/office/drawing/2014/main" id="{2406C70F-B12C-137E-DC92-38AE7566F3A4}"/>
              </a:ext>
            </a:extLst>
          </p:cNvPr>
          <p:cNvSpPr/>
          <p:nvPr/>
        </p:nvSpPr>
        <p:spPr>
          <a:xfrm>
            <a:off x="883310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Notifications | Accessibility | Localization</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Shape 32">
            <a:extLst>
              <a:ext uri="{FF2B5EF4-FFF2-40B4-BE49-F238E27FC236}">
                <a16:creationId xmlns:a16="http://schemas.microsoft.com/office/drawing/2014/main" id="{F649017E-DEDD-CC5E-8355-A86E44BBCF64}"/>
              </a:ext>
            </a:extLst>
          </p:cNvPr>
          <p:cNvSpPr/>
          <p:nvPr/>
        </p:nvSpPr>
        <p:spPr>
          <a:xfrm>
            <a:off x="969264" y="2167128"/>
            <a:ext cx="10332720" cy="384048"/>
          </a:xfrm>
          <a:prstGeom prst="rect">
            <a:avLst/>
          </a:prstGeom>
          <a:solidFill>
            <a:srgbClr val="16335A"/>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Text 33">
            <a:extLst>
              <a:ext uri="{FF2B5EF4-FFF2-40B4-BE49-F238E27FC236}">
                <a16:creationId xmlns:a16="http://schemas.microsoft.com/office/drawing/2014/main" id="{8718B78B-C0DB-60BE-8981-18219631FE83}"/>
              </a:ext>
            </a:extLst>
          </p:cNvPr>
          <p:cNvSpPr/>
          <p:nvPr/>
        </p:nvSpPr>
        <p:spPr>
          <a:xfrm>
            <a:off x="1106424" y="2167128"/>
            <a:ext cx="9052560" cy="384048"/>
          </a:xfrm>
          <a:prstGeom prst="rect">
            <a:avLst/>
          </a:prstGeom>
          <a:noFill/>
          <a:ln/>
        </p:spPr>
        <p:txBody>
          <a:bodyPr wrap="square"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86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Copilot Cowork — Orchestration for Long-Running Work</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860" b="0" i="0" u="none" strike="noStrike" kern="1200" cap="none" spc="0" normalizeH="0" baseline="0" noProof="0">
                <a:ln>
                  <a:noFill/>
                </a:ln>
                <a:solidFill>
                  <a:srgbClr val="C7D4E8"/>
                </a:solidFill>
                <a:effectLst/>
                <a:uLnTx/>
                <a:uFillTx/>
                <a:latin typeface="Calibri" pitchFamily="34" charset="0"/>
                <a:ea typeface="Calibri" pitchFamily="34" charset="-122"/>
                <a:cs typeface="Calibri" pitchFamily="34" charset="-120"/>
              </a:rPr>
              <a:t>Complex, multi-tool, approval-aware execution that returns completed work - grounded in Work IQ, inside the Microsoft 365 trust boundary</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Shape 35">
            <a:extLst>
              <a:ext uri="{FF2B5EF4-FFF2-40B4-BE49-F238E27FC236}">
                <a16:creationId xmlns:a16="http://schemas.microsoft.com/office/drawing/2014/main" id="{19E3FFE0-4E81-7FFA-7229-6F570EC6DC2F}"/>
              </a:ext>
            </a:extLst>
          </p:cNvPr>
          <p:cNvSpPr/>
          <p:nvPr/>
        </p:nvSpPr>
        <p:spPr>
          <a:xfrm>
            <a:off x="256032" y="1280160"/>
            <a:ext cx="640080" cy="127101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 name="Text 36">
            <a:extLst>
              <a:ext uri="{FF2B5EF4-FFF2-40B4-BE49-F238E27FC236}">
                <a16:creationId xmlns:a16="http://schemas.microsoft.com/office/drawing/2014/main" id="{98B0338C-27CF-A806-2853-3D1D98CFE04A}"/>
              </a:ext>
            </a:extLst>
          </p:cNvPr>
          <p:cNvSpPr/>
          <p:nvPr/>
        </p:nvSpPr>
        <p:spPr>
          <a:xfrm>
            <a:off x="256032" y="1280160"/>
            <a:ext cx="640080" cy="12710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Serving</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Layer</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9" name="Shape 37">
            <a:extLst>
              <a:ext uri="{FF2B5EF4-FFF2-40B4-BE49-F238E27FC236}">
                <a16:creationId xmlns:a16="http://schemas.microsoft.com/office/drawing/2014/main" id="{350FC140-DB7D-8B35-E622-BDAFCAA2C637}"/>
              </a:ext>
            </a:extLst>
          </p:cNvPr>
          <p:cNvSpPr/>
          <p:nvPr/>
        </p:nvSpPr>
        <p:spPr>
          <a:xfrm>
            <a:off x="969264" y="2606040"/>
            <a:ext cx="10332720"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0" name="Text 38">
            <a:extLst>
              <a:ext uri="{FF2B5EF4-FFF2-40B4-BE49-F238E27FC236}">
                <a16:creationId xmlns:a16="http://schemas.microsoft.com/office/drawing/2014/main" id="{501481B9-4C29-55BC-2D67-A3821D2F58FC}"/>
              </a:ext>
            </a:extLst>
          </p:cNvPr>
          <p:cNvSpPr/>
          <p:nvPr/>
        </p:nvSpPr>
        <p:spPr>
          <a:xfrm>
            <a:off x="1106424" y="2606040"/>
            <a:ext cx="877824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 Orchestration &amp; Runtime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Shape 39">
            <a:extLst>
              <a:ext uri="{FF2B5EF4-FFF2-40B4-BE49-F238E27FC236}">
                <a16:creationId xmlns:a16="http://schemas.microsoft.com/office/drawing/2014/main" id="{357DEB54-AA19-89E5-BD87-847667959C92}"/>
              </a:ext>
            </a:extLst>
          </p:cNvPr>
          <p:cNvSpPr/>
          <p:nvPr/>
        </p:nvSpPr>
        <p:spPr>
          <a:xfrm>
            <a:off x="96926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2" name="Text 40">
            <a:extLst>
              <a:ext uri="{FF2B5EF4-FFF2-40B4-BE49-F238E27FC236}">
                <a16:creationId xmlns:a16="http://schemas.microsoft.com/office/drawing/2014/main" id="{39F67295-66F0-0CDD-DEB8-CD94CBB8C800}"/>
              </a:ext>
            </a:extLst>
          </p:cNvPr>
          <p:cNvSpPr/>
          <p:nvPr/>
        </p:nvSpPr>
        <p:spPr>
          <a:xfrm>
            <a:off x="101498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Orchestration Frameworks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3" name="Text 41">
            <a:extLst>
              <a:ext uri="{FF2B5EF4-FFF2-40B4-BE49-F238E27FC236}">
                <a16:creationId xmlns:a16="http://schemas.microsoft.com/office/drawing/2014/main" id="{D68D9D89-A2D7-4B92-7FE9-21E10DA5652F}"/>
              </a:ext>
            </a:extLst>
          </p:cNvPr>
          <p:cNvSpPr/>
          <p:nvPr/>
        </p:nvSpPr>
        <p:spPr>
          <a:xfrm>
            <a:off x="101498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MS Agent Framework | Semantic Kernel | Copilot Studio</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4" name="Shape 42">
            <a:extLst>
              <a:ext uri="{FF2B5EF4-FFF2-40B4-BE49-F238E27FC236}">
                <a16:creationId xmlns:a16="http://schemas.microsoft.com/office/drawing/2014/main" id="{EF522F00-210C-5F5D-78C0-4EBB5B3C6921}"/>
              </a:ext>
            </a:extLst>
          </p:cNvPr>
          <p:cNvSpPr/>
          <p:nvPr/>
        </p:nvSpPr>
        <p:spPr>
          <a:xfrm>
            <a:off x="357530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Text 43">
            <a:extLst>
              <a:ext uri="{FF2B5EF4-FFF2-40B4-BE49-F238E27FC236}">
                <a16:creationId xmlns:a16="http://schemas.microsoft.com/office/drawing/2014/main" id="{8462B680-38BA-E967-B6A6-83C66D63C838}"/>
              </a:ext>
            </a:extLst>
          </p:cNvPr>
          <p:cNvSpPr/>
          <p:nvPr/>
        </p:nvSpPr>
        <p:spPr>
          <a:xfrm>
            <a:off x="362102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Tools &amp; API</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6" name="Text 44">
            <a:extLst>
              <a:ext uri="{FF2B5EF4-FFF2-40B4-BE49-F238E27FC236}">
                <a16:creationId xmlns:a16="http://schemas.microsoft.com/office/drawing/2014/main" id="{0E96509A-A5F2-2BB2-1865-600AABDD4E56}"/>
              </a:ext>
            </a:extLst>
          </p:cNvPr>
          <p:cNvSpPr/>
          <p:nvPr/>
        </p:nvSpPr>
        <p:spPr>
          <a:xfrm>
            <a:off x="362102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MCP | A2A | REST</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7" name="Shape 45">
            <a:extLst>
              <a:ext uri="{FF2B5EF4-FFF2-40B4-BE49-F238E27FC236}">
                <a16:creationId xmlns:a16="http://schemas.microsoft.com/office/drawing/2014/main" id="{6E8F5760-9630-4384-F6EA-989CBBE4D702}"/>
              </a:ext>
            </a:extLst>
          </p:cNvPr>
          <p:cNvSpPr/>
          <p:nvPr/>
        </p:nvSpPr>
        <p:spPr>
          <a:xfrm>
            <a:off x="618134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8" name="Text 46">
            <a:extLst>
              <a:ext uri="{FF2B5EF4-FFF2-40B4-BE49-F238E27FC236}">
                <a16:creationId xmlns:a16="http://schemas.microsoft.com/office/drawing/2014/main" id="{C36597FE-5436-2C0A-9E89-A26950A9E6AE}"/>
              </a:ext>
            </a:extLst>
          </p:cNvPr>
          <p:cNvSpPr/>
          <p:nvPr/>
        </p:nvSpPr>
        <p:spPr>
          <a:xfrm>
            <a:off x="622706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Prompt &amp; Policy Templates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9" name="Text 47">
            <a:extLst>
              <a:ext uri="{FF2B5EF4-FFF2-40B4-BE49-F238E27FC236}">
                <a16:creationId xmlns:a16="http://schemas.microsoft.com/office/drawing/2014/main" id="{960E6B72-C53C-B646-AA02-D312602970F1}"/>
              </a:ext>
            </a:extLst>
          </p:cNvPr>
          <p:cNvSpPr/>
          <p:nvPr/>
        </p:nvSpPr>
        <p:spPr>
          <a:xfrm>
            <a:off x="622706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Guardrails | Responsible AI | Grounded-only</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0" name="Shape 48">
            <a:extLst>
              <a:ext uri="{FF2B5EF4-FFF2-40B4-BE49-F238E27FC236}">
                <a16:creationId xmlns:a16="http://schemas.microsoft.com/office/drawing/2014/main" id="{5AB9CEB7-2AC2-58EE-5E2F-7A8EAEBEF25F}"/>
              </a:ext>
            </a:extLst>
          </p:cNvPr>
          <p:cNvSpPr/>
          <p:nvPr/>
        </p:nvSpPr>
        <p:spPr>
          <a:xfrm>
            <a:off x="878738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1" name="Text 49">
            <a:extLst>
              <a:ext uri="{FF2B5EF4-FFF2-40B4-BE49-F238E27FC236}">
                <a16:creationId xmlns:a16="http://schemas.microsoft.com/office/drawing/2014/main" id="{703F8048-00D7-8E00-A567-D613D10D9DB0}"/>
              </a:ext>
            </a:extLst>
          </p:cNvPr>
          <p:cNvSpPr/>
          <p:nvPr/>
        </p:nvSpPr>
        <p:spPr>
          <a:xfrm>
            <a:off x="883310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Content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2" name="Text 50">
            <a:extLst>
              <a:ext uri="{FF2B5EF4-FFF2-40B4-BE49-F238E27FC236}">
                <a16:creationId xmlns:a16="http://schemas.microsoft.com/office/drawing/2014/main" id="{891F509C-7EB9-52AC-076C-350A9075E386}"/>
              </a:ext>
            </a:extLst>
          </p:cNvPr>
          <p:cNvSpPr/>
          <p:nvPr/>
        </p:nvSpPr>
        <p:spPr>
          <a:xfrm>
            <a:off x="883310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Knowledge Graph | Dataverse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Shape 51">
            <a:extLst>
              <a:ext uri="{FF2B5EF4-FFF2-40B4-BE49-F238E27FC236}">
                <a16:creationId xmlns:a16="http://schemas.microsoft.com/office/drawing/2014/main" id="{69F2909C-C703-683E-D4A8-84B3295AAE0A}"/>
              </a:ext>
            </a:extLst>
          </p:cNvPr>
          <p:cNvSpPr/>
          <p:nvPr/>
        </p:nvSpPr>
        <p:spPr>
          <a:xfrm>
            <a:off x="969264" y="3291840"/>
            <a:ext cx="10332720"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Text 52">
            <a:extLst>
              <a:ext uri="{FF2B5EF4-FFF2-40B4-BE49-F238E27FC236}">
                <a16:creationId xmlns:a16="http://schemas.microsoft.com/office/drawing/2014/main" id="{28862F89-E242-7F4F-8BFF-ACEC4C49799B}"/>
              </a:ext>
            </a:extLst>
          </p:cNvPr>
          <p:cNvSpPr/>
          <p:nvPr/>
        </p:nvSpPr>
        <p:spPr>
          <a:xfrm>
            <a:off x="1106424" y="3291840"/>
            <a:ext cx="877824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Model &amp; AI Capability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Shape 53">
            <a:extLst>
              <a:ext uri="{FF2B5EF4-FFF2-40B4-BE49-F238E27FC236}">
                <a16:creationId xmlns:a16="http://schemas.microsoft.com/office/drawing/2014/main" id="{2D132905-655A-6467-398F-E52D27408174}"/>
              </a:ext>
            </a:extLst>
          </p:cNvPr>
          <p:cNvSpPr/>
          <p:nvPr/>
        </p:nvSpPr>
        <p:spPr>
          <a:xfrm>
            <a:off x="96926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Text 54">
            <a:extLst>
              <a:ext uri="{FF2B5EF4-FFF2-40B4-BE49-F238E27FC236}">
                <a16:creationId xmlns:a16="http://schemas.microsoft.com/office/drawing/2014/main" id="{7DF3C6EA-BD6D-824C-C1E4-74014B8E6974}"/>
              </a:ext>
            </a:extLst>
          </p:cNvPr>
          <p:cNvSpPr/>
          <p:nvPr/>
        </p:nvSpPr>
        <p:spPr>
          <a:xfrm>
            <a:off x="101498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Model Catalog</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7" name="Text 55">
            <a:extLst>
              <a:ext uri="{FF2B5EF4-FFF2-40B4-BE49-F238E27FC236}">
                <a16:creationId xmlns:a16="http://schemas.microsoft.com/office/drawing/2014/main" id="{8693188E-EA3E-59A2-9E09-15BB84C7165D}"/>
              </a:ext>
            </a:extLst>
          </p:cNvPr>
          <p:cNvSpPr/>
          <p:nvPr/>
        </p:nvSpPr>
        <p:spPr>
          <a:xfrm>
            <a:off x="101498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Microsoft Foundry — GPT | Claude | Phi | Llama</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Shape 56">
            <a:extLst>
              <a:ext uri="{FF2B5EF4-FFF2-40B4-BE49-F238E27FC236}">
                <a16:creationId xmlns:a16="http://schemas.microsoft.com/office/drawing/2014/main" id="{5877F5AD-E37C-03DE-3F80-E40D085FCCB7}"/>
              </a:ext>
            </a:extLst>
          </p:cNvPr>
          <p:cNvSpPr/>
          <p:nvPr/>
        </p:nvSpPr>
        <p:spPr>
          <a:xfrm>
            <a:off x="444398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Text 57">
            <a:extLst>
              <a:ext uri="{FF2B5EF4-FFF2-40B4-BE49-F238E27FC236}">
                <a16:creationId xmlns:a16="http://schemas.microsoft.com/office/drawing/2014/main" id="{DF006F3A-7E6E-3160-9124-25E88716BB3E}"/>
              </a:ext>
            </a:extLst>
          </p:cNvPr>
          <p:cNvSpPr/>
          <p:nvPr/>
        </p:nvSpPr>
        <p:spPr>
          <a:xfrm>
            <a:off x="448970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Model Ops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0" name="Text 58">
            <a:extLst>
              <a:ext uri="{FF2B5EF4-FFF2-40B4-BE49-F238E27FC236}">
                <a16:creationId xmlns:a16="http://schemas.microsoft.com/office/drawing/2014/main" id="{0C64740C-172D-9391-C654-B07B8C81937F}"/>
              </a:ext>
            </a:extLst>
          </p:cNvPr>
          <p:cNvSpPr/>
          <p:nvPr/>
        </p:nvSpPr>
        <p:spPr>
          <a:xfrm>
            <a:off x="448970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Microsoft Foundry — Fine-tuning | Eval | Benchmarking</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Shape 59">
            <a:extLst>
              <a:ext uri="{FF2B5EF4-FFF2-40B4-BE49-F238E27FC236}">
                <a16:creationId xmlns:a16="http://schemas.microsoft.com/office/drawing/2014/main" id="{BF4B612B-3BB0-8220-ACD2-8C70B14476A9}"/>
              </a:ext>
            </a:extLst>
          </p:cNvPr>
          <p:cNvSpPr/>
          <p:nvPr/>
        </p:nvSpPr>
        <p:spPr>
          <a:xfrm>
            <a:off x="791870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Text 60">
            <a:extLst>
              <a:ext uri="{FF2B5EF4-FFF2-40B4-BE49-F238E27FC236}">
                <a16:creationId xmlns:a16="http://schemas.microsoft.com/office/drawing/2014/main" id="{A489C355-EFE2-934D-D312-35DFA8DCB69D}"/>
              </a:ext>
            </a:extLst>
          </p:cNvPr>
          <p:cNvSpPr/>
          <p:nvPr/>
        </p:nvSpPr>
        <p:spPr>
          <a:xfrm>
            <a:off x="796442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AI Services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Text 61">
            <a:extLst>
              <a:ext uri="{FF2B5EF4-FFF2-40B4-BE49-F238E27FC236}">
                <a16:creationId xmlns:a16="http://schemas.microsoft.com/office/drawing/2014/main" id="{D1A06D1D-800A-0891-AD09-03D04CEA18C9}"/>
              </a:ext>
            </a:extLst>
          </p:cNvPr>
          <p:cNvSpPr/>
          <p:nvPr/>
        </p:nvSpPr>
        <p:spPr>
          <a:xfrm>
            <a:off x="796442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AI Search | Doc Intelligence | Speech | Vision | NLP</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4" name="Shape 62">
            <a:extLst>
              <a:ext uri="{FF2B5EF4-FFF2-40B4-BE49-F238E27FC236}">
                <a16:creationId xmlns:a16="http://schemas.microsoft.com/office/drawing/2014/main" id="{8C2513FE-DD23-C8B3-2351-A0BEC2A5D930}"/>
              </a:ext>
            </a:extLst>
          </p:cNvPr>
          <p:cNvSpPr/>
          <p:nvPr/>
        </p:nvSpPr>
        <p:spPr>
          <a:xfrm>
            <a:off x="969264" y="3977640"/>
            <a:ext cx="10332720" cy="2377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5" name="Text 63">
            <a:extLst>
              <a:ext uri="{FF2B5EF4-FFF2-40B4-BE49-F238E27FC236}">
                <a16:creationId xmlns:a16="http://schemas.microsoft.com/office/drawing/2014/main" id="{4733A3C5-0A90-1A5D-EC8D-78513682F8B3}"/>
              </a:ext>
            </a:extLst>
          </p:cNvPr>
          <p:cNvSpPr/>
          <p:nvPr/>
        </p:nvSpPr>
        <p:spPr>
          <a:xfrm>
            <a:off x="1106424" y="3977640"/>
            <a:ext cx="8778240"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Work IQ - Context &amp; Semantic Intelligence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7" name="Shape 65">
            <a:extLst>
              <a:ext uri="{FF2B5EF4-FFF2-40B4-BE49-F238E27FC236}">
                <a16:creationId xmlns:a16="http://schemas.microsoft.com/office/drawing/2014/main" id="{BD7C4E6B-66F8-33E8-BCFD-43FB4D5C2DC5}"/>
              </a:ext>
            </a:extLst>
          </p:cNvPr>
          <p:cNvSpPr/>
          <p:nvPr/>
        </p:nvSpPr>
        <p:spPr>
          <a:xfrm>
            <a:off x="96926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8" name="Text 66">
            <a:extLst>
              <a:ext uri="{FF2B5EF4-FFF2-40B4-BE49-F238E27FC236}">
                <a16:creationId xmlns:a16="http://schemas.microsoft.com/office/drawing/2014/main" id="{531665EE-13F9-DDFA-3ED1-FAE889FDE410}"/>
              </a:ext>
            </a:extLst>
          </p:cNvPr>
          <p:cNvSpPr/>
          <p:nvPr/>
        </p:nvSpPr>
        <p:spPr>
          <a:xfrm>
            <a:off x="101498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Work IQ Context Layer</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9" name="Text 67">
            <a:extLst>
              <a:ext uri="{FF2B5EF4-FFF2-40B4-BE49-F238E27FC236}">
                <a16:creationId xmlns:a16="http://schemas.microsoft.com/office/drawing/2014/main" id="{034DA0A6-123E-A2B2-373E-580A10DBAD29}"/>
              </a:ext>
            </a:extLst>
          </p:cNvPr>
          <p:cNvSpPr/>
          <p:nvPr/>
        </p:nvSpPr>
        <p:spPr>
          <a:xfrm>
            <a:off x="101498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Assembles context across M365 + external systems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Shape 68">
            <a:extLst>
              <a:ext uri="{FF2B5EF4-FFF2-40B4-BE49-F238E27FC236}">
                <a16:creationId xmlns:a16="http://schemas.microsoft.com/office/drawing/2014/main" id="{E7BE10CA-8CDE-56A5-371C-9AD763C530BA}"/>
              </a:ext>
            </a:extLst>
          </p:cNvPr>
          <p:cNvSpPr/>
          <p:nvPr/>
        </p:nvSpPr>
        <p:spPr>
          <a:xfrm>
            <a:off x="357530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1" name="Text 69">
            <a:extLst>
              <a:ext uri="{FF2B5EF4-FFF2-40B4-BE49-F238E27FC236}">
                <a16:creationId xmlns:a16="http://schemas.microsoft.com/office/drawing/2014/main" id="{630BA0B4-6E67-A614-CA46-9881B39A69EE}"/>
              </a:ext>
            </a:extLst>
          </p:cNvPr>
          <p:cNvSpPr/>
          <p:nvPr/>
        </p:nvSpPr>
        <p:spPr>
          <a:xfrm>
            <a:off x="362102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Governed by Design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2" name="Text 70">
            <a:extLst>
              <a:ext uri="{FF2B5EF4-FFF2-40B4-BE49-F238E27FC236}">
                <a16:creationId xmlns:a16="http://schemas.microsoft.com/office/drawing/2014/main" id="{0CEE0ACA-C9F3-203F-65C6-71A4899519FA}"/>
              </a:ext>
            </a:extLst>
          </p:cNvPr>
          <p:cNvSpPr/>
          <p:nvPr/>
        </p:nvSpPr>
        <p:spPr>
          <a:xfrm>
            <a:off x="362102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Signed-in-user permissions · labels · controls preserved</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3" name="Shape 71">
            <a:extLst>
              <a:ext uri="{FF2B5EF4-FFF2-40B4-BE49-F238E27FC236}">
                <a16:creationId xmlns:a16="http://schemas.microsoft.com/office/drawing/2014/main" id="{0E00C161-2298-3BBD-ADC9-81308BD76553}"/>
              </a:ext>
            </a:extLst>
          </p:cNvPr>
          <p:cNvSpPr/>
          <p:nvPr/>
        </p:nvSpPr>
        <p:spPr>
          <a:xfrm>
            <a:off x="618134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Text 72">
            <a:extLst>
              <a:ext uri="{FF2B5EF4-FFF2-40B4-BE49-F238E27FC236}">
                <a16:creationId xmlns:a16="http://schemas.microsoft.com/office/drawing/2014/main" id="{221C6AB0-0A8D-83C1-3136-C2418E64A027}"/>
              </a:ext>
            </a:extLst>
          </p:cNvPr>
          <p:cNvSpPr/>
          <p:nvPr/>
        </p:nvSpPr>
        <p:spPr>
          <a:xfrm>
            <a:off x="622706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Exposed via A2A · MCP · REST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5" name="Text 73">
            <a:extLst>
              <a:ext uri="{FF2B5EF4-FFF2-40B4-BE49-F238E27FC236}">
                <a16:creationId xmlns:a16="http://schemas.microsoft.com/office/drawing/2014/main" id="{FE2828A1-838F-2EB8-65B1-9269729B63E8}"/>
              </a:ext>
            </a:extLst>
          </p:cNvPr>
          <p:cNvSpPr/>
          <p:nvPr/>
        </p:nvSpPr>
        <p:spPr>
          <a:xfrm>
            <a:off x="622706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Context APIs replace custom retrieval pipelines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6" name="Shape 74">
            <a:extLst>
              <a:ext uri="{FF2B5EF4-FFF2-40B4-BE49-F238E27FC236}">
                <a16:creationId xmlns:a16="http://schemas.microsoft.com/office/drawing/2014/main" id="{668533C2-A68B-3A4C-FDFC-25687FE85098}"/>
              </a:ext>
            </a:extLst>
          </p:cNvPr>
          <p:cNvSpPr/>
          <p:nvPr/>
        </p:nvSpPr>
        <p:spPr>
          <a:xfrm>
            <a:off x="878738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7" name="Text 75">
            <a:extLst>
              <a:ext uri="{FF2B5EF4-FFF2-40B4-BE49-F238E27FC236}">
                <a16:creationId xmlns:a16="http://schemas.microsoft.com/office/drawing/2014/main" id="{B9F30753-C974-E973-8557-934A127222CB}"/>
              </a:ext>
            </a:extLst>
          </p:cNvPr>
          <p:cNvSpPr/>
          <p:nvPr/>
        </p:nvSpPr>
        <p:spPr>
          <a:xfrm>
            <a:off x="883310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Semantic Intelligence</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8" name="Text 76">
            <a:extLst>
              <a:ext uri="{FF2B5EF4-FFF2-40B4-BE49-F238E27FC236}">
                <a16:creationId xmlns:a16="http://schemas.microsoft.com/office/drawing/2014/main" id="{1B00EE80-7A23-FA1B-33B4-C38D6E5123B7}"/>
              </a:ext>
            </a:extLst>
          </p:cNvPr>
          <p:cNvSpPr/>
          <p:nvPr/>
        </p:nvSpPr>
        <p:spPr>
          <a:xfrm>
            <a:off x="883310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Fabric IQ Ontology | Foundry IQ | Unified Info Model</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9" name="Shape 77">
            <a:extLst>
              <a:ext uri="{FF2B5EF4-FFF2-40B4-BE49-F238E27FC236}">
                <a16:creationId xmlns:a16="http://schemas.microsoft.com/office/drawing/2014/main" id="{D9ED4000-AFF3-B74A-A941-15E0E70313E1}"/>
              </a:ext>
            </a:extLst>
          </p:cNvPr>
          <p:cNvSpPr/>
          <p:nvPr/>
        </p:nvSpPr>
        <p:spPr>
          <a:xfrm>
            <a:off x="969265" y="4718304"/>
            <a:ext cx="6369711"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0" name="Text 78">
            <a:extLst>
              <a:ext uri="{FF2B5EF4-FFF2-40B4-BE49-F238E27FC236}">
                <a16:creationId xmlns:a16="http://schemas.microsoft.com/office/drawing/2014/main" id="{101AE7E2-444F-4751-3E8A-F71C2A9B8EC3}"/>
              </a:ext>
            </a:extLst>
          </p:cNvPr>
          <p:cNvSpPr/>
          <p:nvPr/>
        </p:nvSpPr>
        <p:spPr>
          <a:xfrm>
            <a:off x="969265" y="4718304"/>
            <a:ext cx="6369711"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Trust, Governance &amp; Responsible AI</a:t>
            </a:r>
            <a:endParaRPr kumimoji="0" lang="en-US" sz="10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1" name="Shape 79">
            <a:extLst>
              <a:ext uri="{FF2B5EF4-FFF2-40B4-BE49-F238E27FC236}">
                <a16:creationId xmlns:a16="http://schemas.microsoft.com/office/drawing/2014/main" id="{4E8108FD-5D4F-1B04-8963-9D642FF01993}"/>
              </a:ext>
            </a:extLst>
          </p:cNvPr>
          <p:cNvSpPr/>
          <p:nvPr/>
        </p:nvSpPr>
        <p:spPr>
          <a:xfrm>
            <a:off x="7412125" y="4718304"/>
            <a:ext cx="3889859"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2" name="Text 80">
            <a:extLst>
              <a:ext uri="{FF2B5EF4-FFF2-40B4-BE49-F238E27FC236}">
                <a16:creationId xmlns:a16="http://schemas.microsoft.com/office/drawing/2014/main" id="{64B4CADE-3B09-9BDB-92D5-FA68BAB06CEF}"/>
              </a:ext>
            </a:extLst>
          </p:cNvPr>
          <p:cNvSpPr/>
          <p:nvPr/>
        </p:nvSpPr>
        <p:spPr>
          <a:xfrm>
            <a:off x="7412125" y="4718304"/>
            <a:ext cx="270113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Platform Operations &amp; FinOps</a:t>
            </a:r>
            <a:endParaRPr kumimoji="0" lang="en-US" sz="10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Shape 82">
            <a:extLst>
              <a:ext uri="{FF2B5EF4-FFF2-40B4-BE49-F238E27FC236}">
                <a16:creationId xmlns:a16="http://schemas.microsoft.com/office/drawing/2014/main" id="{7364694C-77C8-C8C9-D0E7-D42D3DE581F5}"/>
              </a:ext>
            </a:extLst>
          </p:cNvPr>
          <p:cNvSpPr/>
          <p:nvPr/>
        </p:nvSpPr>
        <p:spPr>
          <a:xfrm>
            <a:off x="969266" y="4937760"/>
            <a:ext cx="3139135"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5" name="Text 83">
            <a:extLst>
              <a:ext uri="{FF2B5EF4-FFF2-40B4-BE49-F238E27FC236}">
                <a16:creationId xmlns:a16="http://schemas.microsoft.com/office/drawing/2014/main" id="{046AF2E9-0F96-7842-2E00-FE0DB284CE8D}"/>
              </a:ext>
            </a:extLst>
          </p:cNvPr>
          <p:cNvSpPr/>
          <p:nvPr/>
        </p:nvSpPr>
        <p:spPr>
          <a:xfrm>
            <a:off x="1014986" y="4974336"/>
            <a:ext cx="3047695"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Governance</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6" name="Text 84">
            <a:extLst>
              <a:ext uri="{FF2B5EF4-FFF2-40B4-BE49-F238E27FC236}">
                <a16:creationId xmlns:a16="http://schemas.microsoft.com/office/drawing/2014/main" id="{37CDA3C9-6432-C878-DF7E-8B58426E3A6F}"/>
              </a:ext>
            </a:extLst>
          </p:cNvPr>
          <p:cNvSpPr/>
          <p:nvPr/>
        </p:nvSpPr>
        <p:spPr>
          <a:xfrm>
            <a:off x="1014986" y="5157216"/>
            <a:ext cx="3047695"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Agent 365 | Entra Agent ID | Purview | AI Ops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7" name="Shape 85">
            <a:extLst>
              <a:ext uri="{FF2B5EF4-FFF2-40B4-BE49-F238E27FC236}">
                <a16:creationId xmlns:a16="http://schemas.microsoft.com/office/drawing/2014/main" id="{E73B1989-4F53-935D-A6D1-5E4220D49352}"/>
              </a:ext>
            </a:extLst>
          </p:cNvPr>
          <p:cNvSpPr/>
          <p:nvPr/>
        </p:nvSpPr>
        <p:spPr>
          <a:xfrm>
            <a:off x="4199841" y="4937760"/>
            <a:ext cx="3139135"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8" name="Text 86">
            <a:extLst>
              <a:ext uri="{FF2B5EF4-FFF2-40B4-BE49-F238E27FC236}">
                <a16:creationId xmlns:a16="http://schemas.microsoft.com/office/drawing/2014/main" id="{B6D76C48-3EC1-81F0-5012-E8F6FB6B09BC}"/>
              </a:ext>
            </a:extLst>
          </p:cNvPr>
          <p:cNvSpPr/>
          <p:nvPr/>
        </p:nvSpPr>
        <p:spPr>
          <a:xfrm>
            <a:off x="4245561" y="4974336"/>
            <a:ext cx="3047695"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AI Agent Data Readiness + Acuvate Safety Agents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9" name="Text 87">
            <a:extLst>
              <a:ext uri="{FF2B5EF4-FFF2-40B4-BE49-F238E27FC236}">
                <a16:creationId xmlns:a16="http://schemas.microsoft.com/office/drawing/2014/main" id="{B896504F-FC1B-384A-3ED2-90A06904B5AC}"/>
              </a:ext>
            </a:extLst>
          </p:cNvPr>
          <p:cNvSpPr/>
          <p:nvPr/>
        </p:nvSpPr>
        <p:spPr>
          <a:xfrm>
            <a:off x="4245561" y="5157216"/>
            <a:ext cx="3047695"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Data Pipelines | Vector/Graph Store | Defender | HSSE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0" name="Shape 88">
            <a:extLst>
              <a:ext uri="{FF2B5EF4-FFF2-40B4-BE49-F238E27FC236}">
                <a16:creationId xmlns:a16="http://schemas.microsoft.com/office/drawing/2014/main" id="{6DFC66B8-04E0-521F-A18E-4C8FFC1488CC}"/>
              </a:ext>
            </a:extLst>
          </p:cNvPr>
          <p:cNvSpPr/>
          <p:nvPr/>
        </p:nvSpPr>
        <p:spPr>
          <a:xfrm>
            <a:off x="7412128" y="4937760"/>
            <a:ext cx="1899209"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1" name="Text 89">
            <a:extLst>
              <a:ext uri="{FF2B5EF4-FFF2-40B4-BE49-F238E27FC236}">
                <a16:creationId xmlns:a16="http://schemas.microsoft.com/office/drawing/2014/main" id="{9B7478C7-E01B-F0D0-29F3-ECADEB440E1A}"/>
              </a:ext>
            </a:extLst>
          </p:cNvPr>
          <p:cNvSpPr/>
          <p:nvPr/>
        </p:nvSpPr>
        <p:spPr>
          <a:xfrm>
            <a:off x="7457848" y="4974336"/>
            <a:ext cx="1807769"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Platform Ops &amp; Automation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2" name="Text 90">
            <a:extLst>
              <a:ext uri="{FF2B5EF4-FFF2-40B4-BE49-F238E27FC236}">
                <a16:creationId xmlns:a16="http://schemas.microsoft.com/office/drawing/2014/main" id="{D068C8A1-46D6-C1BA-4CE4-2A8E1DB7E106}"/>
              </a:ext>
            </a:extLst>
          </p:cNvPr>
          <p:cNvSpPr/>
          <p:nvPr/>
        </p:nvSpPr>
        <p:spPr>
          <a:xfrm>
            <a:off x="7457848" y="5157216"/>
            <a:ext cx="180776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AIOps | IaC | Azure Functions | Auto Scaling</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3" name="Shape 91">
            <a:extLst>
              <a:ext uri="{FF2B5EF4-FFF2-40B4-BE49-F238E27FC236}">
                <a16:creationId xmlns:a16="http://schemas.microsoft.com/office/drawing/2014/main" id="{BAD36145-5AAE-B3D1-3810-73A830A274D8}"/>
              </a:ext>
            </a:extLst>
          </p:cNvPr>
          <p:cNvSpPr/>
          <p:nvPr/>
        </p:nvSpPr>
        <p:spPr>
          <a:xfrm>
            <a:off x="9402777" y="4937760"/>
            <a:ext cx="1899209"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4" name="Text 92">
            <a:extLst>
              <a:ext uri="{FF2B5EF4-FFF2-40B4-BE49-F238E27FC236}">
                <a16:creationId xmlns:a16="http://schemas.microsoft.com/office/drawing/2014/main" id="{20EDCB57-55D3-A621-7D2C-F00F035A7736}"/>
              </a:ext>
            </a:extLst>
          </p:cNvPr>
          <p:cNvSpPr/>
          <p:nvPr/>
        </p:nvSpPr>
        <p:spPr>
          <a:xfrm>
            <a:off x="9448497" y="4974336"/>
            <a:ext cx="1807769"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FinOps &amp; Cost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5" name="Text 93">
            <a:extLst>
              <a:ext uri="{FF2B5EF4-FFF2-40B4-BE49-F238E27FC236}">
                <a16:creationId xmlns:a16="http://schemas.microsoft.com/office/drawing/2014/main" id="{9C5C574F-7E3F-9C3E-E54E-4C1A2E4C3BBA}"/>
              </a:ext>
            </a:extLst>
          </p:cNvPr>
          <p:cNvSpPr/>
          <p:nvPr/>
        </p:nvSpPr>
        <p:spPr>
          <a:xfrm>
            <a:off x="9448497" y="5157216"/>
            <a:ext cx="180776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Agent Cost | Model Cost Optimization</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6" name="Shape 94">
            <a:extLst>
              <a:ext uri="{FF2B5EF4-FFF2-40B4-BE49-F238E27FC236}">
                <a16:creationId xmlns:a16="http://schemas.microsoft.com/office/drawing/2014/main" id="{26D474BA-B14D-5AF6-04EE-7D3A180E7166}"/>
              </a:ext>
            </a:extLst>
          </p:cNvPr>
          <p:cNvSpPr/>
          <p:nvPr/>
        </p:nvSpPr>
        <p:spPr>
          <a:xfrm>
            <a:off x="256032" y="2606040"/>
            <a:ext cx="640080" cy="2788920"/>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7" name="Text 95">
            <a:extLst>
              <a:ext uri="{FF2B5EF4-FFF2-40B4-BE49-F238E27FC236}">
                <a16:creationId xmlns:a16="http://schemas.microsoft.com/office/drawing/2014/main" id="{BA91858C-05C0-7E06-81C6-CE3CE577F016}"/>
              </a:ext>
            </a:extLst>
          </p:cNvPr>
          <p:cNvSpPr/>
          <p:nvPr/>
        </p:nvSpPr>
        <p:spPr>
          <a:xfrm>
            <a:off x="256032" y="2606040"/>
            <a:ext cx="640080" cy="2788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OS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Layer</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8" name="Shape 96">
            <a:extLst>
              <a:ext uri="{FF2B5EF4-FFF2-40B4-BE49-F238E27FC236}">
                <a16:creationId xmlns:a16="http://schemas.microsoft.com/office/drawing/2014/main" id="{BA1C4934-A2EC-78AE-5FB0-35ABCD05BCC2}"/>
              </a:ext>
            </a:extLst>
          </p:cNvPr>
          <p:cNvSpPr/>
          <p:nvPr/>
        </p:nvSpPr>
        <p:spPr>
          <a:xfrm>
            <a:off x="969264" y="5449824"/>
            <a:ext cx="10332720" cy="2377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9" name="Text 97">
            <a:extLst>
              <a:ext uri="{FF2B5EF4-FFF2-40B4-BE49-F238E27FC236}">
                <a16:creationId xmlns:a16="http://schemas.microsoft.com/office/drawing/2014/main" id="{4D395EAD-0304-9FC7-54C9-A15FF44C31AC}"/>
              </a:ext>
            </a:extLst>
          </p:cNvPr>
          <p:cNvSpPr/>
          <p:nvPr/>
        </p:nvSpPr>
        <p:spPr>
          <a:xfrm>
            <a:off x="1106424" y="5449824"/>
            <a:ext cx="8778240"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Knowledge Graph Spine - Microsoft 365 Work Graph + Enterprise Data</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Shape 99">
            <a:extLst>
              <a:ext uri="{FF2B5EF4-FFF2-40B4-BE49-F238E27FC236}">
                <a16:creationId xmlns:a16="http://schemas.microsoft.com/office/drawing/2014/main" id="{CB89BDCF-4EF7-303A-756F-B217E46CF8BB}"/>
              </a:ext>
            </a:extLst>
          </p:cNvPr>
          <p:cNvSpPr/>
          <p:nvPr/>
        </p:nvSpPr>
        <p:spPr>
          <a:xfrm>
            <a:off x="969264"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2" name="Text 100">
            <a:extLst>
              <a:ext uri="{FF2B5EF4-FFF2-40B4-BE49-F238E27FC236}">
                <a16:creationId xmlns:a16="http://schemas.microsoft.com/office/drawing/2014/main" id="{B46083E8-549A-E7E3-BC08-3455CB72C615}"/>
              </a:ext>
            </a:extLst>
          </p:cNvPr>
          <p:cNvSpPr/>
          <p:nvPr/>
        </p:nvSpPr>
        <p:spPr>
          <a:xfrm>
            <a:off x="1014984"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Microsoft 365 Work Graph</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3" name="Text 101">
            <a:extLst>
              <a:ext uri="{FF2B5EF4-FFF2-40B4-BE49-F238E27FC236}">
                <a16:creationId xmlns:a16="http://schemas.microsoft.com/office/drawing/2014/main" id="{A9DD9092-7A66-766C-81DA-2F46F9FF3952}"/>
              </a:ext>
            </a:extLst>
          </p:cNvPr>
          <p:cNvSpPr/>
          <p:nvPr/>
        </p:nvSpPr>
        <p:spPr>
          <a:xfrm>
            <a:off x="1014984"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People · Meetings · Emails · Files · Chats · Calendars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4" name="Shape 102">
            <a:extLst>
              <a:ext uri="{FF2B5EF4-FFF2-40B4-BE49-F238E27FC236}">
                <a16:creationId xmlns:a16="http://schemas.microsoft.com/office/drawing/2014/main" id="{385DAA1D-32DC-A307-4771-C71875D1FB0D}"/>
              </a:ext>
            </a:extLst>
          </p:cNvPr>
          <p:cNvSpPr/>
          <p:nvPr/>
        </p:nvSpPr>
        <p:spPr>
          <a:xfrm>
            <a:off x="3054096"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5" name="Text 103">
            <a:extLst>
              <a:ext uri="{FF2B5EF4-FFF2-40B4-BE49-F238E27FC236}">
                <a16:creationId xmlns:a16="http://schemas.microsoft.com/office/drawing/2014/main" id="{61F59E7F-3EF0-034E-4478-B47D34E2C8BC}"/>
              </a:ext>
            </a:extLst>
          </p:cNvPr>
          <p:cNvSpPr/>
          <p:nvPr/>
        </p:nvSpPr>
        <p:spPr>
          <a:xfrm>
            <a:off x="3099816"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Enterprise Data</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6" name="Text 104">
            <a:extLst>
              <a:ext uri="{FF2B5EF4-FFF2-40B4-BE49-F238E27FC236}">
                <a16:creationId xmlns:a16="http://schemas.microsoft.com/office/drawing/2014/main" id="{CF8B924C-2A1E-90AD-19C1-EA47D58180B2}"/>
              </a:ext>
            </a:extLst>
          </p:cNvPr>
          <p:cNvSpPr/>
          <p:nvPr/>
        </p:nvSpPr>
        <p:spPr>
          <a:xfrm>
            <a:off x="3099816"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Databases · Warehouses · Lakes · Structured · Unstructured</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7" name="Shape 105">
            <a:extLst>
              <a:ext uri="{FF2B5EF4-FFF2-40B4-BE49-F238E27FC236}">
                <a16:creationId xmlns:a16="http://schemas.microsoft.com/office/drawing/2014/main" id="{61062BD1-BA35-1041-4910-9DE3A8F07640}"/>
              </a:ext>
            </a:extLst>
          </p:cNvPr>
          <p:cNvSpPr/>
          <p:nvPr/>
        </p:nvSpPr>
        <p:spPr>
          <a:xfrm>
            <a:off x="5138928"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8" name="Text 106">
            <a:extLst>
              <a:ext uri="{FF2B5EF4-FFF2-40B4-BE49-F238E27FC236}">
                <a16:creationId xmlns:a16="http://schemas.microsoft.com/office/drawing/2014/main" id="{35D940E9-94EF-3B35-B9FF-6653C58361DF}"/>
              </a:ext>
            </a:extLst>
          </p:cNvPr>
          <p:cNvSpPr/>
          <p:nvPr/>
        </p:nvSpPr>
        <p:spPr>
          <a:xfrm>
            <a:off x="5184648"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Connectors — Synced</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9" name="Text 107">
            <a:extLst>
              <a:ext uri="{FF2B5EF4-FFF2-40B4-BE49-F238E27FC236}">
                <a16:creationId xmlns:a16="http://schemas.microsoft.com/office/drawing/2014/main" id="{EF5335EA-078C-8E6F-82D2-1C327F2908FF}"/>
              </a:ext>
            </a:extLst>
          </p:cNvPr>
          <p:cNvSpPr/>
          <p:nvPr/>
        </p:nvSpPr>
        <p:spPr>
          <a:xfrm>
            <a:off x="5184648"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Semantic index in Microsoft Graph for retrieval &amp; reuse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0" name="Shape 108">
            <a:extLst>
              <a:ext uri="{FF2B5EF4-FFF2-40B4-BE49-F238E27FC236}">
                <a16:creationId xmlns:a16="http://schemas.microsoft.com/office/drawing/2014/main" id="{9BBC1179-4282-948B-3F8D-693CF54E540D}"/>
              </a:ext>
            </a:extLst>
          </p:cNvPr>
          <p:cNvSpPr/>
          <p:nvPr/>
        </p:nvSpPr>
        <p:spPr>
          <a:xfrm>
            <a:off x="7223760"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1" name="Text 109">
            <a:extLst>
              <a:ext uri="{FF2B5EF4-FFF2-40B4-BE49-F238E27FC236}">
                <a16:creationId xmlns:a16="http://schemas.microsoft.com/office/drawing/2014/main" id="{209A34DF-BECE-E525-C618-EA8B89969010}"/>
              </a:ext>
            </a:extLst>
          </p:cNvPr>
          <p:cNvSpPr/>
          <p:nvPr/>
        </p:nvSpPr>
        <p:spPr>
          <a:xfrm>
            <a:off x="7269480"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Connectors — Federated / MCP</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2" name="Text 110">
            <a:extLst>
              <a:ext uri="{FF2B5EF4-FFF2-40B4-BE49-F238E27FC236}">
                <a16:creationId xmlns:a16="http://schemas.microsoft.com/office/drawing/2014/main" id="{018A429C-2DAA-340C-0235-0C2C63E2ABD8}"/>
              </a:ext>
            </a:extLst>
          </p:cNvPr>
          <p:cNvSpPr/>
          <p:nvPr/>
        </p:nvSpPr>
        <p:spPr>
          <a:xfrm>
            <a:off x="7269480"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Dynamic / sensitive data kept in source at query time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3" name="Shape 111">
            <a:extLst>
              <a:ext uri="{FF2B5EF4-FFF2-40B4-BE49-F238E27FC236}">
                <a16:creationId xmlns:a16="http://schemas.microsoft.com/office/drawing/2014/main" id="{FC72D517-0444-2C6E-CD8F-B3E300D60A0C}"/>
              </a:ext>
            </a:extLst>
          </p:cNvPr>
          <p:cNvSpPr/>
          <p:nvPr/>
        </p:nvSpPr>
        <p:spPr>
          <a:xfrm>
            <a:off x="9308592"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4" name="Text 112">
            <a:extLst>
              <a:ext uri="{FF2B5EF4-FFF2-40B4-BE49-F238E27FC236}">
                <a16:creationId xmlns:a16="http://schemas.microsoft.com/office/drawing/2014/main" id="{39D940B7-6121-C96C-536E-A8B8C54A2682}"/>
              </a:ext>
            </a:extLst>
          </p:cNvPr>
          <p:cNvSpPr/>
          <p:nvPr/>
        </p:nvSpPr>
        <p:spPr>
          <a:xfrm>
            <a:off x="9354312"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API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5" name="Text 113">
            <a:extLst>
              <a:ext uri="{FF2B5EF4-FFF2-40B4-BE49-F238E27FC236}">
                <a16:creationId xmlns:a16="http://schemas.microsoft.com/office/drawing/2014/main" id="{D02DD9F9-DEC8-2A98-5C5D-A2E8C2E8B966}"/>
              </a:ext>
            </a:extLst>
          </p:cNvPr>
          <p:cNvSpPr/>
          <p:nvPr/>
        </p:nvSpPr>
        <p:spPr>
          <a:xfrm>
            <a:off x="9354312"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MCP | A2A | REST | Connectors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6" name="Shape 114">
            <a:extLst>
              <a:ext uri="{FF2B5EF4-FFF2-40B4-BE49-F238E27FC236}">
                <a16:creationId xmlns:a16="http://schemas.microsoft.com/office/drawing/2014/main" id="{EB283719-1DB5-81E4-E0F5-E8C7C7A91F71}"/>
              </a:ext>
            </a:extLst>
          </p:cNvPr>
          <p:cNvSpPr/>
          <p:nvPr/>
        </p:nvSpPr>
        <p:spPr>
          <a:xfrm>
            <a:off x="256032" y="5449824"/>
            <a:ext cx="640080" cy="6949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7" name="Text 115">
            <a:extLst>
              <a:ext uri="{FF2B5EF4-FFF2-40B4-BE49-F238E27FC236}">
                <a16:creationId xmlns:a16="http://schemas.microsoft.com/office/drawing/2014/main" id="{88EFC29A-F5DA-E256-40FF-37C8D5CE2569}"/>
              </a:ext>
            </a:extLst>
          </p:cNvPr>
          <p:cNvSpPr/>
          <p:nvPr/>
        </p:nvSpPr>
        <p:spPr>
          <a:xfrm>
            <a:off x="256032" y="5449824"/>
            <a:ext cx="6400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Data</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Ops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8" name="Shape 116">
            <a:extLst>
              <a:ext uri="{FF2B5EF4-FFF2-40B4-BE49-F238E27FC236}">
                <a16:creationId xmlns:a16="http://schemas.microsoft.com/office/drawing/2014/main" id="{073C5750-C330-4BF4-860C-3BC4B4C2E871}"/>
              </a:ext>
            </a:extLst>
          </p:cNvPr>
          <p:cNvSpPr/>
          <p:nvPr/>
        </p:nvSpPr>
        <p:spPr>
          <a:xfrm>
            <a:off x="969264" y="6163056"/>
            <a:ext cx="10332720" cy="365760"/>
          </a:xfrm>
          <a:prstGeom prst="rect">
            <a:avLst/>
          </a:prstGeom>
          <a:solidFill>
            <a:srgbClr val="16335A"/>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9" name="Text 117">
            <a:extLst>
              <a:ext uri="{FF2B5EF4-FFF2-40B4-BE49-F238E27FC236}">
                <a16:creationId xmlns:a16="http://schemas.microsoft.com/office/drawing/2014/main" id="{C6DBB931-4063-310D-F2D7-97E6EB814F0E}"/>
              </a:ext>
            </a:extLst>
          </p:cNvPr>
          <p:cNvSpPr/>
          <p:nvPr/>
        </p:nvSpPr>
        <p:spPr>
          <a:xfrm>
            <a:off x="969264" y="6163056"/>
            <a:ext cx="1033272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97132"/>
                </a:solidFill>
                <a:effectLst/>
                <a:uLnTx/>
                <a:uFillTx/>
                <a:latin typeface="Calibri" pitchFamily="34" charset="0"/>
                <a:ea typeface="Calibri" pitchFamily="34" charset="-122"/>
                <a:cs typeface="Calibri" pitchFamily="34" charset="-120"/>
              </a:rPr>
              <a:t>Agent Lifecycle:</a:t>
            </a:r>
            <a:r>
              <a:rPr kumimoji="0" lang="en-US" sz="1200" b="1" i="0" u="none" strike="noStrike" kern="1200" cap="none" spc="0" normalizeH="0" baseline="0" noProof="0">
                <a:ln>
                  <a:noFill/>
                </a:ln>
                <a:solidFill>
                  <a:srgbClr val="FFC000"/>
                </a:solidFill>
                <a:effectLst/>
                <a:uLnTx/>
                <a:uFillTx/>
                <a:latin typeface="Calibri" pitchFamily="34" charset="0"/>
                <a:ea typeface="Calibri" pitchFamily="34" charset="-122"/>
                <a:cs typeface="Calibri" pitchFamily="34" charset="-120"/>
              </a:rPr>
              <a:t> </a:t>
            </a:r>
            <a:r>
              <a:rPr kumimoji="0" lang="en-US" sz="1200" b="1" i="0" u="none" strike="noStrike" kern="1200" cap="none" spc="0" normalizeH="0" baseline="0" noProof="0">
                <a:ln>
                  <a:noFill/>
                </a:ln>
                <a:solidFill>
                  <a:srgbClr val="E0701E"/>
                </a:solidFill>
                <a:effectLst/>
                <a:uLnTx/>
                <a:uFillTx/>
                <a:latin typeface="Calibri" pitchFamily="34" charset="0"/>
                <a:ea typeface="Calibri" pitchFamily="34" charset="-122"/>
                <a:cs typeface="Calibri" pitchFamily="34" charset="-120"/>
              </a:rPr>
              <a:t>   </a:t>
            </a:r>
            <a:r>
              <a:rPr kumimoji="0" lang="en-US" sz="12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Design  →  Register  →  Approve  →  Deploy  →  Monitor  →  Evolve</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00" name="Group 99">
            <a:extLst>
              <a:ext uri="{FF2B5EF4-FFF2-40B4-BE49-F238E27FC236}">
                <a16:creationId xmlns:a16="http://schemas.microsoft.com/office/drawing/2014/main" id="{B0C7D72B-1B56-1D9D-F691-A289241DF0B6}"/>
              </a:ext>
            </a:extLst>
          </p:cNvPr>
          <p:cNvGrpSpPr/>
          <p:nvPr/>
        </p:nvGrpSpPr>
        <p:grpSpPr>
          <a:xfrm>
            <a:off x="9127712" y="199697"/>
            <a:ext cx="2761423" cy="271540"/>
            <a:chOff x="952500" y="638176"/>
            <a:chExt cx="4029075" cy="396193"/>
          </a:xfrm>
        </p:grpSpPr>
        <p:pic>
          <p:nvPicPr>
            <p:cNvPr id="120" name="Image 1" descr="preencoded.png">
              <a:extLst>
                <a:ext uri="{FF2B5EF4-FFF2-40B4-BE49-F238E27FC236}">
                  <a16:creationId xmlns:a16="http://schemas.microsoft.com/office/drawing/2014/main" id="{E1A5E1DE-8E74-4778-CE29-3D9D4B016FC1}"/>
                </a:ext>
              </a:extLst>
            </p:cNvPr>
            <p:cNvPicPr>
              <a:picLocks noChangeAspect="1"/>
            </p:cNvPicPr>
            <p:nvPr/>
          </p:nvPicPr>
          <p:blipFill>
            <a:blip r:embed="rId3"/>
            <a:srcRect/>
            <a:stretch/>
          </p:blipFill>
          <p:spPr>
            <a:xfrm>
              <a:off x="952500" y="638176"/>
              <a:ext cx="2760688" cy="396193"/>
            </a:xfrm>
            <a:prstGeom prst="rect">
              <a:avLst/>
            </a:prstGeom>
          </p:spPr>
        </p:pic>
        <p:pic>
          <p:nvPicPr>
            <p:cNvPr id="121" name="Image 11" descr="preencoded.png">
              <a:extLst>
                <a:ext uri="{FF2B5EF4-FFF2-40B4-BE49-F238E27FC236}">
                  <a16:creationId xmlns:a16="http://schemas.microsoft.com/office/drawing/2014/main" id="{2884F790-08F8-28B4-9FD4-66081E2E5108}"/>
                </a:ext>
              </a:extLst>
            </p:cNvPr>
            <p:cNvPicPr>
              <a:picLocks noChangeAspect="1"/>
            </p:cNvPicPr>
            <p:nvPr/>
          </p:nvPicPr>
          <p:blipFill>
            <a:blip r:embed="rId4"/>
            <a:srcRect/>
            <a:stretch/>
          </p:blipFill>
          <p:spPr>
            <a:xfrm>
              <a:off x="3907523" y="706756"/>
              <a:ext cx="1074052" cy="257720"/>
            </a:xfrm>
            <a:prstGeom prst="rect">
              <a:avLst/>
            </a:prstGeom>
          </p:spPr>
        </p:pic>
        <p:cxnSp>
          <p:nvCxnSpPr>
            <p:cNvPr id="122" name="Straight Connector 121">
              <a:extLst>
                <a:ext uri="{FF2B5EF4-FFF2-40B4-BE49-F238E27FC236}">
                  <a16:creationId xmlns:a16="http://schemas.microsoft.com/office/drawing/2014/main" id="{FDC7B4EA-DB7F-C9FC-57A0-EBEF73E58FAD}"/>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123" name="Picture 122">
            <a:extLst>
              <a:ext uri="{FF2B5EF4-FFF2-40B4-BE49-F238E27FC236}">
                <a16:creationId xmlns:a16="http://schemas.microsoft.com/office/drawing/2014/main" id="{041484C8-D2E8-BBFF-450B-9D047257E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26261022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name="Slide 1">
    <p:bg>
      <p:bgPr>
        <a:solidFill>
          <a:srgbClr val="FFFFFF"/>
        </a:solidFill>
        <a:effectLst/>
      </p:bgPr>
    </p:bg>
    <p:spTree>
      <p:nvGrpSpPr>
        <p:cNvPr id="1" name=""/>
        <p:cNvGrpSpPr/>
        <p:nvPr/>
      </p:nvGrpSpPr>
      <p:grpSpPr>
        <a:xfrm>
          <a:off x="0" y="0"/>
          <a:ext cx="0" cy="0"/>
          <a:chOff x="0" y="0"/>
          <a:chExt cx="0" cy="0"/>
        </a:xfrm>
      </p:grpSpPr>
      <p:grpSp>
        <p:nvGrpSpPr>
          <p:cNvPr id="77" name="Group 76">
            <a:extLst>
              <a:ext uri="{FF2B5EF4-FFF2-40B4-BE49-F238E27FC236}">
                <a16:creationId xmlns:a16="http://schemas.microsoft.com/office/drawing/2014/main" id="{7B4CE26B-AFE8-44BF-3B54-22E179F71EDC}"/>
              </a:ext>
            </a:extLst>
          </p:cNvPr>
          <p:cNvGrpSpPr/>
          <p:nvPr/>
        </p:nvGrpSpPr>
        <p:grpSpPr>
          <a:xfrm>
            <a:off x="654051" y="998602"/>
            <a:ext cx="9746217" cy="5603463"/>
            <a:chOff x="654051" y="225605"/>
            <a:chExt cx="10574476" cy="6270446"/>
          </a:xfrm>
        </p:grpSpPr>
        <p:sp>
          <p:nvSpPr>
            <p:cNvPr id="2" name="Text 0"/>
            <p:cNvSpPr/>
            <p:nvPr/>
          </p:nvSpPr>
          <p:spPr>
            <a:xfrm>
              <a:off x="785268" y="225605"/>
              <a:ext cx="3225800" cy="4254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l">
                <a:lnSpc>
                  <a:spcPts val="3705"/>
                </a:lnSpc>
                <a:buNone/>
              </a:pPr>
              <a:r>
                <a:rPr lang="en-US" sz="1900" b="1">
                  <a:solidFill>
                    <a:srgbClr val="263B5E">
                      <a:alpha val="99000"/>
                    </a:srgbClr>
                  </a:solidFill>
                  <a:latin typeface="Poppins" pitchFamily="34" charset="0"/>
                  <a:ea typeface="Poppins" pitchFamily="34" charset="-122"/>
                  <a:cs typeface="Poppins" pitchFamily="34" charset="-120"/>
                </a:rPr>
                <a:t>Thought Leadership</a:t>
              </a:r>
              <a:endParaRPr lang="en-US" sz="1900"/>
            </a:p>
          </p:txBody>
        </p:sp>
        <p:sp>
          <p:nvSpPr>
            <p:cNvPr id="3" name="Shape 1"/>
            <p:cNvSpPr/>
            <p:nvPr/>
          </p:nvSpPr>
          <p:spPr>
            <a:xfrm rot="5400000">
              <a:off x="488951" y="482600"/>
              <a:ext cx="330200" cy="0"/>
            </a:xfrm>
            <a:prstGeom prst="line">
              <a:avLst/>
            </a:prstGeom>
            <a:noFill/>
            <a:ln w="13573">
              <a:solidFill>
                <a:srgbClr val="FF7E00"/>
              </a:solidFill>
              <a:prstDash val="solid"/>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4" name="Text 2"/>
            <p:cNvSpPr/>
            <p:nvPr/>
          </p:nvSpPr>
          <p:spPr>
            <a:xfrm>
              <a:off x="1111399" y="1041401"/>
              <a:ext cx="508000" cy="4889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235"/>
                </a:lnSpc>
                <a:buNone/>
              </a:pPr>
              <a:r>
                <a:rPr lang="en-US" sz="760">
                  <a:solidFill>
                    <a:srgbClr val="263B5E">
                      <a:alpha val="99000"/>
                    </a:srgbClr>
                  </a:solidFill>
                  <a:latin typeface="Poppins" pitchFamily="34" charset="0"/>
                  <a:ea typeface="Poppins" pitchFamily="34" charset="-122"/>
                  <a:cs typeface="Poppins" pitchFamily="34" charset="-120"/>
                </a:rPr>
                <a:t>Agents</a:t>
              </a:r>
              <a:endParaRPr lang="en-US" sz="760"/>
            </a:p>
            <a:p>
              <a:pPr marL="0" indent="0" algn="ctr">
                <a:lnSpc>
                  <a:spcPts val="1235"/>
                </a:lnSpc>
                <a:buNone/>
              </a:pPr>
              <a:r>
                <a:rPr lang="en-US" sz="760">
                  <a:solidFill>
                    <a:srgbClr val="263B5E">
                      <a:alpha val="99000"/>
                    </a:srgbClr>
                  </a:solidFill>
                  <a:latin typeface="Poppins" pitchFamily="34" charset="0"/>
                  <a:ea typeface="Poppins" pitchFamily="34" charset="-122"/>
                  <a:cs typeface="Poppins" pitchFamily="34" charset="-120"/>
                </a:rPr>
                <a:t>Servin Layer</a:t>
              </a:r>
              <a:endParaRPr lang="en-US" sz="760"/>
            </a:p>
          </p:txBody>
        </p:sp>
        <p:sp>
          <p:nvSpPr>
            <p:cNvPr id="5" name="Text 3"/>
            <p:cNvSpPr/>
            <p:nvPr/>
          </p:nvSpPr>
          <p:spPr>
            <a:xfrm>
              <a:off x="1841624" y="793751"/>
              <a:ext cx="2209800" cy="4889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Agents</a:t>
              </a:r>
              <a:endParaRPr lang="en-US" sz="951"/>
            </a:p>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Servin Layer</a:t>
              </a:r>
              <a:endParaRPr lang="en-US" sz="951"/>
            </a:p>
          </p:txBody>
        </p:sp>
        <p:sp>
          <p:nvSpPr>
            <p:cNvPr id="6" name="Text 4"/>
            <p:cNvSpPr/>
            <p:nvPr/>
          </p:nvSpPr>
          <p:spPr>
            <a:xfrm>
              <a:off x="1111375" y="3213100"/>
              <a:ext cx="508000" cy="5334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Agent OS Layer</a:t>
              </a:r>
              <a:endParaRPr lang="en-US" sz="951"/>
            </a:p>
          </p:txBody>
        </p:sp>
        <p:sp>
          <p:nvSpPr>
            <p:cNvPr id="7" name="Text 5"/>
            <p:cNvSpPr/>
            <p:nvPr/>
          </p:nvSpPr>
          <p:spPr>
            <a:xfrm>
              <a:off x="1111375" y="5289551"/>
              <a:ext cx="508000" cy="5334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DataOps</a:t>
              </a:r>
              <a:endParaRPr lang="en-US" sz="951"/>
            </a:p>
          </p:txBody>
        </p:sp>
        <p:sp>
          <p:nvSpPr>
            <p:cNvPr id="8" name="Text 6"/>
            <p:cNvSpPr/>
            <p:nvPr/>
          </p:nvSpPr>
          <p:spPr>
            <a:xfrm rot="16200000">
              <a:off x="9232900" y="3098800"/>
              <a:ext cx="2946400" cy="5334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Adoption, Readiness &amp; Change Enablement</a:t>
              </a:r>
              <a:endParaRPr lang="en-US" sz="951"/>
            </a:p>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Industry &amp; Use-case Workshops</a:t>
              </a:r>
              <a:endParaRPr lang="en-US" sz="951"/>
            </a:p>
            <a:p>
              <a:pPr marL="0" indent="0" algn="ctr">
                <a:lnSpc>
                  <a:spcPts val="1235"/>
                </a:lnSpc>
                <a:buNone/>
              </a:pPr>
              <a:r>
                <a:rPr lang="en-US" sz="951">
                  <a:solidFill>
                    <a:srgbClr val="263B5E">
                      <a:alpha val="99000"/>
                    </a:srgbClr>
                  </a:solidFill>
                  <a:latin typeface="Poppins" pitchFamily="34" charset="0"/>
                  <a:ea typeface="Poppins" pitchFamily="34" charset="-122"/>
                  <a:cs typeface="Poppins" pitchFamily="34" charset="-120"/>
                </a:rPr>
                <a:t> | Leadership workshop | Data health check</a:t>
              </a:r>
              <a:endParaRPr lang="en-US" sz="951"/>
            </a:p>
          </p:txBody>
        </p:sp>
        <p:sp>
          <p:nvSpPr>
            <p:cNvPr id="9" name="Shape 7"/>
            <p:cNvSpPr/>
            <p:nvPr/>
          </p:nvSpPr>
          <p:spPr>
            <a:xfrm rot="5400000">
              <a:off x="867651" y="878599"/>
              <a:ext cx="996949" cy="814552"/>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0" name="Shape 8"/>
            <p:cNvSpPr/>
            <p:nvPr/>
          </p:nvSpPr>
          <p:spPr>
            <a:xfrm rot="5400000">
              <a:off x="6788852" y="31048"/>
              <a:ext cx="472315" cy="2010419"/>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1" name="Shape 9"/>
            <p:cNvSpPr/>
            <p:nvPr/>
          </p:nvSpPr>
          <p:spPr>
            <a:xfrm rot="5400000">
              <a:off x="4699703" y="31048"/>
              <a:ext cx="472315" cy="2010419"/>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2" name="Shape 10"/>
            <p:cNvSpPr/>
            <p:nvPr/>
          </p:nvSpPr>
          <p:spPr>
            <a:xfrm rot="5400000">
              <a:off x="8878003" y="31048"/>
              <a:ext cx="472315" cy="2010419"/>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3" name="Shape 11"/>
            <p:cNvSpPr/>
            <p:nvPr/>
          </p:nvSpPr>
          <p:spPr>
            <a:xfrm rot="5400000">
              <a:off x="2949928" y="212373"/>
              <a:ext cx="472315" cy="2689172"/>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4" name="Shape 12"/>
            <p:cNvSpPr/>
            <p:nvPr/>
          </p:nvSpPr>
          <p:spPr>
            <a:xfrm rot="5400001">
              <a:off x="5592221" y="-1902870"/>
              <a:ext cx="778907" cy="8280348"/>
            </a:xfrm>
            <a:prstGeom prst="roundRect">
              <a:avLst/>
            </a:prstGeom>
            <a:solidFill>
              <a:srgbClr val="002060"/>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5" name="Shape 13"/>
            <p:cNvSpPr/>
            <p:nvPr/>
          </p:nvSpPr>
          <p:spPr>
            <a:xfrm rot="5400001">
              <a:off x="5592221" y="-1083719"/>
              <a:ext cx="778907" cy="8280348"/>
            </a:xfrm>
            <a:prstGeom prst="roundRect">
              <a:avLst/>
            </a:prstGeom>
            <a:solidFill>
              <a:srgbClr val="002060"/>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6" name="Shape 14"/>
            <p:cNvSpPr/>
            <p:nvPr/>
          </p:nvSpPr>
          <p:spPr>
            <a:xfrm rot="5400000">
              <a:off x="4423847" y="910153"/>
              <a:ext cx="778907" cy="5943600"/>
            </a:xfrm>
            <a:prstGeom prst="roundRect">
              <a:avLst/>
            </a:prstGeom>
            <a:solidFill>
              <a:srgbClr val="002060"/>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7" name="Shape 15"/>
            <p:cNvSpPr/>
            <p:nvPr/>
          </p:nvSpPr>
          <p:spPr>
            <a:xfrm rot="5400000">
              <a:off x="8583096" y="2726254"/>
              <a:ext cx="778907" cy="2298700"/>
            </a:xfrm>
            <a:prstGeom prst="roundRect">
              <a:avLst/>
            </a:prstGeom>
            <a:solidFill>
              <a:srgbClr val="002060"/>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8" name="Shape 16"/>
            <p:cNvSpPr/>
            <p:nvPr/>
          </p:nvSpPr>
          <p:spPr>
            <a:xfrm rot="5400001">
              <a:off x="5592221" y="573630"/>
              <a:ext cx="778907" cy="8280348"/>
            </a:xfrm>
            <a:prstGeom prst="roundRect">
              <a:avLst/>
            </a:prstGeom>
            <a:solidFill>
              <a:srgbClr val="002060"/>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19" name="Shape 17"/>
            <p:cNvSpPr/>
            <p:nvPr/>
          </p:nvSpPr>
          <p:spPr>
            <a:xfrm rot="5400001">
              <a:off x="5592221" y="1418181"/>
              <a:ext cx="778907" cy="8280348"/>
            </a:xfrm>
            <a:prstGeom prst="roundRect">
              <a:avLst/>
            </a:prstGeom>
            <a:solidFill>
              <a:srgbClr val="FF7E00"/>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0" name="Shape 18"/>
            <p:cNvSpPr/>
            <p:nvPr/>
          </p:nvSpPr>
          <p:spPr>
            <a:xfrm rot="5400000">
              <a:off x="5709809" y="176641"/>
              <a:ext cx="472315" cy="2760633"/>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1" name="Shape 19"/>
            <p:cNvSpPr/>
            <p:nvPr/>
          </p:nvSpPr>
          <p:spPr>
            <a:xfrm rot="5400000">
              <a:off x="8507791" y="179009"/>
              <a:ext cx="472315" cy="2755896"/>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2" name="Shape 20"/>
            <p:cNvSpPr/>
            <p:nvPr/>
          </p:nvSpPr>
          <p:spPr>
            <a:xfrm rot="5400000">
              <a:off x="-261842" y="3068543"/>
              <a:ext cx="3255937" cy="814552"/>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3" name="Shape 21"/>
            <p:cNvSpPr/>
            <p:nvPr/>
          </p:nvSpPr>
          <p:spPr>
            <a:xfrm rot="5400000">
              <a:off x="8128864" y="2850287"/>
              <a:ext cx="5156200" cy="1043127"/>
            </a:xfrm>
            <a:prstGeom prst="roundRect">
              <a:avLst/>
            </a:prstGeom>
            <a:no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4" name="Shape 22"/>
            <p:cNvSpPr/>
            <p:nvPr/>
          </p:nvSpPr>
          <p:spPr>
            <a:xfrm rot="5400000">
              <a:off x="2616903" y="37399"/>
              <a:ext cx="472315" cy="2010419"/>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5" name="Shape 23"/>
            <p:cNvSpPr/>
            <p:nvPr/>
          </p:nvSpPr>
          <p:spPr>
            <a:xfrm rot="5400000">
              <a:off x="3045029" y="1025321"/>
              <a:ext cx="374244" cy="2667000"/>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6" name="Shape 24"/>
            <p:cNvSpPr/>
            <p:nvPr/>
          </p:nvSpPr>
          <p:spPr>
            <a:xfrm rot="5400000">
              <a:off x="2558694" y="4883507"/>
              <a:ext cx="386449" cy="1592236"/>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7" name="Shape 25"/>
            <p:cNvSpPr/>
            <p:nvPr/>
          </p:nvSpPr>
          <p:spPr>
            <a:xfrm rot="5400000">
              <a:off x="3064463" y="1850437"/>
              <a:ext cx="377868" cy="2671395"/>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8" name="Shape 26"/>
            <p:cNvSpPr/>
            <p:nvPr/>
          </p:nvSpPr>
          <p:spPr>
            <a:xfrm rot="5400000">
              <a:off x="2922833" y="2773119"/>
              <a:ext cx="411540" cy="2421804"/>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29" name="Shape 27"/>
            <p:cNvSpPr/>
            <p:nvPr/>
          </p:nvSpPr>
          <p:spPr>
            <a:xfrm rot="5400001">
              <a:off x="3751938" y="2826665"/>
              <a:ext cx="364684" cy="4020457"/>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0" name="Shape 28"/>
            <p:cNvSpPr/>
            <p:nvPr/>
          </p:nvSpPr>
          <p:spPr>
            <a:xfrm rot="5400000">
              <a:off x="5004003" y="1746047"/>
              <a:ext cx="374244" cy="1187451"/>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1" name="Shape 29"/>
            <p:cNvSpPr/>
            <p:nvPr/>
          </p:nvSpPr>
          <p:spPr>
            <a:xfrm rot="5400000">
              <a:off x="4184294" y="4883507"/>
              <a:ext cx="386449" cy="1592236"/>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2" name="Shape 30"/>
            <p:cNvSpPr/>
            <p:nvPr/>
          </p:nvSpPr>
          <p:spPr>
            <a:xfrm rot="5400000">
              <a:off x="5790791" y="1860961"/>
              <a:ext cx="377868" cy="2650348"/>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33" name="Text 31"/>
            <p:cNvSpPr/>
            <p:nvPr/>
          </p:nvSpPr>
          <p:spPr>
            <a:xfrm>
              <a:off x="1943225" y="920751"/>
              <a:ext cx="1809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Conversational Agents &amp; Copilots  Voice | Text</a:t>
              </a:r>
              <a:endParaRPr lang="en-US" sz="665"/>
            </a:p>
          </p:txBody>
        </p:sp>
        <p:sp>
          <p:nvSpPr>
            <p:cNvPr id="34" name="Text 32"/>
            <p:cNvSpPr/>
            <p:nvPr/>
          </p:nvSpPr>
          <p:spPr>
            <a:xfrm>
              <a:off x="1955925" y="1435101"/>
              <a:ext cx="2444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 Builders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MS Foundry | Copilot Studio | M365 Copilot</a:t>
              </a:r>
              <a:endParaRPr lang="en-US" sz="665"/>
            </a:p>
          </p:txBody>
        </p:sp>
        <p:sp>
          <p:nvSpPr>
            <p:cNvPr id="35" name="Text 33"/>
            <p:cNvSpPr/>
            <p:nvPr/>
          </p:nvSpPr>
          <p:spPr>
            <a:xfrm>
              <a:off x="1943224" y="2190751"/>
              <a:ext cx="2565400" cy="3429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Orchestration Frameworks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MS Agent Framework | Semantic Kernel | Copilot Studio</a:t>
              </a:r>
              <a:endParaRPr lang="en-US" sz="665"/>
            </a:p>
          </p:txBody>
        </p:sp>
        <p:sp>
          <p:nvSpPr>
            <p:cNvPr id="36" name="Text 34"/>
            <p:cNvSpPr/>
            <p:nvPr/>
          </p:nvSpPr>
          <p:spPr>
            <a:xfrm>
              <a:off x="2597275" y="2984500"/>
              <a:ext cx="13081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Model Catalog</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MS Foundry | Agent 365 SDK</a:t>
              </a:r>
              <a:endParaRPr lang="en-US" sz="665"/>
            </a:p>
          </p:txBody>
        </p:sp>
        <p:sp>
          <p:nvSpPr>
            <p:cNvPr id="37" name="Text 35"/>
            <p:cNvSpPr/>
            <p:nvPr/>
          </p:nvSpPr>
          <p:spPr>
            <a:xfrm>
              <a:off x="2076575" y="3784600"/>
              <a:ext cx="2101851"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Data &amp; Agent Governance</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 Control pane  | Purview | AI Ops</a:t>
              </a:r>
              <a:endParaRPr lang="en-US" sz="665"/>
            </a:p>
          </p:txBody>
        </p:sp>
        <p:sp>
          <p:nvSpPr>
            <p:cNvPr id="38" name="Text 36"/>
            <p:cNvSpPr/>
            <p:nvPr/>
          </p:nvSpPr>
          <p:spPr>
            <a:xfrm>
              <a:off x="2317875" y="5575300"/>
              <a:ext cx="8636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Databases</a:t>
              </a:r>
              <a:endParaRPr lang="en-US" sz="665"/>
            </a:p>
          </p:txBody>
        </p:sp>
        <p:sp>
          <p:nvSpPr>
            <p:cNvPr id="39" name="Text 37"/>
            <p:cNvSpPr/>
            <p:nvPr/>
          </p:nvSpPr>
          <p:spPr>
            <a:xfrm>
              <a:off x="3746625" y="5575300"/>
              <a:ext cx="12573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Datawarehouse Datalakes</a:t>
              </a:r>
              <a:endParaRPr lang="en-US" sz="665"/>
            </a:p>
          </p:txBody>
        </p:sp>
        <p:sp>
          <p:nvSpPr>
            <p:cNvPr id="40" name="Text 38"/>
            <p:cNvSpPr/>
            <p:nvPr/>
          </p:nvSpPr>
          <p:spPr>
            <a:xfrm>
              <a:off x="3314824" y="4648200"/>
              <a:ext cx="12446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263B5E">
                      <a:alpha val="99000"/>
                    </a:srgbClr>
                  </a:solidFill>
                  <a:latin typeface="Poppins" pitchFamily="34" charset="0"/>
                  <a:ea typeface="Poppins" pitchFamily="34" charset="-122"/>
                  <a:cs typeface="Poppins" pitchFamily="34" charset="-120"/>
                </a:rPr>
                <a:t>Business Ontology</a:t>
              </a:r>
              <a:endParaRPr lang="en-US" sz="951"/>
            </a:p>
          </p:txBody>
        </p:sp>
        <p:sp>
          <p:nvSpPr>
            <p:cNvPr id="41" name="Text 39"/>
            <p:cNvSpPr/>
            <p:nvPr/>
          </p:nvSpPr>
          <p:spPr>
            <a:xfrm>
              <a:off x="5327775" y="2984500"/>
              <a:ext cx="13081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Model Ops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MS Foundry</a:t>
              </a:r>
              <a:endParaRPr lang="en-US" sz="665"/>
            </a:p>
          </p:txBody>
        </p:sp>
        <p:sp>
          <p:nvSpPr>
            <p:cNvPr id="42" name="Text 40"/>
            <p:cNvSpPr/>
            <p:nvPr/>
          </p:nvSpPr>
          <p:spPr>
            <a:xfrm>
              <a:off x="4686424" y="2235200"/>
              <a:ext cx="10160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Tools &amp; API  MCP | A2A | REST API</a:t>
              </a:r>
              <a:endParaRPr lang="en-US" sz="665"/>
            </a:p>
          </p:txBody>
        </p:sp>
        <p:sp>
          <p:nvSpPr>
            <p:cNvPr id="43" name="Text 41"/>
            <p:cNvSpPr/>
            <p:nvPr/>
          </p:nvSpPr>
          <p:spPr>
            <a:xfrm>
              <a:off x="4775325" y="1435101"/>
              <a:ext cx="2444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Migration</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Agents | RPA | Applications | Data</a:t>
              </a:r>
              <a:endParaRPr lang="en-US" sz="665"/>
            </a:p>
          </p:txBody>
        </p:sp>
        <p:sp>
          <p:nvSpPr>
            <p:cNvPr id="44" name="Text 42"/>
            <p:cNvSpPr/>
            <p:nvPr/>
          </p:nvSpPr>
          <p:spPr>
            <a:xfrm>
              <a:off x="4756275" y="1930400"/>
              <a:ext cx="2444751"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FFFFFF">
                      <a:alpha val="99000"/>
                    </a:srgbClr>
                  </a:solidFill>
                  <a:latin typeface="Poppins" pitchFamily="34" charset="0"/>
                  <a:ea typeface="Poppins" pitchFamily="34" charset="-122"/>
                  <a:cs typeface="Poppins" pitchFamily="34" charset="-120"/>
                </a:rPr>
                <a:t>Agent Orchestration &amp; Runtime Layer</a:t>
              </a:r>
              <a:endParaRPr lang="en-US" sz="951"/>
            </a:p>
          </p:txBody>
        </p:sp>
        <p:sp>
          <p:nvSpPr>
            <p:cNvPr id="45" name="Text 43"/>
            <p:cNvSpPr/>
            <p:nvPr/>
          </p:nvSpPr>
          <p:spPr>
            <a:xfrm>
              <a:off x="4762625" y="2768600"/>
              <a:ext cx="2444751"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FFFFFF">
                      <a:alpha val="99000"/>
                    </a:srgbClr>
                  </a:solidFill>
                  <a:latin typeface="Poppins" pitchFamily="34" charset="0"/>
                  <a:ea typeface="Poppins" pitchFamily="34" charset="-122"/>
                  <a:cs typeface="Poppins" pitchFamily="34" charset="-120"/>
                </a:rPr>
                <a:t>Model &amp; AI Capability Layer</a:t>
              </a:r>
              <a:endParaRPr lang="en-US" sz="951"/>
            </a:p>
          </p:txBody>
        </p:sp>
        <p:sp>
          <p:nvSpPr>
            <p:cNvPr id="46" name="Text 44"/>
            <p:cNvSpPr/>
            <p:nvPr/>
          </p:nvSpPr>
          <p:spPr>
            <a:xfrm>
              <a:off x="3676775" y="3543300"/>
              <a:ext cx="2444751"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FFFFFF">
                      <a:alpha val="99000"/>
                    </a:srgbClr>
                  </a:solidFill>
                  <a:latin typeface="Poppins" pitchFamily="34" charset="0"/>
                  <a:ea typeface="Poppins" pitchFamily="34" charset="-122"/>
                  <a:cs typeface="Poppins" pitchFamily="34" charset="-120"/>
                </a:rPr>
                <a:t>Trust, Governance &amp; Responsible AI</a:t>
              </a:r>
              <a:endParaRPr lang="en-US" sz="951"/>
            </a:p>
          </p:txBody>
        </p:sp>
        <p:sp>
          <p:nvSpPr>
            <p:cNvPr id="47" name="Text 45"/>
            <p:cNvSpPr/>
            <p:nvPr/>
          </p:nvSpPr>
          <p:spPr>
            <a:xfrm>
              <a:off x="4661024" y="4425951"/>
              <a:ext cx="2641600"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FFFFFF">
                      <a:alpha val="99000"/>
                    </a:srgbClr>
                  </a:solidFill>
                  <a:latin typeface="Poppins" pitchFamily="34" charset="0"/>
                  <a:ea typeface="Poppins" pitchFamily="34" charset="-122"/>
                  <a:cs typeface="Poppins" pitchFamily="34" charset="-120"/>
                </a:rPr>
                <a:t>Semantic &amp; Context Intelligence Layer</a:t>
              </a:r>
              <a:endParaRPr lang="en-US" sz="951"/>
            </a:p>
          </p:txBody>
        </p:sp>
        <p:sp>
          <p:nvSpPr>
            <p:cNvPr id="48" name="Text 46"/>
            <p:cNvSpPr/>
            <p:nvPr/>
          </p:nvSpPr>
          <p:spPr>
            <a:xfrm>
              <a:off x="4661024" y="5264149"/>
              <a:ext cx="2641600"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FFFFFF">
                      <a:alpha val="99000"/>
                    </a:srgbClr>
                  </a:solidFill>
                  <a:latin typeface="Poppins" pitchFamily="34" charset="0"/>
                  <a:ea typeface="Poppins" pitchFamily="34" charset="-122"/>
                  <a:cs typeface="Poppins" pitchFamily="34" charset="-120"/>
                </a:rPr>
                <a:t>Enterprise and External Data Sources</a:t>
              </a:r>
              <a:endParaRPr lang="en-US" sz="951"/>
            </a:p>
          </p:txBody>
        </p:sp>
        <p:sp>
          <p:nvSpPr>
            <p:cNvPr id="49" name="Text 47"/>
            <p:cNvSpPr/>
            <p:nvPr/>
          </p:nvSpPr>
          <p:spPr>
            <a:xfrm>
              <a:off x="7753475" y="3568700"/>
              <a:ext cx="2444751" cy="146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03" b="1">
                  <a:solidFill>
                    <a:srgbClr val="FFFFFF">
                      <a:alpha val="99000"/>
                    </a:srgbClr>
                  </a:solidFill>
                  <a:latin typeface="Poppins" pitchFamily="34" charset="0"/>
                  <a:ea typeface="Poppins" pitchFamily="34" charset="-122"/>
                  <a:cs typeface="Poppins" pitchFamily="34" charset="-120"/>
                </a:rPr>
                <a:t>Platform Operations &amp; Automation</a:t>
              </a:r>
              <a:endParaRPr lang="en-US" sz="903"/>
            </a:p>
          </p:txBody>
        </p:sp>
        <p:sp>
          <p:nvSpPr>
            <p:cNvPr id="50" name="Text 48"/>
            <p:cNvSpPr/>
            <p:nvPr/>
          </p:nvSpPr>
          <p:spPr>
            <a:xfrm>
              <a:off x="7480425" y="1435101"/>
              <a:ext cx="2444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Experience Governance</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Notifications | Accessibility | Localization</a:t>
              </a:r>
              <a:endParaRPr lang="en-US" sz="665"/>
            </a:p>
          </p:txBody>
        </p:sp>
        <p:sp>
          <p:nvSpPr>
            <p:cNvPr id="51" name="Text 49"/>
            <p:cNvSpPr/>
            <p:nvPr/>
          </p:nvSpPr>
          <p:spPr>
            <a:xfrm>
              <a:off x="4032375" y="920751"/>
              <a:ext cx="1809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Agentic Process Automation</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RPA++ | BPM Augmentation </a:t>
              </a:r>
              <a:endParaRPr lang="en-US" sz="665"/>
            </a:p>
          </p:txBody>
        </p:sp>
        <p:sp>
          <p:nvSpPr>
            <p:cNvPr id="52" name="Text 50"/>
            <p:cNvSpPr/>
            <p:nvPr/>
          </p:nvSpPr>
          <p:spPr>
            <a:xfrm>
              <a:off x="6121525" y="920751"/>
              <a:ext cx="1809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Agentic BizApps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Power Apps| D365 CRM | CCaaS</a:t>
              </a:r>
              <a:endParaRPr lang="en-US" sz="665"/>
            </a:p>
          </p:txBody>
        </p:sp>
        <p:sp>
          <p:nvSpPr>
            <p:cNvPr id="53" name="Text 51"/>
            <p:cNvSpPr/>
            <p:nvPr/>
          </p:nvSpPr>
          <p:spPr>
            <a:xfrm>
              <a:off x="8210675" y="920751"/>
              <a:ext cx="1809751" cy="241300"/>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Decision &amp; Insight Applications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Dashboards | Self Service BI</a:t>
              </a:r>
              <a:endParaRPr lang="en-US" sz="665"/>
            </a:p>
          </p:txBody>
        </p:sp>
        <p:sp>
          <p:nvSpPr>
            <p:cNvPr id="54" name="Shape 52"/>
            <p:cNvSpPr/>
            <p:nvPr/>
          </p:nvSpPr>
          <p:spPr>
            <a:xfrm rot="5400001">
              <a:off x="5850457" y="2309295"/>
              <a:ext cx="411540" cy="3324052"/>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55" name="Shape 53"/>
            <p:cNvSpPr/>
            <p:nvPr/>
          </p:nvSpPr>
          <p:spPr>
            <a:xfrm rot="5400001">
              <a:off x="7831850" y="2842502"/>
              <a:ext cx="364684" cy="3988783"/>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56" name="Shape 54"/>
            <p:cNvSpPr/>
            <p:nvPr/>
          </p:nvSpPr>
          <p:spPr>
            <a:xfrm rot="5400000">
              <a:off x="6131129" y="1831772"/>
              <a:ext cx="374244" cy="1016000"/>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57" name="Shape 55"/>
            <p:cNvSpPr/>
            <p:nvPr/>
          </p:nvSpPr>
          <p:spPr>
            <a:xfrm rot="5400000">
              <a:off x="5809894" y="4883507"/>
              <a:ext cx="386449" cy="1592236"/>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58" name="Shape 56"/>
            <p:cNvSpPr/>
            <p:nvPr/>
          </p:nvSpPr>
          <p:spPr>
            <a:xfrm rot="5400000">
              <a:off x="8524470" y="1826031"/>
              <a:ext cx="377868" cy="2707507"/>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59" name="Text 57"/>
            <p:cNvSpPr/>
            <p:nvPr/>
          </p:nvSpPr>
          <p:spPr>
            <a:xfrm>
              <a:off x="4438775" y="3790951"/>
              <a:ext cx="32512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712"/>
                </a:lnSpc>
                <a:buNone/>
              </a:pPr>
              <a:r>
                <a:rPr lang="en-US" sz="665" b="1">
                  <a:solidFill>
                    <a:srgbClr val="263B5E">
                      <a:alpha val="99000"/>
                    </a:srgbClr>
                  </a:solidFill>
                  <a:latin typeface="Poppins" pitchFamily="34" charset="0"/>
                  <a:ea typeface="Poppins" pitchFamily="34" charset="-122"/>
                  <a:cs typeface="Poppins" pitchFamily="34" charset="-120"/>
                </a:rPr>
                <a:t>AI Agent Data Readiness</a:t>
              </a:r>
              <a:r>
                <a:rPr lang="en-US" sz="665">
                  <a:solidFill>
                    <a:srgbClr val="263B5E">
                      <a:alpha val="99000"/>
                    </a:srgbClr>
                  </a:solidFill>
                  <a:latin typeface="Poppins" pitchFamily="34" charset="0"/>
                  <a:ea typeface="Poppins" pitchFamily="34" charset="-122"/>
                  <a:cs typeface="Poppins" pitchFamily="34" charset="-120"/>
                </a:rPr>
                <a:t> </a:t>
              </a:r>
              <a:r>
                <a:rPr lang="en-US" sz="569">
                  <a:solidFill>
                    <a:srgbClr val="263B5E">
                      <a:alpha val="99000"/>
                    </a:srgbClr>
                  </a:solidFill>
                  <a:latin typeface="Poppins" pitchFamily="34" charset="0"/>
                  <a:ea typeface="Poppins" pitchFamily="34" charset="-122"/>
                  <a:cs typeface="Poppins" pitchFamily="34" charset="-120"/>
                </a:rPr>
                <a:t>AI Data pipelines ( Clean , Curate , Contextualize) | Data Store (Vector, Graph) | Data Products | MDP | CDP</a:t>
              </a:r>
              <a:endParaRPr lang="en-US" sz="665"/>
            </a:p>
          </p:txBody>
        </p:sp>
        <p:sp>
          <p:nvSpPr>
            <p:cNvPr id="60" name="Text 58"/>
            <p:cNvSpPr/>
            <p:nvPr/>
          </p:nvSpPr>
          <p:spPr>
            <a:xfrm>
              <a:off x="7175625" y="4622800"/>
              <a:ext cx="1682751"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263B5E">
                      <a:alpha val="99000"/>
                    </a:srgbClr>
                  </a:solidFill>
                  <a:latin typeface="Poppins" pitchFamily="34" charset="0"/>
                  <a:ea typeface="Poppins" pitchFamily="34" charset="-122"/>
                  <a:cs typeface="Poppins" pitchFamily="34" charset="-120"/>
                </a:rPr>
                <a:t>Unified Information Model</a:t>
              </a:r>
              <a:endParaRPr lang="en-US" sz="951"/>
            </a:p>
          </p:txBody>
        </p:sp>
        <p:sp>
          <p:nvSpPr>
            <p:cNvPr id="61" name="Text 59"/>
            <p:cNvSpPr/>
            <p:nvPr/>
          </p:nvSpPr>
          <p:spPr>
            <a:xfrm>
              <a:off x="4000624" y="6299200"/>
              <a:ext cx="4216400" cy="1968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760" b="1">
                  <a:solidFill>
                    <a:srgbClr val="263B5E">
                      <a:alpha val="99000"/>
                    </a:srgbClr>
                  </a:solidFill>
                  <a:latin typeface="Poppins" pitchFamily="34" charset="0"/>
                  <a:ea typeface="Poppins" pitchFamily="34" charset="-122"/>
                  <a:cs typeface="Poppins" pitchFamily="34" charset="-120"/>
                </a:rPr>
                <a:t>Design → Register → Approve → Deploy → Monitor → Evolve</a:t>
              </a:r>
              <a:endParaRPr lang="en-US" sz="760"/>
            </a:p>
          </p:txBody>
        </p:sp>
        <p:sp>
          <p:nvSpPr>
            <p:cNvPr id="62" name="Text 60"/>
            <p:cNvSpPr/>
            <p:nvPr/>
          </p:nvSpPr>
          <p:spPr>
            <a:xfrm>
              <a:off x="4000624" y="6000751"/>
              <a:ext cx="42164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951" b="1">
                  <a:solidFill>
                    <a:srgbClr val="263B5E">
                      <a:alpha val="99000"/>
                    </a:srgbClr>
                  </a:solidFill>
                  <a:latin typeface="Poppins" pitchFamily="34" charset="0"/>
                  <a:ea typeface="Poppins" pitchFamily="34" charset="-122"/>
                  <a:cs typeface="Poppins" pitchFamily="34" charset="-120"/>
                </a:rPr>
                <a:t>Agent Lifecycle</a:t>
              </a:r>
              <a:endParaRPr lang="en-US" sz="951"/>
            </a:p>
          </p:txBody>
        </p:sp>
        <p:sp>
          <p:nvSpPr>
            <p:cNvPr id="63" name="Shape 61"/>
            <p:cNvSpPr/>
            <p:nvPr/>
          </p:nvSpPr>
          <p:spPr>
            <a:xfrm rot="5400000">
              <a:off x="8779480" y="2898170"/>
              <a:ext cx="405189" cy="2165351"/>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64" name="Text 62"/>
            <p:cNvSpPr/>
            <p:nvPr/>
          </p:nvSpPr>
          <p:spPr>
            <a:xfrm>
              <a:off x="5569075" y="5575300"/>
              <a:ext cx="869951"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Unstructured Data</a:t>
              </a:r>
              <a:endParaRPr lang="en-US" sz="665"/>
            </a:p>
          </p:txBody>
        </p:sp>
        <p:sp>
          <p:nvSpPr>
            <p:cNvPr id="65" name="Shape 63"/>
            <p:cNvSpPr/>
            <p:nvPr/>
          </p:nvSpPr>
          <p:spPr>
            <a:xfrm rot="5400000">
              <a:off x="7569403" y="1441247"/>
              <a:ext cx="374244" cy="1797051"/>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66" name="Text 64"/>
            <p:cNvSpPr/>
            <p:nvPr/>
          </p:nvSpPr>
          <p:spPr>
            <a:xfrm>
              <a:off x="5937375" y="2235200"/>
              <a:ext cx="768351"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Prompt &amp; Policy  Templates</a:t>
              </a:r>
              <a:endParaRPr lang="en-US" sz="665"/>
            </a:p>
          </p:txBody>
        </p:sp>
        <p:sp>
          <p:nvSpPr>
            <p:cNvPr id="67" name="Text 65"/>
            <p:cNvSpPr/>
            <p:nvPr/>
          </p:nvSpPr>
          <p:spPr>
            <a:xfrm>
              <a:off x="6966075" y="2235200"/>
              <a:ext cx="16383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 Catalog</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Org Agent Market place | Reusability</a:t>
              </a:r>
              <a:endParaRPr lang="en-US" sz="665"/>
            </a:p>
          </p:txBody>
        </p:sp>
        <p:sp>
          <p:nvSpPr>
            <p:cNvPr id="68" name="Text 66"/>
            <p:cNvSpPr/>
            <p:nvPr/>
          </p:nvSpPr>
          <p:spPr>
            <a:xfrm>
              <a:off x="8058275" y="2984500"/>
              <a:ext cx="13081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AI Services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OCR, NLP, Speech</a:t>
              </a:r>
              <a:endParaRPr lang="en-US" sz="665"/>
            </a:p>
          </p:txBody>
        </p:sp>
        <p:sp>
          <p:nvSpPr>
            <p:cNvPr id="69" name="Text 67"/>
            <p:cNvSpPr/>
            <p:nvPr/>
          </p:nvSpPr>
          <p:spPr>
            <a:xfrm>
              <a:off x="8058275" y="2984500"/>
              <a:ext cx="1308100"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AI Services</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OCR, NLP, Speech</a:t>
              </a:r>
              <a:endParaRPr lang="en-US" sz="665"/>
            </a:p>
          </p:txBody>
        </p:sp>
        <p:sp>
          <p:nvSpPr>
            <p:cNvPr id="70" name="Text 68"/>
            <p:cNvSpPr/>
            <p:nvPr/>
          </p:nvSpPr>
          <p:spPr>
            <a:xfrm>
              <a:off x="8083675" y="3784600"/>
              <a:ext cx="1797051" cy="4000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Infra Provisioning &amp; Monitoring</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IAC | Services/Functions | Auto Scaling</a:t>
              </a:r>
              <a:endParaRPr lang="en-US" sz="665"/>
            </a:p>
          </p:txBody>
        </p:sp>
        <p:sp>
          <p:nvSpPr>
            <p:cNvPr id="71" name="Shape 69"/>
            <p:cNvSpPr/>
            <p:nvPr/>
          </p:nvSpPr>
          <p:spPr>
            <a:xfrm rot="5400000">
              <a:off x="7429145" y="4883507"/>
              <a:ext cx="386449" cy="1592236"/>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72" name="Shape 70"/>
            <p:cNvSpPr/>
            <p:nvPr/>
          </p:nvSpPr>
          <p:spPr>
            <a:xfrm rot="5400000">
              <a:off x="9185474" y="1653978"/>
              <a:ext cx="374244" cy="1384289"/>
            </a:xfrm>
            <a:prstGeom prst="roundRect">
              <a:avLst/>
            </a:prstGeom>
            <a:solidFill>
              <a:srgbClr val="FFFFFF"/>
            </a:solidFill>
            <a:ln w="9049">
              <a:solidFill>
                <a:srgbClr val="FF7E0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73" name="Shape 71"/>
            <p:cNvSpPr/>
            <p:nvPr/>
          </p:nvSpPr>
          <p:spPr>
            <a:xfrm rot="5400000">
              <a:off x="9054745" y="4883507"/>
              <a:ext cx="386449" cy="1592236"/>
            </a:xfrm>
            <a:prstGeom prst="roundRect">
              <a:avLst/>
            </a:prstGeom>
            <a:solidFill>
              <a:srgbClr val="FFFFFF"/>
            </a:solidFill>
            <a:ln w="9049">
              <a:solidFill>
                <a:srgbClr val="002060"/>
              </a:solidFill>
              <a:prstDash val="dash"/>
            </a:ln>
          </p:spPr>
          <p:txBody>
            <a:bodyP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endParaRPr lang="en-US" sz="3200"/>
            </a:p>
          </p:txBody>
        </p:sp>
        <p:sp>
          <p:nvSpPr>
            <p:cNvPr id="74" name="Text 72"/>
            <p:cNvSpPr/>
            <p:nvPr/>
          </p:nvSpPr>
          <p:spPr>
            <a:xfrm>
              <a:off x="8750424" y="2235200"/>
              <a:ext cx="12446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Agent Monitoring</a:t>
              </a:r>
              <a:endParaRPr lang="en-US" sz="665"/>
            </a:p>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MS Foundry | Copilot Studio</a:t>
              </a:r>
              <a:endParaRPr lang="en-US" sz="665"/>
            </a:p>
          </p:txBody>
        </p:sp>
        <p:sp>
          <p:nvSpPr>
            <p:cNvPr id="75" name="Text 73"/>
            <p:cNvSpPr/>
            <p:nvPr/>
          </p:nvSpPr>
          <p:spPr>
            <a:xfrm>
              <a:off x="7188325" y="5575300"/>
              <a:ext cx="869951"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Structured Data</a:t>
              </a:r>
              <a:endParaRPr lang="en-US" sz="665"/>
            </a:p>
          </p:txBody>
        </p:sp>
        <p:sp>
          <p:nvSpPr>
            <p:cNvPr id="76" name="Text 74"/>
            <p:cNvSpPr/>
            <p:nvPr/>
          </p:nvSpPr>
          <p:spPr>
            <a:xfrm>
              <a:off x="8667875" y="5575300"/>
              <a:ext cx="1168400" cy="222251"/>
            </a:xfrm>
            <a:prstGeom prst="rect">
              <a:avLst/>
            </a:prstGeom>
            <a:noFill/>
            <a:ln/>
          </p:spPr>
          <p:txBody>
            <a:bodyPr wrap="square" lIns="0" tIns="0" rIns="0" bIns="0" rtlCol="0" anchor="ctr"/>
            <a:lstStyle>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indent="0" algn="ctr">
                <a:lnSpc>
                  <a:spcPts val="951"/>
                </a:lnSpc>
                <a:buNone/>
              </a:pPr>
              <a:r>
                <a:rPr lang="en-US" sz="665">
                  <a:solidFill>
                    <a:srgbClr val="263B5E">
                      <a:alpha val="99000"/>
                    </a:srgbClr>
                  </a:solidFill>
                  <a:latin typeface="Poppins" pitchFamily="34" charset="0"/>
                  <a:ea typeface="Poppins" pitchFamily="34" charset="-122"/>
                  <a:cs typeface="Poppins" pitchFamily="34" charset="-120"/>
                </a:rPr>
                <a:t>APIs to External Sources</a:t>
              </a:r>
              <a:endParaRPr lang="en-US" sz="665"/>
            </a:p>
          </p:txBody>
        </p:sp>
      </p:grpSp>
      <p:sp>
        <p:nvSpPr>
          <p:cNvPr id="78" name="Text 0">
            <a:extLst>
              <a:ext uri="{FF2B5EF4-FFF2-40B4-BE49-F238E27FC236}">
                <a16:creationId xmlns:a16="http://schemas.microsoft.com/office/drawing/2014/main" id="{03BBE11F-917F-B9B0-1C1C-9AF90BB0464C}"/>
              </a:ext>
            </a:extLst>
          </p:cNvPr>
          <p:cNvSpPr/>
          <p:nvPr/>
        </p:nvSpPr>
        <p:spPr>
          <a:xfrm>
            <a:off x="457200" y="80544"/>
            <a:ext cx="10515600" cy="457200"/>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F3A63"/>
                </a:solidFill>
                <a:effectLst/>
                <a:uLnTx/>
                <a:uFillTx/>
                <a:latin typeface="Montserrat" pitchFamily="2" charset="0"/>
                <a:ea typeface="Cambria" pitchFamily="34" charset="-122"/>
                <a:cs typeface="Cambria" pitchFamily="34" charset="-120"/>
              </a:rPr>
              <a:t>Agent Factory Implementation Blueprint for Enterprises</a:t>
            </a:r>
            <a:endParaRPr kumimoji="0" lang="en-US" sz="2000" b="0" i="0" u="none" strike="noStrike" kern="1200" cap="none" spc="0" normalizeH="0" baseline="0" noProof="0">
              <a:ln>
                <a:noFill/>
              </a:ln>
              <a:solidFill>
                <a:prstClr val="black"/>
              </a:solidFill>
              <a:effectLst/>
              <a:uLnTx/>
              <a:uFillTx/>
              <a:latin typeface="Montserrat" pitchFamily="2" charset="0"/>
            </a:endParaRPr>
          </a:p>
        </p:txBody>
      </p:sp>
      <p:sp>
        <p:nvSpPr>
          <p:cNvPr id="79" name="Text 1">
            <a:extLst>
              <a:ext uri="{FF2B5EF4-FFF2-40B4-BE49-F238E27FC236}">
                <a16:creationId xmlns:a16="http://schemas.microsoft.com/office/drawing/2014/main" id="{6F2110F4-6087-1212-F4DE-15987E95AFEE}"/>
              </a:ext>
            </a:extLst>
          </p:cNvPr>
          <p:cNvSpPr/>
          <p:nvPr/>
        </p:nvSpPr>
        <p:spPr>
          <a:xfrm>
            <a:off x="475488" y="649301"/>
            <a:ext cx="5486400" cy="237744"/>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F3A63"/>
                </a:solidFill>
                <a:effectLst/>
                <a:uLnTx/>
                <a:uFillTx/>
                <a:latin typeface="Open Sans"/>
                <a:ea typeface="Open Sans"/>
                <a:cs typeface="Open Sans"/>
              </a:rPr>
              <a:t>Powered by </a:t>
            </a:r>
            <a:endParaRPr lang="en-US" sz="1100" b="1" i="0" u="none" strike="noStrike" kern="1200" cap="none" spc="0" normalizeH="0" baseline="0" noProof="0">
              <a:ln>
                <a:noFill/>
              </a:ln>
              <a:solidFill>
                <a:srgbClr val="1F3A63"/>
              </a:solidFill>
              <a:effectLst/>
              <a:uLnTx/>
              <a:uFillTx/>
              <a:latin typeface="Open Sans"/>
              <a:ea typeface="Open Sans"/>
              <a:cs typeface="Open Sans"/>
            </a:endParaRPr>
          </a:p>
        </p:txBody>
      </p:sp>
      <p:grpSp>
        <p:nvGrpSpPr>
          <p:cNvPr id="80" name="Group 79">
            <a:extLst>
              <a:ext uri="{FF2B5EF4-FFF2-40B4-BE49-F238E27FC236}">
                <a16:creationId xmlns:a16="http://schemas.microsoft.com/office/drawing/2014/main" id="{D2CF1234-1D4C-690E-B2E5-FE3BF05EC00F}"/>
              </a:ext>
            </a:extLst>
          </p:cNvPr>
          <p:cNvGrpSpPr/>
          <p:nvPr/>
        </p:nvGrpSpPr>
        <p:grpSpPr>
          <a:xfrm>
            <a:off x="9127714" y="199697"/>
            <a:ext cx="2761424" cy="271540"/>
            <a:chOff x="9127712" y="199697"/>
            <a:chExt cx="4029075" cy="396193"/>
          </a:xfrm>
        </p:grpSpPr>
        <p:pic>
          <p:nvPicPr>
            <p:cNvPr id="81" name="Image 1">
              <a:extLst>
                <a:ext uri="{FF2B5EF4-FFF2-40B4-BE49-F238E27FC236}">
                  <a16:creationId xmlns:a16="http://schemas.microsoft.com/office/drawing/2014/main" id="{ABC3A8F2-C0B6-5883-E52B-CBF88F3F6A31}"/>
                </a:ext>
              </a:extLst>
            </p:cNvPr>
            <p:cNvPicPr>
              <a:picLocks noChangeAspect="1"/>
            </p:cNvPicPr>
            <p:nvPr/>
          </p:nvPicPr>
          <p:blipFill>
            <a:blip r:embed="rId3"/>
            <a:srcRect/>
            <a:stretch/>
          </p:blipFill>
          <p:spPr>
            <a:xfrm>
              <a:off x="9127712" y="199697"/>
              <a:ext cx="2760688" cy="396193"/>
            </a:xfrm>
            <a:prstGeom prst="rect">
              <a:avLst/>
            </a:prstGeom>
          </p:spPr>
        </p:pic>
        <p:pic>
          <p:nvPicPr>
            <p:cNvPr id="82" name="Image 11">
              <a:extLst>
                <a:ext uri="{FF2B5EF4-FFF2-40B4-BE49-F238E27FC236}">
                  <a16:creationId xmlns:a16="http://schemas.microsoft.com/office/drawing/2014/main" id="{82B0E98C-59A3-F37F-0BE1-DA216F923514}"/>
                </a:ext>
              </a:extLst>
            </p:cNvPr>
            <p:cNvPicPr>
              <a:picLocks noChangeAspect="1"/>
            </p:cNvPicPr>
            <p:nvPr/>
          </p:nvPicPr>
          <p:blipFill>
            <a:blip r:embed="rId4"/>
            <a:srcRect/>
            <a:stretch/>
          </p:blipFill>
          <p:spPr>
            <a:xfrm>
              <a:off x="12082735" y="268277"/>
              <a:ext cx="1074052" cy="257720"/>
            </a:xfrm>
            <a:prstGeom prst="rect">
              <a:avLst/>
            </a:prstGeom>
          </p:spPr>
        </p:pic>
        <p:cxnSp>
          <p:nvCxnSpPr>
            <p:cNvPr id="83" name="Straight Connector 82">
              <a:extLst>
                <a:ext uri="{FF2B5EF4-FFF2-40B4-BE49-F238E27FC236}">
                  <a16:creationId xmlns:a16="http://schemas.microsoft.com/office/drawing/2014/main" id="{E8840167-2281-B3F6-A389-173610B92D9D}"/>
                </a:ext>
              </a:extLst>
            </p:cNvPr>
            <p:cNvCxnSpPr>
              <a:cxnSpLocks/>
            </p:cNvCxnSpPr>
            <p:nvPr/>
          </p:nvCxnSpPr>
          <p:spPr>
            <a:xfrm>
              <a:off x="12004828" y="199697"/>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85" name="Slide Number Placeholder 0">
            <a:extLst>
              <a:ext uri="{FF2B5EF4-FFF2-40B4-BE49-F238E27FC236}">
                <a16:creationId xmlns:a16="http://schemas.microsoft.com/office/drawing/2014/main" id="{9094B708-6B05-3B2C-FB40-63B6D47BADF2}"/>
              </a:ext>
            </a:extLst>
          </p:cNvPr>
          <p:cNvSpPr txBox="1">
            <a:spLocks/>
          </p:cNvSpPr>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nchor="t"/>
          <a:lstStyle>
            <a:lvl1pPr marL="0" algn="l" defTabSz="914400" rtl="0" eaLnBrk="1" latinLnBrk="0" hangingPunct="1">
              <a:defRPr sz="800" kern="1200">
                <a:solidFill>
                  <a:srgbClr val="7A8499"/>
                </a:solidFill>
                <a:latin typeface="Segoe UI"/>
                <a:ea typeface="Segoe UI"/>
                <a:cs typeface="Segoe UI"/>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a:t>16</a:t>
            </a:r>
          </a:p>
        </p:txBody>
      </p:sp>
      <p:pic>
        <p:nvPicPr>
          <p:cNvPr id="86" name="Picture 85">
            <a:extLst>
              <a:ext uri="{FF2B5EF4-FFF2-40B4-BE49-F238E27FC236}">
                <a16:creationId xmlns:a16="http://schemas.microsoft.com/office/drawing/2014/main" id="{B096484F-65D4-9E7B-A9A5-C312DBA30174}"/>
              </a:ext>
            </a:extLst>
          </p:cNvPr>
          <p:cNvPicPr>
            <a:picLocks noChangeAspect="1"/>
          </p:cNvPicPr>
          <p:nvPr/>
        </p:nvPicPr>
        <p:blipFill>
          <a:blip r:embed="rId5"/>
          <a:stretch>
            <a:fillRect/>
          </a:stretch>
        </p:blipFill>
        <p:spPr>
          <a:xfrm>
            <a:off x="6091238" y="3424238"/>
            <a:ext cx="9525" cy="9525"/>
          </a:xfrm>
          <a:prstGeom prst="rect">
            <a:avLst/>
          </a:prstGeom>
        </p:spPr>
      </p:pic>
      <p:pic>
        <p:nvPicPr>
          <p:cNvPr id="87" name="Picture 86">
            <a:extLst>
              <a:ext uri="{FF2B5EF4-FFF2-40B4-BE49-F238E27FC236}">
                <a16:creationId xmlns:a16="http://schemas.microsoft.com/office/drawing/2014/main" id="{5D1C2774-54EA-2F08-E9E3-9A27A34644B5}"/>
              </a:ext>
            </a:extLst>
          </p:cNvPr>
          <p:cNvPicPr>
            <a:picLocks noChangeAspect="1"/>
          </p:cNvPicPr>
          <p:nvPr/>
        </p:nvPicPr>
        <p:blipFill>
          <a:blip r:embed="rId6"/>
          <a:stretch>
            <a:fillRect/>
          </a:stretch>
        </p:blipFill>
        <p:spPr>
          <a:xfrm>
            <a:off x="1351928" y="587445"/>
            <a:ext cx="1198909" cy="362365"/>
          </a:xfrm>
          <a:prstGeom prst="rect">
            <a:avLst/>
          </a:prstGeom>
        </p:spPr>
      </p:pic>
      <p:sp>
        <p:nvSpPr>
          <p:cNvPr id="89" name="LeftColRule">
            <a:extLst>
              <a:ext uri="{FF2B5EF4-FFF2-40B4-BE49-F238E27FC236}">
                <a16:creationId xmlns:a16="http://schemas.microsoft.com/office/drawing/2014/main" id="{CF72631E-1291-B6F5-8065-D1D179C74D5D}"/>
              </a:ext>
            </a:extLst>
          </p:cNvPr>
          <p:cNvSpPr/>
          <p:nvPr/>
        </p:nvSpPr>
        <p:spPr>
          <a:xfrm flipV="1">
            <a:off x="451949" y="492939"/>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pic>
        <p:nvPicPr>
          <p:cNvPr id="84" name="Picture 83">
            <a:extLst>
              <a:ext uri="{FF2B5EF4-FFF2-40B4-BE49-F238E27FC236}">
                <a16:creationId xmlns:a16="http://schemas.microsoft.com/office/drawing/2014/main" id="{7123996B-9D49-78C3-B22C-5B721DD408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7323735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486D1F-9AFD-2B4F-E055-9C4DE1D05E32}"/>
            </a:ext>
          </a:extLst>
        </p:cNvPr>
        <p:cNvGrpSpPr/>
        <p:nvPr/>
      </p:nvGrpSpPr>
      <p:grpSpPr>
        <a:xfrm>
          <a:off x="0" y="0"/>
          <a:ext cx="0" cy="0"/>
          <a:chOff x="0" y="0"/>
          <a:chExt cx="0" cy="0"/>
        </a:xfrm>
      </p:grpSpPr>
      <p:pic>
        <p:nvPicPr>
          <p:cNvPr id="91" name="Picture 90">
            <a:extLst>
              <a:ext uri="{FF2B5EF4-FFF2-40B4-BE49-F238E27FC236}">
                <a16:creationId xmlns:a16="http://schemas.microsoft.com/office/drawing/2014/main" id="{5251AF6E-6BC2-1D24-C14C-67D285860757}"/>
              </a:ext>
            </a:extLst>
          </p:cNvPr>
          <p:cNvPicPr>
            <a:picLocks noChangeAspect="1"/>
          </p:cNvPicPr>
          <p:nvPr/>
        </p:nvPicPr>
        <p:blipFill>
          <a:blip r:embed="rId3">
            <a:alphaModFix amt="15000"/>
          </a:blip>
          <a:srcRect l="17604" r="21146"/>
          <a:stretch>
            <a:fillRect/>
          </a:stretch>
        </p:blipFill>
        <p:spPr>
          <a:xfrm>
            <a:off x="4053678" y="-702676"/>
            <a:ext cx="8439150" cy="9513864"/>
          </a:xfrm>
          <a:prstGeom prst="rect">
            <a:avLst/>
          </a:prstGeom>
        </p:spPr>
      </p:pic>
      <p:pic>
        <p:nvPicPr>
          <p:cNvPr id="5" name="Group 7564" descr="preencoded.png">
            <a:extLst>
              <a:ext uri="{FF2B5EF4-FFF2-40B4-BE49-F238E27FC236}">
                <a16:creationId xmlns:a16="http://schemas.microsoft.com/office/drawing/2014/main" id="{9E4D8C36-857A-3BC1-8B00-B50460478AE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120775" y="1602069"/>
            <a:ext cx="3159125" cy="1181100"/>
          </a:xfrm>
          <a:prstGeom prst="rect">
            <a:avLst/>
          </a:prstGeom>
        </p:spPr>
      </p:pic>
      <p:sp>
        <p:nvSpPr>
          <p:cNvPr id="36" name="Our Service Offerings">
            <a:extLst>
              <a:ext uri="{FF2B5EF4-FFF2-40B4-BE49-F238E27FC236}">
                <a16:creationId xmlns:a16="http://schemas.microsoft.com/office/drawing/2014/main" id="{48F763D7-E363-E456-F614-1DA47C52C5E5}"/>
              </a:ext>
            </a:extLst>
          </p:cNvPr>
          <p:cNvSpPr/>
          <p:nvPr/>
        </p:nvSpPr>
        <p:spPr>
          <a:xfrm>
            <a:off x="662883" y="561975"/>
            <a:ext cx="8553450" cy="219075"/>
          </a:xfrm>
          <a:prstGeom prst="rect">
            <a:avLst/>
          </a:prstGeom>
          <a:noFill/>
          <a:ln/>
        </p:spPr>
        <p:txBody>
          <a:bodyPr wrap="square" lIns="0" tIns="0" rIns="0" bIns="0" rtlCol="0" anchor="ctr"/>
          <a:lstStyle/>
          <a:p>
            <a:pPr marL="0" indent="0" algn="l">
              <a:lnSpc>
                <a:spcPts val="1725"/>
              </a:lnSpc>
              <a:buNone/>
            </a:pPr>
            <a:r>
              <a:rPr lang="en-US" sz="2800" b="1">
                <a:solidFill>
                  <a:srgbClr val="182C61"/>
                </a:solidFill>
                <a:latin typeface="Montserrat" pitchFamily="2" charset="0"/>
                <a:ea typeface="Poppins SemiBold" pitchFamily="34" charset="-122"/>
                <a:cs typeface="Poppins SemiBold" pitchFamily="34" charset="-120"/>
              </a:rPr>
              <a:t>Success Stories</a:t>
            </a:r>
          </a:p>
        </p:txBody>
      </p:sp>
      <p:sp>
        <p:nvSpPr>
          <p:cNvPr id="37" name="AcuPilot for Dynamics">
            <a:extLst>
              <a:ext uri="{FF2B5EF4-FFF2-40B4-BE49-F238E27FC236}">
                <a16:creationId xmlns:a16="http://schemas.microsoft.com/office/drawing/2014/main" id="{F13E7255-262E-5631-6DFD-E1F5BA71B666}"/>
              </a:ext>
            </a:extLst>
          </p:cNvPr>
          <p:cNvSpPr/>
          <p:nvPr/>
        </p:nvSpPr>
        <p:spPr>
          <a:xfrm>
            <a:off x="1412737" y="1886430"/>
            <a:ext cx="2631278"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Master Data Management Agent </a:t>
            </a:r>
            <a:endParaRPr lang="en-US" sz="1200"/>
          </a:p>
        </p:txBody>
      </p:sp>
      <p:sp>
        <p:nvSpPr>
          <p:cNvPr id="38" name="Dynamics  CoPilot Studio">
            <a:extLst>
              <a:ext uri="{FF2B5EF4-FFF2-40B4-BE49-F238E27FC236}">
                <a16:creationId xmlns:a16="http://schemas.microsoft.com/office/drawing/2014/main" id="{94AB2406-063B-AD73-D175-E36DB8401383}"/>
              </a:ext>
            </a:extLst>
          </p:cNvPr>
          <p:cNvSpPr/>
          <p:nvPr/>
        </p:nvSpPr>
        <p:spPr>
          <a:xfrm>
            <a:off x="1250812" y="2355476"/>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a:ea typeface="Open Sans Regular"/>
                <a:cs typeface="Open Sans Regular"/>
              </a:rPr>
              <a:t> Centralizes, cleanses, and governs enterprise master data with AI precision.</a:t>
            </a:r>
            <a:endParaRPr lang="en-US" sz="900">
              <a:latin typeface="Open Sans Regular"/>
              <a:ea typeface="Open Sans Regular"/>
              <a:cs typeface="Open Sans Regular"/>
            </a:endParaRPr>
          </a:p>
        </p:txBody>
      </p:sp>
      <p:pic>
        <p:nvPicPr>
          <p:cNvPr id="11" name="Group 7564" descr="preencoded.png">
            <a:extLst>
              <a:ext uri="{FF2B5EF4-FFF2-40B4-BE49-F238E27FC236}">
                <a16:creationId xmlns:a16="http://schemas.microsoft.com/office/drawing/2014/main" id="{E3BD34C3-54DB-E4A5-CE89-69FF30B2F2B0}"/>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5473" y="1602069"/>
            <a:ext cx="3159125" cy="1181100"/>
          </a:xfrm>
          <a:prstGeom prst="rect">
            <a:avLst/>
          </a:prstGeom>
        </p:spPr>
      </p:pic>
      <p:sp>
        <p:nvSpPr>
          <p:cNvPr id="60" name="AcuPilot for Dynamics">
            <a:extLst>
              <a:ext uri="{FF2B5EF4-FFF2-40B4-BE49-F238E27FC236}">
                <a16:creationId xmlns:a16="http://schemas.microsoft.com/office/drawing/2014/main" id="{3EAF1A41-6572-D8AC-A7CE-B5C16D10B6F5}"/>
              </a:ext>
            </a:extLst>
          </p:cNvPr>
          <p:cNvSpPr/>
          <p:nvPr/>
        </p:nvSpPr>
        <p:spPr>
          <a:xfrm>
            <a:off x="4788913" y="1909664"/>
            <a:ext cx="2618578"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Artwork and Brief Creator Agent </a:t>
            </a:r>
            <a:endParaRPr lang="en-US" sz="1200"/>
          </a:p>
        </p:txBody>
      </p:sp>
      <p:sp>
        <p:nvSpPr>
          <p:cNvPr id="61" name="Dynamics  CoPilot Studio">
            <a:extLst>
              <a:ext uri="{FF2B5EF4-FFF2-40B4-BE49-F238E27FC236}">
                <a16:creationId xmlns:a16="http://schemas.microsoft.com/office/drawing/2014/main" id="{2DE2828F-C262-33F0-9EE5-D1262EEAB84B}"/>
              </a:ext>
            </a:extLst>
          </p:cNvPr>
          <p:cNvSpPr/>
          <p:nvPr/>
        </p:nvSpPr>
        <p:spPr>
          <a:xfrm>
            <a:off x="4632323" y="2368728"/>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Generates on-brand artwork and creative briefs instantly.</a:t>
            </a:r>
            <a:endParaRPr lang="en-US" sz="900"/>
          </a:p>
        </p:txBody>
      </p:sp>
      <p:pic>
        <p:nvPicPr>
          <p:cNvPr id="65" name="Group 7564" descr="preencoded.png">
            <a:extLst>
              <a:ext uri="{FF2B5EF4-FFF2-40B4-BE49-F238E27FC236}">
                <a16:creationId xmlns:a16="http://schemas.microsoft.com/office/drawing/2014/main" id="{5E436948-6D9B-F574-EFF0-BAEFEF23441A}"/>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50171" y="1602069"/>
            <a:ext cx="3159125" cy="1181100"/>
          </a:xfrm>
          <a:prstGeom prst="rect">
            <a:avLst/>
          </a:prstGeom>
        </p:spPr>
      </p:pic>
      <p:sp>
        <p:nvSpPr>
          <p:cNvPr id="66" name="AcuPilot for Dynamics">
            <a:extLst>
              <a:ext uri="{FF2B5EF4-FFF2-40B4-BE49-F238E27FC236}">
                <a16:creationId xmlns:a16="http://schemas.microsoft.com/office/drawing/2014/main" id="{D0A9628A-36BC-FA8B-147E-EC9027C4D87B}"/>
              </a:ext>
            </a:extLst>
          </p:cNvPr>
          <p:cNvSpPr/>
          <p:nvPr/>
        </p:nvSpPr>
        <p:spPr>
          <a:xfrm>
            <a:off x="8121646" y="1911424"/>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Email Automation and Classification Agent </a:t>
            </a:r>
            <a:endParaRPr lang="en-US" sz="1200"/>
          </a:p>
        </p:txBody>
      </p:sp>
      <p:sp>
        <p:nvSpPr>
          <p:cNvPr id="67" name="Dynamics  CoPilot Studio">
            <a:extLst>
              <a:ext uri="{FF2B5EF4-FFF2-40B4-BE49-F238E27FC236}">
                <a16:creationId xmlns:a16="http://schemas.microsoft.com/office/drawing/2014/main" id="{FB277B7F-CA1F-0E35-5C8F-132D9FC936B5}"/>
              </a:ext>
            </a:extLst>
          </p:cNvPr>
          <p:cNvSpPr/>
          <p:nvPr/>
        </p:nvSpPr>
        <p:spPr>
          <a:xfrm>
            <a:off x="7959721" y="2381980"/>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Reads, classifies, and routes emails intelligently with human in loop intervention.</a:t>
            </a:r>
            <a:endParaRPr lang="en-US" sz="900"/>
          </a:p>
        </p:txBody>
      </p:sp>
      <p:pic>
        <p:nvPicPr>
          <p:cNvPr id="68" name="Group 7564" descr="preencoded.png">
            <a:extLst>
              <a:ext uri="{FF2B5EF4-FFF2-40B4-BE49-F238E27FC236}">
                <a16:creationId xmlns:a16="http://schemas.microsoft.com/office/drawing/2014/main" id="{54B917C7-99EF-4F99-5D5C-733CBC223CE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5473" y="5392507"/>
            <a:ext cx="3159125" cy="1181100"/>
          </a:xfrm>
          <a:prstGeom prst="rect">
            <a:avLst/>
          </a:prstGeom>
        </p:spPr>
      </p:pic>
      <p:sp>
        <p:nvSpPr>
          <p:cNvPr id="69" name="AcuPilot for Dynamics">
            <a:extLst>
              <a:ext uri="{FF2B5EF4-FFF2-40B4-BE49-F238E27FC236}">
                <a16:creationId xmlns:a16="http://schemas.microsoft.com/office/drawing/2014/main" id="{F2488271-C01A-2C39-D4E8-387702705F74}"/>
              </a:ext>
            </a:extLst>
          </p:cNvPr>
          <p:cNvSpPr/>
          <p:nvPr/>
        </p:nvSpPr>
        <p:spPr>
          <a:xfrm>
            <a:off x="4806948" y="5635602"/>
            <a:ext cx="2280913" cy="428625"/>
          </a:xfrm>
          <a:prstGeom prst="rect">
            <a:avLst/>
          </a:prstGeom>
          <a:noFill/>
          <a:ln/>
        </p:spPr>
        <p:txBody>
          <a:bodyPr wrap="square" lIns="0" tIns="0" rIns="0" bIns="0" rtlCol="0" anchor="ctr"/>
          <a:lstStyle/>
          <a:p>
            <a:pPr marL="0" indent="0" algn="ctr">
              <a:buNone/>
            </a:pPr>
            <a:endParaRPr lang="en-US" sz="1100" b="1">
              <a:solidFill>
                <a:srgbClr val="263B5E"/>
              </a:solidFill>
              <a:latin typeface="Open Sans Bold" pitchFamily="34" charset="0"/>
              <a:ea typeface="Open Sans Bold" pitchFamily="34" charset="-122"/>
              <a:cs typeface="Open Sans Bold" pitchFamily="34" charset="-120"/>
            </a:endParaRPr>
          </a:p>
          <a:p>
            <a:pPr marL="0" indent="0" algn="ctr">
              <a:buNone/>
            </a:pPr>
            <a:r>
              <a:rPr lang="en-US" sz="1100" b="1">
                <a:solidFill>
                  <a:srgbClr val="263B5E"/>
                </a:solidFill>
                <a:latin typeface="Open Sans Bold" pitchFamily="34" charset="0"/>
                <a:ea typeface="Open Sans Bold" pitchFamily="34" charset="-122"/>
                <a:cs typeface="Open Sans Bold" pitchFamily="34" charset="-120"/>
              </a:rPr>
              <a:t>Royalty Extraction &amp; Claim Automation Agent</a:t>
            </a:r>
            <a:endParaRPr lang="en-US" sz="1100"/>
          </a:p>
        </p:txBody>
      </p:sp>
      <p:sp>
        <p:nvSpPr>
          <p:cNvPr id="70" name="Dynamics  CoPilot Studio">
            <a:extLst>
              <a:ext uri="{FF2B5EF4-FFF2-40B4-BE49-F238E27FC236}">
                <a16:creationId xmlns:a16="http://schemas.microsoft.com/office/drawing/2014/main" id="{4CDC8EDC-48E7-C93C-AF6B-5F26FE61D9C5}"/>
              </a:ext>
            </a:extLst>
          </p:cNvPr>
          <p:cNvSpPr/>
          <p:nvPr/>
        </p:nvSpPr>
        <p:spPr>
          <a:xfrm>
            <a:off x="4645023" y="6145914"/>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Accelerates claims processing by automating validation, routing, and resolution.</a:t>
            </a:r>
            <a:endParaRPr lang="en-US" sz="900"/>
          </a:p>
        </p:txBody>
      </p:sp>
      <p:pic>
        <p:nvPicPr>
          <p:cNvPr id="73" name="Group 7564" descr="preencoded.png">
            <a:extLst>
              <a:ext uri="{FF2B5EF4-FFF2-40B4-BE49-F238E27FC236}">
                <a16:creationId xmlns:a16="http://schemas.microsoft.com/office/drawing/2014/main" id="{066B4B5A-7387-AD6C-3B94-6FFC0EFE2FA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120775" y="3537513"/>
            <a:ext cx="3159125" cy="1181100"/>
          </a:xfrm>
          <a:prstGeom prst="rect">
            <a:avLst/>
          </a:prstGeom>
        </p:spPr>
      </p:pic>
      <p:sp>
        <p:nvSpPr>
          <p:cNvPr id="74" name="AcuPilot for Dynamics">
            <a:extLst>
              <a:ext uri="{FF2B5EF4-FFF2-40B4-BE49-F238E27FC236}">
                <a16:creationId xmlns:a16="http://schemas.microsoft.com/office/drawing/2014/main" id="{C543D5F8-CD42-DE3E-8AA8-7F529D78B275}"/>
              </a:ext>
            </a:extLst>
          </p:cNvPr>
          <p:cNvSpPr/>
          <p:nvPr/>
        </p:nvSpPr>
        <p:spPr>
          <a:xfrm>
            <a:off x="1492250" y="3846869"/>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Invoice Automation Agent</a:t>
            </a:r>
            <a:endParaRPr lang="en-US" sz="1200"/>
          </a:p>
        </p:txBody>
      </p:sp>
      <p:sp>
        <p:nvSpPr>
          <p:cNvPr id="75" name="Dynamics  CoPilot Studio">
            <a:extLst>
              <a:ext uri="{FF2B5EF4-FFF2-40B4-BE49-F238E27FC236}">
                <a16:creationId xmlns:a16="http://schemas.microsoft.com/office/drawing/2014/main" id="{26D16BB2-CF4B-91C9-7184-B5F902F18861}"/>
              </a:ext>
            </a:extLst>
          </p:cNvPr>
          <p:cNvSpPr/>
          <p:nvPr/>
        </p:nvSpPr>
        <p:spPr>
          <a:xfrm>
            <a:off x="1330325" y="4290920"/>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a:ea typeface="Open Sans Regular"/>
                <a:cs typeface="Open Sans Regular"/>
              </a:rPr>
              <a:t>Extracts, matches, and processes invoices end-to-end with zero touch.</a:t>
            </a:r>
            <a:endParaRPr lang="en-US" sz="900">
              <a:latin typeface="Open Sans Regular"/>
              <a:ea typeface="Open Sans Regular"/>
              <a:cs typeface="Open Sans Regular"/>
            </a:endParaRPr>
          </a:p>
        </p:txBody>
      </p:sp>
      <p:pic>
        <p:nvPicPr>
          <p:cNvPr id="76" name="Group 7564" descr="preencoded.png">
            <a:extLst>
              <a:ext uri="{FF2B5EF4-FFF2-40B4-BE49-F238E27FC236}">
                <a16:creationId xmlns:a16="http://schemas.microsoft.com/office/drawing/2014/main" id="{7CAC6F26-73BC-FC80-B412-6C9F2C8E8F0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435473" y="3537513"/>
            <a:ext cx="3159125" cy="1181100"/>
          </a:xfrm>
          <a:prstGeom prst="rect">
            <a:avLst/>
          </a:prstGeom>
        </p:spPr>
      </p:pic>
      <p:sp>
        <p:nvSpPr>
          <p:cNvPr id="77" name="AcuPilot for Dynamics">
            <a:hlinkClick r:id="" action="ppaction://noaction"/>
            <a:extLst>
              <a:ext uri="{FF2B5EF4-FFF2-40B4-BE49-F238E27FC236}">
                <a16:creationId xmlns:a16="http://schemas.microsoft.com/office/drawing/2014/main" id="{056AA459-387E-0D5C-9406-DBBA3A872D4F}"/>
              </a:ext>
            </a:extLst>
          </p:cNvPr>
          <p:cNvSpPr/>
          <p:nvPr/>
        </p:nvSpPr>
        <p:spPr>
          <a:xfrm>
            <a:off x="4806948" y="3921291"/>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Asset Intelligence Agent </a:t>
            </a:r>
            <a:endParaRPr lang="en-US" sz="1200"/>
          </a:p>
        </p:txBody>
      </p:sp>
      <p:sp>
        <p:nvSpPr>
          <p:cNvPr id="78" name="Dynamics  CoPilot Studio">
            <a:extLst>
              <a:ext uri="{FF2B5EF4-FFF2-40B4-BE49-F238E27FC236}">
                <a16:creationId xmlns:a16="http://schemas.microsoft.com/office/drawing/2014/main" id="{B833009E-8BF5-EE67-B0DA-9BBACD33107C}"/>
              </a:ext>
            </a:extLst>
          </p:cNvPr>
          <p:cNvSpPr/>
          <p:nvPr/>
        </p:nvSpPr>
        <p:spPr>
          <a:xfrm>
            <a:off x="4632323" y="4290920"/>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Tracks, analyzes, and optimizes enterprise assets using real-time AI.</a:t>
            </a:r>
            <a:endParaRPr lang="en-US" sz="900"/>
          </a:p>
        </p:txBody>
      </p:sp>
      <p:pic>
        <p:nvPicPr>
          <p:cNvPr id="79" name="Group 7564" descr="preencoded.png">
            <a:extLst>
              <a:ext uri="{FF2B5EF4-FFF2-40B4-BE49-F238E27FC236}">
                <a16:creationId xmlns:a16="http://schemas.microsoft.com/office/drawing/2014/main" id="{59DF8EF5-D077-7EA5-6AFB-0DDAAE80C483}"/>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50171" y="3537513"/>
            <a:ext cx="3159125" cy="1181100"/>
          </a:xfrm>
          <a:prstGeom prst="rect">
            <a:avLst/>
          </a:prstGeom>
        </p:spPr>
      </p:pic>
      <p:sp>
        <p:nvSpPr>
          <p:cNvPr id="80" name="AcuPilot for Dynamics">
            <a:extLst>
              <a:ext uri="{FF2B5EF4-FFF2-40B4-BE49-F238E27FC236}">
                <a16:creationId xmlns:a16="http://schemas.microsoft.com/office/drawing/2014/main" id="{DA682132-64D4-58F6-406B-7C286D87A49D}"/>
              </a:ext>
            </a:extLst>
          </p:cNvPr>
          <p:cNvSpPr/>
          <p:nvPr/>
        </p:nvSpPr>
        <p:spPr>
          <a:xfrm>
            <a:off x="8121646" y="3846869"/>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Customer 360 Agent </a:t>
            </a:r>
            <a:endParaRPr lang="en-US" sz="1200"/>
          </a:p>
        </p:txBody>
      </p:sp>
      <p:sp>
        <p:nvSpPr>
          <p:cNvPr id="81" name="Dynamics  CoPilot Studio">
            <a:extLst>
              <a:ext uri="{FF2B5EF4-FFF2-40B4-BE49-F238E27FC236}">
                <a16:creationId xmlns:a16="http://schemas.microsoft.com/office/drawing/2014/main" id="{46747E79-CD04-010E-FB13-21276484325D}"/>
              </a:ext>
            </a:extLst>
          </p:cNvPr>
          <p:cNvSpPr/>
          <p:nvPr/>
        </p:nvSpPr>
        <p:spPr>
          <a:xfrm>
            <a:off x="7959721" y="4290920"/>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Unifies customer data into a single, actionable intelligence profile.</a:t>
            </a:r>
            <a:endParaRPr lang="en-US" sz="900"/>
          </a:p>
        </p:txBody>
      </p:sp>
      <p:pic>
        <p:nvPicPr>
          <p:cNvPr id="82" name="Group 7564" descr="preencoded.png">
            <a:extLst>
              <a:ext uri="{FF2B5EF4-FFF2-40B4-BE49-F238E27FC236}">
                <a16:creationId xmlns:a16="http://schemas.microsoft.com/office/drawing/2014/main" id="{93176E68-C458-EBBB-7E5C-7E728832A49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762873" y="5392507"/>
            <a:ext cx="3159125" cy="1181100"/>
          </a:xfrm>
          <a:prstGeom prst="rect">
            <a:avLst/>
          </a:prstGeom>
        </p:spPr>
      </p:pic>
      <p:sp>
        <p:nvSpPr>
          <p:cNvPr id="83" name="AcuPilot for Dynamics">
            <a:extLst>
              <a:ext uri="{FF2B5EF4-FFF2-40B4-BE49-F238E27FC236}">
                <a16:creationId xmlns:a16="http://schemas.microsoft.com/office/drawing/2014/main" id="{E09753E6-E932-A992-AD4A-737AB6DDEAB8}"/>
              </a:ext>
            </a:extLst>
          </p:cNvPr>
          <p:cNvSpPr/>
          <p:nvPr/>
        </p:nvSpPr>
        <p:spPr>
          <a:xfrm>
            <a:off x="8134348" y="5701863"/>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Multi Agent</a:t>
            </a:r>
            <a:endParaRPr lang="en-US" sz="1200"/>
          </a:p>
        </p:txBody>
      </p:sp>
      <p:sp>
        <p:nvSpPr>
          <p:cNvPr id="84" name="Dynamics  CoPilot Studio">
            <a:extLst>
              <a:ext uri="{FF2B5EF4-FFF2-40B4-BE49-F238E27FC236}">
                <a16:creationId xmlns:a16="http://schemas.microsoft.com/office/drawing/2014/main" id="{5E7C8A6F-34F7-7A99-A967-966797DBBA2D}"/>
              </a:ext>
            </a:extLst>
          </p:cNvPr>
          <p:cNvSpPr/>
          <p:nvPr/>
        </p:nvSpPr>
        <p:spPr>
          <a:xfrm>
            <a:off x="7972423" y="6145914"/>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a:ea typeface="Open Sans Regular"/>
                <a:cs typeface="Open Sans Regular"/>
              </a:rPr>
              <a:t>Orchestrates multiple AI agents collaborating to solve complex business workflows.</a:t>
            </a:r>
            <a:endParaRPr lang="en-US" sz="900">
              <a:latin typeface="Open Sans Regular"/>
              <a:ea typeface="Open Sans Regular"/>
              <a:cs typeface="Open Sans Regular"/>
            </a:endParaRPr>
          </a:p>
        </p:txBody>
      </p:sp>
      <p:pic>
        <p:nvPicPr>
          <p:cNvPr id="85" name="Group 7564" descr="preencoded.png">
            <a:extLst>
              <a:ext uri="{FF2B5EF4-FFF2-40B4-BE49-F238E27FC236}">
                <a16:creationId xmlns:a16="http://schemas.microsoft.com/office/drawing/2014/main" id="{3A65B546-4EB1-B8FC-01A0-4F049DD2AF3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120775" y="5392507"/>
            <a:ext cx="3159125" cy="1181100"/>
          </a:xfrm>
          <a:prstGeom prst="rect">
            <a:avLst/>
          </a:prstGeom>
        </p:spPr>
      </p:pic>
      <p:sp>
        <p:nvSpPr>
          <p:cNvPr id="86" name="AcuPilot for Dynamics">
            <a:extLst>
              <a:ext uri="{FF2B5EF4-FFF2-40B4-BE49-F238E27FC236}">
                <a16:creationId xmlns:a16="http://schemas.microsoft.com/office/drawing/2014/main" id="{A4556416-2F2D-CBA1-E5B2-7276F51E249A}"/>
              </a:ext>
            </a:extLst>
          </p:cNvPr>
          <p:cNvSpPr/>
          <p:nvPr/>
        </p:nvSpPr>
        <p:spPr>
          <a:xfrm>
            <a:off x="1492250" y="5675359"/>
            <a:ext cx="2280913" cy="428625"/>
          </a:xfrm>
          <a:prstGeom prst="rect">
            <a:avLst/>
          </a:prstGeom>
          <a:noFill/>
          <a:ln/>
        </p:spPr>
        <p:txBody>
          <a:bodyPr wrap="square" lIns="0" tIns="0" rIns="0" bIns="0" rtlCol="0" anchor="ctr"/>
          <a:lstStyle/>
          <a:p>
            <a:pPr marL="0" indent="0" algn="ctr">
              <a:buNone/>
            </a:pPr>
            <a:r>
              <a:rPr lang="en-US" sz="1200" b="1">
                <a:solidFill>
                  <a:srgbClr val="263B5E"/>
                </a:solidFill>
                <a:latin typeface="Open Sans Bold" pitchFamily="34" charset="0"/>
                <a:ea typeface="Open Sans Bold" pitchFamily="34" charset="-122"/>
                <a:cs typeface="Open Sans Bold" pitchFamily="34" charset="-120"/>
              </a:rPr>
              <a:t>Voice Agent </a:t>
            </a:r>
            <a:endParaRPr lang="en-US" sz="1200"/>
          </a:p>
        </p:txBody>
      </p:sp>
      <p:sp>
        <p:nvSpPr>
          <p:cNvPr id="87" name="Dynamics  CoPilot Studio">
            <a:extLst>
              <a:ext uri="{FF2B5EF4-FFF2-40B4-BE49-F238E27FC236}">
                <a16:creationId xmlns:a16="http://schemas.microsoft.com/office/drawing/2014/main" id="{130ED247-AA6F-AEE0-2224-434F0B7D9A53}"/>
              </a:ext>
            </a:extLst>
          </p:cNvPr>
          <p:cNvSpPr/>
          <p:nvPr/>
        </p:nvSpPr>
        <p:spPr>
          <a:xfrm>
            <a:off x="1330325" y="6145914"/>
            <a:ext cx="2793203" cy="266700"/>
          </a:xfrm>
          <a:prstGeom prst="rect">
            <a:avLst/>
          </a:prstGeom>
          <a:noFill/>
          <a:ln/>
        </p:spPr>
        <p:txBody>
          <a:bodyPr wrap="square" lIns="0" tIns="0" rIns="0" bIns="0" rtlCol="0" anchor="ctr"/>
          <a:lstStyle/>
          <a:p>
            <a:pPr marL="0" indent="0" algn="ctr">
              <a:buNone/>
            </a:pPr>
            <a:r>
              <a:rPr lang="en-US" sz="900">
                <a:solidFill>
                  <a:srgbClr val="263B5E"/>
                </a:solidFill>
                <a:latin typeface="Open Sans Regular" pitchFamily="34" charset="0"/>
                <a:ea typeface="Open Sans Regular" pitchFamily="34" charset="-122"/>
                <a:cs typeface="Open Sans Regular" pitchFamily="34" charset="-120"/>
              </a:rPr>
              <a:t>Enables natural voice interactions to automate tasks and surface insights.</a:t>
            </a:r>
            <a:endParaRPr lang="en-US" sz="900"/>
          </a:p>
        </p:txBody>
      </p:sp>
      <p:sp>
        <p:nvSpPr>
          <p:cNvPr id="92" name="Rectangle 91">
            <a:extLst>
              <a:ext uri="{FF2B5EF4-FFF2-40B4-BE49-F238E27FC236}">
                <a16:creationId xmlns:a16="http://schemas.microsoft.com/office/drawing/2014/main" id="{187AC553-4945-835C-F5F0-9C5517989F72}"/>
              </a:ext>
            </a:extLst>
          </p:cNvPr>
          <p:cNvSpPr/>
          <p:nvPr/>
        </p:nvSpPr>
        <p:spPr>
          <a:xfrm>
            <a:off x="1120775" y="1308100"/>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EBB023E6-B21A-9E6A-8A90-2719AADF6641}"/>
              </a:ext>
            </a:extLst>
          </p:cNvPr>
          <p:cNvSpPr/>
          <p:nvPr/>
        </p:nvSpPr>
        <p:spPr>
          <a:xfrm>
            <a:off x="4435473" y="1308100"/>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A00CF78A-9674-8BAF-F738-F3B570D4501A}"/>
              </a:ext>
            </a:extLst>
          </p:cNvPr>
          <p:cNvSpPr/>
          <p:nvPr/>
        </p:nvSpPr>
        <p:spPr>
          <a:xfrm>
            <a:off x="7750170" y="1308100"/>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EFF72854-8D52-55EE-B2AC-9D6721C4940F}"/>
              </a:ext>
            </a:extLst>
          </p:cNvPr>
          <p:cNvSpPr/>
          <p:nvPr/>
        </p:nvSpPr>
        <p:spPr>
          <a:xfrm>
            <a:off x="1120775" y="32525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DF2B4604-7CB3-0DED-62EB-87A284CCD58B}"/>
              </a:ext>
            </a:extLst>
          </p:cNvPr>
          <p:cNvSpPr/>
          <p:nvPr/>
        </p:nvSpPr>
        <p:spPr>
          <a:xfrm>
            <a:off x="4435473" y="32525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A344AEB5-2AAF-6844-531D-66D1E8721C56}"/>
              </a:ext>
            </a:extLst>
          </p:cNvPr>
          <p:cNvSpPr/>
          <p:nvPr/>
        </p:nvSpPr>
        <p:spPr>
          <a:xfrm>
            <a:off x="7750170" y="32525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3D02119B-E580-85BF-2B75-45F4CA385D72}"/>
              </a:ext>
            </a:extLst>
          </p:cNvPr>
          <p:cNvSpPr/>
          <p:nvPr/>
        </p:nvSpPr>
        <p:spPr>
          <a:xfrm>
            <a:off x="1120775" y="51088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C15C32E1-49B9-A368-EE32-1E859C5EE6D0}"/>
              </a:ext>
            </a:extLst>
          </p:cNvPr>
          <p:cNvSpPr/>
          <p:nvPr/>
        </p:nvSpPr>
        <p:spPr>
          <a:xfrm>
            <a:off x="4435473" y="51088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A5D2D356-4EE2-2D43-BD23-E814D2D0018B}"/>
              </a:ext>
            </a:extLst>
          </p:cNvPr>
          <p:cNvSpPr/>
          <p:nvPr/>
        </p:nvSpPr>
        <p:spPr>
          <a:xfrm>
            <a:off x="7750170" y="5108857"/>
            <a:ext cx="3159125" cy="296350"/>
          </a:xfrm>
          <a:prstGeom prst="rect">
            <a:avLst/>
          </a:prstGeom>
          <a:solidFill>
            <a:srgbClr val="182C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slz="http://schemas.microsoft.com/office/powerpoint/2016/slidezoom">
        <mc:Choice Requires="pslz">
          <p:graphicFrame>
            <p:nvGraphicFramePr>
              <p:cNvPr id="7" name="Slide Zoom 6">
                <a:extLst>
                  <a:ext uri="{FF2B5EF4-FFF2-40B4-BE49-F238E27FC236}">
                    <a16:creationId xmlns:a16="http://schemas.microsoft.com/office/drawing/2014/main" id="{D296179C-467D-14F7-2D0D-A48104946ABC}"/>
                  </a:ext>
                </a:extLst>
              </p:cNvPr>
              <p:cNvGraphicFramePr>
                <a:graphicFrameLocks noChangeAspect="1"/>
              </p:cNvGraphicFramePr>
              <p:nvPr/>
            </p:nvGraphicFramePr>
            <p:xfrm>
              <a:off x="7131462" y="5392507"/>
              <a:ext cx="408238" cy="408238"/>
            </p:xfrm>
            <a:graphic>
              <a:graphicData uri="http://schemas.microsoft.com/office/powerpoint/2016/slidezoom">
                <pslz:sldZm>
                  <pslz:sldZmObj sldId="275" cId="0">
                    <pslz:zmPr id="{4E1DA019-E34B-4E64-A0F9-5DF2150A708A}" returnToParent="0" imageType="cover" transitionDur="100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408238" cy="408238"/>
                        </a:xfrm>
                        <a:prstGeom prst="rect">
                          <a:avLst/>
                        </a:prstGeom>
                        <a:ln w="3175">
                          <a:solidFill>
                            <a:prstClr val="ltGray"/>
                          </a:solidFill>
                        </a:ln>
                      </p166:spPr>
                    </pslz:zmPr>
                  </pslz:sldZmObj>
                </pslz:sldZm>
              </a:graphicData>
            </a:graphic>
          </p:graphicFrame>
        </mc:Choice>
        <mc:Fallback xmlns="">
          <p:pic>
            <p:nvPicPr>
              <p:cNvPr id="7" name="Slide Zoom 6">
                <a:hlinkClick r:id="rId6" action="ppaction://hlinksldjump"/>
                <a:extLst>
                  <a:ext uri="{FF2B5EF4-FFF2-40B4-BE49-F238E27FC236}">
                    <a16:creationId xmlns:a16="http://schemas.microsoft.com/office/drawing/2014/main" id="{D296179C-467D-14F7-2D0D-A48104946ABC}"/>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7131462" y="5392507"/>
                <a:ext cx="408238" cy="408238"/>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Slide Zoom 8">
                <a:extLst>
                  <a:ext uri="{FF2B5EF4-FFF2-40B4-BE49-F238E27FC236}">
                    <a16:creationId xmlns:a16="http://schemas.microsoft.com/office/drawing/2014/main" id="{4EE4F4EA-0079-1661-0ACF-0C34BDD0F5B0}"/>
                  </a:ext>
                </a:extLst>
              </p:cNvPr>
              <p:cNvGraphicFramePr>
                <a:graphicFrameLocks noChangeAspect="1"/>
              </p:cNvGraphicFramePr>
              <p:nvPr/>
            </p:nvGraphicFramePr>
            <p:xfrm>
              <a:off x="10532630" y="1612955"/>
              <a:ext cx="344432" cy="344432"/>
            </p:xfrm>
            <a:graphic>
              <a:graphicData uri="http://schemas.microsoft.com/office/powerpoint/2016/slidezoom">
                <pslz:sldZm>
                  <pslz:sldZmObj sldId="275" cId="0">
                    <pslz:zmPr id="{A8643B0E-9BEC-42AD-A400-038808B1FACD}" returnToParent="0" imageType="cover" transitionDur="100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344432" cy="344432"/>
                        </a:xfrm>
                        <a:prstGeom prst="rect">
                          <a:avLst/>
                        </a:prstGeom>
                        <a:ln w="3175">
                          <a:solidFill>
                            <a:prstClr val="ltGray"/>
                          </a:solidFill>
                        </a:ln>
                      </p166:spPr>
                    </pslz:zmPr>
                  </pslz:sldZmObj>
                </pslz:sldZm>
              </a:graphicData>
            </a:graphic>
          </p:graphicFrame>
        </mc:Choice>
        <mc:Fallback xmlns="">
          <p:pic>
            <p:nvPicPr>
              <p:cNvPr id="9" name="Slide Zoom 8">
                <a:hlinkClick r:id="rId6" action="ppaction://hlinksldjump"/>
                <a:extLst>
                  <a:ext uri="{FF2B5EF4-FFF2-40B4-BE49-F238E27FC236}">
                    <a16:creationId xmlns:a16="http://schemas.microsoft.com/office/drawing/2014/main" id="{4EE4F4EA-0079-1661-0ACF-0C34BDD0F5B0}"/>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0532630" y="1612955"/>
                <a:ext cx="344432" cy="34443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2" name="Slide Zoom 11">
                <a:extLst>
                  <a:ext uri="{FF2B5EF4-FFF2-40B4-BE49-F238E27FC236}">
                    <a16:creationId xmlns:a16="http://schemas.microsoft.com/office/drawing/2014/main" id="{508A8250-D501-AA40-5891-487037E20BE3}"/>
                  </a:ext>
                </a:extLst>
              </p:cNvPr>
              <p:cNvGraphicFramePr>
                <a:graphicFrameLocks noChangeAspect="1"/>
              </p:cNvGraphicFramePr>
              <p:nvPr/>
            </p:nvGraphicFramePr>
            <p:xfrm>
              <a:off x="3851275" y="3548907"/>
              <a:ext cx="428625" cy="428625"/>
            </p:xfrm>
            <a:graphic>
              <a:graphicData uri="http://schemas.microsoft.com/office/powerpoint/2016/slidezoom">
                <pslz:sldZm>
                  <pslz:sldZmObj sldId="275" cId="0">
                    <pslz:zmPr id="{8AAFE1D1-DDE1-472F-9C1A-CE51D0A4A354}" returnToParent="0" imageType="cover" transitionDur="100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428625" cy="428625"/>
                        </a:xfrm>
                        <a:prstGeom prst="rect">
                          <a:avLst/>
                        </a:prstGeom>
                        <a:ln w="3175">
                          <a:solidFill>
                            <a:prstClr val="ltGray"/>
                          </a:solidFill>
                        </a:ln>
                      </p166:spPr>
                    </pslz:zmPr>
                  </pslz:sldZmObj>
                </pslz:sldZm>
              </a:graphicData>
            </a:graphic>
          </p:graphicFrame>
        </mc:Choice>
        <mc:Fallback xmlns="">
          <p:pic>
            <p:nvPicPr>
              <p:cNvPr id="12" name="Slide Zoom 11">
                <a:hlinkClick r:id="rId6" action="ppaction://hlinksldjump"/>
                <a:extLst>
                  <a:ext uri="{FF2B5EF4-FFF2-40B4-BE49-F238E27FC236}">
                    <a16:creationId xmlns:a16="http://schemas.microsoft.com/office/drawing/2014/main" id="{508A8250-D501-AA40-5891-487037E20BE3}"/>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3851275" y="3548907"/>
                <a:ext cx="428625" cy="428625"/>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4" name="Slide Zoom 13">
                <a:extLst>
                  <a:ext uri="{FF2B5EF4-FFF2-40B4-BE49-F238E27FC236}">
                    <a16:creationId xmlns:a16="http://schemas.microsoft.com/office/drawing/2014/main" id="{532AF615-1418-7E0C-E10F-D038CCC27881}"/>
                  </a:ext>
                </a:extLst>
              </p:cNvPr>
              <p:cNvGraphicFramePr>
                <a:graphicFrameLocks noChangeAspect="1"/>
              </p:cNvGraphicFramePr>
              <p:nvPr/>
            </p:nvGraphicFramePr>
            <p:xfrm>
              <a:off x="7174277" y="3543982"/>
              <a:ext cx="401769" cy="401769"/>
            </p:xfrm>
            <a:graphic>
              <a:graphicData uri="http://schemas.microsoft.com/office/powerpoint/2016/slidezoom">
                <pslz:sldZm>
                  <pslz:sldZmObj sldId="275" cId="0">
                    <pslz:zmPr id="{DA20EEEC-EA18-4B21-9CE0-90237D203136}" returnToParent="0" imageType="cover" transitionDur="100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401769" cy="401769"/>
                        </a:xfrm>
                        <a:prstGeom prst="rect">
                          <a:avLst/>
                        </a:prstGeom>
                        <a:ln w="3175">
                          <a:solidFill>
                            <a:prstClr val="ltGray"/>
                          </a:solidFill>
                        </a:ln>
                      </p166:spPr>
                    </pslz:zmPr>
                  </pslz:sldZmObj>
                </pslz:sldZm>
              </a:graphicData>
            </a:graphic>
          </p:graphicFrame>
        </mc:Choice>
        <mc:Fallback xmlns="">
          <p:pic>
            <p:nvPicPr>
              <p:cNvPr id="14" name="Slide Zoom 13">
                <a:hlinkClick r:id="rId6" action="ppaction://hlinksldjump"/>
                <a:extLst>
                  <a:ext uri="{FF2B5EF4-FFF2-40B4-BE49-F238E27FC236}">
                    <a16:creationId xmlns:a16="http://schemas.microsoft.com/office/drawing/2014/main" id="{532AF615-1418-7E0C-E10F-D038CCC27881}"/>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7174277" y="3543982"/>
                <a:ext cx="401769" cy="401769"/>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6" name="Slide Zoom 15">
                <a:extLst>
                  <a:ext uri="{FF2B5EF4-FFF2-40B4-BE49-F238E27FC236}">
                    <a16:creationId xmlns:a16="http://schemas.microsoft.com/office/drawing/2014/main" id="{85B42D02-8AAA-3D48-00AE-D5D8ACA3A7C6}"/>
                  </a:ext>
                </a:extLst>
              </p:cNvPr>
              <p:cNvGraphicFramePr>
                <a:graphicFrameLocks noChangeAspect="1"/>
              </p:cNvGraphicFramePr>
              <p:nvPr/>
            </p:nvGraphicFramePr>
            <p:xfrm>
              <a:off x="7244410" y="1588574"/>
              <a:ext cx="362232" cy="362232"/>
            </p:xfrm>
            <a:graphic>
              <a:graphicData uri="http://schemas.microsoft.com/office/powerpoint/2016/slidezoom">
                <pslz:sldZm>
                  <pslz:sldZmObj sldId="275" cId="0">
                    <pslz:zmPr id="{DA6DA544-9C21-4E28-BBFA-396B437B4AC1}" returnToParent="0" imageType="cover" transitionDur="1000">
                      <p166:blipFill xmlns:p166="http://schemas.microsoft.com/office/powerpoint/2016/6/main">
                        <a:blip r:embed="rId5">
                          <a:extLst>
                            <a:ext uri="{28A0092B-C50C-407E-A947-70E740481C1C}">
                              <a14:useLocalDpi xmlns:a14="http://schemas.microsoft.com/office/drawing/2010/main" val="0"/>
                            </a:ext>
                          </a:extLst>
                        </a:blip>
                        <a:stretch>
                          <a:fillRect/>
                        </a:stretch>
                      </p166:blipFill>
                      <p166:spPr xmlns:p166="http://schemas.microsoft.com/office/powerpoint/2016/6/main">
                        <a:xfrm>
                          <a:off x="0" y="0"/>
                          <a:ext cx="362232" cy="362232"/>
                        </a:xfrm>
                        <a:prstGeom prst="rect">
                          <a:avLst/>
                        </a:prstGeom>
                        <a:ln w="3175">
                          <a:solidFill>
                            <a:prstClr val="ltGray"/>
                          </a:solidFill>
                        </a:ln>
                      </p166:spPr>
                    </pslz:zmPr>
                  </pslz:sldZmObj>
                </pslz:sldZm>
              </a:graphicData>
            </a:graphic>
          </p:graphicFrame>
        </mc:Choice>
        <mc:Fallback xmlns="">
          <p:pic>
            <p:nvPicPr>
              <p:cNvPr id="16" name="Slide Zoom 15">
                <a:hlinkClick r:id="rId6" action="ppaction://hlinksldjump"/>
                <a:extLst>
                  <a:ext uri="{FF2B5EF4-FFF2-40B4-BE49-F238E27FC236}">
                    <a16:creationId xmlns:a16="http://schemas.microsoft.com/office/drawing/2014/main" id="{85B42D02-8AAA-3D48-00AE-D5D8ACA3A7C6}"/>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7244410" y="1588574"/>
                <a:ext cx="362232" cy="362232"/>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18" name="Slide Zoom 17">
                <a:extLst>
                  <a:ext uri="{FF2B5EF4-FFF2-40B4-BE49-F238E27FC236}">
                    <a16:creationId xmlns:a16="http://schemas.microsoft.com/office/drawing/2014/main" id="{F0F04C4A-03C4-E355-EA48-211E8AB588E1}"/>
                  </a:ext>
                </a:extLst>
              </p:cNvPr>
              <p:cNvGraphicFramePr>
                <a:graphicFrameLocks noChangeAspect="1"/>
              </p:cNvGraphicFramePr>
              <p:nvPr/>
            </p:nvGraphicFramePr>
            <p:xfrm>
              <a:off x="10472603" y="5411915"/>
              <a:ext cx="480800" cy="480800"/>
            </p:xfrm>
            <a:graphic>
              <a:graphicData uri="http://schemas.microsoft.com/office/powerpoint/2016/slidezoom">
                <pslz:sldZm>
                  <pslz:sldZmObj sldId="275" cId="0">
                    <pslz:zmPr id="{C7732BB1-FA71-466C-B041-930D1611F6A2}" returnToParent="0" imageType="cover" transitionDur="1000">
                      <p166:blipFill xmlns:p166="http://schemas.microsoft.com/office/powerpoint/2016/6/main">
                        <a:blip r:embed="rId7">
                          <a:extLst>
                            <a:ext uri="{28A0092B-C50C-407E-A947-70E740481C1C}">
                              <a14:useLocalDpi xmlns:a14="http://schemas.microsoft.com/office/drawing/2010/main" val="0"/>
                            </a:ext>
                          </a:extLst>
                        </a:blip>
                        <a:stretch>
                          <a:fillRect/>
                        </a:stretch>
                      </p166:blipFill>
                      <p166:spPr xmlns:p166="http://schemas.microsoft.com/office/powerpoint/2016/6/main">
                        <a:xfrm>
                          <a:off x="0" y="0"/>
                          <a:ext cx="480800" cy="480800"/>
                        </a:xfrm>
                        <a:prstGeom prst="rect">
                          <a:avLst/>
                        </a:prstGeom>
                        <a:ln w="3175">
                          <a:solidFill>
                            <a:prstClr val="ltGray"/>
                          </a:solidFill>
                        </a:ln>
                      </p166:spPr>
                    </pslz:zmPr>
                  </pslz:sldZmObj>
                </pslz:sldZm>
              </a:graphicData>
            </a:graphic>
          </p:graphicFrame>
        </mc:Choice>
        <mc:Fallback xmlns="">
          <p:pic>
            <p:nvPicPr>
              <p:cNvPr id="18" name="Slide Zoom 17">
                <a:hlinkClick r:id="rId6" action="ppaction://hlinksldjump"/>
                <a:extLst>
                  <a:ext uri="{FF2B5EF4-FFF2-40B4-BE49-F238E27FC236}">
                    <a16:creationId xmlns:a16="http://schemas.microsoft.com/office/drawing/2014/main" id="{F0F04C4A-03C4-E355-EA48-211E8AB588E1}"/>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0472603" y="5411915"/>
                <a:ext cx="480800" cy="480800"/>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20" name="Slide Zoom 19">
                <a:extLst>
                  <a:ext uri="{FF2B5EF4-FFF2-40B4-BE49-F238E27FC236}">
                    <a16:creationId xmlns:a16="http://schemas.microsoft.com/office/drawing/2014/main" id="{F9DCA44D-3CC8-C116-E768-4036801969EE}"/>
                  </a:ext>
                </a:extLst>
              </p:cNvPr>
              <p:cNvGraphicFramePr>
                <a:graphicFrameLocks noChangeAspect="1"/>
              </p:cNvGraphicFramePr>
              <p:nvPr/>
            </p:nvGraphicFramePr>
            <p:xfrm>
              <a:off x="10475378" y="3543982"/>
              <a:ext cx="433917" cy="433917"/>
            </p:xfrm>
            <a:graphic>
              <a:graphicData uri="http://schemas.microsoft.com/office/powerpoint/2016/slidezoom">
                <pslz:sldZm>
                  <pslz:sldZmObj sldId="275" cId="0">
                    <pslz:zmPr id="{9DEFFC56-31ED-4495-B8CF-CA0531B144B1}" returnToParent="0" imageType="cover" transitionDur="1000">
                      <p166:blipFill xmlns:p166="http://schemas.microsoft.com/office/powerpoint/2016/6/main">
                        <a:blip r:embed="rId7">
                          <a:extLst>
                            <a:ext uri="{28A0092B-C50C-407E-A947-70E740481C1C}">
                              <a14:useLocalDpi xmlns:a14="http://schemas.microsoft.com/office/drawing/2010/main" val="0"/>
                            </a:ext>
                          </a:extLst>
                        </a:blip>
                        <a:stretch>
                          <a:fillRect/>
                        </a:stretch>
                      </p166:blipFill>
                      <p166:spPr xmlns:p166="http://schemas.microsoft.com/office/powerpoint/2016/6/main">
                        <a:xfrm>
                          <a:off x="0" y="0"/>
                          <a:ext cx="433917" cy="433917"/>
                        </a:xfrm>
                        <a:prstGeom prst="rect">
                          <a:avLst/>
                        </a:prstGeom>
                        <a:ln w="3175">
                          <a:solidFill>
                            <a:prstClr val="ltGray"/>
                          </a:solidFill>
                        </a:ln>
                      </p166:spPr>
                    </pslz:zmPr>
                  </pslz:sldZmObj>
                </pslz:sldZm>
              </a:graphicData>
            </a:graphic>
          </p:graphicFrame>
        </mc:Choice>
        <mc:Fallback xmlns="">
          <p:pic>
            <p:nvPicPr>
              <p:cNvPr id="20" name="Slide Zoom 19">
                <a:hlinkClick r:id="rId6" action="ppaction://hlinksldjump"/>
                <a:extLst>
                  <a:ext uri="{FF2B5EF4-FFF2-40B4-BE49-F238E27FC236}">
                    <a16:creationId xmlns:a16="http://schemas.microsoft.com/office/drawing/2014/main" id="{F9DCA44D-3CC8-C116-E768-4036801969EE}"/>
                  </a:ext>
                </a:extLst>
              </p:cNvPr>
              <p:cNvPicPr>
                <a:picLocks noGrp="1" noRot="1" noChangeAspect="1" noMove="1" noResize="1" noEditPoints="1" noAdjustHandles="1" noChangeArrowheads="1" noChangeShapeType="1"/>
              </p:cNvPicPr>
              <p:nvPr/>
            </p:nvPicPr>
            <p:blipFill>
              <a:blip r:embed="rId7">
                <a:extLst>
                  <a:ext uri="{28A0092B-C50C-407E-A947-70E740481C1C}">
                    <a14:useLocalDpi xmlns:a14="http://schemas.microsoft.com/office/drawing/2010/main" val="0"/>
                  </a:ext>
                </a:extLst>
              </a:blip>
              <a:stretch>
                <a:fillRect/>
              </a:stretch>
            </p:blipFill>
            <p:spPr>
              <a:xfrm>
                <a:off x="10475378" y="3543982"/>
                <a:ext cx="433917" cy="433917"/>
              </a:xfrm>
              <a:prstGeom prst="rect">
                <a:avLst/>
              </a:prstGeom>
              <a:ln w="3175">
                <a:solidFill>
                  <a:prstClr val="ltGray"/>
                </a:solidFill>
              </a:ln>
            </p:spPr>
          </p:pic>
        </mc:Fallback>
      </mc:AlternateContent>
      <p:sp>
        <p:nvSpPr>
          <p:cNvPr id="17" name="LeftColRule">
            <a:extLst>
              <a:ext uri="{FF2B5EF4-FFF2-40B4-BE49-F238E27FC236}">
                <a16:creationId xmlns:a16="http://schemas.microsoft.com/office/drawing/2014/main" id="{0635EE78-04C3-0A1C-E2FF-A454B77CAE44}"/>
              </a:ext>
            </a:extLst>
          </p:cNvPr>
          <p:cNvSpPr/>
          <p:nvPr/>
        </p:nvSpPr>
        <p:spPr>
          <a:xfrm>
            <a:off x="649763" y="930925"/>
            <a:ext cx="3263046" cy="45719"/>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
        <p:nvSpPr>
          <p:cNvPr id="3" name="TextBox 2">
            <a:extLst>
              <a:ext uri="{FF2B5EF4-FFF2-40B4-BE49-F238E27FC236}">
                <a16:creationId xmlns:a16="http://schemas.microsoft.com/office/drawing/2014/main" id="{23EC29ED-B58C-7D2A-7C7C-27DFE1AD7DEF}"/>
              </a:ext>
            </a:extLst>
          </p:cNvPr>
          <p:cNvSpPr txBox="1"/>
          <p:nvPr/>
        </p:nvSpPr>
        <p:spPr>
          <a:xfrm>
            <a:off x="1709642" y="1685027"/>
            <a:ext cx="1979444" cy="253916"/>
          </a:xfrm>
          <a:prstGeom prst="rect">
            <a:avLst/>
          </a:prstGeom>
          <a:noFill/>
        </p:spPr>
        <p:txBody>
          <a:bodyPr wrap="square" rtlCol="0">
            <a:spAutoFit/>
          </a:bodyPr>
          <a:lstStyle/>
          <a:p>
            <a:r>
              <a:rPr lang="en-US" sz="1050" b="1">
                <a:solidFill>
                  <a:schemeClr val="accent2"/>
                </a:solidFill>
              </a:rPr>
              <a:t>Large Beverages Customer</a:t>
            </a:r>
          </a:p>
        </p:txBody>
      </p:sp>
      <p:sp>
        <p:nvSpPr>
          <p:cNvPr id="19" name="TextBox 18">
            <a:extLst>
              <a:ext uri="{FF2B5EF4-FFF2-40B4-BE49-F238E27FC236}">
                <a16:creationId xmlns:a16="http://schemas.microsoft.com/office/drawing/2014/main" id="{BEBACA97-463C-B4C6-77F1-8BC61039C042}"/>
              </a:ext>
            </a:extLst>
          </p:cNvPr>
          <p:cNvSpPr txBox="1"/>
          <p:nvPr/>
        </p:nvSpPr>
        <p:spPr>
          <a:xfrm>
            <a:off x="5151693" y="1703833"/>
            <a:ext cx="1979444" cy="253916"/>
          </a:xfrm>
          <a:prstGeom prst="rect">
            <a:avLst/>
          </a:prstGeom>
          <a:noFill/>
        </p:spPr>
        <p:txBody>
          <a:bodyPr wrap="square" rtlCol="0">
            <a:spAutoFit/>
          </a:bodyPr>
          <a:lstStyle/>
          <a:p>
            <a:r>
              <a:rPr lang="en-US" sz="1050" b="1">
                <a:solidFill>
                  <a:schemeClr val="accent2"/>
                </a:solidFill>
              </a:rPr>
              <a:t>Large Beverages Customer</a:t>
            </a:r>
          </a:p>
        </p:txBody>
      </p:sp>
      <p:sp>
        <p:nvSpPr>
          <p:cNvPr id="21" name="TextBox 20">
            <a:extLst>
              <a:ext uri="{FF2B5EF4-FFF2-40B4-BE49-F238E27FC236}">
                <a16:creationId xmlns:a16="http://schemas.microsoft.com/office/drawing/2014/main" id="{F2C8CC2C-9CC8-7D70-E629-D54BE16B1CE4}"/>
              </a:ext>
            </a:extLst>
          </p:cNvPr>
          <p:cNvSpPr txBox="1"/>
          <p:nvPr/>
        </p:nvSpPr>
        <p:spPr>
          <a:xfrm>
            <a:off x="8338685" y="1660994"/>
            <a:ext cx="1979444" cy="253916"/>
          </a:xfrm>
          <a:prstGeom prst="rect">
            <a:avLst/>
          </a:prstGeom>
          <a:noFill/>
        </p:spPr>
        <p:txBody>
          <a:bodyPr wrap="square" rtlCol="0">
            <a:spAutoFit/>
          </a:bodyPr>
          <a:lstStyle/>
          <a:p>
            <a:r>
              <a:rPr lang="en-US" sz="1050" b="1">
                <a:solidFill>
                  <a:schemeClr val="accent2"/>
                </a:solidFill>
              </a:rPr>
              <a:t>Large Banking Customer</a:t>
            </a:r>
          </a:p>
        </p:txBody>
      </p:sp>
      <p:sp>
        <p:nvSpPr>
          <p:cNvPr id="22" name="TextBox 21">
            <a:extLst>
              <a:ext uri="{FF2B5EF4-FFF2-40B4-BE49-F238E27FC236}">
                <a16:creationId xmlns:a16="http://schemas.microsoft.com/office/drawing/2014/main" id="{6EE118E4-737F-26CA-3307-39C07BDF0B90}"/>
              </a:ext>
            </a:extLst>
          </p:cNvPr>
          <p:cNvSpPr txBox="1"/>
          <p:nvPr/>
        </p:nvSpPr>
        <p:spPr>
          <a:xfrm>
            <a:off x="1868667" y="3626882"/>
            <a:ext cx="2692925" cy="253916"/>
          </a:xfrm>
          <a:prstGeom prst="rect">
            <a:avLst/>
          </a:prstGeom>
          <a:noFill/>
        </p:spPr>
        <p:txBody>
          <a:bodyPr wrap="square" rtlCol="0">
            <a:spAutoFit/>
          </a:bodyPr>
          <a:lstStyle/>
          <a:p>
            <a:r>
              <a:rPr lang="en-US" sz="1050" b="1">
                <a:solidFill>
                  <a:schemeClr val="accent2"/>
                </a:solidFill>
              </a:rPr>
              <a:t>Large Retail Customer</a:t>
            </a:r>
          </a:p>
        </p:txBody>
      </p:sp>
      <p:sp>
        <p:nvSpPr>
          <p:cNvPr id="23" name="TextBox 22">
            <a:extLst>
              <a:ext uri="{FF2B5EF4-FFF2-40B4-BE49-F238E27FC236}">
                <a16:creationId xmlns:a16="http://schemas.microsoft.com/office/drawing/2014/main" id="{4EB4608C-A2AC-0D09-4F1E-D371A405B22D}"/>
              </a:ext>
            </a:extLst>
          </p:cNvPr>
          <p:cNvSpPr txBox="1"/>
          <p:nvPr/>
        </p:nvSpPr>
        <p:spPr>
          <a:xfrm>
            <a:off x="5173812" y="3626882"/>
            <a:ext cx="2692925" cy="253916"/>
          </a:xfrm>
          <a:prstGeom prst="rect">
            <a:avLst/>
          </a:prstGeom>
          <a:noFill/>
        </p:spPr>
        <p:txBody>
          <a:bodyPr wrap="square" rtlCol="0">
            <a:spAutoFit/>
          </a:bodyPr>
          <a:lstStyle/>
          <a:p>
            <a:r>
              <a:rPr lang="en-US" sz="1050" b="1">
                <a:solidFill>
                  <a:schemeClr val="accent2"/>
                </a:solidFill>
              </a:rPr>
              <a:t>Technology Customer</a:t>
            </a:r>
          </a:p>
        </p:txBody>
      </p:sp>
      <p:sp>
        <p:nvSpPr>
          <p:cNvPr id="24" name="TextBox 23">
            <a:extLst>
              <a:ext uri="{FF2B5EF4-FFF2-40B4-BE49-F238E27FC236}">
                <a16:creationId xmlns:a16="http://schemas.microsoft.com/office/drawing/2014/main" id="{F24CB3C5-AD87-15C3-C817-521CE3F3AB93}"/>
              </a:ext>
            </a:extLst>
          </p:cNvPr>
          <p:cNvSpPr txBox="1"/>
          <p:nvPr/>
        </p:nvSpPr>
        <p:spPr>
          <a:xfrm>
            <a:off x="8123730" y="3635252"/>
            <a:ext cx="2692925" cy="253916"/>
          </a:xfrm>
          <a:prstGeom prst="rect">
            <a:avLst/>
          </a:prstGeom>
          <a:noFill/>
        </p:spPr>
        <p:txBody>
          <a:bodyPr wrap="square" rtlCol="0">
            <a:spAutoFit/>
          </a:bodyPr>
          <a:lstStyle/>
          <a:p>
            <a:r>
              <a:rPr lang="en-US" sz="1050" b="1">
                <a:solidFill>
                  <a:schemeClr val="accent2"/>
                </a:solidFill>
              </a:rPr>
              <a:t>Large Semi Conductor Customer</a:t>
            </a:r>
          </a:p>
        </p:txBody>
      </p:sp>
      <p:sp>
        <p:nvSpPr>
          <p:cNvPr id="25" name="TextBox 24">
            <a:extLst>
              <a:ext uri="{FF2B5EF4-FFF2-40B4-BE49-F238E27FC236}">
                <a16:creationId xmlns:a16="http://schemas.microsoft.com/office/drawing/2014/main" id="{E8807732-91A7-7654-C6A0-D11CAF1D66D5}"/>
              </a:ext>
            </a:extLst>
          </p:cNvPr>
          <p:cNvSpPr txBox="1"/>
          <p:nvPr/>
        </p:nvSpPr>
        <p:spPr>
          <a:xfrm>
            <a:off x="4845786" y="5451408"/>
            <a:ext cx="2692925" cy="253916"/>
          </a:xfrm>
          <a:prstGeom prst="rect">
            <a:avLst/>
          </a:prstGeom>
          <a:noFill/>
        </p:spPr>
        <p:txBody>
          <a:bodyPr wrap="square" rtlCol="0">
            <a:spAutoFit/>
          </a:bodyPr>
          <a:lstStyle/>
          <a:p>
            <a:r>
              <a:rPr lang="en-US" sz="1050" b="1">
                <a:solidFill>
                  <a:schemeClr val="accent2"/>
                </a:solidFill>
              </a:rPr>
              <a:t>Large Semi Conductor Customer</a:t>
            </a:r>
          </a:p>
        </p:txBody>
      </p:sp>
      <p:sp>
        <p:nvSpPr>
          <p:cNvPr id="26" name="TextBox 25">
            <a:extLst>
              <a:ext uri="{FF2B5EF4-FFF2-40B4-BE49-F238E27FC236}">
                <a16:creationId xmlns:a16="http://schemas.microsoft.com/office/drawing/2014/main" id="{8EE66DED-3292-B30D-A9C4-56681D53A295}"/>
              </a:ext>
            </a:extLst>
          </p:cNvPr>
          <p:cNvSpPr txBox="1"/>
          <p:nvPr/>
        </p:nvSpPr>
        <p:spPr>
          <a:xfrm>
            <a:off x="1935783" y="5466885"/>
            <a:ext cx="2692925" cy="253916"/>
          </a:xfrm>
          <a:prstGeom prst="rect">
            <a:avLst/>
          </a:prstGeom>
          <a:noFill/>
        </p:spPr>
        <p:txBody>
          <a:bodyPr wrap="square" rtlCol="0">
            <a:spAutoFit/>
          </a:bodyPr>
          <a:lstStyle/>
          <a:p>
            <a:r>
              <a:rPr lang="en-US" sz="1050" b="1">
                <a:solidFill>
                  <a:schemeClr val="accent2"/>
                </a:solidFill>
              </a:rPr>
              <a:t>Cruiseline Customer</a:t>
            </a:r>
          </a:p>
        </p:txBody>
      </p:sp>
      <p:sp>
        <p:nvSpPr>
          <p:cNvPr id="27" name="TextBox 26">
            <a:extLst>
              <a:ext uri="{FF2B5EF4-FFF2-40B4-BE49-F238E27FC236}">
                <a16:creationId xmlns:a16="http://schemas.microsoft.com/office/drawing/2014/main" id="{9667F383-A12D-7F2D-7DC2-C5EA6E21CF87}"/>
              </a:ext>
            </a:extLst>
          </p:cNvPr>
          <p:cNvSpPr txBox="1"/>
          <p:nvPr/>
        </p:nvSpPr>
        <p:spPr>
          <a:xfrm>
            <a:off x="8634443" y="5510413"/>
            <a:ext cx="2692925" cy="253916"/>
          </a:xfrm>
          <a:prstGeom prst="rect">
            <a:avLst/>
          </a:prstGeom>
          <a:noFill/>
        </p:spPr>
        <p:txBody>
          <a:bodyPr wrap="square" rtlCol="0">
            <a:spAutoFit/>
          </a:bodyPr>
          <a:lstStyle/>
          <a:p>
            <a:r>
              <a:rPr lang="en-US" sz="1050" b="1">
                <a:solidFill>
                  <a:schemeClr val="accent2"/>
                </a:solidFill>
              </a:rPr>
              <a:t>Retail Bread Chain</a:t>
            </a:r>
          </a:p>
        </p:txBody>
      </p:sp>
      <p:grpSp>
        <p:nvGrpSpPr>
          <p:cNvPr id="4" name="Group 3">
            <a:extLst>
              <a:ext uri="{FF2B5EF4-FFF2-40B4-BE49-F238E27FC236}">
                <a16:creationId xmlns:a16="http://schemas.microsoft.com/office/drawing/2014/main" id="{4667B0F2-3655-6A78-44E4-20EB9BC8EB7B}"/>
              </a:ext>
            </a:extLst>
          </p:cNvPr>
          <p:cNvGrpSpPr/>
          <p:nvPr/>
        </p:nvGrpSpPr>
        <p:grpSpPr>
          <a:xfrm>
            <a:off x="9145853" y="352474"/>
            <a:ext cx="2761423" cy="271540"/>
            <a:chOff x="952500" y="638176"/>
            <a:chExt cx="4029075" cy="396193"/>
          </a:xfrm>
        </p:grpSpPr>
        <p:pic>
          <p:nvPicPr>
            <p:cNvPr id="6" name="Image 1" descr="preencoded.png">
              <a:extLst>
                <a:ext uri="{FF2B5EF4-FFF2-40B4-BE49-F238E27FC236}">
                  <a16:creationId xmlns:a16="http://schemas.microsoft.com/office/drawing/2014/main" id="{279078BA-CEE6-0C6A-3796-218A168E9D1D}"/>
                </a:ext>
              </a:extLst>
            </p:cNvPr>
            <p:cNvPicPr>
              <a:picLocks noChangeAspect="1"/>
            </p:cNvPicPr>
            <p:nvPr/>
          </p:nvPicPr>
          <p:blipFill>
            <a:blip r:embed="rId8"/>
            <a:srcRect/>
            <a:stretch/>
          </p:blipFill>
          <p:spPr>
            <a:xfrm>
              <a:off x="952500" y="638176"/>
              <a:ext cx="2760688" cy="396193"/>
            </a:xfrm>
            <a:prstGeom prst="rect">
              <a:avLst/>
            </a:prstGeom>
          </p:spPr>
        </p:pic>
        <p:pic>
          <p:nvPicPr>
            <p:cNvPr id="8" name="Image 11" descr="preencoded.png">
              <a:extLst>
                <a:ext uri="{FF2B5EF4-FFF2-40B4-BE49-F238E27FC236}">
                  <a16:creationId xmlns:a16="http://schemas.microsoft.com/office/drawing/2014/main" id="{6FA40DB7-DA51-B780-613F-8EC164670DF2}"/>
                </a:ext>
              </a:extLst>
            </p:cNvPr>
            <p:cNvPicPr>
              <a:picLocks noChangeAspect="1"/>
            </p:cNvPicPr>
            <p:nvPr/>
          </p:nvPicPr>
          <p:blipFill>
            <a:blip r:embed="rId9"/>
            <a:srcRect/>
            <a:stretch/>
          </p:blipFill>
          <p:spPr>
            <a:xfrm>
              <a:off x="3907523" y="706756"/>
              <a:ext cx="1074052" cy="257720"/>
            </a:xfrm>
            <a:prstGeom prst="rect">
              <a:avLst/>
            </a:prstGeom>
          </p:spPr>
        </p:pic>
        <p:cxnSp>
          <p:nvCxnSpPr>
            <p:cNvPr id="10" name="Straight Connector 9">
              <a:extLst>
                <a:ext uri="{FF2B5EF4-FFF2-40B4-BE49-F238E27FC236}">
                  <a16:creationId xmlns:a16="http://schemas.microsoft.com/office/drawing/2014/main" id="{A1F12175-7B0A-249F-0294-0A3CEECBE9E1}"/>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2" name="Picture 1">
            <a:extLst>
              <a:ext uri="{FF2B5EF4-FFF2-40B4-BE49-F238E27FC236}">
                <a16:creationId xmlns:a16="http://schemas.microsoft.com/office/drawing/2014/main" id="{F758E874-921F-8EAE-0634-BF57B7F3ABE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extLst>
      <p:ext uri="{BB962C8B-B14F-4D97-AF65-F5344CB8AC3E}">
        <p14:creationId xmlns:p14="http://schemas.microsoft.com/office/powerpoint/2010/main" val="35020570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29" name="Shape 2329"/>
          <p:cNvSpPr/>
          <p:nvPr/>
        </p:nvSpPr>
        <p:spPr>
          <a:xfrm flipH="1">
            <a:off x="831010" y="2230350"/>
            <a:ext cx="5047062" cy="1556865"/>
          </a:xfrm>
          <a:custGeom>
            <a:avLst/>
            <a:gdLst/>
            <a:ahLst/>
            <a:cxnLst>
              <a:cxn ang="0">
                <a:pos x="wd2" y="hd2"/>
              </a:cxn>
              <a:cxn ang="5400000">
                <a:pos x="wd2" y="hd2"/>
              </a:cxn>
              <a:cxn ang="10800000">
                <a:pos x="wd2" y="hd2"/>
              </a:cxn>
              <a:cxn ang="16200000">
                <a:pos x="wd2" y="hd2"/>
              </a:cxn>
            </a:cxnLst>
            <a:rect l="0" t="0" r="r" b="b"/>
            <a:pathLst>
              <a:path w="21600" h="21600" extrusionOk="0">
                <a:moveTo>
                  <a:pt x="14302" y="18081"/>
                </a:moveTo>
                <a:lnTo>
                  <a:pt x="6277" y="0"/>
                </a:lnTo>
                <a:lnTo>
                  <a:pt x="0" y="0"/>
                </a:lnTo>
                <a:lnTo>
                  <a:pt x="0" y="9546"/>
                </a:lnTo>
                <a:lnTo>
                  <a:pt x="6277" y="9546"/>
                </a:lnTo>
                <a:lnTo>
                  <a:pt x="14234" y="21498"/>
                </a:lnTo>
                <a:lnTo>
                  <a:pt x="14234" y="21600"/>
                </a:lnTo>
                <a:lnTo>
                  <a:pt x="21600" y="21600"/>
                </a:lnTo>
                <a:lnTo>
                  <a:pt x="21600" y="18081"/>
                </a:lnTo>
                <a:cubicBezTo>
                  <a:pt x="21600" y="18081"/>
                  <a:pt x="14302" y="18081"/>
                  <a:pt x="14302" y="18081"/>
                </a:cubicBezTo>
                <a:close/>
              </a:path>
            </a:pathLst>
          </a:custGeom>
          <a:solidFill>
            <a:srgbClr val="FF7E00"/>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0" name="Shape 2330"/>
          <p:cNvSpPr/>
          <p:nvPr/>
        </p:nvSpPr>
        <p:spPr>
          <a:xfrm flipH="1">
            <a:off x="831009" y="2914280"/>
            <a:ext cx="5823187" cy="1122374"/>
          </a:xfrm>
          <a:custGeom>
            <a:avLst/>
            <a:gdLst/>
            <a:ahLst/>
            <a:cxnLst>
              <a:cxn ang="0">
                <a:pos x="wd2" y="hd2"/>
              </a:cxn>
              <a:cxn ang="5400000">
                <a:pos x="wd2" y="hd2"/>
              </a:cxn>
              <a:cxn ang="10800000">
                <a:pos x="wd2" y="hd2"/>
              </a:cxn>
              <a:cxn ang="16200000">
                <a:pos x="wd2" y="hd2"/>
              </a:cxn>
            </a:cxnLst>
            <a:rect l="0" t="0" r="r" b="b"/>
            <a:pathLst>
              <a:path w="21600" h="21600" extrusionOk="0">
                <a:moveTo>
                  <a:pt x="15275" y="16721"/>
                </a:moveTo>
                <a:lnTo>
                  <a:pt x="8319" y="0"/>
                </a:lnTo>
                <a:lnTo>
                  <a:pt x="0" y="0"/>
                </a:lnTo>
                <a:lnTo>
                  <a:pt x="0" y="13239"/>
                </a:lnTo>
                <a:lnTo>
                  <a:pt x="8319" y="13239"/>
                </a:lnTo>
                <a:lnTo>
                  <a:pt x="15216" y="21529"/>
                </a:lnTo>
                <a:lnTo>
                  <a:pt x="15216" y="21600"/>
                </a:lnTo>
                <a:lnTo>
                  <a:pt x="21600" y="21600"/>
                </a:lnTo>
                <a:lnTo>
                  <a:pt x="21600" y="16721"/>
                </a:lnTo>
                <a:lnTo>
                  <a:pt x="15275" y="16721"/>
                </a:lnTo>
                <a:close/>
              </a:path>
            </a:pathLst>
          </a:custGeom>
          <a:solidFill>
            <a:srgbClr val="182C6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1" name="Shape 2331"/>
          <p:cNvSpPr/>
          <p:nvPr/>
        </p:nvSpPr>
        <p:spPr>
          <a:xfrm flipH="1">
            <a:off x="831009" y="3598210"/>
            <a:ext cx="6599312" cy="687952"/>
          </a:xfrm>
          <a:custGeom>
            <a:avLst/>
            <a:gdLst/>
            <a:ahLst/>
            <a:cxnLst>
              <a:cxn ang="0">
                <a:pos x="wd2" y="hd2"/>
              </a:cxn>
              <a:cxn ang="5400000">
                <a:pos x="wd2" y="hd2"/>
              </a:cxn>
              <a:cxn ang="10800000">
                <a:pos x="wd2" y="hd2"/>
              </a:cxn>
              <a:cxn ang="16200000">
                <a:pos x="wd2" y="hd2"/>
              </a:cxn>
            </a:cxnLst>
            <a:rect l="0" t="0" r="r" b="b"/>
            <a:pathLst>
              <a:path w="21600" h="21600" extrusionOk="0">
                <a:moveTo>
                  <a:pt x="16019" y="13640"/>
                </a:moveTo>
                <a:lnTo>
                  <a:pt x="9881" y="0"/>
                </a:lnTo>
                <a:lnTo>
                  <a:pt x="0" y="0"/>
                </a:lnTo>
                <a:lnTo>
                  <a:pt x="0" y="21600"/>
                </a:lnTo>
                <a:lnTo>
                  <a:pt x="9881" y="21600"/>
                </a:lnTo>
                <a:lnTo>
                  <a:pt x="15967" y="21600"/>
                </a:lnTo>
                <a:lnTo>
                  <a:pt x="16019" y="21600"/>
                </a:lnTo>
                <a:lnTo>
                  <a:pt x="21600" y="21600"/>
                </a:lnTo>
                <a:lnTo>
                  <a:pt x="21600" y="13640"/>
                </a:lnTo>
                <a:lnTo>
                  <a:pt x="16019" y="13640"/>
                </a:lnTo>
                <a:close/>
              </a:path>
            </a:pathLst>
          </a:custGeom>
          <a:solidFill>
            <a:schemeClr val="accent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2" name="Shape 2332"/>
          <p:cNvSpPr/>
          <p:nvPr/>
        </p:nvSpPr>
        <p:spPr>
          <a:xfrm flipH="1">
            <a:off x="832705" y="4280256"/>
            <a:ext cx="7365735" cy="687996"/>
          </a:xfrm>
          <a:custGeom>
            <a:avLst/>
            <a:gdLst/>
            <a:ahLst/>
            <a:cxnLst>
              <a:cxn ang="0">
                <a:pos x="wd2" y="hd2"/>
              </a:cxn>
              <a:cxn ang="5400000">
                <a:pos x="wd2" y="hd2"/>
              </a:cxn>
              <a:cxn ang="10800000">
                <a:pos x="wd2" y="hd2"/>
              </a:cxn>
              <a:cxn ang="16200000">
                <a:pos x="wd2" y="hd2"/>
              </a:cxn>
            </a:cxnLst>
            <a:rect l="0" t="0" r="r" b="b"/>
            <a:pathLst>
              <a:path w="21600" h="21600" extrusionOk="0">
                <a:moveTo>
                  <a:pt x="16628" y="0"/>
                </a:moveTo>
                <a:lnTo>
                  <a:pt x="16581" y="0"/>
                </a:lnTo>
                <a:lnTo>
                  <a:pt x="11129" y="0"/>
                </a:lnTo>
                <a:lnTo>
                  <a:pt x="0" y="0"/>
                </a:lnTo>
                <a:lnTo>
                  <a:pt x="0" y="21600"/>
                </a:lnTo>
                <a:lnTo>
                  <a:pt x="11129" y="21600"/>
                </a:lnTo>
                <a:lnTo>
                  <a:pt x="16628" y="7963"/>
                </a:lnTo>
                <a:lnTo>
                  <a:pt x="21600" y="7963"/>
                </a:lnTo>
                <a:lnTo>
                  <a:pt x="21600" y="0"/>
                </a:lnTo>
                <a:lnTo>
                  <a:pt x="16628" y="0"/>
                </a:lnTo>
                <a:close/>
              </a:path>
            </a:pathLst>
          </a:custGeom>
          <a:solidFill>
            <a:srgbClr val="FF7E00"/>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3" name="Shape 2333"/>
          <p:cNvSpPr/>
          <p:nvPr/>
        </p:nvSpPr>
        <p:spPr>
          <a:xfrm flipH="1">
            <a:off x="1294835" y="4528412"/>
            <a:ext cx="5823187" cy="1122378"/>
          </a:xfrm>
          <a:custGeom>
            <a:avLst/>
            <a:gdLst/>
            <a:ahLst/>
            <a:cxnLst>
              <a:cxn ang="0">
                <a:pos x="wd2" y="hd2"/>
              </a:cxn>
              <a:cxn ang="5400000">
                <a:pos x="wd2" y="hd2"/>
              </a:cxn>
              <a:cxn ang="10800000">
                <a:pos x="wd2" y="hd2"/>
              </a:cxn>
              <a:cxn ang="16200000">
                <a:pos x="wd2" y="hd2"/>
              </a:cxn>
            </a:cxnLst>
            <a:rect l="0" t="0" r="r" b="b"/>
            <a:pathLst>
              <a:path w="21600" h="21600" extrusionOk="0">
                <a:moveTo>
                  <a:pt x="15216" y="0"/>
                </a:moveTo>
                <a:lnTo>
                  <a:pt x="15216" y="71"/>
                </a:lnTo>
                <a:lnTo>
                  <a:pt x="8319" y="8359"/>
                </a:lnTo>
                <a:lnTo>
                  <a:pt x="0" y="8359"/>
                </a:lnTo>
                <a:lnTo>
                  <a:pt x="0" y="21600"/>
                </a:lnTo>
                <a:lnTo>
                  <a:pt x="8319" y="21600"/>
                </a:lnTo>
                <a:lnTo>
                  <a:pt x="15275" y="4879"/>
                </a:lnTo>
                <a:lnTo>
                  <a:pt x="21600" y="4879"/>
                </a:lnTo>
                <a:lnTo>
                  <a:pt x="21600" y="0"/>
                </a:lnTo>
                <a:lnTo>
                  <a:pt x="15216" y="0"/>
                </a:lnTo>
                <a:close/>
              </a:path>
            </a:pathLst>
          </a:custGeom>
          <a:solidFill>
            <a:schemeClr val="accent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4" name="Shape 2334"/>
          <p:cNvSpPr/>
          <p:nvPr/>
        </p:nvSpPr>
        <p:spPr>
          <a:xfrm flipH="1">
            <a:off x="1188819" y="4727061"/>
            <a:ext cx="5047062" cy="1556807"/>
          </a:xfrm>
          <a:custGeom>
            <a:avLst/>
            <a:gdLst/>
            <a:ahLst/>
            <a:cxnLst>
              <a:cxn ang="0">
                <a:pos x="wd2" y="hd2"/>
              </a:cxn>
              <a:cxn ang="5400000">
                <a:pos x="wd2" y="hd2"/>
              </a:cxn>
              <a:cxn ang="10800000">
                <a:pos x="wd2" y="hd2"/>
              </a:cxn>
              <a:cxn ang="16200000">
                <a:pos x="wd2" y="hd2"/>
              </a:cxn>
            </a:cxnLst>
            <a:rect l="0" t="0" r="r" b="b"/>
            <a:pathLst>
              <a:path w="21600" h="21600" extrusionOk="0">
                <a:moveTo>
                  <a:pt x="14234" y="0"/>
                </a:moveTo>
                <a:lnTo>
                  <a:pt x="14234" y="102"/>
                </a:lnTo>
                <a:lnTo>
                  <a:pt x="6277" y="12055"/>
                </a:lnTo>
                <a:lnTo>
                  <a:pt x="0" y="12055"/>
                </a:lnTo>
                <a:lnTo>
                  <a:pt x="0" y="21600"/>
                </a:lnTo>
                <a:lnTo>
                  <a:pt x="6277" y="21600"/>
                </a:lnTo>
                <a:lnTo>
                  <a:pt x="14302" y="3517"/>
                </a:lnTo>
                <a:lnTo>
                  <a:pt x="21600" y="3517"/>
                </a:lnTo>
                <a:lnTo>
                  <a:pt x="21600" y="0"/>
                </a:lnTo>
                <a:cubicBezTo>
                  <a:pt x="21600" y="0"/>
                  <a:pt x="14234" y="0"/>
                  <a:pt x="14234" y="0"/>
                </a:cubicBezTo>
                <a:close/>
              </a:path>
            </a:pathLst>
          </a:custGeom>
          <a:solidFill>
            <a:srgbClr val="182C61"/>
          </a:solidFill>
          <a:ln w="12700">
            <a:miter lim="400000"/>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3200" cap="none">
                <a:solidFill>
                  <a:srgbClr val="FFFFFF"/>
                </a:solidFill>
                <a:latin typeface="+mn-lt"/>
                <a:ea typeface="+mn-ea"/>
                <a:cs typeface="+mn-cs"/>
                <a:sym typeface="Helvetica Light"/>
              </a:defRPr>
            </a:pPr>
            <a:endParaRPr sz="1600"/>
          </a:p>
        </p:txBody>
      </p:sp>
      <p:sp>
        <p:nvSpPr>
          <p:cNvPr id="2335" name="Shape 2335"/>
          <p:cNvSpPr/>
          <p:nvPr/>
        </p:nvSpPr>
        <p:spPr>
          <a:xfrm>
            <a:off x="5533583" y="2236623"/>
            <a:ext cx="681752" cy="681753"/>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36" name="Shape 2336"/>
          <p:cNvSpPr/>
          <p:nvPr/>
        </p:nvSpPr>
        <p:spPr>
          <a:xfrm>
            <a:off x="6288088" y="2916095"/>
            <a:ext cx="681752" cy="681752"/>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37" name="Shape 2337"/>
          <p:cNvSpPr/>
          <p:nvPr/>
        </p:nvSpPr>
        <p:spPr>
          <a:xfrm>
            <a:off x="7074524" y="3603903"/>
            <a:ext cx="681752" cy="681752"/>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38" name="Shape 2338"/>
          <p:cNvSpPr/>
          <p:nvPr/>
        </p:nvSpPr>
        <p:spPr>
          <a:xfrm>
            <a:off x="7843392" y="4289207"/>
            <a:ext cx="681752" cy="681752"/>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39" name="Shape 2339"/>
          <p:cNvSpPr/>
          <p:nvPr/>
        </p:nvSpPr>
        <p:spPr>
          <a:xfrm>
            <a:off x="6659149" y="4967755"/>
            <a:ext cx="681752" cy="681752"/>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40" name="Shape 2340"/>
          <p:cNvSpPr/>
          <p:nvPr/>
        </p:nvSpPr>
        <p:spPr>
          <a:xfrm>
            <a:off x="5864888" y="5602420"/>
            <a:ext cx="681752" cy="681753"/>
          </a:xfrm>
          <a:prstGeom prst="roundRect">
            <a:avLst>
              <a:gd name="adj" fmla="val 50000"/>
            </a:avLst>
          </a:prstGeom>
          <a:solidFill>
            <a:srgbClr val="FFFFFF"/>
          </a:solidFill>
          <a:ln w="25400">
            <a:solidFill>
              <a:srgbClr val="A6AAA9"/>
            </a:solid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41" name="Shape 2341"/>
          <p:cNvSpPr/>
          <p:nvPr/>
        </p:nvSpPr>
        <p:spPr>
          <a:xfrm>
            <a:off x="542708" y="2816213"/>
            <a:ext cx="2935104" cy="2935104"/>
          </a:xfrm>
          <a:prstGeom prst="ellipse">
            <a:avLst/>
          </a:prstGeom>
          <a:solidFill>
            <a:srgbClr val="182C61"/>
          </a:solidFill>
          <a:ln w="25400">
            <a:noFill/>
          </a:ln>
        </p:spPr>
        <p:txBody>
          <a:bodyPr lIns="19050" tIns="19050" rIns="19050" bIns="1905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pPr algn="ctr">
              <a:defRPr sz="8000" cap="none">
                <a:solidFill>
                  <a:srgbClr val="53585F"/>
                </a:solidFill>
                <a:latin typeface="Open Sans"/>
                <a:ea typeface="Open Sans"/>
                <a:cs typeface="Open Sans"/>
                <a:sym typeface="Open Sans"/>
              </a:defRPr>
            </a:pPr>
            <a:endParaRPr sz="4000"/>
          </a:p>
        </p:txBody>
      </p:sp>
      <p:sp>
        <p:nvSpPr>
          <p:cNvPr id="2344" name="Shape 2344"/>
          <p:cNvSpPr/>
          <p:nvPr/>
        </p:nvSpPr>
        <p:spPr>
          <a:xfrm>
            <a:off x="5763980" y="2340538"/>
            <a:ext cx="232447" cy="45908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sz="1450"/>
              <a:t>01</a:t>
            </a:r>
          </a:p>
        </p:txBody>
      </p:sp>
      <p:sp>
        <p:nvSpPr>
          <p:cNvPr id="2345" name="Shape 2345"/>
          <p:cNvSpPr/>
          <p:nvPr/>
        </p:nvSpPr>
        <p:spPr>
          <a:xfrm>
            <a:off x="6549598" y="3018444"/>
            <a:ext cx="226783" cy="329555"/>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lang="en-US" sz="1450"/>
              <a:t>02</a:t>
            </a:r>
            <a:endParaRPr sz="1450"/>
          </a:p>
        </p:txBody>
      </p:sp>
      <p:sp>
        <p:nvSpPr>
          <p:cNvPr id="2346" name="Shape 2346"/>
          <p:cNvSpPr/>
          <p:nvPr/>
        </p:nvSpPr>
        <p:spPr>
          <a:xfrm>
            <a:off x="7301232" y="3719467"/>
            <a:ext cx="384847" cy="439207"/>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sz="1450"/>
              <a:t>03</a:t>
            </a:r>
          </a:p>
        </p:txBody>
      </p:sp>
      <p:sp>
        <p:nvSpPr>
          <p:cNvPr id="2347" name="Shape 2347"/>
          <p:cNvSpPr/>
          <p:nvPr/>
        </p:nvSpPr>
        <p:spPr>
          <a:xfrm>
            <a:off x="8036727" y="4407537"/>
            <a:ext cx="384847" cy="43920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sz="1450"/>
              <a:t>04</a:t>
            </a:r>
          </a:p>
        </p:txBody>
      </p:sp>
      <p:sp>
        <p:nvSpPr>
          <p:cNvPr id="2348" name="Shape 2348"/>
          <p:cNvSpPr/>
          <p:nvPr/>
        </p:nvSpPr>
        <p:spPr>
          <a:xfrm>
            <a:off x="6883788" y="5087414"/>
            <a:ext cx="384847" cy="439206"/>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sz="1450"/>
              <a:t>05</a:t>
            </a:r>
          </a:p>
        </p:txBody>
      </p:sp>
      <p:sp>
        <p:nvSpPr>
          <p:cNvPr id="2349" name="Shape 2349"/>
          <p:cNvSpPr/>
          <p:nvPr/>
        </p:nvSpPr>
        <p:spPr>
          <a:xfrm>
            <a:off x="6082032" y="5722839"/>
            <a:ext cx="384847" cy="439207"/>
          </a:xfrm>
          <a:prstGeom prst="rect">
            <a:avLst/>
          </a:prstGeom>
          <a:ln w="12700">
            <a:miter lim="400000"/>
          </a:ln>
          <a:extLst>
            <a:ext uri="{C572A759-6A51-4108-AA02-DFA0A04FC94B}">
              <ma14:wrappingTextBoxFlag xmlns="" xmlns:ma14="http://schemas.microsoft.com/office/mac/drawingml/2011/main" val="1"/>
            </a:ext>
          </a:extLst>
        </p:spPr>
        <p:txBody>
          <a:bodyPr lIns="25400" tIns="25400" rIns="25400" bIns="25400" anchor="ctr"/>
          <a:lstStyle>
            <a:defPPr marL="0" marR="0" indent="0" algn="l" defTabSz="457200" rtl="0" fontAlgn="auto" latinLnBrk="1" hangingPunct="0">
              <a:lnSpc>
                <a:spcPct val="100000"/>
              </a:lnSpc>
              <a:spcBef>
                <a:spcPts val="0"/>
              </a:spcBef>
              <a:spcAft>
                <a:spcPts val="0"/>
              </a:spcAft>
              <a:buClrTx/>
              <a:buSzTx/>
              <a:buFontTx/>
              <a:buNone/>
              <a:tabLst/>
              <a:defRPr kumimoji="0" sz="900" b="0" i="0" u="none" strike="noStrike" cap="none" spc="0" normalizeH="0" baseline="0">
                <a:ln>
                  <a:noFill/>
                </a:ln>
                <a:solidFill>
                  <a:srgbClr val="000000"/>
                </a:solidFill>
                <a:effectLst/>
                <a:uFillTx/>
              </a:defRPr>
            </a:defPPr>
            <a:lvl1pPr marL="0" marR="0" indent="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1pPr>
            <a:lvl2pPr marL="0" marR="0" indent="1143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2pPr>
            <a:lvl3pPr marL="0" marR="0" indent="2286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3pPr>
            <a:lvl4pPr marL="0" marR="0" indent="3429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4pPr>
            <a:lvl5pPr marL="0" marR="0" indent="4572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5pPr>
            <a:lvl6pPr marL="0" marR="0" indent="5715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6pPr>
            <a:lvl7pPr marL="0" marR="0" indent="6858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7pPr>
            <a:lvl8pPr marL="0" marR="0" indent="8001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8pPr>
            <a:lvl9pPr marL="0" marR="0" indent="914400" algn="l" defTabSz="412750" rtl="0" fontAlgn="auto" latinLnBrk="0" hangingPunct="0">
              <a:lnSpc>
                <a:spcPct val="100000"/>
              </a:lnSpc>
              <a:spcBef>
                <a:spcPts val="0"/>
              </a:spcBef>
              <a:spcAft>
                <a:spcPts val="0"/>
              </a:spcAft>
              <a:buClrTx/>
              <a:buSzTx/>
              <a:buFontTx/>
              <a:buNone/>
              <a:tabLst/>
              <a:defRPr kumimoji="0" sz="2900" b="0" i="0" u="none" strike="noStrike" cap="all" spc="0" normalizeH="0" baseline="0">
                <a:ln>
                  <a:noFill/>
                </a:ln>
                <a:solidFill>
                  <a:srgbClr val="000000"/>
                </a:solidFill>
                <a:effectLst/>
                <a:uFillTx/>
                <a:latin typeface="Oswald "/>
                <a:ea typeface="Oswald "/>
                <a:cs typeface="Oswald "/>
                <a:sym typeface="Oswald "/>
              </a:defRPr>
            </a:lvl9pPr>
          </a:lstStyle>
          <a:p>
            <a:r>
              <a:rPr sz="1450"/>
              <a:t>06</a:t>
            </a:r>
          </a:p>
        </p:txBody>
      </p:sp>
      <p:sp>
        <p:nvSpPr>
          <p:cNvPr id="5" name="Text 1">
            <a:extLst>
              <a:ext uri="{FF2B5EF4-FFF2-40B4-BE49-F238E27FC236}">
                <a16:creationId xmlns:a16="http://schemas.microsoft.com/office/drawing/2014/main" id="{A6C2DC37-722D-4524-C289-5D676C29857C}"/>
              </a:ext>
            </a:extLst>
          </p:cNvPr>
          <p:cNvSpPr/>
          <p:nvPr/>
        </p:nvSpPr>
        <p:spPr>
          <a:xfrm>
            <a:off x="658368" y="655718"/>
            <a:ext cx="8869680" cy="566928"/>
          </a:xfrm>
          <a:prstGeom prst="rect">
            <a:avLst/>
          </a:prstGeom>
          <a:noFill/>
          <a:ln/>
        </p:spPr>
        <p:txBody>
          <a:bodyPr wrap="square" lIns="0" tIns="0" rIns="0" bIns="0" rtlCol="0" anchor="ctr">
            <a:normAutofit/>
          </a:bodyPr>
          <a:lstStyle/>
          <a:p>
            <a:pPr marL="0" indent="0">
              <a:buNone/>
            </a:pPr>
            <a:r>
              <a:rPr lang="en-US" sz="3400" b="1">
                <a:latin typeface="Montserrat" pitchFamily="2" charset="0"/>
                <a:ea typeface="Segoe UI" pitchFamily="34" charset="-122"/>
                <a:cs typeface="Segoe UI" pitchFamily="34" charset="-120"/>
              </a:rPr>
              <a:t>Is your agent ready to leave the pilot?</a:t>
            </a:r>
            <a:endParaRPr lang="en-US" sz="3400">
              <a:latin typeface="Montserrat" pitchFamily="2" charset="0"/>
            </a:endParaRPr>
          </a:p>
        </p:txBody>
      </p:sp>
      <p:sp>
        <p:nvSpPr>
          <p:cNvPr id="7" name="Text 2">
            <a:extLst>
              <a:ext uri="{FF2B5EF4-FFF2-40B4-BE49-F238E27FC236}">
                <a16:creationId xmlns:a16="http://schemas.microsoft.com/office/drawing/2014/main" id="{7EDFA13C-E04B-5A53-DFC7-28C9D1175D02}"/>
              </a:ext>
            </a:extLst>
          </p:cNvPr>
          <p:cNvSpPr/>
          <p:nvPr/>
        </p:nvSpPr>
        <p:spPr>
          <a:xfrm>
            <a:off x="658368" y="1366405"/>
            <a:ext cx="9875520" cy="402336"/>
          </a:xfrm>
          <a:prstGeom prst="rect">
            <a:avLst/>
          </a:prstGeom>
          <a:noFill/>
          <a:ln/>
        </p:spPr>
        <p:txBody>
          <a:bodyPr wrap="square" lIns="0" tIns="0" rIns="0" bIns="0" rtlCol="0" anchor="ctr">
            <a:normAutofit fontScale="92500"/>
          </a:bodyPr>
          <a:lstStyle/>
          <a:p>
            <a:pPr marL="0" indent="0">
              <a:buNone/>
            </a:pPr>
            <a:r>
              <a:rPr lang="en-US" sz="1500">
                <a:latin typeface="Open Sans" panose="020B0606030504020204" pitchFamily="34" charset="0"/>
                <a:ea typeface="Open Sans" panose="020B0606030504020204" pitchFamily="34" charset="0"/>
                <a:cs typeface="Open Sans" panose="020B0606030504020204" pitchFamily="34" charset="0"/>
              </a:rPr>
              <a:t>Use the questions on your own agent. If an answer is "we will know after launch," that is generally the launch risk.</a:t>
            </a:r>
          </a:p>
        </p:txBody>
      </p:sp>
      <p:grpSp>
        <p:nvGrpSpPr>
          <p:cNvPr id="12" name="Group 11">
            <a:extLst>
              <a:ext uri="{FF2B5EF4-FFF2-40B4-BE49-F238E27FC236}">
                <a16:creationId xmlns:a16="http://schemas.microsoft.com/office/drawing/2014/main" id="{30516B0A-715A-152D-4115-B1792FCC70CB}"/>
              </a:ext>
            </a:extLst>
          </p:cNvPr>
          <p:cNvGrpSpPr/>
          <p:nvPr/>
        </p:nvGrpSpPr>
        <p:grpSpPr>
          <a:xfrm>
            <a:off x="9124166" y="199696"/>
            <a:ext cx="2764969" cy="271889"/>
            <a:chOff x="952500" y="638176"/>
            <a:chExt cx="4029075" cy="396193"/>
          </a:xfrm>
        </p:grpSpPr>
        <p:pic>
          <p:nvPicPr>
            <p:cNvPr id="9" name="Image 1" descr="preencoded.png">
              <a:extLst>
                <a:ext uri="{FF2B5EF4-FFF2-40B4-BE49-F238E27FC236}">
                  <a16:creationId xmlns:a16="http://schemas.microsoft.com/office/drawing/2014/main" id="{A635C91A-DECF-6B44-94EA-2B8FF8ACBDD8}"/>
                </a:ext>
              </a:extLst>
            </p:cNvPr>
            <p:cNvPicPr>
              <a:picLocks noChangeAspect="1"/>
            </p:cNvPicPr>
            <p:nvPr/>
          </p:nvPicPr>
          <p:blipFill>
            <a:blip r:embed="rId2"/>
            <a:srcRect/>
            <a:stretch/>
          </p:blipFill>
          <p:spPr>
            <a:xfrm>
              <a:off x="952500" y="638176"/>
              <a:ext cx="2760688" cy="396193"/>
            </a:xfrm>
            <a:prstGeom prst="rect">
              <a:avLst/>
            </a:prstGeom>
          </p:spPr>
        </p:pic>
        <p:pic>
          <p:nvPicPr>
            <p:cNvPr id="10" name="Image 11" descr="preencoded.png">
              <a:extLst>
                <a:ext uri="{FF2B5EF4-FFF2-40B4-BE49-F238E27FC236}">
                  <a16:creationId xmlns:a16="http://schemas.microsoft.com/office/drawing/2014/main" id="{503205A0-2E9C-3A4E-D8DD-4D6DA6D8D969}"/>
                </a:ext>
              </a:extLst>
            </p:cNvPr>
            <p:cNvPicPr>
              <a:picLocks noChangeAspect="1"/>
            </p:cNvPicPr>
            <p:nvPr/>
          </p:nvPicPr>
          <p:blipFill>
            <a:blip r:embed="rId3"/>
            <a:srcRect/>
            <a:stretch/>
          </p:blipFill>
          <p:spPr>
            <a:xfrm>
              <a:off x="3907523" y="706756"/>
              <a:ext cx="1074052" cy="257720"/>
            </a:xfrm>
            <a:prstGeom prst="rect">
              <a:avLst/>
            </a:prstGeom>
          </p:spPr>
        </p:pic>
        <p:cxnSp>
          <p:nvCxnSpPr>
            <p:cNvPr id="11" name="Straight Connector 10">
              <a:extLst>
                <a:ext uri="{FF2B5EF4-FFF2-40B4-BE49-F238E27FC236}">
                  <a16:creationId xmlns:a16="http://schemas.microsoft.com/office/drawing/2014/main" id="{455ABFDA-EC69-8E28-3EC8-143680B66D21}"/>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14" name="Text 5">
            <a:extLst>
              <a:ext uri="{FF2B5EF4-FFF2-40B4-BE49-F238E27FC236}">
                <a16:creationId xmlns:a16="http://schemas.microsoft.com/office/drawing/2014/main" id="{CF7CF9D2-C32E-814D-BFFD-F15918362163}"/>
              </a:ext>
            </a:extLst>
          </p:cNvPr>
          <p:cNvSpPr/>
          <p:nvPr/>
        </p:nvSpPr>
        <p:spPr>
          <a:xfrm>
            <a:off x="6427304" y="2277540"/>
            <a:ext cx="1234440"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chemeClr val="accent2"/>
                </a:solidFill>
                <a:latin typeface="Open Sans" panose="020B0606030504020204" pitchFamily="34" charset="0"/>
                <a:ea typeface="Open Sans" panose="020B0606030504020204" pitchFamily="34" charset="0"/>
                <a:cs typeface="Open Sans" panose="020B0606030504020204" pitchFamily="34" charset="0"/>
              </a:rPr>
              <a:t>QUALITY</a:t>
            </a:r>
            <a:endParaRPr lang="en-US">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6">
            <a:extLst>
              <a:ext uri="{FF2B5EF4-FFF2-40B4-BE49-F238E27FC236}">
                <a16:creationId xmlns:a16="http://schemas.microsoft.com/office/drawing/2014/main" id="{517CDFAE-8941-258D-DB7D-4BA357033FF9}"/>
              </a:ext>
            </a:extLst>
          </p:cNvPr>
          <p:cNvSpPr/>
          <p:nvPr/>
        </p:nvSpPr>
        <p:spPr>
          <a:xfrm>
            <a:off x="6414052" y="2507068"/>
            <a:ext cx="3010231" cy="266368"/>
          </a:xfrm>
          <a:prstGeom prst="rect">
            <a:avLst/>
          </a:prstGeom>
          <a:noFill/>
          <a:ln/>
        </p:spPr>
        <p:txBody>
          <a:bodyPr wrap="square" lIns="0" tIns="0" rIns="0" bIns="0" rtlCol="0" anchor="ctr">
            <a:normAutofit/>
          </a:bodyPr>
          <a:lstStyle/>
          <a:p>
            <a:pPr marL="0" indent="0">
              <a:buNone/>
            </a:pPr>
            <a:r>
              <a:rPr lang="en-US" sz="1200">
                <a:latin typeface="Open Sans"/>
                <a:ea typeface="Open Sans"/>
                <a:cs typeface="Open Sans"/>
              </a:rPr>
              <a:t>Core, edge, and deny evals pass?</a:t>
            </a:r>
          </a:p>
        </p:txBody>
      </p:sp>
      <p:sp>
        <p:nvSpPr>
          <p:cNvPr id="18" name="Text 13">
            <a:extLst>
              <a:ext uri="{FF2B5EF4-FFF2-40B4-BE49-F238E27FC236}">
                <a16:creationId xmlns:a16="http://schemas.microsoft.com/office/drawing/2014/main" id="{0ED77269-3E4F-6068-5323-40C58851CCBD}"/>
              </a:ext>
            </a:extLst>
          </p:cNvPr>
          <p:cNvSpPr/>
          <p:nvPr/>
        </p:nvSpPr>
        <p:spPr>
          <a:xfrm>
            <a:off x="7222434" y="2991168"/>
            <a:ext cx="1234440"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rgbClr val="182C61"/>
                </a:solidFill>
                <a:latin typeface="Open Sans"/>
                <a:ea typeface="Open Sans"/>
                <a:cs typeface="Open Sans"/>
              </a:rPr>
              <a:t>CHANNEL</a:t>
            </a:r>
            <a:endParaRPr lang="en-US">
              <a:solidFill>
                <a:srgbClr val="182C61"/>
              </a:solidFill>
              <a:latin typeface="Open Sans"/>
              <a:ea typeface="Open Sans"/>
              <a:cs typeface="Open Sans"/>
            </a:endParaRPr>
          </a:p>
        </p:txBody>
      </p:sp>
      <p:sp>
        <p:nvSpPr>
          <p:cNvPr id="20" name="Text 14">
            <a:extLst>
              <a:ext uri="{FF2B5EF4-FFF2-40B4-BE49-F238E27FC236}">
                <a16:creationId xmlns:a16="http://schemas.microsoft.com/office/drawing/2014/main" id="{53BB1CD5-2D76-A8BC-8A2B-ACC5DE0B9978}"/>
              </a:ext>
            </a:extLst>
          </p:cNvPr>
          <p:cNvSpPr/>
          <p:nvPr/>
        </p:nvSpPr>
        <p:spPr>
          <a:xfrm>
            <a:off x="7235686" y="3154435"/>
            <a:ext cx="4434840" cy="365760"/>
          </a:xfrm>
          <a:prstGeom prst="rect">
            <a:avLst/>
          </a:prstGeom>
          <a:noFill/>
          <a:ln/>
        </p:spPr>
        <p:txBody>
          <a:bodyPr wrap="square" lIns="0" tIns="0" rIns="0" bIns="0" rtlCol="0" anchor="ctr">
            <a:normAutofit/>
          </a:bodyPr>
          <a:lstStyle/>
          <a:p>
            <a:r>
              <a:rPr lang="en-US" sz="1200">
                <a:latin typeface="Open Sans"/>
                <a:ea typeface="Open Sans"/>
                <a:cs typeface="Open Sans"/>
              </a:rPr>
              <a:t>Validated with real users in Teams?</a:t>
            </a:r>
          </a:p>
        </p:txBody>
      </p:sp>
      <p:sp>
        <p:nvSpPr>
          <p:cNvPr id="22" name="Text 21">
            <a:extLst>
              <a:ext uri="{FF2B5EF4-FFF2-40B4-BE49-F238E27FC236}">
                <a16:creationId xmlns:a16="http://schemas.microsoft.com/office/drawing/2014/main" id="{B7705F43-1D65-C470-4B4D-F214CC1456F2}"/>
              </a:ext>
            </a:extLst>
          </p:cNvPr>
          <p:cNvSpPr/>
          <p:nvPr/>
        </p:nvSpPr>
        <p:spPr>
          <a:xfrm>
            <a:off x="7997687" y="3704799"/>
            <a:ext cx="2122335" cy="153196"/>
          </a:xfrm>
          <a:prstGeom prst="rect">
            <a:avLst/>
          </a:prstGeom>
          <a:noFill/>
          <a:ln/>
        </p:spPr>
        <p:txBody>
          <a:bodyPr wrap="square" lIns="0" tIns="0" rIns="0" bIns="0" rtlCol="0" anchor="ctr">
            <a:noAutofit/>
          </a:bodyPr>
          <a:lstStyle/>
          <a:p>
            <a:pPr marL="0" indent="0">
              <a:buNone/>
            </a:pPr>
            <a:r>
              <a:rPr lang="en-US" sz="1700" b="1" kern="0" spc="90">
                <a:solidFill>
                  <a:srgbClr val="182C61"/>
                </a:solidFill>
                <a:latin typeface="Open Sans"/>
                <a:ea typeface="Open Sans"/>
                <a:cs typeface="Open Sans"/>
              </a:rPr>
              <a:t>PERFORMANCE</a:t>
            </a:r>
            <a:endParaRPr lang="en-US" sz="1700">
              <a:solidFill>
                <a:srgbClr val="182C61"/>
              </a:solidFill>
              <a:latin typeface="Open Sans"/>
              <a:ea typeface="Open Sans"/>
              <a:cs typeface="Open Sans"/>
            </a:endParaRPr>
          </a:p>
        </p:txBody>
      </p:sp>
      <p:sp>
        <p:nvSpPr>
          <p:cNvPr id="24" name="Text 22">
            <a:extLst>
              <a:ext uri="{FF2B5EF4-FFF2-40B4-BE49-F238E27FC236}">
                <a16:creationId xmlns:a16="http://schemas.microsoft.com/office/drawing/2014/main" id="{9559EF23-1F05-9579-AD15-1C8A8428A986}"/>
              </a:ext>
            </a:extLst>
          </p:cNvPr>
          <p:cNvSpPr/>
          <p:nvPr/>
        </p:nvSpPr>
        <p:spPr>
          <a:xfrm>
            <a:off x="7997686" y="3834936"/>
            <a:ext cx="3447554" cy="405516"/>
          </a:xfrm>
          <a:prstGeom prst="rect">
            <a:avLst/>
          </a:prstGeom>
          <a:noFill/>
          <a:ln/>
        </p:spPr>
        <p:txBody>
          <a:bodyPr wrap="square" lIns="0" tIns="0" rIns="0" bIns="0" rtlCol="0" anchor="ctr">
            <a:normAutofit/>
          </a:bodyPr>
          <a:lstStyle/>
          <a:p>
            <a:pPr marL="0" indent="0">
              <a:buNone/>
            </a:pPr>
            <a:r>
              <a:rPr lang="en-US" sz="1200">
                <a:latin typeface="Open Sans"/>
                <a:ea typeface="Open Sans"/>
                <a:cs typeface="Open Sans"/>
              </a:rPr>
              <a:t>Peak-load latency and failure behavior tested?</a:t>
            </a:r>
          </a:p>
        </p:txBody>
      </p:sp>
      <p:sp>
        <p:nvSpPr>
          <p:cNvPr id="26" name="Text 9">
            <a:extLst>
              <a:ext uri="{FF2B5EF4-FFF2-40B4-BE49-F238E27FC236}">
                <a16:creationId xmlns:a16="http://schemas.microsoft.com/office/drawing/2014/main" id="{64912279-48EB-F161-DD63-F1117AC46ACD}"/>
              </a:ext>
            </a:extLst>
          </p:cNvPr>
          <p:cNvSpPr/>
          <p:nvPr/>
        </p:nvSpPr>
        <p:spPr>
          <a:xfrm>
            <a:off x="8726822" y="4411140"/>
            <a:ext cx="1214562"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rgbClr val="FF7E00"/>
                </a:solidFill>
                <a:latin typeface="Open Sans"/>
                <a:ea typeface="Open Sans"/>
                <a:cs typeface="Open Sans"/>
              </a:rPr>
              <a:t>RELEASE</a:t>
            </a:r>
            <a:endParaRPr lang="en-US">
              <a:solidFill>
                <a:srgbClr val="FF7E00"/>
              </a:solidFill>
              <a:latin typeface="Open Sans"/>
              <a:ea typeface="Open Sans"/>
              <a:cs typeface="Open Sans"/>
            </a:endParaRPr>
          </a:p>
        </p:txBody>
      </p:sp>
      <p:sp>
        <p:nvSpPr>
          <p:cNvPr id="28" name="Text 10">
            <a:extLst>
              <a:ext uri="{FF2B5EF4-FFF2-40B4-BE49-F238E27FC236}">
                <a16:creationId xmlns:a16="http://schemas.microsoft.com/office/drawing/2014/main" id="{2228F592-8688-5A7A-5733-B4D940030431}"/>
              </a:ext>
            </a:extLst>
          </p:cNvPr>
          <p:cNvSpPr/>
          <p:nvPr/>
        </p:nvSpPr>
        <p:spPr>
          <a:xfrm>
            <a:off x="8733448" y="4620790"/>
            <a:ext cx="2811450" cy="332629"/>
          </a:xfrm>
          <a:prstGeom prst="rect">
            <a:avLst/>
          </a:prstGeom>
          <a:noFill/>
          <a:ln/>
        </p:spPr>
        <p:txBody>
          <a:bodyPr wrap="square" lIns="0" tIns="0" rIns="0" bIns="0" rtlCol="0" anchor="ctr">
            <a:normAutofit/>
          </a:bodyPr>
          <a:lstStyle/>
          <a:p>
            <a:pPr marL="0" indent="0">
              <a:buNone/>
            </a:pPr>
            <a:r>
              <a:rPr lang="en-US" sz="1200">
                <a:latin typeface="Open Sans"/>
                <a:ea typeface="Open Sans"/>
                <a:cs typeface="Open Sans"/>
              </a:rPr>
              <a:t>Versioned environments and rollback?</a:t>
            </a:r>
          </a:p>
        </p:txBody>
      </p:sp>
      <p:sp>
        <p:nvSpPr>
          <p:cNvPr id="30" name="Text 17">
            <a:extLst>
              <a:ext uri="{FF2B5EF4-FFF2-40B4-BE49-F238E27FC236}">
                <a16:creationId xmlns:a16="http://schemas.microsoft.com/office/drawing/2014/main" id="{7CA4DB4E-9A5D-D9BC-58D6-9003CB5C075D}"/>
              </a:ext>
            </a:extLst>
          </p:cNvPr>
          <p:cNvSpPr/>
          <p:nvPr/>
        </p:nvSpPr>
        <p:spPr>
          <a:xfrm>
            <a:off x="7534126" y="5138022"/>
            <a:ext cx="1234440" cy="219456"/>
          </a:xfrm>
          <a:prstGeom prst="rect">
            <a:avLst/>
          </a:prstGeom>
          <a:noFill/>
          <a:ln/>
        </p:spPr>
        <p:txBody>
          <a:bodyPr wrap="square" lIns="0" tIns="0" rIns="0" bIns="0" rtlCol="0" anchor="ctr">
            <a:normAutofit fontScale="85000" lnSpcReduction="10000"/>
          </a:bodyPr>
          <a:lstStyle/>
          <a:p>
            <a:pPr marL="0" indent="0">
              <a:buNone/>
            </a:pPr>
            <a:r>
              <a:rPr lang="en-US" sz="1600" b="1" kern="0" spc="90">
                <a:solidFill>
                  <a:schemeClr val="accent1"/>
                </a:solidFill>
                <a:latin typeface="Open Sans"/>
                <a:ea typeface="Open Sans"/>
                <a:cs typeface="Open Sans"/>
              </a:rPr>
              <a:t>ECONOMICS</a:t>
            </a:r>
            <a:endParaRPr lang="en-US" sz="1600">
              <a:solidFill>
                <a:schemeClr val="accent1"/>
              </a:solidFill>
              <a:latin typeface="Open Sans"/>
              <a:ea typeface="Open Sans"/>
              <a:cs typeface="Open Sans"/>
            </a:endParaRPr>
          </a:p>
        </p:txBody>
      </p:sp>
      <p:sp>
        <p:nvSpPr>
          <p:cNvPr id="32" name="Text 18">
            <a:extLst>
              <a:ext uri="{FF2B5EF4-FFF2-40B4-BE49-F238E27FC236}">
                <a16:creationId xmlns:a16="http://schemas.microsoft.com/office/drawing/2014/main" id="{3B5B1BAA-979D-AEA6-5134-BE71990F2CE8}"/>
              </a:ext>
            </a:extLst>
          </p:cNvPr>
          <p:cNvSpPr/>
          <p:nvPr/>
        </p:nvSpPr>
        <p:spPr>
          <a:xfrm>
            <a:off x="7534126" y="5301289"/>
            <a:ext cx="4434840" cy="365760"/>
          </a:xfrm>
          <a:prstGeom prst="rect">
            <a:avLst/>
          </a:prstGeom>
          <a:noFill/>
          <a:ln/>
        </p:spPr>
        <p:txBody>
          <a:bodyPr wrap="square" lIns="0" tIns="0" rIns="0" bIns="0" rtlCol="0" anchor="ctr">
            <a:normAutofit/>
          </a:bodyPr>
          <a:lstStyle/>
          <a:p>
            <a:pPr marL="0" indent="0">
              <a:buNone/>
            </a:pPr>
            <a:r>
              <a:rPr lang="en-US" sz="1400">
                <a:latin typeface="Open Sans"/>
                <a:ea typeface="Open Sans"/>
                <a:cs typeface="Open Sans"/>
              </a:rPr>
              <a:t>Cost per successful outcome known?</a:t>
            </a:r>
          </a:p>
        </p:txBody>
      </p:sp>
      <p:sp>
        <p:nvSpPr>
          <p:cNvPr id="34" name="Text 25">
            <a:extLst>
              <a:ext uri="{FF2B5EF4-FFF2-40B4-BE49-F238E27FC236}">
                <a16:creationId xmlns:a16="http://schemas.microsoft.com/office/drawing/2014/main" id="{5495052E-3461-AB20-CD12-D94397B7E41A}"/>
              </a:ext>
            </a:extLst>
          </p:cNvPr>
          <p:cNvSpPr/>
          <p:nvPr/>
        </p:nvSpPr>
        <p:spPr>
          <a:xfrm>
            <a:off x="6778752" y="5719130"/>
            <a:ext cx="1519362" cy="292342"/>
          </a:xfrm>
          <a:prstGeom prst="rect">
            <a:avLst/>
          </a:prstGeom>
          <a:noFill/>
          <a:ln/>
        </p:spPr>
        <p:txBody>
          <a:bodyPr wrap="square" lIns="0" tIns="0" rIns="0" bIns="0" rtlCol="0" anchor="ctr">
            <a:noAutofit/>
          </a:bodyPr>
          <a:lstStyle/>
          <a:p>
            <a:pPr marL="0" indent="0">
              <a:buNone/>
            </a:pPr>
            <a:r>
              <a:rPr lang="en-US" sz="1700" b="1" kern="0" spc="90">
                <a:solidFill>
                  <a:srgbClr val="182C61"/>
                </a:solidFill>
                <a:latin typeface="Open Sans"/>
                <a:ea typeface="Open Sans"/>
                <a:cs typeface="Open Sans"/>
              </a:rPr>
              <a:t>OPERATIONS</a:t>
            </a:r>
            <a:endParaRPr lang="en-US" sz="1700">
              <a:solidFill>
                <a:srgbClr val="182C61"/>
              </a:solidFill>
              <a:latin typeface="Open Sans"/>
              <a:ea typeface="Open Sans"/>
              <a:cs typeface="Open Sans"/>
            </a:endParaRPr>
          </a:p>
        </p:txBody>
      </p:sp>
      <p:sp>
        <p:nvSpPr>
          <p:cNvPr id="36" name="Text 26">
            <a:extLst>
              <a:ext uri="{FF2B5EF4-FFF2-40B4-BE49-F238E27FC236}">
                <a16:creationId xmlns:a16="http://schemas.microsoft.com/office/drawing/2014/main" id="{0813BAEA-284A-2EB3-9E0D-1035CF1FD701}"/>
              </a:ext>
            </a:extLst>
          </p:cNvPr>
          <p:cNvSpPr/>
          <p:nvPr/>
        </p:nvSpPr>
        <p:spPr>
          <a:xfrm>
            <a:off x="6785378" y="5968536"/>
            <a:ext cx="4434840" cy="365760"/>
          </a:xfrm>
          <a:prstGeom prst="rect">
            <a:avLst/>
          </a:prstGeom>
          <a:noFill/>
          <a:ln/>
        </p:spPr>
        <p:txBody>
          <a:bodyPr wrap="square" lIns="0" tIns="0" rIns="0" bIns="0" rtlCol="0" anchor="ctr">
            <a:normAutofit/>
          </a:bodyPr>
          <a:lstStyle/>
          <a:p>
            <a:pPr marL="0" indent="0">
              <a:buNone/>
            </a:pPr>
            <a:r>
              <a:rPr lang="en-US" sz="1200">
                <a:latin typeface="Open Sans"/>
                <a:ea typeface="Open Sans"/>
                <a:cs typeface="Open Sans"/>
              </a:rPr>
              <a:t>Owner, alerts, telemetry, and improvement loop?</a:t>
            </a:r>
          </a:p>
        </p:txBody>
      </p:sp>
      <p:sp>
        <p:nvSpPr>
          <p:cNvPr id="38" name="LeftColRule">
            <a:extLst>
              <a:ext uri="{FF2B5EF4-FFF2-40B4-BE49-F238E27FC236}">
                <a16:creationId xmlns:a16="http://schemas.microsoft.com/office/drawing/2014/main" id="{E0A81861-DF9E-BCBA-C9E7-C2C9E7A6E1C4}"/>
              </a:ext>
            </a:extLst>
          </p:cNvPr>
          <p:cNvSpPr/>
          <p:nvPr/>
        </p:nvSpPr>
        <p:spPr>
          <a:xfrm>
            <a:off x="657357" y="1255604"/>
            <a:ext cx="3263046" cy="45719"/>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pic>
        <p:nvPicPr>
          <p:cNvPr id="40" name="Picture 39">
            <a:extLst>
              <a:ext uri="{FF2B5EF4-FFF2-40B4-BE49-F238E27FC236}">
                <a16:creationId xmlns:a16="http://schemas.microsoft.com/office/drawing/2014/main" id="{0E7DED3D-B6C7-0C3B-69D8-4B225034985B}"/>
              </a:ext>
            </a:extLst>
          </p:cNvPr>
          <p:cNvPicPr>
            <a:picLocks noChangeAspect="1"/>
          </p:cNvPicPr>
          <p:nvPr/>
        </p:nvPicPr>
        <p:blipFill>
          <a:blip r:embed="rId4"/>
          <a:stretch>
            <a:fillRect/>
          </a:stretch>
        </p:blipFill>
        <p:spPr>
          <a:xfrm>
            <a:off x="1241777" y="3598333"/>
            <a:ext cx="1354667" cy="1368778"/>
          </a:xfrm>
          <a:prstGeom prst="rect">
            <a:avLst/>
          </a:prstGeom>
        </p:spPr>
      </p:pic>
      <p:pic>
        <p:nvPicPr>
          <p:cNvPr id="2" name="Picture 1">
            <a:extLst>
              <a:ext uri="{FF2B5EF4-FFF2-40B4-BE49-F238E27FC236}">
                <a16:creationId xmlns:a16="http://schemas.microsoft.com/office/drawing/2014/main" id="{A1537B44-9C63-E7FF-11BA-587EF1B406C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8640" y="628580"/>
            <a:ext cx="11052046" cy="430887"/>
          </a:xfrm>
        </p:spPr>
        <p:txBody>
          <a:bodyPr lIns="91440" tIns="45720" rIns="91440" bIns="45720" anchor="t"/>
          <a:lstStyle/>
          <a:p>
            <a:pPr algn="l"/>
            <a:r>
              <a:rPr lang="en-US" sz="2800">
                <a:latin typeface="Montserrat Bold"/>
                <a:ea typeface="Open Sans"/>
                <a:cs typeface="Open Sans"/>
              </a:rPr>
              <a:t>How To Optimize Skill Creation For Outcomes </a:t>
            </a:r>
            <a:endParaRPr lang="en-US"/>
          </a:p>
        </p:txBody>
      </p:sp>
      <p:sp>
        <p:nvSpPr>
          <p:cNvPr id="60" name="Lead"/>
          <p:cNvSpPr txBox="1"/>
          <p:nvPr/>
        </p:nvSpPr>
        <p:spPr>
          <a:xfrm>
            <a:off x="536350" y="1411258"/>
            <a:ext cx="11103962" cy="843054"/>
          </a:xfrm>
          <a:prstGeom prst="rect">
            <a:avLst/>
          </a:prstGeom>
        </p:spPr>
        <p:txBody>
          <a:bodyPr wrap="square" lIns="0" tIns="0" rIns="0" bIns="0" rtlCol="0">
            <a:noAutofit/>
          </a:bodyPr>
          <a:lstStyle/>
          <a:p>
            <a:r>
              <a:rPr lang="en-US" sz="1200">
                <a:solidFill>
                  <a:srgbClr val="1F1F1F"/>
                </a:solidFill>
                <a:latin typeface="Open Sans" panose="020B0606030504020204" pitchFamily="34" charset="0"/>
                <a:ea typeface="Open Sans" panose="020B0606030504020204" pitchFamily="34" charset="0"/>
                <a:cs typeface="Open Sans" panose="020B0606030504020204" pitchFamily="34" charset="0"/>
              </a:rPr>
              <a:t>Skill can be created with different level of guidance: from a pure goal to deterministic code execution.</a:t>
            </a:r>
          </a:p>
        </p:txBody>
      </p:sp>
      <p:sp>
        <p:nvSpPr>
          <p:cNvPr id="101" name="Rung1"/>
          <p:cNvSpPr/>
          <p:nvPr/>
        </p:nvSpPr>
        <p:spPr bwMode="auto">
          <a:xfrm>
            <a:off x="548640" y="1836640"/>
            <a:ext cx="2020000" cy="1500000"/>
          </a:xfrm>
          <a:prstGeom prst="roundRect">
            <a:avLst>
              <a:gd name="adj" fmla="val 5000"/>
            </a:avLst>
          </a:prstGeom>
          <a:solidFill>
            <a:srgbClr val="F6F8FC"/>
          </a:solidFill>
          <a:ln w="12700">
            <a:solidFill>
              <a:srgbClr val="CFE6FB"/>
            </a:solidFill>
          </a:ln>
          <a:effectLst>
            <a:outerShdw blurRad="63500" dist="25400" dir="5400000" rotWithShape="0">
              <a:srgbClr val="091F2C">
                <a:alpha val="9000"/>
              </a:srgbClr>
            </a:outerShdw>
          </a:effectLst>
        </p:spPr>
        <p:txBody>
          <a:bodyPr wrap="square" lIns="137160" tIns="128016" rIns="137160" bIns="109728" anchor="t">
            <a:noAutofit/>
          </a:bodyPr>
          <a:lstStyle/>
          <a:p>
            <a:pPr>
              <a:spcAft>
                <a:spcPts val="500"/>
              </a:spcAft>
            </a:pPr>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Pure goal</a:t>
            </a:r>
          </a:p>
          <a:p>
            <a:r>
              <a:rPr lang="en-US" sz="105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State the outcome only. Max flexibility, least predictable.</a:t>
            </a:r>
          </a:p>
        </p:txBody>
      </p:sp>
      <p:sp>
        <p:nvSpPr>
          <p:cNvPr id="102" name="Rung2"/>
          <p:cNvSpPr/>
          <p:nvPr/>
        </p:nvSpPr>
        <p:spPr bwMode="auto">
          <a:xfrm>
            <a:off x="2817310" y="1836640"/>
            <a:ext cx="2020000" cy="1500000"/>
          </a:xfrm>
          <a:prstGeom prst="roundRect">
            <a:avLst>
              <a:gd name="adj" fmla="val 5000"/>
            </a:avLst>
          </a:prstGeom>
          <a:solidFill>
            <a:srgbClr val="E9F0FB"/>
          </a:solidFill>
          <a:ln w="12700">
            <a:solidFill>
              <a:srgbClr val="CBDDF3"/>
            </a:solidFill>
          </a:ln>
          <a:effectLst>
            <a:outerShdw blurRad="63500" dist="25400" dir="5400000" rotWithShape="0">
              <a:srgbClr val="091F2C">
                <a:alpha val="9000"/>
              </a:srgbClr>
            </a:outerShdw>
          </a:effectLst>
        </p:spPr>
        <p:txBody>
          <a:bodyPr wrap="square" lIns="137160" tIns="128016" rIns="137160" bIns="109728" anchor="t">
            <a:noAutofit/>
          </a:bodyPr>
          <a:lstStyle/>
          <a:p>
            <a:pPr>
              <a:spcAft>
                <a:spcPts val="500"/>
              </a:spcAft>
            </a:pPr>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 Sample output</a:t>
            </a:r>
          </a:p>
          <a:p>
            <a:r>
              <a:rPr lang="en-US" sz="105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Show the shape you want. Fixes format without fixing method.</a:t>
            </a:r>
          </a:p>
        </p:txBody>
      </p:sp>
      <p:sp>
        <p:nvSpPr>
          <p:cNvPr id="103" name="Rung3"/>
          <p:cNvSpPr/>
          <p:nvPr/>
        </p:nvSpPr>
        <p:spPr bwMode="auto">
          <a:xfrm>
            <a:off x="5085980" y="1836640"/>
            <a:ext cx="2020000" cy="1500000"/>
          </a:xfrm>
          <a:prstGeom prst="roundRect">
            <a:avLst>
              <a:gd name="adj" fmla="val 5000"/>
            </a:avLst>
          </a:prstGeom>
          <a:solidFill>
            <a:schemeClr val="accent1">
              <a:lumMod val="20000"/>
              <a:lumOff val="80000"/>
            </a:schemeClr>
          </a:solidFill>
          <a:ln w="12700">
            <a:solidFill>
              <a:srgbClr val="DBCDEC"/>
            </a:solidFill>
          </a:ln>
          <a:effectLst>
            <a:outerShdw blurRad="63500" dist="25400" dir="5400000" rotWithShape="0">
              <a:srgbClr val="091F2C">
                <a:alpha val="9000"/>
              </a:srgbClr>
            </a:outerShdw>
          </a:effectLst>
        </p:spPr>
        <p:txBody>
          <a:bodyPr wrap="square" lIns="137160" tIns="128016" rIns="137160" bIns="109728" anchor="t">
            <a:noAutofit/>
          </a:bodyPr>
          <a:lstStyle/>
          <a:p>
            <a:pPr>
              <a:spcAft>
                <a:spcPts val="500"/>
              </a:spcAft>
            </a:pPr>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 Step-by-step</a:t>
            </a:r>
          </a:p>
          <a:p>
            <a:r>
              <a:rPr lang="en-US" sz="105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Spell out the procedure the model should follow.</a:t>
            </a:r>
          </a:p>
        </p:txBody>
      </p:sp>
      <p:sp>
        <p:nvSpPr>
          <p:cNvPr id="104" name="Rung4"/>
          <p:cNvSpPr/>
          <p:nvPr/>
        </p:nvSpPr>
        <p:spPr bwMode="auto">
          <a:xfrm>
            <a:off x="7354650" y="1836640"/>
            <a:ext cx="2020000" cy="1500000"/>
          </a:xfrm>
          <a:prstGeom prst="roundRect">
            <a:avLst>
              <a:gd name="adj" fmla="val 5000"/>
            </a:avLst>
          </a:prstGeom>
          <a:solidFill>
            <a:schemeClr val="accent1">
              <a:lumMod val="20000"/>
              <a:lumOff val="80000"/>
            </a:schemeClr>
          </a:solidFill>
          <a:ln w="12700">
            <a:solidFill>
              <a:srgbClr val="E6C6DD"/>
            </a:solidFill>
          </a:ln>
          <a:effectLst>
            <a:outerShdw blurRad="63500" dist="25400" dir="5400000" rotWithShape="0">
              <a:srgbClr val="091F2C">
                <a:alpha val="9000"/>
              </a:srgbClr>
            </a:outerShdw>
          </a:effectLst>
        </p:spPr>
        <p:txBody>
          <a:bodyPr wrap="square" lIns="137160" tIns="128016" rIns="137160" bIns="109728" anchor="t">
            <a:noAutofit/>
          </a:bodyPr>
          <a:lstStyle/>
          <a:p>
            <a:pPr>
              <a:spcAft>
                <a:spcPts val="500"/>
              </a:spcAft>
            </a:pPr>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 Supporting files</a:t>
            </a:r>
          </a:p>
          <a:p>
            <a:r>
              <a:rPr lang="en-US" sz="105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Give additional context or provide templates and files that could be useful.</a:t>
            </a:r>
          </a:p>
        </p:txBody>
      </p:sp>
      <p:sp>
        <p:nvSpPr>
          <p:cNvPr id="105" name="Rung5"/>
          <p:cNvSpPr/>
          <p:nvPr/>
        </p:nvSpPr>
        <p:spPr bwMode="auto">
          <a:xfrm>
            <a:off x="9623320" y="1836640"/>
            <a:ext cx="2020000" cy="1500000"/>
          </a:xfrm>
          <a:prstGeom prst="roundRect">
            <a:avLst>
              <a:gd name="adj" fmla="val 5000"/>
            </a:avLst>
          </a:prstGeom>
          <a:solidFill>
            <a:schemeClr val="accent1">
              <a:lumMod val="20000"/>
              <a:lumOff val="80000"/>
            </a:schemeClr>
          </a:solidFill>
          <a:ln w="12700">
            <a:solidFill>
              <a:srgbClr val="F2C4E4"/>
            </a:solidFill>
          </a:ln>
          <a:effectLst>
            <a:outerShdw blurRad="63500" dist="25400" dir="5400000" rotWithShape="0">
              <a:srgbClr val="091F2C">
                <a:alpha val="9000"/>
              </a:srgbClr>
            </a:outerShdw>
          </a:effectLst>
        </p:spPr>
        <p:txBody>
          <a:bodyPr wrap="square" lIns="137160" tIns="128016" rIns="137160" bIns="109728" anchor="t">
            <a:noAutofit/>
          </a:bodyPr>
          <a:lstStyle/>
          <a:p>
            <a:pPr>
              <a:spcAft>
                <a:spcPts val="500"/>
              </a:spcAft>
            </a:pPr>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 Python</a:t>
            </a:r>
          </a:p>
          <a:p>
            <a:r>
              <a:rPr lang="en-US" sz="105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Run exact code. Max control, min variance.</a:t>
            </a:r>
          </a:p>
        </p:txBody>
      </p:sp>
      <p:sp>
        <p:nvSpPr>
          <p:cNvPr id="70" name="Dial axis"/>
          <p:cNvSpPr/>
          <p:nvPr/>
        </p:nvSpPr>
        <p:spPr>
          <a:xfrm>
            <a:off x="548640" y="3506640"/>
            <a:ext cx="11094680" cy="140000"/>
          </a:xfrm>
          <a:prstGeom prst="rect">
            <a:avLst/>
          </a:prstGeom>
          <a:solidFill>
            <a:srgbClr val="FF7E00"/>
          </a:solidFill>
          <a:ln>
            <a:noFill/>
          </a:ln>
        </p:spPr>
        <p:txBody>
          <a:bodyPr rtlCol="0" anchor="ctr"/>
          <a:lstStyle/>
          <a:p>
            <a:pPr algn="ctr"/>
            <a:endParaRPr sz="1400">
              <a:latin typeface="Open Sans" panose="020B0606030504020204" pitchFamily="34" charset="0"/>
              <a:ea typeface="Open Sans" panose="020B0606030504020204" pitchFamily="34" charset="0"/>
              <a:cs typeface="Open Sans" panose="020B0606030504020204" pitchFamily="34" charset="0"/>
            </a:endParaRPr>
          </a:p>
        </p:txBody>
      </p:sp>
      <p:sp>
        <p:nvSpPr>
          <p:cNvPr id="71" name="Left label"/>
          <p:cNvSpPr txBox="1"/>
          <p:nvPr/>
        </p:nvSpPr>
        <p:spPr>
          <a:xfrm>
            <a:off x="548640" y="3676640"/>
            <a:ext cx="5000000" cy="240000"/>
          </a:xfrm>
          <a:prstGeom prst="rect">
            <a:avLst/>
          </a:prstGeom>
        </p:spPr>
        <p:txBody>
          <a:bodyPr wrap="square" lIns="0" tIns="0" rIns="0" bIns="0" rtlCol="0">
            <a:noAutofit/>
          </a:bodyPr>
          <a:lstStyle/>
          <a:p>
            <a:pPr algn="l"/>
            <a:r>
              <a:rPr lang="en-US" sz="1000" b="1">
                <a:latin typeface="Open Sans" panose="020B0606030504020204" pitchFamily="34" charset="0"/>
                <a:ea typeface="Open Sans" panose="020B0606030504020204" pitchFamily="34" charset="0"/>
                <a:cs typeface="Open Sans" panose="020B0606030504020204" pitchFamily="34" charset="0"/>
              </a:rPr>
              <a:t>← more AI flexibility &amp; scope &amp; slower</a:t>
            </a:r>
          </a:p>
        </p:txBody>
      </p:sp>
      <p:sp>
        <p:nvSpPr>
          <p:cNvPr id="72" name="Right label"/>
          <p:cNvSpPr txBox="1"/>
          <p:nvPr/>
        </p:nvSpPr>
        <p:spPr>
          <a:xfrm>
            <a:off x="6643320" y="3676640"/>
            <a:ext cx="5000000" cy="240000"/>
          </a:xfrm>
          <a:prstGeom prst="rect">
            <a:avLst/>
          </a:prstGeom>
        </p:spPr>
        <p:txBody>
          <a:bodyPr wrap="square" lIns="0" tIns="0" rIns="0" bIns="0" rtlCol="0">
            <a:noAutofit/>
          </a:bodyPr>
          <a:lstStyle/>
          <a:p>
            <a:pPr algn="r"/>
            <a:r>
              <a:rPr lang="en-US" sz="1000" b="1">
                <a:latin typeface="Open Sans" panose="020B0606030504020204" pitchFamily="34" charset="0"/>
                <a:ea typeface="Open Sans" panose="020B0606030504020204" pitchFamily="34" charset="0"/>
                <a:cs typeface="Open Sans" panose="020B0606030504020204" pitchFamily="34" charset="0"/>
              </a:rPr>
              <a:t>more determinism &amp; control &amp; narrow scope →</a:t>
            </a:r>
          </a:p>
        </p:txBody>
      </p:sp>
      <p:sp>
        <p:nvSpPr>
          <p:cNvPr id="7" name="Prompt1">
            <a:extLst>
              <a:ext uri="{FF2B5EF4-FFF2-40B4-BE49-F238E27FC236}">
                <a16:creationId xmlns:a16="http://schemas.microsoft.com/office/drawing/2014/main" id="{FF88FD1E-8A7C-8605-0ED7-A66B212F58A5}"/>
              </a:ext>
            </a:extLst>
          </p:cNvPr>
          <p:cNvSpPr/>
          <p:nvPr/>
        </p:nvSpPr>
        <p:spPr bwMode="auto">
          <a:xfrm>
            <a:off x="548640" y="4071477"/>
            <a:ext cx="2020000" cy="1844293"/>
          </a:xfrm>
          <a:custGeom>
            <a:avLst/>
            <a:gdLst/>
            <a:ahLst/>
            <a:cxnLst/>
            <a:rect l="0" t="110000" r="2020000" b="1290000"/>
            <a:pathLst>
              <a:path w="2020000" h="1290000">
                <a:moveTo>
                  <a:pt x="0" y="185000"/>
                </a:moveTo>
                <a:arcTo wR="75000" hR="75000" stAng="10800000" swAng="5400000"/>
                <a:lnTo>
                  <a:pt x="922000" y="110000"/>
                </a:lnTo>
                <a:lnTo>
                  <a:pt x="1010000" y="0"/>
                </a:lnTo>
                <a:lnTo>
                  <a:pt x="1098000" y="110000"/>
                </a:lnTo>
                <a:lnTo>
                  <a:pt x="1945000" y="110000"/>
                </a:lnTo>
                <a:arcTo wR="75000" hR="75000" stAng="16200000" swAng="5400000"/>
                <a:lnTo>
                  <a:pt x="2020000" y="1215000"/>
                </a:lnTo>
                <a:arcTo wR="75000" hR="75000" stAng="0" swAng="5400000"/>
                <a:lnTo>
                  <a:pt x="75000" y="1290000"/>
                </a:lnTo>
                <a:arcTo wR="75000" hR="75000" stAng="5400000" swAng="5400000"/>
                <a:close/>
              </a:path>
            </a:pathLst>
          </a:custGeom>
          <a:solidFill>
            <a:srgbClr val="FFFFFF"/>
          </a:solidFill>
          <a:ln w="12700">
            <a:solidFill>
              <a:srgbClr val="CFE6FB"/>
            </a:solidFill>
          </a:ln>
          <a:effectLst>
            <a:outerShdw blurRad="63500" dist="25400" dir="5400000" rotWithShape="0">
              <a:srgbClr val="091F2C">
                <a:alpha val="9000"/>
              </a:srgbClr>
            </a:outerShdw>
          </a:effectLst>
        </p:spPr>
        <p:txBody>
          <a:bodyPr wrap="square" lIns="137160" tIns="128016" rIns="137160" bIns="109728"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600" b="1" i="0" u="none" strike="noStrike" kern="1200" cap="none" spc="18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INSTRUCTION</a:t>
            </a:r>
          </a:p>
          <a:p>
            <a:pPr lvl="0">
              <a:defRPr/>
            </a:pP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Every time you create a PDF, m</a:t>
            </a:r>
            <a:r>
              <a:rPr kumimoji="0" lang="en-US" sz="1000" b="1"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ake</a:t>
            </a:r>
            <a:r>
              <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it branded with </a:t>
            </a:r>
            <a:r>
              <a:rPr kumimoji="0" lang="en-US" sz="1000" b="1"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Zava</a:t>
            </a:r>
            <a:r>
              <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colors,</a:t>
            </a: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and use a tone of voice which is appropriate with our values.</a:t>
            </a:r>
            <a:endPar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0" name="Prompt2">
            <a:extLst>
              <a:ext uri="{FF2B5EF4-FFF2-40B4-BE49-F238E27FC236}">
                <a16:creationId xmlns:a16="http://schemas.microsoft.com/office/drawing/2014/main" id="{FBEB6BC0-CCC3-5EE5-8B02-E294C1CC16FA}"/>
              </a:ext>
            </a:extLst>
          </p:cNvPr>
          <p:cNvSpPr/>
          <p:nvPr/>
        </p:nvSpPr>
        <p:spPr bwMode="auto">
          <a:xfrm>
            <a:off x="2817310" y="4071477"/>
            <a:ext cx="2020000" cy="1844293"/>
          </a:xfrm>
          <a:custGeom>
            <a:avLst/>
            <a:gdLst/>
            <a:ahLst/>
            <a:cxnLst/>
            <a:rect l="0" t="110000" r="2020000" b="1290000"/>
            <a:pathLst>
              <a:path w="2020000" h="1290000">
                <a:moveTo>
                  <a:pt x="0" y="185000"/>
                </a:moveTo>
                <a:arcTo wR="75000" hR="75000" stAng="10800000" swAng="5400000"/>
                <a:lnTo>
                  <a:pt x="922000" y="110000"/>
                </a:lnTo>
                <a:lnTo>
                  <a:pt x="1010000" y="0"/>
                </a:lnTo>
                <a:lnTo>
                  <a:pt x="1098000" y="110000"/>
                </a:lnTo>
                <a:lnTo>
                  <a:pt x="1945000" y="110000"/>
                </a:lnTo>
                <a:arcTo wR="75000" hR="75000" stAng="16200000" swAng="5400000"/>
                <a:lnTo>
                  <a:pt x="2020000" y="1215000"/>
                </a:lnTo>
                <a:arcTo wR="75000" hR="75000" stAng="0" swAng="5400000"/>
                <a:lnTo>
                  <a:pt x="75000" y="1290000"/>
                </a:lnTo>
                <a:arcTo wR="75000" hR="75000" stAng="5400000" swAng="5400000"/>
                <a:close/>
              </a:path>
            </a:pathLst>
          </a:custGeom>
          <a:solidFill>
            <a:srgbClr val="FFFFFF"/>
          </a:solidFill>
          <a:ln w="12700">
            <a:solidFill>
              <a:srgbClr val="CBDDF3"/>
            </a:solidFill>
          </a:ln>
          <a:effectLst>
            <a:outerShdw blurRad="63500" dist="25400" dir="5400000" rotWithShape="0">
              <a:srgbClr val="091F2C">
                <a:alpha val="9000"/>
              </a:srgbClr>
            </a:outerShdw>
          </a:effectLst>
        </p:spPr>
        <p:txBody>
          <a:bodyPr wrap="square" lIns="137160" tIns="128016" rIns="137160" bIns="109728"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600" b="1" i="0" u="none" strike="noStrike" kern="1200" cap="none" spc="18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CONTENT</a:t>
            </a:r>
          </a:p>
          <a:p>
            <a:pPr lvl="0">
              <a:defRPr/>
            </a:pPr>
            <a:r>
              <a:rPr lang="en-US" sz="10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When you m</a:t>
            </a:r>
            <a:r>
              <a:rPr kumimoji="0" lang="en-US" sz="1000" b="0"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ake</a:t>
            </a:r>
            <a:r>
              <a:rPr kumimoji="0" lang="en-US" sz="10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a:t>
            </a:r>
            <a:r>
              <a:rPr lang="en-US" sz="10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the</a:t>
            </a:r>
            <a:r>
              <a:rPr kumimoji="0" lang="en-US" sz="10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PDF report branded with </a:t>
            </a:r>
            <a:r>
              <a:rPr kumimoji="0" lang="en-US" sz="1000" b="0"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Zava</a:t>
            </a:r>
            <a:r>
              <a:rPr kumimoji="0" lang="en-US" sz="10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colors, </a:t>
            </a: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you must have our logo in the top left in every slide. Additionally, you should always have a thank you slide at the end with copyright information.</a:t>
            </a:r>
            <a:endPar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4" name="Prompt3">
            <a:extLst>
              <a:ext uri="{FF2B5EF4-FFF2-40B4-BE49-F238E27FC236}">
                <a16:creationId xmlns:a16="http://schemas.microsoft.com/office/drawing/2014/main" id="{DD465117-EE2A-7C52-33D6-CBEEEA6A4087}"/>
              </a:ext>
            </a:extLst>
          </p:cNvPr>
          <p:cNvSpPr/>
          <p:nvPr/>
        </p:nvSpPr>
        <p:spPr bwMode="auto">
          <a:xfrm>
            <a:off x="5085980" y="4071477"/>
            <a:ext cx="2020000" cy="1844293"/>
          </a:xfrm>
          <a:custGeom>
            <a:avLst/>
            <a:gdLst/>
            <a:ahLst/>
            <a:cxnLst/>
            <a:rect l="0" t="110000" r="2020000" b="1290000"/>
            <a:pathLst>
              <a:path w="2020000" h="1290000">
                <a:moveTo>
                  <a:pt x="0" y="185000"/>
                </a:moveTo>
                <a:arcTo wR="75000" hR="75000" stAng="10800000" swAng="5400000"/>
                <a:lnTo>
                  <a:pt x="922000" y="110000"/>
                </a:lnTo>
                <a:lnTo>
                  <a:pt x="1010000" y="0"/>
                </a:lnTo>
                <a:lnTo>
                  <a:pt x="1098000" y="110000"/>
                </a:lnTo>
                <a:lnTo>
                  <a:pt x="1945000" y="110000"/>
                </a:lnTo>
                <a:arcTo wR="75000" hR="75000" stAng="16200000" swAng="5400000"/>
                <a:lnTo>
                  <a:pt x="2020000" y="1215000"/>
                </a:lnTo>
                <a:arcTo wR="75000" hR="75000" stAng="0" swAng="5400000"/>
                <a:lnTo>
                  <a:pt x="75000" y="1290000"/>
                </a:lnTo>
                <a:arcTo wR="75000" hR="75000" stAng="5400000" swAng="5400000"/>
                <a:close/>
              </a:path>
            </a:pathLst>
          </a:custGeom>
          <a:solidFill>
            <a:srgbClr val="FFFFFF"/>
          </a:solidFill>
          <a:ln w="12700">
            <a:solidFill>
              <a:srgbClr val="DBCDEC"/>
            </a:solidFill>
          </a:ln>
          <a:effectLst>
            <a:outerShdw blurRad="63500" dist="25400" dir="5400000" rotWithShape="0">
              <a:srgbClr val="091F2C">
                <a:alpha val="9000"/>
              </a:srgbClr>
            </a:outerShdw>
          </a:effectLst>
        </p:spPr>
        <p:txBody>
          <a:bodyPr wrap="square" lIns="137160" tIns="128016" rIns="137160" bIns="109728"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600" b="1" i="0" u="none" strike="noStrike" kern="1200" cap="none" spc="18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CONTENT</a:t>
            </a:r>
          </a:p>
          <a:p>
            <a:pPr lvl="0">
              <a:defRPr/>
            </a:pPr>
            <a:r>
              <a:rPr lang="en-US" sz="10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When you make</a:t>
            </a:r>
            <a:r>
              <a:rPr kumimoji="0" lang="en-US" sz="10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that </a:t>
            </a:r>
            <a:r>
              <a:rPr kumimoji="0" lang="en-US" sz="1000" b="0" i="0" u="none" strike="noStrike" kern="1200" cap="none" spc="0" normalizeH="0" baseline="0" noProof="0" err="1">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Zava</a:t>
            </a:r>
            <a:r>
              <a:rPr kumimoji="0" lang="en-US" sz="1000" b="0"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 PDF, follow this procedure: </a:t>
            </a:r>
          </a:p>
          <a:p>
            <a:pPr marL="171450" lvl="0" indent="-171450">
              <a:buFontTx/>
              <a:buChar char="-"/>
              <a:defRPr/>
            </a:pP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Start from a blank HTML</a:t>
            </a:r>
            <a:r>
              <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171450" lvl="0" indent="-171450">
              <a:buFontTx/>
              <a:buChar char="-"/>
              <a:defRPr/>
            </a:pP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Brand the HTML file according to the above.</a:t>
            </a:r>
          </a:p>
          <a:p>
            <a:pPr marL="171450" lvl="0" indent="-171450">
              <a:buFontTx/>
              <a:buChar char="-"/>
              <a:defRPr/>
            </a:pP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Convert that HTML into a PDF using chromium.</a:t>
            </a:r>
            <a:endParaRPr kumimoji="0" lang="en-US" sz="10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8" name="Prompt4">
            <a:extLst>
              <a:ext uri="{FF2B5EF4-FFF2-40B4-BE49-F238E27FC236}">
                <a16:creationId xmlns:a16="http://schemas.microsoft.com/office/drawing/2014/main" id="{A0DB37C0-72D5-FF45-1CF8-7D4CAFAAD2EA}"/>
              </a:ext>
            </a:extLst>
          </p:cNvPr>
          <p:cNvSpPr/>
          <p:nvPr/>
        </p:nvSpPr>
        <p:spPr bwMode="auto">
          <a:xfrm>
            <a:off x="7354650" y="4071477"/>
            <a:ext cx="2020000" cy="1844293"/>
          </a:xfrm>
          <a:custGeom>
            <a:avLst/>
            <a:gdLst/>
            <a:ahLst/>
            <a:cxnLst/>
            <a:rect l="0" t="110000" r="2020000" b="1290000"/>
            <a:pathLst>
              <a:path w="2020000" h="1290000">
                <a:moveTo>
                  <a:pt x="0" y="185000"/>
                </a:moveTo>
                <a:arcTo wR="75000" hR="75000" stAng="10800000" swAng="5400000"/>
                <a:lnTo>
                  <a:pt x="922000" y="110000"/>
                </a:lnTo>
                <a:lnTo>
                  <a:pt x="1010000" y="0"/>
                </a:lnTo>
                <a:lnTo>
                  <a:pt x="1098000" y="110000"/>
                </a:lnTo>
                <a:lnTo>
                  <a:pt x="1945000" y="110000"/>
                </a:lnTo>
                <a:arcTo wR="75000" hR="75000" stAng="16200000" swAng="5400000"/>
                <a:lnTo>
                  <a:pt x="2020000" y="1215000"/>
                </a:lnTo>
                <a:arcTo wR="75000" hR="75000" stAng="0" swAng="5400000"/>
                <a:lnTo>
                  <a:pt x="75000" y="1290000"/>
                </a:lnTo>
                <a:arcTo wR="75000" hR="75000" stAng="5400000" swAng="5400000"/>
                <a:close/>
              </a:path>
            </a:pathLst>
          </a:custGeom>
          <a:solidFill>
            <a:srgbClr val="FFFFFF"/>
          </a:solidFill>
          <a:ln w="12700">
            <a:solidFill>
              <a:srgbClr val="E6C6DD"/>
            </a:solidFill>
          </a:ln>
          <a:effectLst>
            <a:outerShdw blurRad="63500" dist="25400" dir="5400000" rotWithShape="0">
              <a:srgbClr val="091F2C">
                <a:alpha val="9000"/>
              </a:srgbClr>
            </a:outerShdw>
          </a:effectLst>
        </p:spPr>
        <p:txBody>
          <a:bodyPr wrap="square" lIns="137160" tIns="128016" rIns="137160" bIns="109728"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600" b="1" i="0" u="none" strike="noStrike" kern="1200" cap="none" spc="18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CONTENT</a:t>
            </a:r>
          </a:p>
          <a:p>
            <a:pPr lvl="0">
              <a:defRPr/>
            </a:pPr>
            <a:r>
              <a:rPr lang="en-US" sz="10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If you need to create a </a:t>
            </a:r>
            <a:r>
              <a:rPr lang="en-US" sz="100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Zava</a:t>
            </a:r>
            <a:r>
              <a:rPr lang="en-US" sz="10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PDF, </a:t>
            </a:r>
            <a:r>
              <a:rPr lang="en-US" sz="10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read the “Trademark Brand Guidelines.pdf” file and only add content that have been created from the included PPTX templates.</a:t>
            </a:r>
          </a:p>
        </p:txBody>
      </p:sp>
      <p:sp>
        <p:nvSpPr>
          <p:cNvPr id="22" name="Prompt5">
            <a:extLst>
              <a:ext uri="{FF2B5EF4-FFF2-40B4-BE49-F238E27FC236}">
                <a16:creationId xmlns:a16="http://schemas.microsoft.com/office/drawing/2014/main" id="{41395119-525C-DE3A-1D17-08D4C8E1BBB0}"/>
              </a:ext>
            </a:extLst>
          </p:cNvPr>
          <p:cNvSpPr/>
          <p:nvPr/>
        </p:nvSpPr>
        <p:spPr bwMode="auto">
          <a:xfrm>
            <a:off x="9623320" y="4071477"/>
            <a:ext cx="2020000" cy="1844293"/>
          </a:xfrm>
          <a:custGeom>
            <a:avLst/>
            <a:gdLst/>
            <a:ahLst/>
            <a:cxnLst/>
            <a:rect l="0" t="110000" r="2020000" b="1290000"/>
            <a:pathLst>
              <a:path w="2020000" h="1290000">
                <a:moveTo>
                  <a:pt x="0" y="185000"/>
                </a:moveTo>
                <a:arcTo wR="75000" hR="75000" stAng="10800000" swAng="5400000"/>
                <a:lnTo>
                  <a:pt x="922000" y="110000"/>
                </a:lnTo>
                <a:lnTo>
                  <a:pt x="1010000" y="0"/>
                </a:lnTo>
                <a:lnTo>
                  <a:pt x="1098000" y="110000"/>
                </a:lnTo>
                <a:lnTo>
                  <a:pt x="1945000" y="110000"/>
                </a:lnTo>
                <a:arcTo wR="75000" hR="75000" stAng="16200000" swAng="5400000"/>
                <a:lnTo>
                  <a:pt x="2020000" y="1215000"/>
                </a:lnTo>
                <a:arcTo wR="75000" hR="75000" stAng="0" swAng="5400000"/>
                <a:lnTo>
                  <a:pt x="75000" y="1290000"/>
                </a:lnTo>
                <a:arcTo wR="75000" hR="75000" stAng="5400000" swAng="5400000"/>
                <a:close/>
              </a:path>
            </a:pathLst>
          </a:custGeom>
          <a:solidFill>
            <a:srgbClr val="FFFFFF"/>
          </a:solidFill>
          <a:ln w="12700">
            <a:solidFill>
              <a:srgbClr val="F2C4E4"/>
            </a:solidFill>
          </a:ln>
          <a:effectLst>
            <a:outerShdw blurRad="63500" dist="25400" dir="5400000" rotWithShape="0">
              <a:srgbClr val="091F2C">
                <a:alpha val="9000"/>
              </a:srgbClr>
            </a:outerShdw>
          </a:effectLst>
        </p:spPr>
        <p:txBody>
          <a:bodyPr wrap="square" lIns="137160" tIns="128016" rIns="137160" bIns="109728" anchor="t">
            <a:noAutofit/>
          </a:bodyPr>
          <a:lstStyle/>
          <a:p>
            <a:pPr marL="0" marR="0" lvl="0" indent="0" algn="l" defTabSz="914400" rtl="0" eaLnBrk="1" fontAlgn="auto" latinLnBrk="0" hangingPunct="1">
              <a:lnSpc>
                <a:spcPct val="100000"/>
              </a:lnSpc>
              <a:spcBef>
                <a:spcPts val="0"/>
              </a:spcBef>
              <a:spcAft>
                <a:spcPts val="500"/>
              </a:spcAft>
              <a:buClrTx/>
              <a:buSzTx/>
              <a:buFontTx/>
              <a:buNone/>
              <a:tabLst/>
              <a:defRPr/>
            </a:pPr>
            <a:r>
              <a:rPr kumimoji="0" lang="en-US" sz="600" b="1" i="0" u="none" strike="noStrike" kern="1200" cap="none" spc="18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rPr>
              <a:t>CONTENT</a:t>
            </a:r>
          </a:p>
          <a:p>
            <a:pPr lvl="0">
              <a:defRPr/>
            </a:pPr>
            <a:r>
              <a:rPr lang="en-US" sz="8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When you make that </a:t>
            </a:r>
            <a:r>
              <a:rPr lang="en-US" sz="800"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Zava</a:t>
            </a:r>
            <a:r>
              <a:rPr lang="en-US" sz="8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PDF, </a:t>
            </a:r>
            <a:r>
              <a:rPr lang="en-US" sz="8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use this report.py</a:t>
            </a:r>
            <a:r>
              <a:rPr lang="en-US" sz="800">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a:t>
            </a:r>
            <a:r>
              <a:rPr lang="en-US" sz="8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script I created to generate all the slides. Example run:</a:t>
            </a:r>
            <a:br>
              <a:rPr lang="en-US" sz="8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br>
            <a:br>
              <a:rPr lang="en-US" sz="1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br>
            <a:r>
              <a:rPr lang="en-US" sz="8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python3 report.py        --template </a:t>
            </a:r>
            <a:r>
              <a:rPr lang="en-US" sz="800" b="1" err="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title_slide</a:t>
            </a:r>
            <a:r>
              <a:rPr lang="en-US" sz="800" b="1">
                <a:solidFill>
                  <a:schemeClr val="tx2">
                    <a:lumMod val="90000"/>
                    <a:lumOff val="10000"/>
                  </a:schemeClr>
                </a:solidFill>
                <a:latin typeface="Open Sans" panose="020B0606030504020204" pitchFamily="34" charset="0"/>
                <a:ea typeface="Open Sans" panose="020B0606030504020204" pitchFamily="34" charset="0"/>
                <a:cs typeface="Open Sans" panose="020B0606030504020204" pitchFamily="34" charset="0"/>
              </a:rPr>
              <a:t>   --content […]</a:t>
            </a:r>
            <a:endParaRPr kumimoji="0" lang="en-US" sz="800" b="1" i="0" u="none" strike="noStrike" kern="1200" cap="none" spc="0" normalizeH="0" baseline="0" noProof="0">
              <a:ln>
                <a:noFill/>
              </a:ln>
              <a:solidFill>
                <a:schemeClr val="tx2">
                  <a:lumMod val="90000"/>
                  <a:lumOff val="10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73" name="Text 14">
            <a:extLst>
              <a:ext uri="{FF2B5EF4-FFF2-40B4-BE49-F238E27FC236}">
                <a16:creationId xmlns:a16="http://schemas.microsoft.com/office/drawing/2014/main" id="{3A52A417-49DE-6FF0-2032-CDC269ACE078}"/>
              </a:ext>
            </a:extLst>
          </p:cNvPr>
          <p:cNvSpPr/>
          <p:nvPr/>
        </p:nvSpPr>
        <p:spPr>
          <a:xfrm>
            <a:off x="530352" y="329184"/>
            <a:ext cx="3474720" cy="201168"/>
          </a:xfrm>
          <a:prstGeom prst="rect">
            <a:avLst/>
          </a:prstGeom>
          <a:noFill/>
          <a:ln/>
        </p:spPr>
        <p:txBody>
          <a:bodyPr wrap="square" lIns="0" tIns="0" rIns="0" bIns="0" rtlCol="0" anchor="ctr">
            <a:normAutofit/>
          </a:bodyPr>
          <a:lstStyle/>
          <a:p>
            <a:pPr marL="0" indent="0">
              <a:buNone/>
            </a:pPr>
            <a:endParaRPr lang="en-US" sz="800" b="1" kern="0" spc="14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Group 4">
            <a:extLst>
              <a:ext uri="{FF2B5EF4-FFF2-40B4-BE49-F238E27FC236}">
                <a16:creationId xmlns:a16="http://schemas.microsoft.com/office/drawing/2014/main" id="{FC3D05F4-5365-126E-314F-F0B24718946A}"/>
              </a:ext>
            </a:extLst>
          </p:cNvPr>
          <p:cNvGrpSpPr/>
          <p:nvPr/>
        </p:nvGrpSpPr>
        <p:grpSpPr>
          <a:xfrm>
            <a:off x="9518904" y="226344"/>
            <a:ext cx="2440675" cy="240000"/>
            <a:chOff x="952500" y="638176"/>
            <a:chExt cx="4029075" cy="396193"/>
          </a:xfrm>
        </p:grpSpPr>
        <p:pic>
          <p:nvPicPr>
            <p:cNvPr id="6" name="Image 1" descr="preencoded.png">
              <a:extLst>
                <a:ext uri="{FF2B5EF4-FFF2-40B4-BE49-F238E27FC236}">
                  <a16:creationId xmlns:a16="http://schemas.microsoft.com/office/drawing/2014/main" id="{9DCE65E9-E73C-77DE-C088-C1AECD9CC517}"/>
                </a:ext>
              </a:extLst>
            </p:cNvPr>
            <p:cNvPicPr>
              <a:picLocks noChangeAspect="1"/>
            </p:cNvPicPr>
            <p:nvPr/>
          </p:nvPicPr>
          <p:blipFill>
            <a:blip r:embed="rId3"/>
            <a:srcRect/>
            <a:stretch/>
          </p:blipFill>
          <p:spPr>
            <a:xfrm>
              <a:off x="952500" y="638176"/>
              <a:ext cx="2760688" cy="396193"/>
            </a:xfrm>
            <a:prstGeom prst="rect">
              <a:avLst/>
            </a:prstGeom>
          </p:spPr>
        </p:pic>
        <p:pic>
          <p:nvPicPr>
            <p:cNvPr id="8" name="Image 11" descr="preencoded.png">
              <a:extLst>
                <a:ext uri="{FF2B5EF4-FFF2-40B4-BE49-F238E27FC236}">
                  <a16:creationId xmlns:a16="http://schemas.microsoft.com/office/drawing/2014/main" id="{49654F29-781B-9C38-4823-CFD37C53CD9A}"/>
                </a:ext>
              </a:extLst>
            </p:cNvPr>
            <p:cNvPicPr>
              <a:picLocks noChangeAspect="1"/>
            </p:cNvPicPr>
            <p:nvPr/>
          </p:nvPicPr>
          <p:blipFill>
            <a:blip r:embed="rId4"/>
            <a:srcRect/>
            <a:stretch/>
          </p:blipFill>
          <p:spPr>
            <a:xfrm>
              <a:off x="3907523" y="706756"/>
              <a:ext cx="1074052" cy="257720"/>
            </a:xfrm>
            <a:prstGeom prst="rect">
              <a:avLst/>
            </a:prstGeom>
          </p:spPr>
        </p:pic>
        <p:cxnSp>
          <p:nvCxnSpPr>
            <p:cNvPr id="9" name="Straight Connector 8">
              <a:extLst>
                <a:ext uri="{FF2B5EF4-FFF2-40B4-BE49-F238E27FC236}">
                  <a16:creationId xmlns:a16="http://schemas.microsoft.com/office/drawing/2014/main" id="{3831729B-8420-D2EF-A3F9-BA75F7507634}"/>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11" name="Picture 10">
            <a:extLst>
              <a:ext uri="{FF2B5EF4-FFF2-40B4-BE49-F238E27FC236}">
                <a16:creationId xmlns:a16="http://schemas.microsoft.com/office/drawing/2014/main" id="{9ADFB5D4-7F6F-CF2F-6EB8-FA0E97E7D0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4" name="LeftColRule">
            <a:extLst>
              <a:ext uri="{FF2B5EF4-FFF2-40B4-BE49-F238E27FC236}">
                <a16:creationId xmlns:a16="http://schemas.microsoft.com/office/drawing/2014/main" id="{F9A6198E-11E3-B497-1EBE-E40CAB35F7F3}"/>
              </a:ext>
            </a:extLst>
          </p:cNvPr>
          <p:cNvSpPr/>
          <p:nvPr/>
        </p:nvSpPr>
        <p:spPr>
          <a:xfrm>
            <a:off x="657357" y="1108121"/>
            <a:ext cx="4885369" cy="33429"/>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name="Slide 8">
    <p:bg>
      <p:bgPr>
        <a:solidFill>
          <a:schemeClr val="bg1"/>
        </a:solidFill>
        <a:effectLst/>
      </p:bgPr>
    </p:bg>
    <p:spTree>
      <p:nvGrpSpPr>
        <p:cNvPr id="1" name=""/>
        <p:cNvGrpSpPr/>
        <p:nvPr/>
      </p:nvGrpSpPr>
      <p:grpSpPr>
        <a:xfrm>
          <a:off x="0" y="0"/>
          <a:ext cx="0" cy="0"/>
          <a:chOff x="0" y="0"/>
          <a:chExt cx="0" cy="0"/>
        </a:xfrm>
      </p:grpSpPr>
      <p:sp>
        <p:nvSpPr>
          <p:cNvPr id="16" name="Text 14"/>
          <p:cNvSpPr/>
          <p:nvPr/>
        </p:nvSpPr>
        <p:spPr>
          <a:xfrm>
            <a:off x="530352" y="329184"/>
            <a:ext cx="3474720" cy="201168"/>
          </a:xfrm>
          <a:prstGeom prst="rect">
            <a:avLst/>
          </a:prstGeom>
          <a:noFill/>
          <a:ln/>
        </p:spPr>
        <p:txBody>
          <a:bodyPr wrap="square" lIns="0" tIns="0" rIns="0" bIns="0" rtlCol="0" anchor="ctr">
            <a:normAutofit/>
          </a:bodyPr>
          <a:lstStyle/>
          <a:p>
            <a:pPr marL="0" indent="0">
              <a:buNone/>
            </a:pPr>
            <a:endParaRPr lang="en-US" sz="1000" b="1" kern="0" spc="14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5"/>
          <p:cNvSpPr/>
          <p:nvPr/>
        </p:nvSpPr>
        <p:spPr>
          <a:xfrm>
            <a:off x="777240" y="457200"/>
            <a:ext cx="11064240" cy="530352"/>
          </a:xfrm>
          <a:prstGeom prst="rect">
            <a:avLst/>
          </a:prstGeom>
          <a:noFill/>
          <a:ln/>
        </p:spPr>
        <p:txBody>
          <a:bodyPr wrap="square" lIns="0" tIns="0" rIns="0" bIns="0" rtlCol="0" anchor="ctr">
            <a:normAutofit/>
          </a:bodyPr>
          <a:lstStyle/>
          <a:p>
            <a:r>
              <a:rPr lang="en-US" sz="2400" b="1">
                <a:solidFill>
                  <a:srgbClr val="182C61"/>
                </a:solidFill>
                <a:latin typeface="Montserrat" pitchFamily="2" charset="0"/>
                <a:ea typeface="Open Sans"/>
                <a:cs typeface="Open Sans"/>
              </a:rPr>
              <a:t>Observe Outcomes, Not Only Uptime</a:t>
            </a:r>
            <a:endParaRPr lang="en-US" sz="2400">
              <a:solidFill>
                <a:srgbClr val="182C61"/>
              </a:solidFill>
              <a:latin typeface="Montserrat" pitchFamily="2" charset="0"/>
              <a:ea typeface="Open Sans" panose="020B0606030504020204" pitchFamily="34" charset="0"/>
              <a:cs typeface="Open Sans" panose="020B0606030504020204" pitchFamily="34" charset="0"/>
            </a:endParaRPr>
          </a:p>
        </p:txBody>
      </p:sp>
      <p:sp>
        <p:nvSpPr>
          <p:cNvPr id="18" name="Text 16"/>
          <p:cNvSpPr/>
          <p:nvPr/>
        </p:nvSpPr>
        <p:spPr>
          <a:xfrm>
            <a:off x="777240" y="1115568"/>
            <a:ext cx="10927080" cy="347472"/>
          </a:xfrm>
          <a:prstGeom prst="rect">
            <a:avLst/>
          </a:prstGeom>
          <a:noFill/>
          <a:ln/>
        </p:spPr>
        <p:txBody>
          <a:bodyPr wrap="square" lIns="0" tIns="0" rIns="0" bIns="0" rtlCol="0" anchor="ctr">
            <a:normAutofit/>
          </a:bodyPr>
          <a:lstStyle/>
          <a:p>
            <a:pPr marL="0" indent="0">
              <a:buNone/>
            </a:pPr>
            <a:r>
              <a:rPr lang="en-US" sz="1350">
                <a:solidFill>
                  <a:srgbClr val="667085"/>
                </a:solidFill>
                <a:latin typeface="Open Sans" panose="020B0606030504020204" pitchFamily="34" charset="0"/>
                <a:ea typeface="Open Sans" panose="020B0606030504020204" pitchFamily="34" charset="0"/>
                <a:cs typeface="Open Sans" panose="020B0606030504020204" pitchFamily="34" charset="0"/>
              </a:rPr>
              <a:t>A healthy endpoint can still deliver the wrong answer, call the wrong tool, cost too much, or quietly lose users.</a:t>
            </a:r>
            <a:endParaRPr lang="en-US" sz="135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7"/>
          <p:cNvSpPr/>
          <p:nvPr/>
        </p:nvSpPr>
        <p:spPr>
          <a:xfrm>
            <a:off x="1207008" y="1828800"/>
            <a:ext cx="822960" cy="822960"/>
          </a:xfrm>
          <a:prstGeom prst="ellipse">
            <a:avLst/>
          </a:prstGeom>
          <a:solidFill>
            <a:srgbClr val="FF7E00"/>
          </a:solidFill>
          <a:ln w="12700">
            <a:solidFill>
              <a:srgbClr val="6D4AFF">
                <a:alpha val="0"/>
              </a:srgbClr>
            </a:solidFill>
            <a:prstDash val="solid"/>
          </a:ln>
        </p:spPr>
        <p:txBody>
          <a:bodyPr/>
          <a:lstStyle/>
          <a:p>
            <a:endParaRPr lang="en-US"/>
          </a:p>
        </p:txBody>
      </p:sp>
      <p:sp>
        <p:nvSpPr>
          <p:cNvPr id="20" name="Text 18"/>
          <p:cNvSpPr/>
          <p:nvPr/>
        </p:nvSpPr>
        <p:spPr>
          <a:xfrm>
            <a:off x="1097280" y="2084832"/>
            <a:ext cx="1042416" cy="237744"/>
          </a:xfrm>
          <a:prstGeom prst="rect">
            <a:avLst/>
          </a:prstGeom>
          <a:noFill/>
          <a:ln/>
        </p:spPr>
        <p:txBody>
          <a:bodyPr wrap="square" lIns="0" tIns="0" rIns="0" bIns="0" rtlCol="0" anchor="ctr">
            <a:normAutofit/>
          </a:bodyPr>
          <a:lstStyle/>
          <a:p>
            <a:pPr marL="0" indent="0" algn="ctr">
              <a:buNone/>
            </a:pPr>
            <a:r>
              <a:rPr lang="en-US" sz="1300" b="1" kern="0" spc="70">
                <a:solidFill>
                  <a:srgbClr val="FFFFFF"/>
                </a:solidFill>
                <a:latin typeface="Segoe UI" pitchFamily="34" charset="0"/>
                <a:ea typeface="Segoe UI" pitchFamily="34" charset="-122"/>
                <a:cs typeface="Segoe UI" pitchFamily="34" charset="-120"/>
              </a:rPr>
              <a:t>WHO</a:t>
            </a:r>
            <a:endParaRPr lang="en-US" sz="1300"/>
          </a:p>
        </p:txBody>
      </p:sp>
      <p:sp>
        <p:nvSpPr>
          <p:cNvPr id="21" name="Text 19"/>
          <p:cNvSpPr/>
          <p:nvPr/>
        </p:nvSpPr>
        <p:spPr>
          <a:xfrm>
            <a:off x="685800" y="2788920"/>
            <a:ext cx="1874520" cy="502920"/>
          </a:xfrm>
          <a:prstGeom prst="rect">
            <a:avLst/>
          </a:prstGeom>
          <a:noFill/>
          <a:ln/>
        </p:spPr>
        <p:txBody>
          <a:bodyPr wrap="square" lIns="0" tIns="0" rIns="0" bIns="0" rtlCol="0" anchor="t">
            <a:normAutofit/>
          </a:bodyPr>
          <a:lstStyle/>
          <a:p>
            <a:pPr marL="0" indent="0" algn="ctr">
              <a:buNone/>
            </a:pPr>
            <a:r>
              <a:rPr lang="en-US" sz="1100">
                <a:solidFill>
                  <a:srgbClr val="17213A"/>
                </a:solidFill>
                <a:latin typeface="Segoe UI" pitchFamily="34" charset="0"/>
                <a:ea typeface="Segoe UI" pitchFamily="34" charset="-122"/>
                <a:cs typeface="Segoe UI" pitchFamily="34" charset="-120"/>
              </a:rPr>
              <a:t>Audience, role, cohort, entitlement</a:t>
            </a:r>
            <a:endParaRPr lang="en-US" sz="1100"/>
          </a:p>
        </p:txBody>
      </p:sp>
      <p:sp>
        <p:nvSpPr>
          <p:cNvPr id="22" name="Shape 20"/>
          <p:cNvSpPr/>
          <p:nvPr/>
        </p:nvSpPr>
        <p:spPr>
          <a:xfrm>
            <a:off x="3401568" y="1828800"/>
            <a:ext cx="822960" cy="822960"/>
          </a:xfrm>
          <a:prstGeom prst="ellipse">
            <a:avLst/>
          </a:prstGeom>
          <a:solidFill>
            <a:srgbClr val="FF7E00"/>
          </a:solidFill>
          <a:ln w="12700">
            <a:solidFill>
              <a:srgbClr val="00A6C8">
                <a:alpha val="0"/>
              </a:srgbClr>
            </a:solidFill>
            <a:prstDash val="solid"/>
          </a:ln>
        </p:spPr>
        <p:txBody>
          <a:bodyPr/>
          <a:lstStyle/>
          <a:p>
            <a:endParaRPr lang="en-US"/>
          </a:p>
        </p:txBody>
      </p:sp>
      <p:sp>
        <p:nvSpPr>
          <p:cNvPr id="23" name="Text 21"/>
          <p:cNvSpPr/>
          <p:nvPr/>
        </p:nvSpPr>
        <p:spPr>
          <a:xfrm>
            <a:off x="3291840" y="2084832"/>
            <a:ext cx="1042416" cy="237744"/>
          </a:xfrm>
          <a:prstGeom prst="rect">
            <a:avLst/>
          </a:prstGeom>
          <a:noFill/>
          <a:ln/>
        </p:spPr>
        <p:txBody>
          <a:bodyPr wrap="square" lIns="0" tIns="0" rIns="0" bIns="0" rtlCol="0" anchor="ctr">
            <a:normAutofit/>
          </a:bodyPr>
          <a:lstStyle/>
          <a:p>
            <a:pPr marL="0" indent="0" algn="ctr">
              <a:buNone/>
            </a:pPr>
            <a:r>
              <a:rPr lang="en-US" sz="1300" b="1" kern="0" spc="70">
                <a:solidFill>
                  <a:srgbClr val="FFFFFF"/>
                </a:solidFill>
                <a:latin typeface="Segoe UI" pitchFamily="34" charset="0"/>
                <a:ea typeface="Segoe UI" pitchFamily="34" charset="-122"/>
                <a:cs typeface="Segoe UI" pitchFamily="34" charset="-120"/>
              </a:rPr>
              <a:t>WHEN</a:t>
            </a:r>
            <a:endParaRPr lang="en-US" sz="1300"/>
          </a:p>
        </p:txBody>
      </p:sp>
      <p:sp>
        <p:nvSpPr>
          <p:cNvPr id="24" name="Text 22"/>
          <p:cNvSpPr/>
          <p:nvPr/>
        </p:nvSpPr>
        <p:spPr>
          <a:xfrm>
            <a:off x="2880360" y="2788920"/>
            <a:ext cx="1874520" cy="502920"/>
          </a:xfrm>
          <a:prstGeom prst="rect">
            <a:avLst/>
          </a:prstGeom>
          <a:noFill/>
          <a:ln/>
        </p:spPr>
        <p:txBody>
          <a:bodyPr wrap="square" lIns="0" tIns="0" rIns="0" bIns="0" rtlCol="0" anchor="t">
            <a:normAutofit/>
          </a:bodyPr>
          <a:lstStyle/>
          <a:p>
            <a:pPr marL="0" indent="0" algn="ctr">
              <a:buNone/>
            </a:pPr>
            <a:r>
              <a:rPr lang="en-US" sz="1100">
                <a:solidFill>
                  <a:srgbClr val="17213A"/>
                </a:solidFill>
                <a:latin typeface="Segoe UI" pitchFamily="34" charset="0"/>
                <a:ea typeface="Segoe UI" pitchFamily="34" charset="-122"/>
                <a:cs typeface="Segoe UI" pitchFamily="34" charset="-120"/>
              </a:rPr>
              <a:t>Adoption, peak load, seasonality</a:t>
            </a:r>
            <a:endParaRPr lang="en-US" sz="1100"/>
          </a:p>
        </p:txBody>
      </p:sp>
      <p:sp>
        <p:nvSpPr>
          <p:cNvPr id="25" name="Shape 23"/>
          <p:cNvSpPr/>
          <p:nvPr/>
        </p:nvSpPr>
        <p:spPr>
          <a:xfrm>
            <a:off x="5596128" y="1828800"/>
            <a:ext cx="822960" cy="822960"/>
          </a:xfrm>
          <a:prstGeom prst="ellipse">
            <a:avLst/>
          </a:prstGeom>
          <a:solidFill>
            <a:srgbClr val="FF7E00"/>
          </a:solidFill>
          <a:ln w="12700">
            <a:solidFill>
              <a:srgbClr val="D946EF">
                <a:alpha val="0"/>
              </a:srgbClr>
            </a:solidFill>
            <a:prstDash val="solid"/>
          </a:ln>
        </p:spPr>
        <p:txBody>
          <a:bodyPr/>
          <a:lstStyle/>
          <a:p>
            <a:endParaRPr lang="en-US"/>
          </a:p>
        </p:txBody>
      </p:sp>
      <p:sp>
        <p:nvSpPr>
          <p:cNvPr id="26" name="Text 24"/>
          <p:cNvSpPr/>
          <p:nvPr/>
        </p:nvSpPr>
        <p:spPr>
          <a:xfrm>
            <a:off x="5486400" y="2084832"/>
            <a:ext cx="1042416" cy="237744"/>
          </a:xfrm>
          <a:prstGeom prst="rect">
            <a:avLst/>
          </a:prstGeom>
          <a:noFill/>
          <a:ln/>
        </p:spPr>
        <p:txBody>
          <a:bodyPr wrap="square" lIns="0" tIns="0" rIns="0" bIns="0" rtlCol="0" anchor="ctr">
            <a:normAutofit/>
          </a:bodyPr>
          <a:lstStyle/>
          <a:p>
            <a:pPr marL="0" indent="0" algn="ctr">
              <a:buNone/>
            </a:pPr>
            <a:r>
              <a:rPr lang="en-US" sz="1300" b="1" kern="0" spc="70">
                <a:solidFill>
                  <a:srgbClr val="FFFFFF"/>
                </a:solidFill>
                <a:latin typeface="Segoe UI" pitchFamily="34" charset="0"/>
                <a:ea typeface="Segoe UI" pitchFamily="34" charset="-122"/>
                <a:cs typeface="Segoe UI" pitchFamily="34" charset="-120"/>
              </a:rPr>
              <a:t>WHAT</a:t>
            </a:r>
            <a:endParaRPr lang="en-US" sz="1300"/>
          </a:p>
        </p:txBody>
      </p:sp>
      <p:sp>
        <p:nvSpPr>
          <p:cNvPr id="27" name="Text 25"/>
          <p:cNvSpPr/>
          <p:nvPr/>
        </p:nvSpPr>
        <p:spPr>
          <a:xfrm>
            <a:off x="5074920" y="2788920"/>
            <a:ext cx="1874520" cy="502920"/>
          </a:xfrm>
          <a:prstGeom prst="rect">
            <a:avLst/>
          </a:prstGeom>
          <a:noFill/>
          <a:ln/>
        </p:spPr>
        <p:txBody>
          <a:bodyPr wrap="square" lIns="0" tIns="0" rIns="0" bIns="0" rtlCol="0" anchor="t">
            <a:normAutofit/>
          </a:bodyPr>
          <a:lstStyle/>
          <a:p>
            <a:pPr marL="0" indent="0" algn="ctr">
              <a:buNone/>
            </a:pPr>
            <a:r>
              <a:rPr lang="en-US" sz="1100">
                <a:solidFill>
                  <a:srgbClr val="17213A"/>
                </a:solidFill>
                <a:latin typeface="Segoe UI" pitchFamily="34" charset="0"/>
                <a:ea typeface="Segoe UI" pitchFamily="34" charset="-122"/>
                <a:cs typeface="Segoe UI" pitchFamily="34" charset="-120"/>
              </a:rPr>
              <a:t>Intent, knowledge, tools, channel</a:t>
            </a:r>
            <a:endParaRPr lang="en-US" sz="1100"/>
          </a:p>
        </p:txBody>
      </p:sp>
      <p:sp>
        <p:nvSpPr>
          <p:cNvPr id="28" name="Shape 26"/>
          <p:cNvSpPr/>
          <p:nvPr/>
        </p:nvSpPr>
        <p:spPr>
          <a:xfrm>
            <a:off x="7790688" y="1828800"/>
            <a:ext cx="822960" cy="822960"/>
          </a:xfrm>
          <a:prstGeom prst="ellipse">
            <a:avLst/>
          </a:prstGeom>
          <a:solidFill>
            <a:srgbClr val="FF7E00"/>
          </a:solidFill>
          <a:ln w="12700">
            <a:solidFill>
              <a:srgbClr val="F4A62A">
                <a:alpha val="0"/>
              </a:srgbClr>
            </a:solidFill>
            <a:prstDash val="solid"/>
          </a:ln>
        </p:spPr>
        <p:txBody>
          <a:bodyPr/>
          <a:lstStyle/>
          <a:p>
            <a:endParaRPr lang="en-US"/>
          </a:p>
        </p:txBody>
      </p:sp>
      <p:sp>
        <p:nvSpPr>
          <p:cNvPr id="29" name="Text 27"/>
          <p:cNvSpPr/>
          <p:nvPr/>
        </p:nvSpPr>
        <p:spPr>
          <a:xfrm>
            <a:off x="7680960" y="2084832"/>
            <a:ext cx="1042416" cy="237744"/>
          </a:xfrm>
          <a:prstGeom prst="rect">
            <a:avLst/>
          </a:prstGeom>
          <a:noFill/>
          <a:ln/>
        </p:spPr>
        <p:txBody>
          <a:bodyPr wrap="square" lIns="0" tIns="0" rIns="0" bIns="0" rtlCol="0" anchor="ctr">
            <a:normAutofit/>
          </a:bodyPr>
          <a:lstStyle/>
          <a:p>
            <a:pPr marL="0" indent="0" algn="ctr">
              <a:buNone/>
            </a:pPr>
            <a:r>
              <a:rPr lang="en-US" sz="1300" b="1" kern="0" spc="70">
                <a:solidFill>
                  <a:srgbClr val="FFFFFF"/>
                </a:solidFill>
                <a:latin typeface="Segoe UI" pitchFamily="34" charset="0"/>
                <a:ea typeface="Segoe UI" pitchFamily="34" charset="-122"/>
                <a:cs typeface="Segoe UI" pitchFamily="34" charset="-120"/>
              </a:rPr>
              <a:t>HOW</a:t>
            </a:r>
            <a:endParaRPr lang="en-US" sz="1300"/>
          </a:p>
        </p:txBody>
      </p:sp>
      <p:sp>
        <p:nvSpPr>
          <p:cNvPr id="30" name="Text 28"/>
          <p:cNvSpPr/>
          <p:nvPr/>
        </p:nvSpPr>
        <p:spPr>
          <a:xfrm>
            <a:off x="7269480" y="2788920"/>
            <a:ext cx="1874520" cy="502920"/>
          </a:xfrm>
          <a:prstGeom prst="rect">
            <a:avLst/>
          </a:prstGeom>
          <a:noFill/>
          <a:ln/>
        </p:spPr>
        <p:txBody>
          <a:bodyPr wrap="square" lIns="0" tIns="0" rIns="0" bIns="0" rtlCol="0" anchor="t">
            <a:normAutofit/>
          </a:bodyPr>
          <a:lstStyle/>
          <a:p>
            <a:pPr marL="0" indent="0" algn="ctr">
              <a:buNone/>
            </a:pPr>
            <a:r>
              <a:rPr lang="en-US" sz="1100">
                <a:solidFill>
                  <a:srgbClr val="17213A"/>
                </a:solidFill>
                <a:latin typeface="Segoe UI" pitchFamily="34" charset="0"/>
                <a:ea typeface="Segoe UI" pitchFamily="34" charset="-122"/>
                <a:cs typeface="Segoe UI" pitchFamily="34" charset="-120"/>
              </a:rPr>
              <a:t>Latency, retries, cost, errors</a:t>
            </a:r>
            <a:endParaRPr lang="en-US" sz="1100"/>
          </a:p>
        </p:txBody>
      </p:sp>
      <p:sp>
        <p:nvSpPr>
          <p:cNvPr id="31" name="Shape 29"/>
          <p:cNvSpPr/>
          <p:nvPr/>
        </p:nvSpPr>
        <p:spPr>
          <a:xfrm>
            <a:off x="9985248" y="1828800"/>
            <a:ext cx="822960" cy="822960"/>
          </a:xfrm>
          <a:prstGeom prst="ellipse">
            <a:avLst/>
          </a:prstGeom>
          <a:solidFill>
            <a:srgbClr val="FF7E00"/>
          </a:solidFill>
          <a:ln w="12700">
            <a:solidFill>
              <a:srgbClr val="19A974">
                <a:alpha val="0"/>
              </a:srgbClr>
            </a:solidFill>
            <a:prstDash val="solid"/>
          </a:ln>
        </p:spPr>
        <p:txBody>
          <a:bodyPr/>
          <a:lstStyle/>
          <a:p>
            <a:endParaRPr lang="en-US"/>
          </a:p>
        </p:txBody>
      </p:sp>
      <p:sp>
        <p:nvSpPr>
          <p:cNvPr id="32" name="Text 30"/>
          <p:cNvSpPr/>
          <p:nvPr/>
        </p:nvSpPr>
        <p:spPr>
          <a:xfrm>
            <a:off x="9875520" y="2084832"/>
            <a:ext cx="1042416" cy="237744"/>
          </a:xfrm>
          <a:prstGeom prst="rect">
            <a:avLst/>
          </a:prstGeom>
          <a:noFill/>
          <a:ln/>
        </p:spPr>
        <p:txBody>
          <a:bodyPr wrap="square" lIns="0" tIns="0" rIns="0" bIns="0" rtlCol="0" anchor="ctr">
            <a:normAutofit/>
          </a:bodyPr>
          <a:lstStyle/>
          <a:p>
            <a:pPr marL="0" indent="0" algn="ctr">
              <a:buNone/>
            </a:pPr>
            <a:r>
              <a:rPr lang="en-US" sz="1000" b="1" kern="0" spc="70">
                <a:solidFill>
                  <a:srgbClr val="FFFFFF"/>
                </a:solidFill>
                <a:latin typeface="Segoe UI" pitchFamily="34" charset="0"/>
                <a:ea typeface="Segoe UI" pitchFamily="34" charset="-122"/>
                <a:cs typeface="Segoe UI" pitchFamily="34" charset="-120"/>
              </a:rPr>
              <a:t>OUTCOME</a:t>
            </a:r>
            <a:endParaRPr lang="en-US" sz="1000"/>
          </a:p>
        </p:txBody>
      </p:sp>
      <p:sp>
        <p:nvSpPr>
          <p:cNvPr id="33" name="Text 31"/>
          <p:cNvSpPr/>
          <p:nvPr/>
        </p:nvSpPr>
        <p:spPr>
          <a:xfrm>
            <a:off x="9464040" y="2788920"/>
            <a:ext cx="1874520" cy="502920"/>
          </a:xfrm>
          <a:prstGeom prst="rect">
            <a:avLst/>
          </a:prstGeom>
          <a:noFill/>
          <a:ln/>
        </p:spPr>
        <p:txBody>
          <a:bodyPr wrap="square" lIns="0" tIns="0" rIns="0" bIns="0" rtlCol="0" anchor="t">
            <a:normAutofit/>
          </a:bodyPr>
          <a:lstStyle/>
          <a:p>
            <a:pPr marL="0" indent="0" algn="ctr">
              <a:buNone/>
            </a:pPr>
            <a:r>
              <a:rPr lang="en-US" sz="1100">
                <a:solidFill>
                  <a:srgbClr val="17213A"/>
                </a:solidFill>
                <a:latin typeface="Segoe UI" pitchFamily="34" charset="0"/>
                <a:ea typeface="Segoe UI" pitchFamily="34" charset="-122"/>
                <a:cs typeface="Segoe UI" pitchFamily="34" charset="-120"/>
              </a:rPr>
              <a:t>Success, hand-off, value, feedback</a:t>
            </a:r>
            <a:endParaRPr lang="en-US" sz="1100"/>
          </a:p>
        </p:txBody>
      </p:sp>
      <p:sp>
        <p:nvSpPr>
          <p:cNvPr id="34" name="Shape 32"/>
          <p:cNvSpPr/>
          <p:nvPr/>
        </p:nvSpPr>
        <p:spPr>
          <a:xfrm>
            <a:off x="777240" y="3730752"/>
            <a:ext cx="10652760" cy="365760"/>
          </a:xfrm>
          <a:prstGeom prst="roundRect">
            <a:avLst/>
          </a:prstGeom>
          <a:solidFill>
            <a:srgbClr val="182C61"/>
          </a:solidFill>
          <a:ln w="12700">
            <a:solidFill>
              <a:srgbClr val="6D4AFF">
                <a:alpha val="0"/>
              </a:srgbClr>
            </a:solidFill>
            <a:prstDash val="solid"/>
          </a:ln>
        </p:spPr>
        <p:txBody>
          <a:bodyPr/>
          <a:lstStyle/>
          <a:p>
            <a:endParaRPr lang="en-US"/>
          </a:p>
        </p:txBody>
      </p:sp>
      <p:sp>
        <p:nvSpPr>
          <p:cNvPr id="35" name="Text 33"/>
          <p:cNvSpPr/>
          <p:nvPr/>
        </p:nvSpPr>
        <p:spPr>
          <a:xfrm>
            <a:off x="941832" y="3776472"/>
            <a:ext cx="2971800" cy="256032"/>
          </a:xfrm>
          <a:prstGeom prst="rect">
            <a:avLst/>
          </a:prstGeom>
          <a:noFill/>
          <a:ln/>
        </p:spPr>
        <p:txBody>
          <a:bodyPr wrap="square" lIns="0" tIns="0" rIns="0" bIns="0" rtlCol="0" anchor="ctr">
            <a:normAutofit/>
          </a:bodyPr>
          <a:lstStyle/>
          <a:p>
            <a:pPr marL="0" indent="0">
              <a:buNone/>
            </a:pPr>
            <a:r>
              <a:rPr lang="en-US" sz="950" b="1" kern="0" spc="40">
                <a:solidFill>
                  <a:srgbClr val="FFFFFF"/>
                </a:solidFill>
                <a:latin typeface="Segoe UI" pitchFamily="34" charset="0"/>
                <a:ea typeface="Segoe UI" pitchFamily="34" charset="-122"/>
                <a:cs typeface="Segoe UI" pitchFamily="34" charset="-120"/>
              </a:rPr>
              <a:t>AGENT 365 / ADMIN CONTROLS</a:t>
            </a:r>
            <a:endParaRPr lang="en-US" sz="950"/>
          </a:p>
        </p:txBody>
      </p:sp>
      <p:sp>
        <p:nvSpPr>
          <p:cNvPr id="36" name="Text 34"/>
          <p:cNvSpPr/>
          <p:nvPr/>
        </p:nvSpPr>
        <p:spPr>
          <a:xfrm>
            <a:off x="3931920" y="3776472"/>
            <a:ext cx="7315200" cy="256032"/>
          </a:xfrm>
          <a:prstGeom prst="rect">
            <a:avLst/>
          </a:prstGeom>
          <a:noFill/>
          <a:ln/>
        </p:spPr>
        <p:txBody>
          <a:bodyPr wrap="square" lIns="0" tIns="0" rIns="0" bIns="0" rtlCol="0" anchor="ctr">
            <a:normAutofit/>
          </a:bodyPr>
          <a:lstStyle/>
          <a:p>
            <a:pPr marL="0" indent="0" algn="r">
              <a:buNone/>
            </a:pPr>
            <a:r>
              <a:rPr lang="en-US" sz="950">
                <a:solidFill>
                  <a:srgbClr val="FFFFFF"/>
                </a:solidFill>
                <a:latin typeface="Segoe UI" pitchFamily="34" charset="0"/>
                <a:ea typeface="Segoe UI" pitchFamily="34" charset="-122"/>
                <a:cs typeface="Segoe UI" pitchFamily="34" charset="-120"/>
              </a:rPr>
              <a:t>Fleet visibility | ownership | policy | lifecycle</a:t>
            </a:r>
            <a:endParaRPr lang="en-US" sz="950"/>
          </a:p>
        </p:txBody>
      </p:sp>
      <p:sp>
        <p:nvSpPr>
          <p:cNvPr id="37" name="Shape 35"/>
          <p:cNvSpPr/>
          <p:nvPr/>
        </p:nvSpPr>
        <p:spPr>
          <a:xfrm>
            <a:off x="1261872" y="4169664"/>
            <a:ext cx="9674352" cy="365760"/>
          </a:xfrm>
          <a:prstGeom prst="roundRect">
            <a:avLst/>
          </a:prstGeom>
          <a:solidFill>
            <a:srgbClr val="182C61"/>
          </a:solidFill>
          <a:ln w="12700">
            <a:solidFill>
              <a:srgbClr val="00A6C8">
                <a:alpha val="0"/>
              </a:srgbClr>
            </a:solidFill>
            <a:prstDash val="solid"/>
          </a:ln>
        </p:spPr>
        <p:txBody>
          <a:bodyPr/>
          <a:lstStyle/>
          <a:p>
            <a:endParaRPr lang="en-US"/>
          </a:p>
        </p:txBody>
      </p:sp>
      <p:sp>
        <p:nvSpPr>
          <p:cNvPr id="38" name="Text 36"/>
          <p:cNvSpPr/>
          <p:nvPr/>
        </p:nvSpPr>
        <p:spPr>
          <a:xfrm>
            <a:off x="1426464" y="4215384"/>
            <a:ext cx="2971800" cy="256032"/>
          </a:xfrm>
          <a:prstGeom prst="rect">
            <a:avLst/>
          </a:prstGeom>
          <a:noFill/>
          <a:ln/>
        </p:spPr>
        <p:txBody>
          <a:bodyPr wrap="square" lIns="0" tIns="0" rIns="0" bIns="0" rtlCol="0" anchor="ctr">
            <a:normAutofit/>
          </a:bodyPr>
          <a:lstStyle/>
          <a:p>
            <a:pPr marL="0" indent="0">
              <a:buNone/>
            </a:pPr>
            <a:r>
              <a:rPr lang="en-US" sz="950" b="1" kern="0" spc="40">
                <a:solidFill>
                  <a:srgbClr val="FFFFFF"/>
                </a:solidFill>
                <a:latin typeface="Segoe UI" pitchFamily="34" charset="0"/>
                <a:ea typeface="Segoe UI" pitchFamily="34" charset="-122"/>
                <a:cs typeface="Segoe UI" pitchFamily="34" charset="-120"/>
              </a:rPr>
              <a:t>COPILOT STUDIO ANALYTICS</a:t>
            </a:r>
            <a:endParaRPr lang="en-US" sz="950"/>
          </a:p>
        </p:txBody>
      </p:sp>
      <p:sp>
        <p:nvSpPr>
          <p:cNvPr id="39" name="Text 37"/>
          <p:cNvSpPr/>
          <p:nvPr/>
        </p:nvSpPr>
        <p:spPr>
          <a:xfrm>
            <a:off x="4416552" y="4215384"/>
            <a:ext cx="6336792" cy="256032"/>
          </a:xfrm>
          <a:prstGeom prst="rect">
            <a:avLst/>
          </a:prstGeom>
          <a:noFill/>
          <a:ln/>
        </p:spPr>
        <p:txBody>
          <a:bodyPr wrap="square" lIns="0" tIns="0" rIns="0" bIns="0" rtlCol="0" anchor="ctr">
            <a:normAutofit/>
          </a:bodyPr>
          <a:lstStyle/>
          <a:p>
            <a:pPr marL="0" indent="0" algn="r">
              <a:buNone/>
            </a:pPr>
            <a:r>
              <a:rPr lang="en-US" sz="950">
                <a:solidFill>
                  <a:srgbClr val="FFFFFF"/>
                </a:solidFill>
                <a:latin typeface="Segoe UI" pitchFamily="34" charset="0"/>
                <a:ea typeface="Segoe UI" pitchFamily="34" charset="-122"/>
                <a:cs typeface="Segoe UI" pitchFamily="34" charset="-120"/>
              </a:rPr>
              <a:t>Usage | engagement | outcomes | satisfaction</a:t>
            </a:r>
            <a:endParaRPr lang="en-US" sz="950"/>
          </a:p>
        </p:txBody>
      </p:sp>
      <p:sp>
        <p:nvSpPr>
          <p:cNvPr id="40" name="Shape 38"/>
          <p:cNvSpPr/>
          <p:nvPr/>
        </p:nvSpPr>
        <p:spPr>
          <a:xfrm>
            <a:off x="1737360" y="4608576"/>
            <a:ext cx="8723376" cy="365760"/>
          </a:xfrm>
          <a:prstGeom prst="roundRect">
            <a:avLst/>
          </a:prstGeom>
          <a:solidFill>
            <a:srgbClr val="182C61"/>
          </a:solidFill>
          <a:ln w="12700">
            <a:solidFill>
              <a:srgbClr val="D946EF">
                <a:alpha val="0"/>
              </a:srgbClr>
            </a:solidFill>
            <a:prstDash val="solid"/>
          </a:ln>
        </p:spPr>
        <p:txBody>
          <a:bodyPr/>
          <a:lstStyle/>
          <a:p>
            <a:endParaRPr lang="en-US"/>
          </a:p>
        </p:txBody>
      </p:sp>
      <p:sp>
        <p:nvSpPr>
          <p:cNvPr id="41" name="Text 39"/>
          <p:cNvSpPr/>
          <p:nvPr/>
        </p:nvSpPr>
        <p:spPr>
          <a:xfrm>
            <a:off x="1901952" y="4654296"/>
            <a:ext cx="2971800" cy="256032"/>
          </a:xfrm>
          <a:prstGeom prst="rect">
            <a:avLst/>
          </a:prstGeom>
          <a:noFill/>
          <a:ln/>
        </p:spPr>
        <p:txBody>
          <a:bodyPr wrap="square" lIns="0" tIns="0" rIns="0" bIns="0" rtlCol="0" anchor="ctr">
            <a:normAutofit/>
          </a:bodyPr>
          <a:lstStyle/>
          <a:p>
            <a:pPr marL="0" indent="0">
              <a:buNone/>
            </a:pPr>
            <a:r>
              <a:rPr lang="en-US" sz="950" b="1" kern="0" spc="40">
                <a:solidFill>
                  <a:srgbClr val="FFFFFF"/>
                </a:solidFill>
                <a:latin typeface="Segoe UI" pitchFamily="34" charset="0"/>
                <a:cs typeface="Segoe UI" pitchFamily="34" charset="-120"/>
              </a:rPr>
              <a:t>COPILOT AGENT KIT</a:t>
            </a:r>
            <a:endParaRPr lang="en-US" sz="950"/>
          </a:p>
        </p:txBody>
      </p:sp>
      <p:sp>
        <p:nvSpPr>
          <p:cNvPr id="42" name="Text 40"/>
          <p:cNvSpPr/>
          <p:nvPr/>
        </p:nvSpPr>
        <p:spPr>
          <a:xfrm>
            <a:off x="4892040" y="4654296"/>
            <a:ext cx="5385816" cy="256032"/>
          </a:xfrm>
          <a:prstGeom prst="rect">
            <a:avLst/>
          </a:prstGeom>
          <a:noFill/>
          <a:ln/>
        </p:spPr>
        <p:txBody>
          <a:bodyPr wrap="square" lIns="0" tIns="0" rIns="0" bIns="0" rtlCol="0" anchor="ctr">
            <a:normAutofit/>
          </a:bodyPr>
          <a:lstStyle/>
          <a:p>
            <a:pPr marL="0" indent="0" algn="r">
              <a:buNone/>
            </a:pPr>
            <a:r>
              <a:rPr lang="en-US" sz="950">
                <a:solidFill>
                  <a:srgbClr val="FFFFFF"/>
                </a:solidFill>
                <a:latin typeface="Segoe UI" pitchFamily="34" charset="0"/>
                <a:ea typeface="Segoe UI" pitchFamily="34" charset="-122"/>
                <a:cs typeface="Segoe UI" pitchFamily="34" charset="-120"/>
              </a:rPr>
              <a:t>Decisions | tool calls | knowledge | failures</a:t>
            </a:r>
            <a:endParaRPr lang="en-US" sz="950"/>
          </a:p>
        </p:txBody>
      </p:sp>
      <p:sp>
        <p:nvSpPr>
          <p:cNvPr id="43" name="Shape 41"/>
          <p:cNvSpPr/>
          <p:nvPr/>
        </p:nvSpPr>
        <p:spPr>
          <a:xfrm>
            <a:off x="2221992" y="5047488"/>
            <a:ext cx="7754112" cy="365760"/>
          </a:xfrm>
          <a:prstGeom prst="roundRect">
            <a:avLst/>
          </a:prstGeom>
          <a:solidFill>
            <a:srgbClr val="182C61"/>
          </a:solidFill>
          <a:ln w="12700">
            <a:solidFill>
              <a:srgbClr val="F4A62A">
                <a:alpha val="0"/>
              </a:srgbClr>
            </a:solidFill>
            <a:prstDash val="solid"/>
          </a:ln>
        </p:spPr>
        <p:txBody>
          <a:bodyPr/>
          <a:lstStyle/>
          <a:p>
            <a:endParaRPr lang="en-US"/>
          </a:p>
        </p:txBody>
      </p:sp>
      <p:sp>
        <p:nvSpPr>
          <p:cNvPr id="44" name="Text 42"/>
          <p:cNvSpPr/>
          <p:nvPr/>
        </p:nvSpPr>
        <p:spPr>
          <a:xfrm>
            <a:off x="2386584" y="5093208"/>
            <a:ext cx="2971800" cy="256032"/>
          </a:xfrm>
          <a:prstGeom prst="rect">
            <a:avLst/>
          </a:prstGeom>
          <a:noFill/>
          <a:ln/>
        </p:spPr>
        <p:txBody>
          <a:bodyPr wrap="square" lIns="0" tIns="0" rIns="0" bIns="0" rtlCol="0" anchor="ctr">
            <a:normAutofit/>
          </a:bodyPr>
          <a:lstStyle/>
          <a:p>
            <a:pPr marL="0" indent="0">
              <a:buNone/>
            </a:pPr>
            <a:r>
              <a:rPr lang="en-US" sz="950" b="1" kern="0" spc="40">
                <a:solidFill>
                  <a:srgbClr val="FFFFFF"/>
                </a:solidFill>
                <a:latin typeface="Segoe UI" pitchFamily="34" charset="0"/>
                <a:ea typeface="Segoe UI" pitchFamily="34" charset="-122"/>
                <a:cs typeface="Segoe UI" pitchFamily="34" charset="-120"/>
              </a:rPr>
              <a:t>APPLICATION INSIGHTS</a:t>
            </a:r>
            <a:endParaRPr lang="en-US" sz="950"/>
          </a:p>
        </p:txBody>
      </p:sp>
      <p:sp>
        <p:nvSpPr>
          <p:cNvPr id="45" name="Text 43"/>
          <p:cNvSpPr/>
          <p:nvPr/>
        </p:nvSpPr>
        <p:spPr>
          <a:xfrm>
            <a:off x="5376672" y="5093208"/>
            <a:ext cx="4416552" cy="256032"/>
          </a:xfrm>
          <a:prstGeom prst="rect">
            <a:avLst/>
          </a:prstGeom>
          <a:noFill/>
          <a:ln/>
        </p:spPr>
        <p:txBody>
          <a:bodyPr wrap="square" lIns="0" tIns="0" rIns="0" bIns="0" rtlCol="0" anchor="ctr">
            <a:normAutofit/>
          </a:bodyPr>
          <a:lstStyle/>
          <a:p>
            <a:pPr marL="0" indent="0" algn="r">
              <a:buNone/>
            </a:pPr>
            <a:r>
              <a:rPr lang="en-US" sz="950">
                <a:solidFill>
                  <a:srgbClr val="FFFFFF"/>
                </a:solidFill>
                <a:latin typeface="Segoe UI" pitchFamily="34" charset="0"/>
                <a:ea typeface="Segoe UI" pitchFamily="34" charset="-122"/>
                <a:cs typeface="Segoe UI" pitchFamily="34" charset="-120"/>
              </a:rPr>
              <a:t>Traces | dependencies | latency | exceptions</a:t>
            </a:r>
            <a:endParaRPr lang="en-US" sz="950"/>
          </a:p>
        </p:txBody>
      </p:sp>
      <p:sp>
        <p:nvSpPr>
          <p:cNvPr id="46" name="Shape 44"/>
          <p:cNvSpPr/>
          <p:nvPr/>
        </p:nvSpPr>
        <p:spPr>
          <a:xfrm>
            <a:off x="2697480" y="5486400"/>
            <a:ext cx="6803136" cy="365760"/>
          </a:xfrm>
          <a:prstGeom prst="roundRect">
            <a:avLst/>
          </a:prstGeom>
          <a:solidFill>
            <a:srgbClr val="182C61"/>
          </a:solidFill>
          <a:ln w="12700">
            <a:solidFill>
              <a:srgbClr val="19A974">
                <a:alpha val="0"/>
              </a:srgbClr>
            </a:solidFill>
            <a:prstDash val="solid"/>
          </a:ln>
        </p:spPr>
        <p:txBody>
          <a:bodyPr/>
          <a:lstStyle/>
          <a:p>
            <a:endParaRPr lang="en-US"/>
          </a:p>
        </p:txBody>
      </p:sp>
      <p:sp>
        <p:nvSpPr>
          <p:cNvPr id="47" name="Text 45"/>
          <p:cNvSpPr/>
          <p:nvPr/>
        </p:nvSpPr>
        <p:spPr>
          <a:xfrm>
            <a:off x="2862072" y="5532120"/>
            <a:ext cx="2971800" cy="256032"/>
          </a:xfrm>
          <a:prstGeom prst="rect">
            <a:avLst/>
          </a:prstGeom>
          <a:noFill/>
          <a:ln/>
        </p:spPr>
        <p:txBody>
          <a:bodyPr wrap="square" lIns="0" tIns="0" rIns="0" bIns="0" rtlCol="0" anchor="ctr">
            <a:normAutofit/>
          </a:bodyPr>
          <a:lstStyle/>
          <a:p>
            <a:pPr marL="0" indent="0">
              <a:buNone/>
            </a:pPr>
            <a:r>
              <a:rPr lang="en-US" sz="950" b="1" kern="0" spc="40">
                <a:solidFill>
                  <a:srgbClr val="FFFFFF"/>
                </a:solidFill>
                <a:latin typeface="Segoe UI" pitchFamily="34" charset="0"/>
                <a:ea typeface="Segoe UI" pitchFamily="34" charset="-122"/>
                <a:cs typeface="Segoe UI" pitchFamily="34" charset="-120"/>
              </a:rPr>
              <a:t>BUSINESS SIGNAL</a:t>
            </a:r>
            <a:endParaRPr lang="en-US" sz="950"/>
          </a:p>
        </p:txBody>
      </p:sp>
      <p:sp>
        <p:nvSpPr>
          <p:cNvPr id="48" name="Text 46"/>
          <p:cNvSpPr/>
          <p:nvPr/>
        </p:nvSpPr>
        <p:spPr>
          <a:xfrm>
            <a:off x="5852160" y="5532120"/>
            <a:ext cx="3465576" cy="256032"/>
          </a:xfrm>
          <a:prstGeom prst="rect">
            <a:avLst/>
          </a:prstGeom>
          <a:noFill/>
          <a:ln/>
        </p:spPr>
        <p:txBody>
          <a:bodyPr wrap="square" lIns="0" tIns="0" rIns="0" bIns="0" rtlCol="0" anchor="ctr">
            <a:normAutofit/>
          </a:bodyPr>
          <a:lstStyle/>
          <a:p>
            <a:pPr marL="0" indent="0" algn="r">
              <a:buNone/>
            </a:pPr>
            <a:r>
              <a:rPr lang="en-US" sz="950">
                <a:solidFill>
                  <a:srgbClr val="FFFFFF"/>
                </a:solidFill>
                <a:latin typeface="Segoe UI" pitchFamily="34" charset="0"/>
                <a:ea typeface="Segoe UI" pitchFamily="34" charset="-122"/>
                <a:cs typeface="Segoe UI" pitchFamily="34" charset="-120"/>
              </a:rPr>
              <a:t>Completion | time saved | cost avoided | escalation</a:t>
            </a:r>
            <a:endParaRPr lang="en-US" sz="950"/>
          </a:p>
        </p:txBody>
      </p:sp>
      <p:sp>
        <p:nvSpPr>
          <p:cNvPr id="49" name="Slide Number Placeholder 0"/>
          <p:cNvSpPr>
            <a:spLocks noGrp="1"/>
          </p:cNvSpPr>
          <p:nvPr>
            <p:ph type="sldNum" sz="quarter" idx="4294967295"/>
          </p:nvPr>
        </p:nvSpPr>
        <p:spPr>
          <a:xfrm>
            <a:off x="11722608" y="6446520"/>
            <a:ext cx="228600" cy="164592"/>
          </a:xfrm>
          <a:prstGeom prst="rect">
            <a:avLst/>
          </a:prstGeom>
          <a:extLst>
            <a:ext uri="{C572A759-6A51-4108-AA02-DFA0A04FC94B}">
              <ma14:wrappingTextBoxFlag xmlns="" xmlns:ma14="http://schemas.microsoft.com/office/mac/drawingml/2011/main" val="0"/>
            </a:ext>
          </a:extLst>
        </p:spPr>
        <p:txBody>
          <a:bodyPr lIns="0" tIns="0" rIns="0" bIns="0"/>
          <a:lstStyle>
            <a:lvl1pPr>
              <a:defRPr sz="800">
                <a:solidFill>
                  <a:srgbClr val="7A8499"/>
                </a:solidFill>
                <a:latin typeface="Segoe UI"/>
                <a:ea typeface="Segoe UI"/>
                <a:cs typeface="Segoe UI"/>
              </a:defRPr>
            </a:lvl1pPr>
          </a:lstStyle>
          <a:p>
            <a:pPr algn="r"/>
            <a:fld id="{F7021451-1387-4CA6-816F-3879F97B5CBC}" type="slidenum">
              <a:rPr lang="en-US" b="0"/>
              <a:t>24</a:t>
            </a:fld>
            <a:endParaRPr lang="en-US"/>
          </a:p>
        </p:txBody>
      </p:sp>
      <p:grpSp>
        <p:nvGrpSpPr>
          <p:cNvPr id="50" name="Group 49">
            <a:extLst>
              <a:ext uri="{FF2B5EF4-FFF2-40B4-BE49-F238E27FC236}">
                <a16:creationId xmlns:a16="http://schemas.microsoft.com/office/drawing/2014/main" id="{FD4E8E44-7EFE-7044-CB2F-7E31289D6C6E}"/>
              </a:ext>
            </a:extLst>
          </p:cNvPr>
          <p:cNvGrpSpPr/>
          <p:nvPr/>
        </p:nvGrpSpPr>
        <p:grpSpPr>
          <a:xfrm>
            <a:off x="9518904" y="226344"/>
            <a:ext cx="2440675" cy="240000"/>
            <a:chOff x="952500" y="638176"/>
            <a:chExt cx="4029075" cy="396193"/>
          </a:xfrm>
        </p:grpSpPr>
        <p:pic>
          <p:nvPicPr>
            <p:cNvPr id="51" name="Image 1" descr="preencoded.png">
              <a:extLst>
                <a:ext uri="{FF2B5EF4-FFF2-40B4-BE49-F238E27FC236}">
                  <a16:creationId xmlns:a16="http://schemas.microsoft.com/office/drawing/2014/main" id="{924B7CB1-A346-27C0-86EF-27DDFBEAF43E}"/>
                </a:ext>
              </a:extLst>
            </p:cNvPr>
            <p:cNvPicPr>
              <a:picLocks noChangeAspect="1"/>
            </p:cNvPicPr>
            <p:nvPr/>
          </p:nvPicPr>
          <p:blipFill>
            <a:blip r:embed="rId3"/>
            <a:srcRect/>
            <a:stretch/>
          </p:blipFill>
          <p:spPr>
            <a:xfrm>
              <a:off x="952500" y="638176"/>
              <a:ext cx="2760688" cy="396193"/>
            </a:xfrm>
            <a:prstGeom prst="rect">
              <a:avLst/>
            </a:prstGeom>
          </p:spPr>
        </p:pic>
        <p:pic>
          <p:nvPicPr>
            <p:cNvPr id="52" name="Image 11" descr="preencoded.png">
              <a:extLst>
                <a:ext uri="{FF2B5EF4-FFF2-40B4-BE49-F238E27FC236}">
                  <a16:creationId xmlns:a16="http://schemas.microsoft.com/office/drawing/2014/main" id="{37AC47AB-E906-16A0-B95F-D0564D9C927D}"/>
                </a:ext>
              </a:extLst>
            </p:cNvPr>
            <p:cNvPicPr>
              <a:picLocks noChangeAspect="1"/>
            </p:cNvPicPr>
            <p:nvPr/>
          </p:nvPicPr>
          <p:blipFill>
            <a:blip r:embed="rId4"/>
            <a:srcRect/>
            <a:stretch/>
          </p:blipFill>
          <p:spPr>
            <a:xfrm>
              <a:off x="3907523" y="706756"/>
              <a:ext cx="1074052" cy="257720"/>
            </a:xfrm>
            <a:prstGeom prst="rect">
              <a:avLst/>
            </a:prstGeom>
          </p:spPr>
        </p:pic>
        <p:cxnSp>
          <p:nvCxnSpPr>
            <p:cNvPr id="53" name="Straight Connector 52">
              <a:extLst>
                <a:ext uri="{FF2B5EF4-FFF2-40B4-BE49-F238E27FC236}">
                  <a16:creationId xmlns:a16="http://schemas.microsoft.com/office/drawing/2014/main" id="{05C34B95-A0E4-E582-E8AF-C678C57D8F1A}"/>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54" name="LeftColRule">
            <a:extLst>
              <a:ext uri="{FF2B5EF4-FFF2-40B4-BE49-F238E27FC236}">
                <a16:creationId xmlns:a16="http://schemas.microsoft.com/office/drawing/2014/main" id="{26056DD4-4BD0-17B9-2C47-DA8097E013C4}"/>
              </a:ext>
            </a:extLst>
          </p:cNvPr>
          <p:cNvSpPr/>
          <p:nvPr/>
        </p:nvSpPr>
        <p:spPr>
          <a:xfrm flipV="1">
            <a:off x="777240" y="958479"/>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pic>
        <p:nvPicPr>
          <p:cNvPr id="3" name="Picture 2">
            <a:extLst>
              <a:ext uri="{FF2B5EF4-FFF2-40B4-BE49-F238E27FC236}">
                <a16:creationId xmlns:a16="http://schemas.microsoft.com/office/drawing/2014/main" id="{5CC4CB5E-B57D-947C-7451-9702486C06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0">
    <p:bg>
      <p:bgPr>
        <a:solidFill>
          <a:schemeClr val="bg1"/>
        </a:solidFill>
        <a:effectLst/>
      </p:bgPr>
    </p:bg>
    <p:spTree>
      <p:nvGrpSpPr>
        <p:cNvPr id="1" name=""/>
        <p:cNvGrpSpPr/>
        <p:nvPr/>
      </p:nvGrpSpPr>
      <p:grpSpPr>
        <a:xfrm>
          <a:off x="0" y="0"/>
          <a:ext cx="0" cy="0"/>
          <a:chOff x="0" y="0"/>
          <a:chExt cx="0" cy="0"/>
        </a:xfrm>
      </p:grpSpPr>
      <p:sp>
        <p:nvSpPr>
          <p:cNvPr id="2" name="Text 0"/>
          <p:cNvSpPr/>
          <p:nvPr/>
        </p:nvSpPr>
        <p:spPr>
          <a:xfrm>
            <a:off x="685800" y="381196"/>
            <a:ext cx="5303520" cy="228600"/>
          </a:xfrm>
          <a:prstGeom prst="rect">
            <a:avLst/>
          </a:prstGeom>
          <a:noFill/>
          <a:ln/>
        </p:spPr>
        <p:txBody>
          <a:bodyPr wrap="square" lIns="0" tIns="0" rIns="0" bIns="0" rtlCol="0" anchor="ctr">
            <a:normAutofit/>
          </a:bodyPr>
          <a:lstStyle/>
          <a:p>
            <a:pPr marL="0" indent="0">
              <a:buNone/>
            </a:pPr>
            <a:r>
              <a:rPr lang="en-US" sz="1100" b="1" kern="0" spc="150">
                <a:solidFill>
                  <a:schemeClr val="accent2"/>
                </a:solidFill>
                <a:latin typeface="Montserrat" pitchFamily="2" charset="0"/>
                <a:ea typeface="Segoe UI" pitchFamily="34" charset="-122"/>
                <a:cs typeface="Segoe UI" pitchFamily="34" charset="-120"/>
              </a:rPr>
              <a:t>PILOT -&gt; PRODUCTION FLIGHT CHECK</a:t>
            </a:r>
            <a:endParaRPr lang="en-US" sz="1100">
              <a:solidFill>
                <a:schemeClr val="accent2"/>
              </a:solidFill>
              <a:latin typeface="Montserrat" pitchFamily="2" charset="0"/>
            </a:endParaRPr>
          </a:p>
        </p:txBody>
      </p:sp>
      <p:sp>
        <p:nvSpPr>
          <p:cNvPr id="3" name="Text 1"/>
          <p:cNvSpPr/>
          <p:nvPr/>
        </p:nvSpPr>
        <p:spPr>
          <a:xfrm>
            <a:off x="685800" y="590231"/>
            <a:ext cx="8869680" cy="566928"/>
          </a:xfrm>
          <a:prstGeom prst="rect">
            <a:avLst/>
          </a:prstGeom>
          <a:noFill/>
          <a:ln/>
        </p:spPr>
        <p:txBody>
          <a:bodyPr wrap="square" lIns="0" tIns="0" rIns="0" bIns="0" rtlCol="0" anchor="ctr">
            <a:normAutofit/>
          </a:bodyPr>
          <a:lstStyle/>
          <a:p>
            <a:pPr marL="0" indent="0">
              <a:buNone/>
            </a:pPr>
            <a:r>
              <a:rPr lang="en-US" sz="2400" b="1">
                <a:solidFill>
                  <a:srgbClr val="002060"/>
                </a:solidFill>
                <a:latin typeface="Montserrat" pitchFamily="2" charset="0"/>
                <a:ea typeface="Segoe UI" pitchFamily="34" charset="-122"/>
                <a:cs typeface="Segoe UI" pitchFamily="34" charset="-120"/>
              </a:rPr>
              <a:t>Is your agent ready to leave the pilot?</a:t>
            </a:r>
            <a:endParaRPr lang="en-US" sz="2400">
              <a:solidFill>
                <a:srgbClr val="002060"/>
              </a:solidFill>
              <a:latin typeface="Montserrat" pitchFamily="2" charset="0"/>
            </a:endParaRPr>
          </a:p>
        </p:txBody>
      </p:sp>
      <p:sp>
        <p:nvSpPr>
          <p:cNvPr id="4" name="Text 2"/>
          <p:cNvSpPr/>
          <p:nvPr/>
        </p:nvSpPr>
        <p:spPr>
          <a:xfrm>
            <a:off x="685800" y="1303925"/>
            <a:ext cx="9875520" cy="402336"/>
          </a:xfrm>
          <a:prstGeom prst="rect">
            <a:avLst/>
          </a:prstGeom>
          <a:noFill/>
          <a:ln/>
        </p:spPr>
        <p:txBody>
          <a:bodyPr wrap="square" lIns="0" tIns="0" rIns="0" bIns="0" rtlCol="0" anchor="ctr">
            <a:normAutofit fontScale="92500"/>
          </a:bodyPr>
          <a:lstStyle/>
          <a:p>
            <a:pPr marL="0" indent="0">
              <a:buNone/>
            </a:pPr>
            <a:r>
              <a:rPr lang="en-US" sz="1500">
                <a:latin typeface="Open Sans" panose="020B0606030504020204" pitchFamily="34" charset="0"/>
                <a:ea typeface="Open Sans" panose="020B0606030504020204" pitchFamily="34" charset="0"/>
                <a:cs typeface="Open Sans" panose="020B0606030504020204" pitchFamily="34" charset="0"/>
              </a:rPr>
              <a:t>Use the questions on your own agent. If an answer is "we will know after launch," that is generally the launch risk.</a:t>
            </a:r>
          </a:p>
        </p:txBody>
      </p:sp>
      <p:sp>
        <p:nvSpPr>
          <p:cNvPr id="6" name="Text 4"/>
          <p:cNvSpPr/>
          <p:nvPr/>
        </p:nvSpPr>
        <p:spPr>
          <a:xfrm>
            <a:off x="685800" y="2294238"/>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7" name="Text 5"/>
          <p:cNvSpPr/>
          <p:nvPr/>
        </p:nvSpPr>
        <p:spPr>
          <a:xfrm>
            <a:off x="1371600" y="2257662"/>
            <a:ext cx="1234440"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chemeClr val="accent2"/>
                </a:solidFill>
                <a:latin typeface="Open Sans" panose="020B0606030504020204" pitchFamily="34" charset="0"/>
                <a:ea typeface="Open Sans" panose="020B0606030504020204" pitchFamily="34" charset="0"/>
                <a:cs typeface="Open Sans" panose="020B0606030504020204" pitchFamily="34" charset="0"/>
              </a:rPr>
              <a:t>QUALITY</a:t>
            </a:r>
            <a:endParaRPr lang="en-US">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 6"/>
          <p:cNvSpPr/>
          <p:nvPr/>
        </p:nvSpPr>
        <p:spPr>
          <a:xfrm>
            <a:off x="1371600" y="2513694"/>
            <a:ext cx="4434840" cy="365760"/>
          </a:xfrm>
          <a:prstGeom prst="rect">
            <a:avLst/>
          </a:prstGeom>
          <a:noFill/>
          <a:ln/>
        </p:spPr>
        <p:txBody>
          <a:bodyPr wrap="square" lIns="0" tIns="0" rIns="0" bIns="0" rtlCol="0" anchor="ctr">
            <a:normAutofit/>
          </a:bodyPr>
          <a:lstStyle/>
          <a:p>
            <a:pPr marL="0" indent="0">
              <a:buNone/>
            </a:pPr>
            <a:r>
              <a:rPr lang="en-US" sz="1400" b="1">
                <a:latin typeface="Open Sans" panose="020B0606030504020204" pitchFamily="34" charset="0"/>
                <a:ea typeface="Open Sans" panose="020B0606030504020204" pitchFamily="34" charset="0"/>
                <a:cs typeface="Open Sans" panose="020B0606030504020204" pitchFamily="34" charset="0"/>
              </a:rPr>
              <a:t>Core, edge, and deny evals pass?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8"/>
          <p:cNvSpPr/>
          <p:nvPr/>
        </p:nvSpPr>
        <p:spPr>
          <a:xfrm>
            <a:off x="6245352" y="2294238"/>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9"/>
          <p:cNvSpPr/>
          <p:nvPr/>
        </p:nvSpPr>
        <p:spPr>
          <a:xfrm>
            <a:off x="6931152" y="2257662"/>
            <a:ext cx="1234440"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chemeClr val="accent1"/>
                </a:solidFill>
                <a:latin typeface="Open Sans" panose="020B0606030504020204" pitchFamily="34" charset="0"/>
                <a:ea typeface="Open Sans" panose="020B0606030504020204" pitchFamily="34" charset="0"/>
                <a:cs typeface="Open Sans" panose="020B0606030504020204" pitchFamily="34" charset="0"/>
              </a:rPr>
              <a:t>RELEASE</a:t>
            </a:r>
            <a:endParaRPr lang="en-US">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 10"/>
          <p:cNvSpPr/>
          <p:nvPr/>
        </p:nvSpPr>
        <p:spPr>
          <a:xfrm>
            <a:off x="6931152" y="2513694"/>
            <a:ext cx="4434840" cy="365760"/>
          </a:xfrm>
          <a:prstGeom prst="rect">
            <a:avLst/>
          </a:prstGeom>
          <a:noFill/>
          <a:ln/>
        </p:spPr>
        <p:txBody>
          <a:bodyPr wrap="square" lIns="0" tIns="0" rIns="0" bIns="0" rtlCol="0" anchor="ctr">
            <a:normAutofit/>
          </a:bodyPr>
          <a:lstStyle/>
          <a:p>
            <a:pPr marL="0" indent="0">
              <a:buNone/>
            </a:pPr>
            <a:r>
              <a:rPr lang="en-US" sz="1400" b="1">
                <a:latin typeface="Open Sans" panose="020B0606030504020204" pitchFamily="34" charset="0"/>
                <a:ea typeface="Open Sans" panose="020B0606030504020204" pitchFamily="34" charset="0"/>
                <a:cs typeface="Open Sans" panose="020B0606030504020204" pitchFamily="34" charset="0"/>
              </a:rPr>
              <a:t>Versioned environments and rollback?</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2"/>
          <p:cNvSpPr/>
          <p:nvPr/>
        </p:nvSpPr>
        <p:spPr>
          <a:xfrm>
            <a:off x="685800" y="3345798"/>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3"/>
          <p:cNvSpPr/>
          <p:nvPr/>
        </p:nvSpPr>
        <p:spPr>
          <a:xfrm>
            <a:off x="1371600" y="3309222"/>
            <a:ext cx="1234440" cy="219456"/>
          </a:xfrm>
          <a:prstGeom prst="rect">
            <a:avLst/>
          </a:prstGeom>
          <a:noFill/>
          <a:ln/>
        </p:spPr>
        <p:txBody>
          <a:bodyPr wrap="square" lIns="0" tIns="0" rIns="0" bIns="0" rtlCol="0" anchor="ctr">
            <a:normAutofit fontScale="92500" lnSpcReduction="20000"/>
          </a:bodyPr>
          <a:lstStyle/>
          <a:p>
            <a:pPr marL="0" indent="0">
              <a:buNone/>
            </a:pPr>
            <a:r>
              <a:rPr lang="en-US" b="1" kern="0" spc="90">
                <a:solidFill>
                  <a:srgbClr val="4FB4FF"/>
                </a:solidFill>
                <a:latin typeface="Open Sans" panose="020B0606030504020204" pitchFamily="34" charset="0"/>
                <a:ea typeface="Open Sans" panose="020B0606030504020204" pitchFamily="34" charset="0"/>
                <a:cs typeface="Open Sans" panose="020B0606030504020204" pitchFamily="34" charset="0"/>
              </a:rPr>
              <a:t>CHANNEL</a:t>
            </a: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4"/>
          <p:cNvSpPr/>
          <p:nvPr/>
        </p:nvSpPr>
        <p:spPr>
          <a:xfrm>
            <a:off x="1371600" y="3565254"/>
            <a:ext cx="4434840" cy="365760"/>
          </a:xfrm>
          <a:prstGeom prst="rect">
            <a:avLst/>
          </a:prstGeom>
          <a:noFill/>
          <a:ln/>
        </p:spPr>
        <p:txBody>
          <a:bodyPr wrap="square" lIns="0" tIns="0" rIns="0" bIns="0" rtlCol="0" anchor="ctr">
            <a:normAutofit/>
          </a:bodyPr>
          <a:lstStyle/>
          <a:p>
            <a:pPr marL="0" indent="0">
              <a:buNone/>
            </a:pPr>
            <a:r>
              <a:rPr lang="en-US" sz="1400" b="1">
                <a:latin typeface="Open Sans" panose="020B0606030504020204" pitchFamily="34" charset="0"/>
                <a:ea typeface="Open Sans" panose="020B0606030504020204" pitchFamily="34" charset="0"/>
                <a:cs typeface="Open Sans" panose="020B0606030504020204" pitchFamily="34" charset="0"/>
              </a:rPr>
              <a:t>Validated with real users in Teams?</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 16"/>
          <p:cNvSpPr/>
          <p:nvPr/>
        </p:nvSpPr>
        <p:spPr>
          <a:xfrm>
            <a:off x="6138674" y="3449008"/>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19" name="Text 17"/>
          <p:cNvSpPr/>
          <p:nvPr/>
        </p:nvSpPr>
        <p:spPr>
          <a:xfrm>
            <a:off x="6931152" y="3309222"/>
            <a:ext cx="1234440" cy="219456"/>
          </a:xfrm>
          <a:prstGeom prst="rect">
            <a:avLst/>
          </a:prstGeom>
          <a:noFill/>
          <a:ln/>
        </p:spPr>
        <p:txBody>
          <a:bodyPr wrap="square" lIns="0" tIns="0" rIns="0" bIns="0" rtlCol="0" anchor="ctr">
            <a:normAutofit fontScale="85000" lnSpcReduction="10000"/>
          </a:bodyPr>
          <a:lstStyle/>
          <a:p>
            <a:pPr marL="0" indent="0">
              <a:buNone/>
            </a:pPr>
            <a:r>
              <a:rPr lang="en-US" sz="1600" b="1" kern="0" spc="90">
                <a:solidFill>
                  <a:srgbClr val="F4A62A"/>
                </a:solidFill>
                <a:latin typeface="Open Sans" panose="020B0606030504020204" pitchFamily="34" charset="0"/>
                <a:ea typeface="Open Sans" panose="020B0606030504020204" pitchFamily="34" charset="0"/>
                <a:cs typeface="Open Sans" panose="020B0606030504020204" pitchFamily="34" charset="0"/>
              </a:rPr>
              <a:t>ECONOMICS</a:t>
            </a:r>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8"/>
          <p:cNvSpPr/>
          <p:nvPr/>
        </p:nvSpPr>
        <p:spPr>
          <a:xfrm>
            <a:off x="6931152" y="3565254"/>
            <a:ext cx="4434840" cy="365760"/>
          </a:xfrm>
          <a:prstGeom prst="rect">
            <a:avLst/>
          </a:prstGeom>
          <a:noFill/>
          <a:ln/>
        </p:spPr>
        <p:txBody>
          <a:bodyPr wrap="square" lIns="0" tIns="0" rIns="0" bIns="0" rtlCol="0" anchor="ctr">
            <a:normAutofit/>
          </a:bodyPr>
          <a:lstStyle/>
          <a:p>
            <a:pPr marL="0" indent="0">
              <a:buNone/>
            </a:pPr>
            <a:r>
              <a:rPr lang="en-US" sz="1400" b="1">
                <a:latin typeface="Open Sans" panose="020B0606030504020204" pitchFamily="34" charset="0"/>
                <a:ea typeface="Open Sans" panose="020B0606030504020204" pitchFamily="34" charset="0"/>
                <a:cs typeface="Open Sans" panose="020B0606030504020204" pitchFamily="34" charset="0"/>
              </a:rPr>
              <a:t>Cost per successful outcome known?</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20"/>
          <p:cNvSpPr/>
          <p:nvPr/>
        </p:nvSpPr>
        <p:spPr>
          <a:xfrm>
            <a:off x="685800" y="4415464"/>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1"/>
          <p:cNvSpPr/>
          <p:nvPr/>
        </p:nvSpPr>
        <p:spPr>
          <a:xfrm>
            <a:off x="1371600" y="4360782"/>
            <a:ext cx="1234440" cy="219456"/>
          </a:xfrm>
          <a:prstGeom prst="rect">
            <a:avLst/>
          </a:prstGeom>
          <a:noFill/>
          <a:ln/>
        </p:spPr>
        <p:txBody>
          <a:bodyPr wrap="square" lIns="0" tIns="0" rIns="0" bIns="0" rtlCol="0" anchor="ctr">
            <a:normAutofit fontScale="92500"/>
          </a:bodyPr>
          <a:lstStyle/>
          <a:p>
            <a:pPr marL="0" indent="0">
              <a:buNone/>
            </a:pPr>
            <a:r>
              <a:rPr lang="en-US" sz="1200" b="1" kern="0" spc="90">
                <a:solidFill>
                  <a:srgbClr val="002B9E"/>
                </a:solidFill>
                <a:latin typeface="Open Sans" panose="020B0606030504020204" pitchFamily="34" charset="0"/>
                <a:ea typeface="Open Sans" panose="020B0606030504020204" pitchFamily="34" charset="0"/>
                <a:cs typeface="Open Sans" panose="020B0606030504020204" pitchFamily="34" charset="0"/>
              </a:rPr>
              <a:t>PERFORMANCE</a:t>
            </a:r>
            <a:endParaRPr lang="en-US" sz="1200">
              <a:solidFill>
                <a:srgbClr val="002B9E"/>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4" name="Text 22"/>
          <p:cNvSpPr/>
          <p:nvPr/>
        </p:nvSpPr>
        <p:spPr>
          <a:xfrm>
            <a:off x="1371600" y="4616814"/>
            <a:ext cx="4434840" cy="365760"/>
          </a:xfrm>
          <a:prstGeom prst="rect">
            <a:avLst/>
          </a:prstGeom>
          <a:noFill/>
          <a:ln/>
        </p:spPr>
        <p:txBody>
          <a:bodyPr wrap="square" lIns="0" tIns="0" rIns="0" bIns="0" rtlCol="0" anchor="ctr">
            <a:normAutofit/>
          </a:bodyPr>
          <a:lstStyle/>
          <a:p>
            <a:pPr marL="0" indent="0">
              <a:buNone/>
            </a:pPr>
            <a:r>
              <a:rPr lang="en-US" sz="1400" b="1">
                <a:latin typeface="Open Sans"/>
                <a:ea typeface="Open Sans"/>
                <a:cs typeface="Open Sans"/>
              </a:rPr>
              <a:t>Latency and failure behavior tested?</a:t>
            </a:r>
            <a:endParaRPr lang="en-US" sz="1400">
              <a:latin typeface="Open Sans"/>
              <a:ea typeface="Open Sans"/>
              <a:cs typeface="Open Sans"/>
            </a:endParaRPr>
          </a:p>
        </p:txBody>
      </p:sp>
      <p:sp>
        <p:nvSpPr>
          <p:cNvPr id="26" name="Text 24"/>
          <p:cNvSpPr/>
          <p:nvPr/>
        </p:nvSpPr>
        <p:spPr>
          <a:xfrm>
            <a:off x="6245352" y="4397358"/>
            <a:ext cx="493776" cy="411480"/>
          </a:xfrm>
          <a:prstGeom prst="rect">
            <a:avLst/>
          </a:prstGeom>
          <a:noFill/>
          <a:ln/>
        </p:spPr>
        <p:txBody>
          <a:bodyPr wrap="square" lIns="0" tIns="0" rIns="0" bIns="0" rtlCol="0" anchor="ctr">
            <a:normAutofit/>
          </a:bodyPr>
          <a:lstStyle/>
          <a:p>
            <a:pPr marL="0" indent="0" algn="ctr">
              <a:buNone/>
            </a:pPr>
            <a:endParaRPr lang="en-US" sz="180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5"/>
          <p:cNvSpPr/>
          <p:nvPr/>
        </p:nvSpPr>
        <p:spPr>
          <a:xfrm>
            <a:off x="6931152" y="4360782"/>
            <a:ext cx="1234440" cy="219456"/>
          </a:xfrm>
          <a:prstGeom prst="rect">
            <a:avLst/>
          </a:prstGeom>
          <a:noFill/>
          <a:ln/>
        </p:spPr>
        <p:txBody>
          <a:bodyPr wrap="square" lIns="0" tIns="0" rIns="0" bIns="0" rtlCol="0" anchor="ctr">
            <a:normAutofit fontScale="92500"/>
          </a:bodyPr>
          <a:lstStyle/>
          <a:p>
            <a:pPr marL="0" indent="0">
              <a:buNone/>
            </a:pPr>
            <a:r>
              <a:rPr lang="en-US" sz="1400" b="1" kern="0" spc="9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rPr>
              <a:t>OPERATIONS</a:t>
            </a:r>
            <a:endParaRPr lang="en-US" sz="1400">
              <a:solidFill>
                <a:schemeClr val="accent2">
                  <a:lumMod val="75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6"/>
          <p:cNvSpPr/>
          <p:nvPr/>
        </p:nvSpPr>
        <p:spPr>
          <a:xfrm>
            <a:off x="6931152" y="4616814"/>
            <a:ext cx="4434840" cy="365760"/>
          </a:xfrm>
          <a:prstGeom prst="rect">
            <a:avLst/>
          </a:prstGeom>
          <a:noFill/>
          <a:ln/>
        </p:spPr>
        <p:txBody>
          <a:bodyPr wrap="square" lIns="0" tIns="0" rIns="0" bIns="0" rtlCol="0" anchor="ctr">
            <a:normAutofit/>
          </a:bodyPr>
          <a:lstStyle/>
          <a:p>
            <a:pPr marL="0" indent="0">
              <a:buNone/>
            </a:pPr>
            <a:r>
              <a:rPr lang="en-US" sz="1400" b="1">
                <a:latin typeface="Open Sans" panose="020B0606030504020204" pitchFamily="34" charset="0"/>
                <a:ea typeface="Open Sans" panose="020B0606030504020204" pitchFamily="34" charset="0"/>
                <a:cs typeface="Open Sans" panose="020B0606030504020204" pitchFamily="34" charset="0"/>
              </a:rPr>
              <a:t>Owner, alerts, telemetry, and improvement loop?</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29" name="Shape 27"/>
          <p:cNvSpPr/>
          <p:nvPr/>
        </p:nvSpPr>
        <p:spPr>
          <a:xfrm>
            <a:off x="685800" y="5622654"/>
            <a:ext cx="10835640" cy="0"/>
          </a:xfrm>
          <a:prstGeom prst="line">
            <a:avLst/>
          </a:prstGeom>
          <a:solidFill>
            <a:srgbClr val="11162A">
              <a:alpha val="0"/>
            </a:srgbClr>
          </a:solidFill>
          <a:ln w="15240">
            <a:solidFill>
              <a:srgbClr val="35415F"/>
            </a:solidFill>
            <a:prstDash val="solid"/>
          </a:ln>
        </p:spPr>
        <p:txBody>
          <a:bodyPr/>
          <a:lstStyle/>
          <a:p>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30" name="Text 28"/>
          <p:cNvSpPr/>
          <p:nvPr/>
        </p:nvSpPr>
        <p:spPr>
          <a:xfrm>
            <a:off x="685800" y="5832966"/>
            <a:ext cx="2377440" cy="438912"/>
          </a:xfrm>
          <a:prstGeom prst="rect">
            <a:avLst/>
          </a:prstGeom>
          <a:noFill/>
          <a:ln/>
        </p:spPr>
        <p:txBody>
          <a:bodyPr wrap="square" lIns="0" tIns="0" rIns="0" bIns="0" rtlCol="0" anchor="ctr">
            <a:normAutofit/>
          </a:bodyPr>
          <a:lstStyle/>
          <a:p>
            <a:pPr marL="0" indent="0">
              <a:buNone/>
            </a:pPr>
            <a:r>
              <a:rPr lang="en-US" sz="2800" b="1">
                <a:solidFill>
                  <a:srgbClr val="FFFFFF"/>
                </a:solidFill>
                <a:latin typeface="Open Sans" panose="020B0606030504020204" pitchFamily="34" charset="0"/>
                <a:ea typeface="Open Sans" panose="020B0606030504020204" pitchFamily="34" charset="0"/>
                <a:cs typeface="Open Sans" panose="020B0606030504020204" pitchFamily="34" charset="0"/>
              </a:rPr>
              <a:t>Questions</a:t>
            </a:r>
            <a:endParaRPr lang="en-US" sz="2800">
              <a:latin typeface="Open Sans" panose="020B0606030504020204" pitchFamily="34" charset="0"/>
              <a:ea typeface="Open Sans" panose="020B0606030504020204" pitchFamily="34" charset="0"/>
              <a:cs typeface="Open Sans" panose="020B0606030504020204" pitchFamily="34" charset="0"/>
            </a:endParaRPr>
          </a:p>
        </p:txBody>
      </p:sp>
      <p:sp>
        <p:nvSpPr>
          <p:cNvPr id="31" name="Text 29"/>
          <p:cNvSpPr/>
          <p:nvPr/>
        </p:nvSpPr>
        <p:spPr>
          <a:xfrm>
            <a:off x="9646920" y="5915262"/>
            <a:ext cx="1828800" cy="256032"/>
          </a:xfrm>
          <a:prstGeom prst="rect">
            <a:avLst/>
          </a:prstGeom>
          <a:noFill/>
          <a:ln/>
        </p:spPr>
        <p:txBody>
          <a:bodyPr wrap="square" lIns="0" tIns="0" rIns="0" bIns="0" rtlCol="0" anchor="ctr">
            <a:normAutofit/>
          </a:bodyPr>
          <a:lstStyle/>
          <a:p>
            <a:pPr marL="0" indent="0" algn="r">
              <a:buNone/>
            </a:pPr>
            <a:endParaRPr lang="en-US" sz="130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36" name="Group 35">
            <a:extLst>
              <a:ext uri="{FF2B5EF4-FFF2-40B4-BE49-F238E27FC236}">
                <a16:creationId xmlns:a16="http://schemas.microsoft.com/office/drawing/2014/main" id="{5515CBC4-7BFF-1DE8-A2E3-9C52D8F556FA}"/>
              </a:ext>
            </a:extLst>
          </p:cNvPr>
          <p:cNvGrpSpPr/>
          <p:nvPr/>
        </p:nvGrpSpPr>
        <p:grpSpPr>
          <a:xfrm>
            <a:off x="9124166" y="199696"/>
            <a:ext cx="2764969" cy="271889"/>
            <a:chOff x="952500" y="638176"/>
            <a:chExt cx="4029075" cy="396193"/>
          </a:xfrm>
        </p:grpSpPr>
        <p:pic>
          <p:nvPicPr>
            <p:cNvPr id="37" name="Image 1" descr="preencoded.png">
              <a:extLst>
                <a:ext uri="{FF2B5EF4-FFF2-40B4-BE49-F238E27FC236}">
                  <a16:creationId xmlns:a16="http://schemas.microsoft.com/office/drawing/2014/main" id="{46203A31-FE8B-C32E-7FE7-5BA31B73EB9C}"/>
                </a:ext>
              </a:extLst>
            </p:cNvPr>
            <p:cNvPicPr>
              <a:picLocks noChangeAspect="1"/>
            </p:cNvPicPr>
            <p:nvPr/>
          </p:nvPicPr>
          <p:blipFill>
            <a:blip r:embed="rId3"/>
            <a:srcRect/>
            <a:stretch/>
          </p:blipFill>
          <p:spPr>
            <a:xfrm>
              <a:off x="952500" y="638176"/>
              <a:ext cx="2760688" cy="396193"/>
            </a:xfrm>
            <a:prstGeom prst="rect">
              <a:avLst/>
            </a:prstGeom>
          </p:spPr>
        </p:pic>
        <p:pic>
          <p:nvPicPr>
            <p:cNvPr id="38" name="Image 11" descr="preencoded.png">
              <a:extLst>
                <a:ext uri="{FF2B5EF4-FFF2-40B4-BE49-F238E27FC236}">
                  <a16:creationId xmlns:a16="http://schemas.microsoft.com/office/drawing/2014/main" id="{44381A12-3C60-C5B7-A9C1-3C1B46786FD8}"/>
                </a:ext>
              </a:extLst>
            </p:cNvPr>
            <p:cNvPicPr>
              <a:picLocks noChangeAspect="1"/>
            </p:cNvPicPr>
            <p:nvPr/>
          </p:nvPicPr>
          <p:blipFill>
            <a:blip r:embed="rId4"/>
            <a:srcRect/>
            <a:stretch/>
          </p:blipFill>
          <p:spPr>
            <a:xfrm>
              <a:off x="3907523" y="706756"/>
              <a:ext cx="1074052" cy="257720"/>
            </a:xfrm>
            <a:prstGeom prst="rect">
              <a:avLst/>
            </a:prstGeom>
          </p:spPr>
        </p:pic>
        <p:cxnSp>
          <p:nvCxnSpPr>
            <p:cNvPr id="39" name="Straight Connector 38">
              <a:extLst>
                <a:ext uri="{FF2B5EF4-FFF2-40B4-BE49-F238E27FC236}">
                  <a16:creationId xmlns:a16="http://schemas.microsoft.com/office/drawing/2014/main" id="{C15CB09C-CACD-090B-9FD3-B4CA230907B6}"/>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40" name="Picture 39">
            <a:extLst>
              <a:ext uri="{FF2B5EF4-FFF2-40B4-BE49-F238E27FC236}">
                <a16:creationId xmlns:a16="http://schemas.microsoft.com/office/drawing/2014/main" id="{1D098C1E-3770-CBA5-D0CF-E952AA23270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9" name="LeftColRule">
            <a:extLst>
              <a:ext uri="{FF2B5EF4-FFF2-40B4-BE49-F238E27FC236}">
                <a16:creationId xmlns:a16="http://schemas.microsoft.com/office/drawing/2014/main" id="{DF3C0940-2CC1-42B7-C5D2-76CAA6E0D957}"/>
              </a:ext>
            </a:extLst>
          </p:cNvPr>
          <p:cNvSpPr/>
          <p:nvPr/>
        </p:nvSpPr>
        <p:spPr>
          <a:xfrm flipV="1">
            <a:off x="684784" y="1180151"/>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0339" y="435885"/>
            <a:ext cx="10607040" cy="369332"/>
          </a:xfrm>
          <a:prstGeom prst="rect">
            <a:avLst/>
          </a:prstGeom>
          <a:noFill/>
        </p:spPr>
        <p:txBody>
          <a:bodyPr wrap="square" lIns="0" tIns="0" rIns="0" bIns="0" anchor="ctr">
            <a:spAutoFit/>
          </a:bodyPr>
          <a:lstStyle/>
          <a:p>
            <a:r>
              <a:rPr lang="en-US" sz="2400" b="1">
                <a:solidFill>
                  <a:srgbClr val="002060"/>
                </a:solidFill>
                <a:latin typeface="Montserrat" pitchFamily="2" charset="0"/>
                <a:ea typeface="Open Sans Regular"/>
                <a:cs typeface="Open Sans Regular"/>
              </a:rPr>
              <a:t>You Are Now In Production And The Bill Has Arrived…</a:t>
            </a:r>
          </a:p>
        </p:txBody>
      </p:sp>
      <p:sp>
        <p:nvSpPr>
          <p:cNvPr id="4" name="TextBox 3"/>
          <p:cNvSpPr txBox="1"/>
          <p:nvPr/>
        </p:nvSpPr>
        <p:spPr>
          <a:xfrm>
            <a:off x="580339" y="1086300"/>
            <a:ext cx="10607040" cy="169277"/>
          </a:xfrm>
          <a:prstGeom prst="rect">
            <a:avLst/>
          </a:prstGeom>
          <a:noFill/>
        </p:spPr>
        <p:txBody>
          <a:bodyPr wrap="square" lIns="0" tIns="0" rIns="0" bIns="0" anchor="ctr">
            <a:spAutoFit/>
          </a:bodyPr>
          <a:lstStyle/>
          <a:p>
            <a:pPr algn="l"/>
            <a:r>
              <a:rPr lang="en-US" sz="1100">
                <a:latin typeface="Open Sans" panose="020B0606030504020204" pitchFamily="34" charset="0"/>
                <a:ea typeface="Open Sans" panose="020B0606030504020204" pitchFamily="34" charset="0"/>
                <a:cs typeface="Open Sans" panose="020B0606030504020204" pitchFamily="34" charset="0"/>
              </a:rPr>
              <a:t>Tokens got cheaper. Enterprise AI bills went up anyway.</a:t>
            </a:r>
          </a:p>
        </p:txBody>
      </p:sp>
      <p:sp>
        <p:nvSpPr>
          <p:cNvPr id="5" name="Rectangle 4"/>
          <p:cNvSpPr/>
          <p:nvPr/>
        </p:nvSpPr>
        <p:spPr>
          <a:xfrm>
            <a:off x="580339" y="1828800"/>
            <a:ext cx="5415687" cy="3535680"/>
          </a:xfrm>
          <a:prstGeom prst="rect">
            <a:avLst/>
          </a:prstGeom>
          <a:solidFill>
            <a:srgbClr val="FFFFFF"/>
          </a:solidFill>
          <a:ln w="6350">
            <a:solidFill>
              <a:srgbClr val="182C61"/>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580339" y="1828800"/>
            <a:ext cx="5415687" cy="64008"/>
          </a:xfrm>
          <a:prstGeom prst="rect">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p:nvSpPr>
        <p:spPr>
          <a:xfrm>
            <a:off x="848563" y="2097025"/>
            <a:ext cx="4879239" cy="161583"/>
          </a:xfrm>
          <a:prstGeom prst="rect">
            <a:avLst/>
          </a:prstGeom>
          <a:noFill/>
        </p:spPr>
        <p:txBody>
          <a:bodyPr wrap="square" lIns="0" tIns="0" rIns="0" bIns="0" anchor="t">
            <a:spAutoFit/>
          </a:bodyPr>
          <a:lstStyle/>
          <a:p>
            <a:pPr algn="l"/>
            <a:r>
              <a:rPr lang="en-US" sz="1050" b="1" spc="100">
                <a:solidFill>
                  <a:srgbClr val="182C61"/>
                </a:solidFill>
                <a:latin typeface="Open Sans" panose="020B0606030504020204" pitchFamily="34" charset="0"/>
                <a:ea typeface="Open Sans" panose="020B0606030504020204" pitchFamily="34" charset="0"/>
                <a:cs typeface="Open Sans" panose="020B0606030504020204" pitchFamily="34" charset="0"/>
              </a:rPr>
              <a:t>WHAT WE BUDGETED</a:t>
            </a:r>
          </a:p>
        </p:txBody>
      </p:sp>
      <p:sp>
        <p:nvSpPr>
          <p:cNvPr id="8" name="TextBox 7"/>
          <p:cNvSpPr txBox="1"/>
          <p:nvPr/>
        </p:nvSpPr>
        <p:spPr>
          <a:xfrm>
            <a:off x="848563" y="2414017"/>
            <a:ext cx="4879239" cy="307777"/>
          </a:xfrm>
          <a:prstGeom prst="rect">
            <a:avLst/>
          </a:prstGeom>
          <a:noFill/>
        </p:spPr>
        <p:txBody>
          <a:bodyPr wrap="square" lIns="0" tIns="0" rIns="0" bIns="0" anchor="t">
            <a:spAutoFit/>
          </a:bodyPr>
          <a:lstStyle/>
          <a:p>
            <a:pPr algn="l"/>
            <a:r>
              <a:rPr lang="en-US" sz="2000" b="1">
                <a:solidFill>
                  <a:srgbClr val="111827"/>
                </a:solidFill>
                <a:latin typeface="Open Sans" panose="020B0606030504020204" pitchFamily="34" charset="0"/>
                <a:ea typeface="Open Sans" panose="020B0606030504020204" pitchFamily="34" charset="0"/>
                <a:cs typeface="Open Sans" panose="020B0606030504020204" pitchFamily="34" charset="0"/>
              </a:rPr>
              <a:t>Cheaper tokens</a:t>
            </a:r>
          </a:p>
        </p:txBody>
      </p:sp>
      <p:sp>
        <p:nvSpPr>
          <p:cNvPr id="9" name="Oval 8"/>
          <p:cNvSpPr/>
          <p:nvPr/>
        </p:nvSpPr>
        <p:spPr>
          <a:xfrm>
            <a:off x="848563" y="3212592"/>
            <a:ext cx="91440" cy="91440"/>
          </a:xfrm>
          <a:prstGeom prst="ellipse">
            <a:avLst/>
          </a:prstGeom>
          <a:solidFill>
            <a:srgbClr val="0078D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p:cNvSpPr txBox="1"/>
          <p:nvPr/>
        </p:nvSpPr>
        <p:spPr>
          <a:xfrm>
            <a:off x="1141171" y="3108961"/>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Token prices fell ~80%</a:t>
            </a:r>
          </a:p>
        </p:txBody>
      </p:sp>
      <p:sp>
        <p:nvSpPr>
          <p:cNvPr id="11" name="Oval 10"/>
          <p:cNvSpPr/>
          <p:nvPr/>
        </p:nvSpPr>
        <p:spPr>
          <a:xfrm>
            <a:off x="848563" y="3846576"/>
            <a:ext cx="91440" cy="91440"/>
          </a:xfrm>
          <a:prstGeom prst="ellipse">
            <a:avLst/>
          </a:prstGeom>
          <a:solidFill>
            <a:srgbClr val="0078D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p:cNvSpPr txBox="1"/>
          <p:nvPr/>
        </p:nvSpPr>
        <p:spPr>
          <a:xfrm>
            <a:off x="1141171" y="3742945"/>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One question in, one answer out</a:t>
            </a:r>
          </a:p>
        </p:txBody>
      </p:sp>
      <p:sp>
        <p:nvSpPr>
          <p:cNvPr id="13" name="Oval 12"/>
          <p:cNvSpPr/>
          <p:nvPr/>
        </p:nvSpPr>
        <p:spPr>
          <a:xfrm>
            <a:off x="848563" y="4480560"/>
            <a:ext cx="91440" cy="91440"/>
          </a:xfrm>
          <a:prstGeom prst="ellipse">
            <a:avLst/>
          </a:prstGeom>
          <a:solidFill>
            <a:srgbClr val="0078D4"/>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p:cNvSpPr txBox="1"/>
          <p:nvPr/>
        </p:nvSpPr>
        <p:spPr>
          <a:xfrm>
            <a:off x="1141171" y="4376929"/>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Inference was a rounding error</a:t>
            </a:r>
          </a:p>
        </p:txBody>
      </p:sp>
      <p:sp>
        <p:nvSpPr>
          <p:cNvPr id="15" name="Rectangle 14"/>
          <p:cNvSpPr/>
          <p:nvPr/>
        </p:nvSpPr>
        <p:spPr>
          <a:xfrm>
            <a:off x="6288634" y="1828800"/>
            <a:ext cx="5415687" cy="3535680"/>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6" name="Rectangle 15"/>
          <p:cNvSpPr/>
          <p:nvPr/>
        </p:nvSpPr>
        <p:spPr>
          <a:xfrm>
            <a:off x="6288634" y="1828800"/>
            <a:ext cx="5415687"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17" name="TextBox 16"/>
          <p:cNvSpPr txBox="1"/>
          <p:nvPr/>
        </p:nvSpPr>
        <p:spPr>
          <a:xfrm>
            <a:off x="6556858" y="2097025"/>
            <a:ext cx="4879239" cy="161583"/>
          </a:xfrm>
          <a:prstGeom prst="rect">
            <a:avLst/>
          </a:prstGeom>
          <a:noFill/>
        </p:spPr>
        <p:txBody>
          <a:bodyPr wrap="square" lIns="0" tIns="0" rIns="0" bIns="0" anchor="t">
            <a:spAutoFit/>
          </a:bodyPr>
          <a:lstStyle/>
          <a:p>
            <a:pPr algn="l"/>
            <a:r>
              <a:rPr lang="en-US" sz="1050" b="1" spc="100">
                <a:solidFill>
                  <a:schemeClr val="accent2"/>
                </a:solidFill>
                <a:latin typeface="Open Sans" panose="020B0606030504020204" pitchFamily="34" charset="0"/>
                <a:ea typeface="Open Sans" panose="020B0606030504020204" pitchFamily="34" charset="0"/>
                <a:cs typeface="Open Sans" panose="020B0606030504020204" pitchFamily="34" charset="0"/>
              </a:rPr>
              <a:t>WHAT ARRIVED</a:t>
            </a:r>
          </a:p>
        </p:txBody>
      </p:sp>
      <p:sp>
        <p:nvSpPr>
          <p:cNvPr id="18" name="TextBox 17"/>
          <p:cNvSpPr txBox="1"/>
          <p:nvPr/>
        </p:nvSpPr>
        <p:spPr>
          <a:xfrm>
            <a:off x="6556858" y="2414017"/>
            <a:ext cx="4879239" cy="307777"/>
          </a:xfrm>
          <a:prstGeom prst="rect">
            <a:avLst/>
          </a:prstGeom>
          <a:noFill/>
        </p:spPr>
        <p:txBody>
          <a:bodyPr wrap="square" lIns="0" tIns="0" rIns="0" bIns="0" anchor="t">
            <a:spAutoFit/>
          </a:bodyPr>
          <a:lstStyle/>
          <a:p>
            <a:pPr algn="l"/>
            <a:r>
              <a:rPr lang="en-US" sz="2000" b="1">
                <a:solidFill>
                  <a:srgbClr val="111827"/>
                </a:solidFill>
                <a:latin typeface="Open Sans" panose="020B0606030504020204" pitchFamily="34" charset="0"/>
                <a:ea typeface="Open Sans" panose="020B0606030504020204" pitchFamily="34" charset="0"/>
                <a:cs typeface="Open Sans" panose="020B0606030504020204" pitchFamily="34" charset="0"/>
              </a:rPr>
              <a:t>A bigger bill</a:t>
            </a:r>
          </a:p>
        </p:txBody>
      </p:sp>
      <p:sp>
        <p:nvSpPr>
          <p:cNvPr id="19" name="Oval 18"/>
          <p:cNvSpPr/>
          <p:nvPr/>
        </p:nvSpPr>
        <p:spPr>
          <a:xfrm>
            <a:off x="6556857" y="3212592"/>
            <a:ext cx="91440" cy="9144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p:cNvSpPr txBox="1"/>
          <p:nvPr/>
        </p:nvSpPr>
        <p:spPr>
          <a:xfrm>
            <a:off x="6849466" y="3108961"/>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Inference is ~85% of AI budgets</a:t>
            </a:r>
          </a:p>
        </p:txBody>
      </p:sp>
      <p:sp>
        <p:nvSpPr>
          <p:cNvPr id="21" name="Oval 20"/>
          <p:cNvSpPr/>
          <p:nvPr/>
        </p:nvSpPr>
        <p:spPr>
          <a:xfrm>
            <a:off x="6556857" y="3846576"/>
            <a:ext cx="91440" cy="9144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2" name="TextBox 21"/>
          <p:cNvSpPr txBox="1"/>
          <p:nvPr/>
        </p:nvSpPr>
        <p:spPr>
          <a:xfrm>
            <a:off x="6849466" y="3742945"/>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Agents burn 5–30x the tokens</a:t>
            </a:r>
          </a:p>
        </p:txBody>
      </p:sp>
      <p:sp>
        <p:nvSpPr>
          <p:cNvPr id="23" name="Oval 22"/>
          <p:cNvSpPr/>
          <p:nvPr/>
        </p:nvSpPr>
        <p:spPr>
          <a:xfrm>
            <a:off x="6556857" y="4480560"/>
            <a:ext cx="91440" cy="9144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lang="en-US">
              <a:latin typeface="Open Sans" panose="020B0606030504020204" pitchFamily="34" charset="0"/>
              <a:ea typeface="Open Sans" panose="020B0606030504020204" pitchFamily="34" charset="0"/>
              <a:cs typeface="Open Sans" panose="020B0606030504020204" pitchFamily="34" charset="0"/>
            </a:endParaRPr>
          </a:p>
        </p:txBody>
      </p:sp>
      <p:sp>
        <p:nvSpPr>
          <p:cNvPr id="24" name="TextBox 23"/>
          <p:cNvSpPr txBox="1"/>
          <p:nvPr/>
        </p:nvSpPr>
        <p:spPr>
          <a:xfrm>
            <a:off x="6849466" y="4376929"/>
            <a:ext cx="4586631" cy="204671"/>
          </a:xfrm>
          <a:prstGeom prst="rect">
            <a:avLst/>
          </a:prstGeom>
          <a:noFill/>
        </p:spPr>
        <p:txBody>
          <a:bodyPr wrap="square" lIns="0" tIns="0" rIns="0" bIns="0" anchor="t">
            <a:spAutoFit/>
          </a:bodyPr>
          <a:lstStyle/>
          <a:p>
            <a:pPr algn="l">
              <a:lnSpc>
                <a:spcPct val="95000"/>
              </a:lnSpc>
            </a:pPr>
            <a:r>
              <a:rPr lang="en-US" sz="1400">
                <a:solidFill>
                  <a:srgbClr val="4B5563"/>
                </a:solidFill>
                <a:latin typeface="Open Sans" panose="020B0606030504020204" pitchFamily="34" charset="0"/>
                <a:ea typeface="Open Sans" panose="020B0606030504020204" pitchFamily="34" charset="0"/>
                <a:cs typeface="Open Sans" panose="020B0606030504020204" pitchFamily="34" charset="0"/>
              </a:rPr>
              <a:t>$0.04 → $1.20 per interaction</a:t>
            </a:r>
          </a:p>
        </p:txBody>
      </p:sp>
      <p:pic>
        <p:nvPicPr>
          <p:cNvPr id="25" name="Picture 24">
            <a:extLst>
              <a:ext uri="{FF2B5EF4-FFF2-40B4-BE49-F238E27FC236}">
                <a16:creationId xmlns:a16="http://schemas.microsoft.com/office/drawing/2014/main" id="{4E7416DB-A5EB-FF1E-966F-B558C260CC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26" name="Group 25">
            <a:extLst>
              <a:ext uri="{FF2B5EF4-FFF2-40B4-BE49-F238E27FC236}">
                <a16:creationId xmlns:a16="http://schemas.microsoft.com/office/drawing/2014/main" id="{7CAA16D2-958F-28BD-91F1-2A7BB695BF44}"/>
              </a:ext>
            </a:extLst>
          </p:cNvPr>
          <p:cNvGrpSpPr/>
          <p:nvPr/>
        </p:nvGrpSpPr>
        <p:grpSpPr>
          <a:xfrm>
            <a:off x="9518904" y="226344"/>
            <a:ext cx="2440675" cy="240000"/>
            <a:chOff x="952500" y="638176"/>
            <a:chExt cx="4029075" cy="396193"/>
          </a:xfrm>
        </p:grpSpPr>
        <p:pic>
          <p:nvPicPr>
            <p:cNvPr id="27" name="Image 1" descr="preencoded.png">
              <a:extLst>
                <a:ext uri="{FF2B5EF4-FFF2-40B4-BE49-F238E27FC236}">
                  <a16:creationId xmlns:a16="http://schemas.microsoft.com/office/drawing/2014/main" id="{AAC0066F-9A67-E254-5DCC-E7C01CC5F551}"/>
                </a:ext>
              </a:extLst>
            </p:cNvPr>
            <p:cNvPicPr>
              <a:picLocks noChangeAspect="1"/>
            </p:cNvPicPr>
            <p:nvPr/>
          </p:nvPicPr>
          <p:blipFill>
            <a:blip r:embed="rId4"/>
            <a:srcRect/>
            <a:stretch/>
          </p:blipFill>
          <p:spPr>
            <a:xfrm>
              <a:off x="952500" y="638176"/>
              <a:ext cx="2760688" cy="396193"/>
            </a:xfrm>
            <a:prstGeom prst="rect">
              <a:avLst/>
            </a:prstGeom>
          </p:spPr>
        </p:pic>
        <p:pic>
          <p:nvPicPr>
            <p:cNvPr id="28" name="Image 11" descr="preencoded.png">
              <a:extLst>
                <a:ext uri="{FF2B5EF4-FFF2-40B4-BE49-F238E27FC236}">
                  <a16:creationId xmlns:a16="http://schemas.microsoft.com/office/drawing/2014/main" id="{5CFA8E53-AC42-F381-4D87-B21C3825C9C5}"/>
                </a:ext>
              </a:extLst>
            </p:cNvPr>
            <p:cNvPicPr>
              <a:picLocks noChangeAspect="1"/>
            </p:cNvPicPr>
            <p:nvPr/>
          </p:nvPicPr>
          <p:blipFill>
            <a:blip r:embed="rId5"/>
            <a:srcRect/>
            <a:stretch/>
          </p:blipFill>
          <p:spPr>
            <a:xfrm>
              <a:off x="3907523" y="706756"/>
              <a:ext cx="1074052" cy="257720"/>
            </a:xfrm>
            <a:prstGeom prst="rect">
              <a:avLst/>
            </a:prstGeom>
          </p:spPr>
        </p:pic>
        <p:cxnSp>
          <p:nvCxnSpPr>
            <p:cNvPr id="29" name="Straight Connector 28">
              <a:extLst>
                <a:ext uri="{FF2B5EF4-FFF2-40B4-BE49-F238E27FC236}">
                  <a16:creationId xmlns:a16="http://schemas.microsoft.com/office/drawing/2014/main" id="{58B0C273-0EAD-7A74-22D9-7029D6C123EB}"/>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
        <p:nvSpPr>
          <p:cNvPr id="30" name="LeftColRule">
            <a:extLst>
              <a:ext uri="{FF2B5EF4-FFF2-40B4-BE49-F238E27FC236}">
                <a16:creationId xmlns:a16="http://schemas.microsoft.com/office/drawing/2014/main" id="{5C644D87-A3BB-1756-DBA6-D2D2B0C889D6}"/>
              </a:ext>
            </a:extLst>
          </p:cNvPr>
          <p:cNvSpPr/>
          <p:nvPr/>
        </p:nvSpPr>
        <p:spPr>
          <a:xfrm flipV="1">
            <a:off x="580339" y="855753"/>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8834" y="354830"/>
            <a:ext cx="10607040" cy="369332"/>
          </a:xfrm>
          <a:prstGeom prst="rect">
            <a:avLst/>
          </a:prstGeom>
          <a:noFill/>
        </p:spPr>
        <p:txBody>
          <a:bodyPr wrap="square" lIns="0" tIns="0" rIns="0" bIns="0" anchor="ctr">
            <a:spAutoFit/>
          </a:bodyPr>
          <a:lstStyle/>
          <a:p>
            <a:r>
              <a:rPr lang="en-US" sz="2400" b="1">
                <a:solidFill>
                  <a:srgbClr val="002060"/>
                </a:solidFill>
                <a:latin typeface="Montserrat"/>
                <a:ea typeface="Open Sans Regular"/>
                <a:cs typeface="Open Sans Regular"/>
              </a:rPr>
              <a:t>The Upgrade Path</a:t>
            </a:r>
          </a:p>
        </p:txBody>
      </p:sp>
      <p:sp>
        <p:nvSpPr>
          <p:cNvPr id="4" name="TextBox 3"/>
          <p:cNvSpPr txBox="1"/>
          <p:nvPr/>
        </p:nvSpPr>
        <p:spPr>
          <a:xfrm>
            <a:off x="578834" y="989370"/>
            <a:ext cx="10607040" cy="215444"/>
          </a:xfrm>
          <a:prstGeom prst="rect">
            <a:avLst/>
          </a:prstGeom>
          <a:noFill/>
        </p:spPr>
        <p:txBody>
          <a:bodyPr wrap="square" lIns="0" tIns="0" rIns="0" bIns="0" anchor="ctr">
            <a:spAutoFit/>
          </a:bodyPr>
          <a:lstStyle/>
          <a:p>
            <a:pPr algn="l"/>
            <a:r>
              <a:rPr lang="en-US" sz="1400">
                <a:latin typeface="Open Sans" panose="020B0606030504020204" pitchFamily="34" charset="0"/>
                <a:ea typeface="Open Sans" panose="020B0606030504020204" pitchFamily="34" charset="0"/>
                <a:cs typeface="Open Sans" panose="020B0606030504020204" pitchFamily="34" charset="0"/>
              </a:rPr>
              <a:t>One axis: how much the agent carries. Every row is the same 62-page RFP, on a 200K-token context window.</a:t>
            </a:r>
          </a:p>
        </p:txBody>
      </p:sp>
      <p:sp>
        <p:nvSpPr>
          <p:cNvPr id="5" name="TextBox 4"/>
          <p:cNvSpPr txBox="1"/>
          <p:nvPr/>
        </p:nvSpPr>
        <p:spPr>
          <a:xfrm>
            <a:off x="1458163" y="1584960"/>
            <a:ext cx="3657600" cy="153888"/>
          </a:xfrm>
          <a:prstGeom prst="rect">
            <a:avLst/>
          </a:prstGeom>
          <a:noFill/>
        </p:spPr>
        <p:txBody>
          <a:bodyPr wrap="square" lIns="0" tIns="0" rIns="0" bIns="0" anchor="t">
            <a:spAutoFit/>
          </a:bodyPr>
          <a:lstStyle/>
          <a:p>
            <a:pPr algn="l"/>
            <a:r>
              <a:rPr lang="en-US" sz="1000" spc="100">
                <a:solidFill>
                  <a:srgbClr val="182C61"/>
                </a:solidFill>
                <a:latin typeface="Open Sans" panose="020B0606030504020204" pitchFamily="34" charset="0"/>
                <a:ea typeface="Open Sans" panose="020B0606030504020204" pitchFamily="34" charset="0"/>
                <a:cs typeface="Open Sans" panose="020B0606030504020204" pitchFamily="34" charset="0"/>
              </a:rPr>
              <a:t>THE APPROACH</a:t>
            </a:r>
          </a:p>
        </p:txBody>
      </p:sp>
      <p:sp>
        <p:nvSpPr>
          <p:cNvPr id="6" name="TextBox 5"/>
          <p:cNvSpPr txBox="1"/>
          <p:nvPr/>
        </p:nvSpPr>
        <p:spPr>
          <a:xfrm>
            <a:off x="4969459" y="1584960"/>
            <a:ext cx="3048000" cy="153888"/>
          </a:xfrm>
          <a:prstGeom prst="rect">
            <a:avLst/>
          </a:prstGeom>
          <a:noFill/>
        </p:spPr>
        <p:txBody>
          <a:bodyPr wrap="square" lIns="0" tIns="0" rIns="0" bIns="0" anchor="t">
            <a:spAutoFit/>
          </a:bodyPr>
          <a:lstStyle/>
          <a:p>
            <a:pPr algn="l"/>
            <a:r>
              <a:rPr lang="en-US" sz="1000" spc="100">
                <a:solidFill>
                  <a:srgbClr val="182C61"/>
                </a:solidFill>
                <a:latin typeface="Open Sans" panose="020B0606030504020204" pitchFamily="34" charset="0"/>
                <a:ea typeface="Open Sans" panose="020B0606030504020204" pitchFamily="34" charset="0"/>
                <a:cs typeface="Open Sans" panose="020B0606030504020204" pitchFamily="34" charset="0"/>
              </a:rPr>
              <a:t>MEASURED ON ONE RFP RUN</a:t>
            </a:r>
          </a:p>
        </p:txBody>
      </p:sp>
      <p:sp>
        <p:nvSpPr>
          <p:cNvPr id="7" name="TextBox 6"/>
          <p:cNvSpPr txBox="1"/>
          <p:nvPr/>
        </p:nvSpPr>
        <p:spPr>
          <a:xfrm>
            <a:off x="7741920" y="1584960"/>
            <a:ext cx="3962400" cy="153888"/>
          </a:xfrm>
          <a:prstGeom prst="rect">
            <a:avLst/>
          </a:prstGeom>
          <a:noFill/>
        </p:spPr>
        <p:txBody>
          <a:bodyPr wrap="square" lIns="0" tIns="0" rIns="0" bIns="0" anchor="t">
            <a:spAutoFit/>
          </a:bodyPr>
          <a:lstStyle/>
          <a:p>
            <a:pPr algn="l"/>
            <a:r>
              <a:rPr lang="en-US" sz="1000" spc="100">
                <a:solidFill>
                  <a:srgbClr val="182C61"/>
                </a:solidFill>
                <a:latin typeface="Open Sans" panose="020B0606030504020204" pitchFamily="34" charset="0"/>
                <a:ea typeface="Open Sans" panose="020B0606030504020204" pitchFamily="34" charset="0"/>
                <a:cs typeface="Open Sans" panose="020B0606030504020204" pitchFamily="34" charset="0"/>
              </a:rPr>
              <a:t>WINDOW OCCUPANCY  ·  200K TOKENS</a:t>
            </a:r>
          </a:p>
        </p:txBody>
      </p:sp>
      <p:sp>
        <p:nvSpPr>
          <p:cNvPr id="8" name="Rectangle 7"/>
          <p:cNvSpPr/>
          <p:nvPr/>
        </p:nvSpPr>
        <p:spPr>
          <a:xfrm>
            <a:off x="580339" y="1877568"/>
            <a:ext cx="11123981" cy="780288"/>
          </a:xfrm>
          <a:prstGeom prst="rect">
            <a:avLst/>
          </a:prstGeom>
          <a:solidFill>
            <a:srgbClr val="FFFFFF"/>
          </a:solidFill>
          <a:ln w="6350">
            <a:solidFill>
              <a:srgbClr val="0078D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9" name="Rectangle 8"/>
          <p:cNvSpPr/>
          <p:nvPr/>
        </p:nvSpPr>
        <p:spPr>
          <a:xfrm>
            <a:off x="580339" y="1877568"/>
            <a:ext cx="64008" cy="78028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0" name="Oval 9"/>
          <p:cNvSpPr/>
          <p:nvPr/>
        </p:nvSpPr>
        <p:spPr>
          <a:xfrm>
            <a:off x="872947" y="2072640"/>
            <a:ext cx="390144" cy="390144"/>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p:nvSpPr>
        <p:spPr>
          <a:xfrm>
            <a:off x="872947" y="2159989"/>
            <a:ext cx="390144" cy="215444"/>
          </a:xfrm>
          <a:prstGeom prst="rect">
            <a:avLst/>
          </a:prstGeom>
          <a:noFill/>
        </p:spPr>
        <p:txBody>
          <a:bodyPr wrap="square" lIns="0" tIns="0" rIns="0" bIns="0" anchor="ctr">
            <a:spAutoFit/>
          </a:bodyPr>
          <a:lstStyle/>
          <a:p>
            <a:pPr algn="ctr"/>
            <a:r>
              <a:rPr sz="1400" b="1">
                <a:solidFill>
                  <a:srgbClr val="FFFFFF"/>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12" name="TextBox 11"/>
          <p:cNvSpPr txBox="1"/>
          <p:nvPr/>
        </p:nvSpPr>
        <p:spPr>
          <a:xfrm>
            <a:off x="1458163" y="2011680"/>
            <a:ext cx="2804160" cy="215444"/>
          </a:xfrm>
          <a:prstGeom prst="rect">
            <a:avLst/>
          </a:prstGeom>
          <a:noFill/>
        </p:spPr>
        <p:txBody>
          <a:bodyPr wrap="square" lIns="0" tIns="0" rIns="0" bIns="0" anchor="t">
            <a:spAutoFit/>
          </a:bodyPr>
          <a:lstStyle/>
          <a:p>
            <a:pPr algn="l"/>
            <a:r>
              <a:rPr sz="1400" b="1" spc="53">
                <a:solidFill>
                  <a:srgbClr val="111827"/>
                </a:solidFill>
                <a:latin typeface="Open Sans" panose="020B0606030504020204" pitchFamily="34" charset="0"/>
                <a:ea typeface="Open Sans" panose="020B0606030504020204" pitchFamily="34" charset="0"/>
                <a:cs typeface="Open Sans" panose="020B0606030504020204" pitchFamily="34" charset="0"/>
              </a:rPr>
              <a:t>BARE AGENT</a:t>
            </a:r>
          </a:p>
        </p:txBody>
      </p:sp>
      <p:sp>
        <p:nvSpPr>
          <p:cNvPr id="13" name="TextBox 12"/>
          <p:cNvSpPr txBox="1"/>
          <p:nvPr/>
        </p:nvSpPr>
        <p:spPr>
          <a:xfrm>
            <a:off x="1458163" y="2328673"/>
            <a:ext cx="3535680" cy="169277"/>
          </a:xfrm>
          <a:prstGeom prst="rect">
            <a:avLst/>
          </a:prstGeom>
          <a:noFill/>
        </p:spPr>
        <p:txBody>
          <a:bodyPr wrap="square" lIns="0" tIns="0" rIns="0" bIns="0" anchor="t">
            <a:spAutoFit/>
          </a:bodyPr>
          <a:lstStyle/>
          <a:p>
            <a:pPr algn="l"/>
            <a:r>
              <a:rPr sz="1100">
                <a:solidFill>
                  <a:srgbClr val="4B5563"/>
                </a:solidFill>
                <a:latin typeface="Open Sans" panose="020B0606030504020204" pitchFamily="34" charset="0"/>
                <a:ea typeface="Open Sans" panose="020B0606030504020204" pitchFamily="34" charset="0"/>
                <a:cs typeface="Open Sans" panose="020B0606030504020204" pitchFamily="34" charset="0"/>
              </a:rPr>
              <a:t>hunts for the method</a:t>
            </a:r>
          </a:p>
        </p:txBody>
      </p:sp>
      <p:sp>
        <p:nvSpPr>
          <p:cNvPr id="14" name="TextBox 13"/>
          <p:cNvSpPr txBox="1"/>
          <p:nvPr/>
        </p:nvSpPr>
        <p:spPr>
          <a:xfrm>
            <a:off x="4969459" y="1999489"/>
            <a:ext cx="2987040" cy="215444"/>
          </a:xfrm>
          <a:prstGeom prst="rect">
            <a:avLst/>
          </a:prstGeom>
          <a:noFill/>
        </p:spPr>
        <p:txBody>
          <a:bodyPr wrap="square" lIns="0" tIns="0" rIns="0" bIns="0" anchor="t">
            <a:spAutoFit/>
          </a:bodyPr>
          <a:lstStyle/>
          <a:p>
            <a:pPr algn="l"/>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44 turns</a:t>
            </a:r>
          </a:p>
        </p:txBody>
      </p:sp>
      <p:sp>
        <p:nvSpPr>
          <p:cNvPr id="15" name="TextBox 14"/>
          <p:cNvSpPr txBox="1"/>
          <p:nvPr/>
        </p:nvSpPr>
        <p:spPr>
          <a:xfrm>
            <a:off x="4969459" y="2328673"/>
            <a:ext cx="310896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hunt, draft, three rework rounds</a:t>
            </a:r>
          </a:p>
        </p:txBody>
      </p:sp>
      <p:sp>
        <p:nvSpPr>
          <p:cNvPr id="16" name="Rectangle 15"/>
          <p:cNvSpPr/>
          <p:nvPr/>
        </p:nvSpPr>
        <p:spPr>
          <a:xfrm>
            <a:off x="7741920" y="2060448"/>
            <a:ext cx="2682240" cy="182880"/>
          </a:xfrm>
          <a:prstGeom prst="rect">
            <a:avLst/>
          </a:prstGeom>
          <a:solidFill>
            <a:srgbClr val="EEF1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7" name="Rectangle 16"/>
          <p:cNvSpPr/>
          <p:nvPr/>
        </p:nvSpPr>
        <p:spPr>
          <a:xfrm>
            <a:off x="7741921" y="2060448"/>
            <a:ext cx="2172615" cy="182880"/>
          </a:xfrm>
          <a:prstGeom prst="rect">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10546080" y="2065650"/>
            <a:ext cx="1158240" cy="184666"/>
          </a:xfrm>
          <a:prstGeom prst="rect">
            <a:avLst/>
          </a:prstGeom>
          <a:noFill/>
        </p:spPr>
        <p:txBody>
          <a:bodyPr wrap="square" lIns="0" tIns="0" rIns="0" bIns="0" anchor="ctr">
            <a:spAutoFit/>
          </a:bodyPr>
          <a:lstStyle/>
          <a:p>
            <a:pPr algn="l"/>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81%</a:t>
            </a:r>
          </a:p>
        </p:txBody>
      </p:sp>
      <p:sp>
        <p:nvSpPr>
          <p:cNvPr id="19" name="TextBox 18"/>
          <p:cNvSpPr txBox="1"/>
          <p:nvPr/>
        </p:nvSpPr>
        <p:spPr>
          <a:xfrm>
            <a:off x="7741920" y="2316481"/>
            <a:ext cx="359664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peak — carries everything</a:t>
            </a:r>
          </a:p>
        </p:txBody>
      </p:sp>
      <p:sp>
        <p:nvSpPr>
          <p:cNvPr id="20" name="Rectangle 19"/>
          <p:cNvSpPr/>
          <p:nvPr/>
        </p:nvSpPr>
        <p:spPr>
          <a:xfrm>
            <a:off x="580339" y="2731008"/>
            <a:ext cx="11123981" cy="780288"/>
          </a:xfrm>
          <a:prstGeom prst="rect">
            <a:avLst/>
          </a:prstGeom>
          <a:solidFill>
            <a:srgbClr val="FFFFFF"/>
          </a:solidFill>
          <a:ln w="6350">
            <a:solidFill>
              <a:srgbClr val="8661C5"/>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21" name="Rectangle 20"/>
          <p:cNvSpPr/>
          <p:nvPr/>
        </p:nvSpPr>
        <p:spPr>
          <a:xfrm>
            <a:off x="580339" y="2731008"/>
            <a:ext cx="64008" cy="78028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22" name="Oval 21"/>
          <p:cNvSpPr/>
          <p:nvPr/>
        </p:nvSpPr>
        <p:spPr>
          <a:xfrm>
            <a:off x="872947" y="2926080"/>
            <a:ext cx="390144" cy="390144"/>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23" name="TextBox 22"/>
          <p:cNvSpPr txBox="1"/>
          <p:nvPr/>
        </p:nvSpPr>
        <p:spPr>
          <a:xfrm>
            <a:off x="872947" y="3013429"/>
            <a:ext cx="390144" cy="215444"/>
          </a:xfrm>
          <a:prstGeom prst="rect">
            <a:avLst/>
          </a:prstGeom>
          <a:noFill/>
        </p:spPr>
        <p:txBody>
          <a:bodyPr wrap="square" lIns="0" tIns="0" rIns="0" bIns="0" anchor="ctr">
            <a:spAutoFit/>
          </a:bodyPr>
          <a:lstStyle/>
          <a:p>
            <a:pPr algn="ctr"/>
            <a:r>
              <a:rPr sz="1400" b="1">
                <a:solidFill>
                  <a:srgbClr val="FFFFFF"/>
                </a:solidFill>
                <a:latin typeface="Open Sans" panose="020B0606030504020204" pitchFamily="34" charset="0"/>
                <a:ea typeface="Open Sans" panose="020B0606030504020204" pitchFamily="34" charset="0"/>
                <a:cs typeface="Open Sans" panose="020B0606030504020204" pitchFamily="34" charset="0"/>
              </a:rPr>
              <a:t>2</a:t>
            </a:r>
          </a:p>
        </p:txBody>
      </p:sp>
      <p:sp>
        <p:nvSpPr>
          <p:cNvPr id="24" name="TextBox 23"/>
          <p:cNvSpPr txBox="1"/>
          <p:nvPr/>
        </p:nvSpPr>
        <p:spPr>
          <a:xfrm>
            <a:off x="1458163" y="2865120"/>
            <a:ext cx="2804160" cy="215444"/>
          </a:xfrm>
          <a:prstGeom prst="rect">
            <a:avLst/>
          </a:prstGeom>
          <a:noFill/>
        </p:spPr>
        <p:txBody>
          <a:bodyPr wrap="square" lIns="0" tIns="0" rIns="0" bIns="0" anchor="t">
            <a:spAutoFit/>
          </a:bodyPr>
          <a:lstStyle/>
          <a:p>
            <a:pPr algn="l"/>
            <a:r>
              <a:rPr sz="1400" b="1" spc="53">
                <a:solidFill>
                  <a:srgbClr val="111827"/>
                </a:solidFill>
                <a:latin typeface="Open Sans" panose="020B0606030504020204" pitchFamily="34" charset="0"/>
                <a:ea typeface="Open Sans" panose="020B0606030504020204" pitchFamily="34" charset="0"/>
                <a:cs typeface="Open Sans" panose="020B0606030504020204" pitchFamily="34" charset="0"/>
              </a:rPr>
              <a:t>MCP-HEAVY</a:t>
            </a:r>
          </a:p>
        </p:txBody>
      </p:sp>
      <p:sp>
        <p:nvSpPr>
          <p:cNvPr id="25" name="TextBox 24"/>
          <p:cNvSpPr txBox="1"/>
          <p:nvPr/>
        </p:nvSpPr>
        <p:spPr>
          <a:xfrm>
            <a:off x="1458163" y="3182113"/>
            <a:ext cx="3535680" cy="169277"/>
          </a:xfrm>
          <a:prstGeom prst="rect">
            <a:avLst/>
          </a:prstGeom>
          <a:noFill/>
        </p:spPr>
        <p:txBody>
          <a:bodyPr wrap="square" lIns="0" tIns="0" rIns="0" bIns="0" anchor="t">
            <a:spAutoFit/>
          </a:bodyPr>
          <a:lstStyle/>
          <a:p>
            <a:pPr algn="l"/>
            <a:r>
              <a:rPr sz="1100">
                <a:solidFill>
                  <a:srgbClr val="4B5563"/>
                </a:solidFill>
                <a:latin typeface="Open Sans" panose="020B0606030504020204" pitchFamily="34" charset="0"/>
                <a:ea typeface="Open Sans" panose="020B0606030504020204" pitchFamily="34" charset="0"/>
                <a:cs typeface="Open Sans" panose="020B0606030504020204" pitchFamily="34" charset="0"/>
              </a:rPr>
              <a:t>more tools, still no method</a:t>
            </a:r>
          </a:p>
        </p:txBody>
      </p:sp>
      <p:sp>
        <p:nvSpPr>
          <p:cNvPr id="26" name="TextBox 25"/>
          <p:cNvSpPr txBox="1"/>
          <p:nvPr/>
        </p:nvSpPr>
        <p:spPr>
          <a:xfrm>
            <a:off x="4969459" y="2852929"/>
            <a:ext cx="2987040" cy="215444"/>
          </a:xfrm>
          <a:prstGeom prst="rect">
            <a:avLst/>
          </a:prstGeom>
          <a:noFill/>
        </p:spPr>
        <p:txBody>
          <a:bodyPr wrap="square" lIns="0" tIns="0" rIns="0" bIns="0" anchor="t">
            <a:spAutoFit/>
          </a:bodyPr>
          <a:lstStyle/>
          <a:p>
            <a:pPr algn="l"/>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Still 44 turns</a:t>
            </a:r>
          </a:p>
        </p:txBody>
      </p:sp>
      <p:sp>
        <p:nvSpPr>
          <p:cNvPr id="27" name="TextBox 26"/>
          <p:cNvSpPr txBox="1"/>
          <p:nvPr/>
        </p:nvSpPr>
        <p:spPr>
          <a:xfrm>
            <a:off x="4969459" y="3182113"/>
            <a:ext cx="310896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~143K of tool definitions, and it still hunts</a:t>
            </a:r>
          </a:p>
        </p:txBody>
      </p:sp>
      <p:sp>
        <p:nvSpPr>
          <p:cNvPr id="28" name="Rectangle 27"/>
          <p:cNvSpPr/>
          <p:nvPr/>
        </p:nvSpPr>
        <p:spPr>
          <a:xfrm>
            <a:off x="7741920" y="2913888"/>
            <a:ext cx="2682240" cy="182880"/>
          </a:xfrm>
          <a:prstGeom prst="rect">
            <a:avLst/>
          </a:prstGeom>
          <a:solidFill>
            <a:srgbClr val="EEF1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29" name="Rectangle 28"/>
          <p:cNvSpPr/>
          <p:nvPr/>
        </p:nvSpPr>
        <p:spPr>
          <a:xfrm>
            <a:off x="7741920" y="2913888"/>
            <a:ext cx="1931213" cy="18288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30" name="TextBox 29"/>
          <p:cNvSpPr txBox="1"/>
          <p:nvPr/>
        </p:nvSpPr>
        <p:spPr>
          <a:xfrm>
            <a:off x="10546080" y="2919090"/>
            <a:ext cx="1158240" cy="184666"/>
          </a:xfrm>
          <a:prstGeom prst="rect">
            <a:avLst/>
          </a:prstGeom>
          <a:noFill/>
        </p:spPr>
        <p:txBody>
          <a:bodyPr wrap="square" lIns="0" tIns="0" rIns="0" bIns="0" anchor="ctr">
            <a:spAutoFit/>
          </a:bodyPr>
          <a:lstStyle/>
          <a:p>
            <a:pPr algn="l"/>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72%</a:t>
            </a:r>
          </a:p>
        </p:txBody>
      </p:sp>
      <p:sp>
        <p:nvSpPr>
          <p:cNvPr id="31" name="TextBox 30"/>
          <p:cNvSpPr txBox="1"/>
          <p:nvPr/>
        </p:nvSpPr>
        <p:spPr>
          <a:xfrm>
            <a:off x="7741920" y="3169921"/>
            <a:ext cx="359664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resident before turn one</a:t>
            </a:r>
          </a:p>
        </p:txBody>
      </p:sp>
      <p:sp>
        <p:nvSpPr>
          <p:cNvPr id="32" name="Rectangle 31"/>
          <p:cNvSpPr/>
          <p:nvPr/>
        </p:nvSpPr>
        <p:spPr>
          <a:xfrm>
            <a:off x="580339" y="3584448"/>
            <a:ext cx="11123981" cy="780288"/>
          </a:xfrm>
          <a:prstGeom prst="rect">
            <a:avLst/>
          </a:prstGeom>
          <a:solidFill>
            <a:srgbClr val="FFFFFF"/>
          </a:solidFill>
          <a:ln w="6350">
            <a:solidFill>
              <a:srgbClr val="C03BC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33" name="Rectangle 32"/>
          <p:cNvSpPr/>
          <p:nvPr/>
        </p:nvSpPr>
        <p:spPr>
          <a:xfrm>
            <a:off x="580339" y="3584448"/>
            <a:ext cx="64008" cy="78028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34" name="Oval 33"/>
          <p:cNvSpPr/>
          <p:nvPr/>
        </p:nvSpPr>
        <p:spPr>
          <a:xfrm>
            <a:off x="872947" y="3779520"/>
            <a:ext cx="390144" cy="390144"/>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35" name="TextBox 34"/>
          <p:cNvSpPr txBox="1"/>
          <p:nvPr/>
        </p:nvSpPr>
        <p:spPr>
          <a:xfrm>
            <a:off x="872947" y="3866869"/>
            <a:ext cx="390144" cy="215444"/>
          </a:xfrm>
          <a:prstGeom prst="rect">
            <a:avLst/>
          </a:prstGeom>
          <a:noFill/>
        </p:spPr>
        <p:txBody>
          <a:bodyPr wrap="square" lIns="0" tIns="0" rIns="0" bIns="0" anchor="ctr">
            <a:spAutoFit/>
          </a:bodyPr>
          <a:lstStyle/>
          <a:p>
            <a:pPr algn="ctr"/>
            <a:r>
              <a:rPr sz="1400" b="1">
                <a:solidFill>
                  <a:srgbClr val="FFFFFF"/>
                </a:solidFill>
                <a:latin typeface="Open Sans" panose="020B0606030504020204" pitchFamily="34" charset="0"/>
                <a:ea typeface="Open Sans" panose="020B0606030504020204" pitchFamily="34" charset="0"/>
                <a:cs typeface="Open Sans" panose="020B0606030504020204" pitchFamily="34" charset="0"/>
              </a:rPr>
              <a:t>3</a:t>
            </a:r>
          </a:p>
        </p:txBody>
      </p:sp>
      <p:sp>
        <p:nvSpPr>
          <p:cNvPr id="36" name="TextBox 35"/>
          <p:cNvSpPr txBox="1"/>
          <p:nvPr/>
        </p:nvSpPr>
        <p:spPr>
          <a:xfrm>
            <a:off x="1458163" y="3718560"/>
            <a:ext cx="2804160" cy="215444"/>
          </a:xfrm>
          <a:prstGeom prst="rect">
            <a:avLst/>
          </a:prstGeom>
          <a:noFill/>
        </p:spPr>
        <p:txBody>
          <a:bodyPr wrap="square" lIns="0" tIns="0" rIns="0" bIns="0" anchor="t">
            <a:spAutoFit/>
          </a:bodyPr>
          <a:lstStyle/>
          <a:p>
            <a:pPr algn="l"/>
            <a:r>
              <a:rPr sz="1400" b="1" spc="53">
                <a:solidFill>
                  <a:srgbClr val="111827"/>
                </a:solidFill>
                <a:latin typeface="Open Sans" panose="020B0606030504020204" pitchFamily="34" charset="0"/>
                <a:ea typeface="Open Sans" panose="020B0606030504020204" pitchFamily="34" charset="0"/>
                <a:cs typeface="Open Sans" panose="020B0606030504020204" pitchFamily="34" charset="0"/>
              </a:rPr>
              <a:t>SKILL</a:t>
            </a:r>
          </a:p>
        </p:txBody>
      </p:sp>
      <p:sp>
        <p:nvSpPr>
          <p:cNvPr id="37" name="TextBox 36"/>
          <p:cNvSpPr txBox="1"/>
          <p:nvPr/>
        </p:nvSpPr>
        <p:spPr>
          <a:xfrm>
            <a:off x="1458163" y="4035553"/>
            <a:ext cx="3535680" cy="169277"/>
          </a:xfrm>
          <a:prstGeom prst="rect">
            <a:avLst/>
          </a:prstGeom>
          <a:noFill/>
        </p:spPr>
        <p:txBody>
          <a:bodyPr wrap="square" lIns="0" tIns="0" rIns="0" bIns="0" anchor="t">
            <a:spAutoFit/>
          </a:bodyPr>
          <a:lstStyle/>
          <a:p>
            <a:pPr algn="l"/>
            <a:r>
              <a:rPr sz="1100">
                <a:solidFill>
                  <a:srgbClr val="4B5563"/>
                </a:solidFill>
                <a:latin typeface="Open Sans" panose="020B0606030504020204" pitchFamily="34" charset="0"/>
                <a:ea typeface="Open Sans" panose="020B0606030504020204" pitchFamily="34" charset="0"/>
                <a:cs typeface="Open Sans" panose="020B0606030504020204" pitchFamily="34" charset="0"/>
              </a:rPr>
              <a:t>the method is written down</a:t>
            </a:r>
          </a:p>
        </p:txBody>
      </p:sp>
      <p:sp>
        <p:nvSpPr>
          <p:cNvPr id="38" name="TextBox 37"/>
          <p:cNvSpPr txBox="1"/>
          <p:nvPr/>
        </p:nvSpPr>
        <p:spPr>
          <a:xfrm>
            <a:off x="4969459" y="3706369"/>
            <a:ext cx="2987040" cy="215444"/>
          </a:xfrm>
          <a:prstGeom prst="rect">
            <a:avLst/>
          </a:prstGeom>
          <a:noFill/>
        </p:spPr>
        <p:txBody>
          <a:bodyPr wrap="square" lIns="0" tIns="0" rIns="0" bIns="0" anchor="t">
            <a:spAutoFit/>
          </a:bodyPr>
          <a:lstStyle/>
          <a:p>
            <a:pPr algn="l"/>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13 turns</a:t>
            </a:r>
          </a:p>
        </p:txBody>
      </p:sp>
      <p:sp>
        <p:nvSpPr>
          <p:cNvPr id="39" name="TextBox 38"/>
          <p:cNvSpPr txBox="1"/>
          <p:nvPr/>
        </p:nvSpPr>
        <p:spPr>
          <a:xfrm>
            <a:off x="4969459" y="4035553"/>
            <a:ext cx="310896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load, draft, one review round</a:t>
            </a:r>
          </a:p>
        </p:txBody>
      </p:sp>
      <p:sp>
        <p:nvSpPr>
          <p:cNvPr id="40" name="Rectangle 39"/>
          <p:cNvSpPr/>
          <p:nvPr/>
        </p:nvSpPr>
        <p:spPr>
          <a:xfrm>
            <a:off x="7741920" y="3767328"/>
            <a:ext cx="2682240" cy="182880"/>
          </a:xfrm>
          <a:prstGeom prst="rect">
            <a:avLst/>
          </a:prstGeom>
          <a:solidFill>
            <a:srgbClr val="EEF1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41" name="Rectangle 40"/>
          <p:cNvSpPr/>
          <p:nvPr/>
        </p:nvSpPr>
        <p:spPr>
          <a:xfrm>
            <a:off x="7741920" y="3767328"/>
            <a:ext cx="858317" cy="182880"/>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42" name="TextBox 41"/>
          <p:cNvSpPr txBox="1"/>
          <p:nvPr/>
        </p:nvSpPr>
        <p:spPr>
          <a:xfrm>
            <a:off x="10546080" y="3772530"/>
            <a:ext cx="1158240" cy="184666"/>
          </a:xfrm>
          <a:prstGeom prst="rect">
            <a:avLst/>
          </a:prstGeom>
          <a:noFill/>
        </p:spPr>
        <p:txBody>
          <a:bodyPr wrap="square" lIns="0" tIns="0" rIns="0" bIns="0" anchor="ctr">
            <a:spAutoFit/>
          </a:bodyPr>
          <a:lstStyle/>
          <a:p>
            <a:pPr algn="l"/>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32%</a:t>
            </a:r>
          </a:p>
        </p:txBody>
      </p:sp>
      <p:sp>
        <p:nvSpPr>
          <p:cNvPr id="43" name="TextBox 42"/>
          <p:cNvSpPr txBox="1"/>
          <p:nvPr/>
        </p:nvSpPr>
        <p:spPr>
          <a:xfrm>
            <a:off x="7741920" y="4023361"/>
            <a:ext cx="359664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peak — carries the method</a:t>
            </a:r>
          </a:p>
        </p:txBody>
      </p:sp>
      <p:sp>
        <p:nvSpPr>
          <p:cNvPr id="44" name="Rectangle 43"/>
          <p:cNvSpPr/>
          <p:nvPr/>
        </p:nvSpPr>
        <p:spPr>
          <a:xfrm>
            <a:off x="580339" y="4437888"/>
            <a:ext cx="11123981" cy="780288"/>
          </a:xfrm>
          <a:prstGeom prst="rect">
            <a:avLst/>
          </a:prstGeom>
          <a:solidFill>
            <a:srgbClr val="FFFFFF"/>
          </a:solidFill>
          <a:ln w="6350">
            <a:solidFill>
              <a:srgbClr val="107C1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45" name="Rectangle 44"/>
          <p:cNvSpPr/>
          <p:nvPr/>
        </p:nvSpPr>
        <p:spPr>
          <a:xfrm>
            <a:off x="580339" y="4437888"/>
            <a:ext cx="64008" cy="78028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46" name="Oval 45"/>
          <p:cNvSpPr/>
          <p:nvPr/>
        </p:nvSpPr>
        <p:spPr>
          <a:xfrm>
            <a:off x="872947" y="4632960"/>
            <a:ext cx="390144" cy="390144"/>
          </a:xfrm>
          <a:prstGeom prst="ellipse">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47" name="TextBox 46"/>
          <p:cNvSpPr txBox="1"/>
          <p:nvPr/>
        </p:nvSpPr>
        <p:spPr>
          <a:xfrm>
            <a:off x="872947" y="4720309"/>
            <a:ext cx="390144" cy="215444"/>
          </a:xfrm>
          <a:prstGeom prst="rect">
            <a:avLst/>
          </a:prstGeom>
          <a:noFill/>
        </p:spPr>
        <p:txBody>
          <a:bodyPr wrap="square" lIns="0" tIns="0" rIns="0" bIns="0" anchor="ctr">
            <a:spAutoFit/>
          </a:bodyPr>
          <a:lstStyle/>
          <a:p>
            <a:pPr algn="ctr"/>
            <a:r>
              <a:rPr sz="1400" b="1">
                <a:solidFill>
                  <a:srgbClr val="FFFFFF"/>
                </a:solidFill>
                <a:latin typeface="Open Sans" panose="020B0606030504020204" pitchFamily="34" charset="0"/>
                <a:ea typeface="Open Sans" panose="020B0606030504020204" pitchFamily="34" charset="0"/>
                <a:cs typeface="Open Sans" panose="020B0606030504020204" pitchFamily="34" charset="0"/>
              </a:rPr>
              <a:t>4</a:t>
            </a:r>
          </a:p>
        </p:txBody>
      </p:sp>
      <p:sp>
        <p:nvSpPr>
          <p:cNvPr id="48" name="TextBox 47"/>
          <p:cNvSpPr txBox="1"/>
          <p:nvPr/>
        </p:nvSpPr>
        <p:spPr>
          <a:xfrm>
            <a:off x="1458163" y="4572000"/>
            <a:ext cx="2804160" cy="215444"/>
          </a:xfrm>
          <a:prstGeom prst="rect">
            <a:avLst/>
          </a:prstGeom>
          <a:noFill/>
        </p:spPr>
        <p:txBody>
          <a:bodyPr wrap="square" lIns="0" tIns="0" rIns="0" bIns="0" anchor="t">
            <a:spAutoFit/>
          </a:bodyPr>
          <a:lstStyle/>
          <a:p>
            <a:pPr algn="l"/>
            <a:r>
              <a:rPr sz="1400" b="1" spc="53">
                <a:solidFill>
                  <a:srgbClr val="111827"/>
                </a:solidFill>
                <a:latin typeface="Open Sans" panose="020B0606030504020204" pitchFamily="34" charset="0"/>
                <a:ea typeface="Open Sans" panose="020B0606030504020204" pitchFamily="34" charset="0"/>
                <a:cs typeface="Open Sans" panose="020B0606030504020204" pitchFamily="34" charset="0"/>
              </a:rPr>
              <a:t>SKILL + CODE</a:t>
            </a:r>
          </a:p>
        </p:txBody>
      </p:sp>
      <p:sp>
        <p:nvSpPr>
          <p:cNvPr id="49" name="TextBox 48"/>
          <p:cNvSpPr txBox="1"/>
          <p:nvPr/>
        </p:nvSpPr>
        <p:spPr>
          <a:xfrm>
            <a:off x="1458163" y="4888993"/>
            <a:ext cx="3535680" cy="169277"/>
          </a:xfrm>
          <a:prstGeom prst="rect">
            <a:avLst/>
          </a:prstGeom>
          <a:noFill/>
        </p:spPr>
        <p:txBody>
          <a:bodyPr wrap="square" lIns="0" tIns="0" rIns="0" bIns="0" anchor="t">
            <a:spAutoFit/>
          </a:bodyPr>
          <a:lstStyle/>
          <a:p>
            <a:pPr algn="l"/>
            <a:r>
              <a:rPr sz="1100">
                <a:solidFill>
                  <a:srgbClr val="4B5563"/>
                </a:solidFill>
                <a:latin typeface="Open Sans" panose="020B0606030504020204" pitchFamily="34" charset="0"/>
                <a:ea typeface="Open Sans" panose="020B0606030504020204" pitchFamily="34" charset="0"/>
                <a:cs typeface="Open Sans" panose="020B0606030504020204" pitchFamily="34" charset="0"/>
              </a:rPr>
              <a:t>tools run outside the chat</a:t>
            </a:r>
          </a:p>
        </p:txBody>
      </p:sp>
      <p:sp>
        <p:nvSpPr>
          <p:cNvPr id="50" name="TextBox 49"/>
          <p:cNvSpPr txBox="1"/>
          <p:nvPr/>
        </p:nvSpPr>
        <p:spPr>
          <a:xfrm>
            <a:off x="4969459" y="4559809"/>
            <a:ext cx="2987040" cy="215444"/>
          </a:xfrm>
          <a:prstGeom prst="rect">
            <a:avLst/>
          </a:prstGeom>
          <a:noFill/>
        </p:spPr>
        <p:txBody>
          <a:bodyPr wrap="square" lIns="0" tIns="0" rIns="0" bIns="0" anchor="t">
            <a:spAutoFit/>
          </a:bodyPr>
          <a:lstStyle/>
          <a:p>
            <a:pPr algn="l"/>
            <a:r>
              <a:rPr lang="en-US" sz="1400" b="1">
                <a:solidFill>
                  <a:schemeClr val="accent2"/>
                </a:solidFill>
                <a:latin typeface="Open Sans" panose="020B0606030504020204" pitchFamily="34" charset="0"/>
                <a:ea typeface="Open Sans" panose="020B0606030504020204" pitchFamily="34" charset="0"/>
                <a:cs typeface="Open Sans" panose="020B0606030504020204" pitchFamily="34" charset="0"/>
              </a:rPr>
              <a:t>150K → 2K</a:t>
            </a:r>
          </a:p>
        </p:txBody>
      </p:sp>
      <p:sp>
        <p:nvSpPr>
          <p:cNvPr id="51" name="TextBox 50"/>
          <p:cNvSpPr txBox="1"/>
          <p:nvPr/>
        </p:nvSpPr>
        <p:spPr>
          <a:xfrm>
            <a:off x="4969459" y="4888993"/>
            <a:ext cx="310896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one workflow, once tools execute as code</a:t>
            </a:r>
          </a:p>
        </p:txBody>
      </p:sp>
      <p:sp>
        <p:nvSpPr>
          <p:cNvPr id="52" name="Rectangle 51"/>
          <p:cNvSpPr/>
          <p:nvPr/>
        </p:nvSpPr>
        <p:spPr>
          <a:xfrm>
            <a:off x="7741920" y="4620768"/>
            <a:ext cx="2682240" cy="182880"/>
          </a:xfrm>
          <a:prstGeom prst="rect">
            <a:avLst/>
          </a:prstGeom>
          <a:solidFill>
            <a:srgbClr val="EEF1F5"/>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53" name="Rectangle 52"/>
          <p:cNvSpPr/>
          <p:nvPr/>
        </p:nvSpPr>
        <p:spPr>
          <a:xfrm>
            <a:off x="7741920" y="4620768"/>
            <a:ext cx="2011680" cy="182880"/>
          </a:xfrm>
          <a:prstGeom prst="rect">
            <a:avLst/>
          </a:prstGeom>
          <a:solidFill>
            <a:schemeClr val="accent1">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54" name="Rectangle 53"/>
          <p:cNvSpPr/>
          <p:nvPr/>
        </p:nvSpPr>
        <p:spPr>
          <a:xfrm>
            <a:off x="7741920" y="4620768"/>
            <a:ext cx="54864" cy="18288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55" name="TextBox 54"/>
          <p:cNvSpPr txBox="1"/>
          <p:nvPr/>
        </p:nvSpPr>
        <p:spPr>
          <a:xfrm>
            <a:off x="10546080" y="4625970"/>
            <a:ext cx="1158240" cy="184666"/>
          </a:xfrm>
          <a:prstGeom prst="rect">
            <a:avLst/>
          </a:prstGeom>
          <a:noFill/>
        </p:spPr>
        <p:txBody>
          <a:bodyPr wrap="square" lIns="0" tIns="0" rIns="0" bIns="0" anchor="ctr">
            <a:spAutoFit/>
          </a:bodyPr>
          <a:lstStyle/>
          <a:p>
            <a:pPr algn="l"/>
            <a:r>
              <a:rPr lang="en-US" sz="1200" b="1">
                <a:solidFill>
                  <a:schemeClr val="accent2"/>
                </a:solidFill>
                <a:latin typeface="Open Sans" panose="020B0606030504020204" pitchFamily="34" charset="0"/>
                <a:ea typeface="Open Sans" panose="020B0606030504020204" pitchFamily="34" charset="0"/>
                <a:cs typeface="Open Sans" panose="020B0606030504020204" pitchFamily="34" charset="0"/>
              </a:rPr>
              <a:t>1%</a:t>
            </a:r>
          </a:p>
        </p:txBody>
      </p:sp>
      <p:sp>
        <p:nvSpPr>
          <p:cNvPr id="56" name="TextBox 55"/>
          <p:cNvSpPr txBox="1"/>
          <p:nvPr/>
        </p:nvSpPr>
        <p:spPr>
          <a:xfrm>
            <a:off x="7741920" y="4876801"/>
            <a:ext cx="3596640" cy="161583"/>
          </a:xfrm>
          <a:prstGeom prst="rect">
            <a:avLst/>
          </a:prstGeom>
          <a:noFill/>
        </p:spPr>
        <p:txBody>
          <a:bodyPr wrap="square" lIns="0" tIns="0" rIns="0" bIns="0" anchor="t">
            <a:spAutoFit/>
          </a:bodyPr>
          <a:lstStyle/>
          <a:p>
            <a:pPr algn="l"/>
            <a:r>
              <a:rPr sz="1050" i="1">
                <a:solidFill>
                  <a:srgbClr val="9AA5B1"/>
                </a:solidFill>
                <a:latin typeface="Open Sans" panose="020B0606030504020204" pitchFamily="34" charset="0"/>
                <a:ea typeface="Open Sans" panose="020B0606030504020204" pitchFamily="34" charset="0"/>
                <a:cs typeface="Open Sans" panose="020B0606030504020204" pitchFamily="34" charset="0"/>
              </a:rPr>
              <a:t>was 75% before</a:t>
            </a:r>
          </a:p>
        </p:txBody>
      </p:sp>
      <p:sp>
        <p:nvSpPr>
          <p:cNvPr id="57" name="Rectangle 56"/>
          <p:cNvSpPr/>
          <p:nvPr/>
        </p:nvSpPr>
        <p:spPr>
          <a:xfrm>
            <a:off x="580339" y="5388864"/>
            <a:ext cx="11123981" cy="463296"/>
          </a:xfrm>
          <a:prstGeom prst="rect">
            <a:avLst/>
          </a:prstGeom>
          <a:solidFill>
            <a:srgbClr val="FFFFFF"/>
          </a:solidFill>
          <a:ln w="6350">
            <a:solidFill>
              <a:schemeClr val="accent2"/>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58" name="Rectangle 57"/>
          <p:cNvSpPr/>
          <p:nvPr/>
        </p:nvSpPr>
        <p:spPr>
          <a:xfrm>
            <a:off x="580339" y="5388864"/>
            <a:ext cx="64008" cy="463296"/>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59" name="TextBox 58"/>
          <p:cNvSpPr txBox="1"/>
          <p:nvPr/>
        </p:nvSpPr>
        <p:spPr>
          <a:xfrm>
            <a:off x="872947" y="5535873"/>
            <a:ext cx="10538765" cy="169277"/>
          </a:xfrm>
          <a:prstGeom prst="rect">
            <a:avLst/>
          </a:prstGeom>
          <a:noFill/>
        </p:spPr>
        <p:txBody>
          <a:bodyPr wrap="square" lIns="0" tIns="0" rIns="0" bIns="0" anchor="ctr">
            <a:spAutoFit/>
          </a:bodyPr>
          <a:lstStyle/>
          <a:p>
            <a:pPr algn="l"/>
            <a:r>
              <a:rPr sz="1100">
                <a:solidFill>
                  <a:srgbClr val="111827"/>
                </a:solidFill>
                <a:latin typeface="Open Sans" panose="020B0606030504020204" pitchFamily="34" charset="0"/>
                <a:ea typeface="Open Sans" panose="020B0606030504020204" pitchFamily="34" charset="0"/>
                <a:cs typeface="Open Sans" panose="020B0606030504020204" pitchFamily="34" charset="0"/>
              </a:rPr>
              <a:t>Most teams are on the first two steps. Step three pays for itself in a week.</a:t>
            </a:r>
          </a:p>
        </p:txBody>
      </p:sp>
      <p:grpSp>
        <p:nvGrpSpPr>
          <p:cNvPr id="60" name="Group 59">
            <a:extLst>
              <a:ext uri="{FF2B5EF4-FFF2-40B4-BE49-F238E27FC236}">
                <a16:creationId xmlns:a16="http://schemas.microsoft.com/office/drawing/2014/main" id="{70EE6A73-14C4-55C0-0D6A-A51F6E15F81C}"/>
              </a:ext>
            </a:extLst>
          </p:cNvPr>
          <p:cNvGrpSpPr/>
          <p:nvPr/>
        </p:nvGrpSpPr>
        <p:grpSpPr>
          <a:xfrm>
            <a:off x="9518904" y="226344"/>
            <a:ext cx="2440675" cy="240000"/>
            <a:chOff x="952500" y="638176"/>
            <a:chExt cx="4029075" cy="396193"/>
          </a:xfrm>
        </p:grpSpPr>
        <p:pic>
          <p:nvPicPr>
            <p:cNvPr id="61" name="Image 1" descr="preencoded.png">
              <a:extLst>
                <a:ext uri="{FF2B5EF4-FFF2-40B4-BE49-F238E27FC236}">
                  <a16:creationId xmlns:a16="http://schemas.microsoft.com/office/drawing/2014/main" id="{F2DFB955-D6A8-3F59-674E-E5ECD74AE5B6}"/>
                </a:ext>
              </a:extLst>
            </p:cNvPr>
            <p:cNvPicPr>
              <a:picLocks noChangeAspect="1"/>
            </p:cNvPicPr>
            <p:nvPr/>
          </p:nvPicPr>
          <p:blipFill>
            <a:blip r:embed="rId3"/>
            <a:srcRect/>
            <a:stretch/>
          </p:blipFill>
          <p:spPr>
            <a:xfrm>
              <a:off x="952500" y="638176"/>
              <a:ext cx="2760688" cy="396193"/>
            </a:xfrm>
            <a:prstGeom prst="rect">
              <a:avLst/>
            </a:prstGeom>
          </p:spPr>
        </p:pic>
        <p:pic>
          <p:nvPicPr>
            <p:cNvPr id="62" name="Image 11" descr="preencoded.png">
              <a:extLst>
                <a:ext uri="{FF2B5EF4-FFF2-40B4-BE49-F238E27FC236}">
                  <a16:creationId xmlns:a16="http://schemas.microsoft.com/office/drawing/2014/main" id="{AF23B387-FA47-D7AE-114B-25D8DC9862F9}"/>
                </a:ext>
              </a:extLst>
            </p:cNvPr>
            <p:cNvPicPr>
              <a:picLocks noChangeAspect="1"/>
            </p:cNvPicPr>
            <p:nvPr/>
          </p:nvPicPr>
          <p:blipFill>
            <a:blip r:embed="rId4"/>
            <a:srcRect/>
            <a:stretch/>
          </p:blipFill>
          <p:spPr>
            <a:xfrm>
              <a:off x="3907523" y="706756"/>
              <a:ext cx="1074052" cy="257720"/>
            </a:xfrm>
            <a:prstGeom prst="rect">
              <a:avLst/>
            </a:prstGeom>
          </p:spPr>
        </p:pic>
        <p:cxnSp>
          <p:nvCxnSpPr>
            <p:cNvPr id="63" name="Straight Connector 62">
              <a:extLst>
                <a:ext uri="{FF2B5EF4-FFF2-40B4-BE49-F238E27FC236}">
                  <a16:creationId xmlns:a16="http://schemas.microsoft.com/office/drawing/2014/main" id="{81A20630-8D30-6A8D-37EA-16629C9B7CB1}"/>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64" name="Picture 63">
            <a:extLst>
              <a:ext uri="{FF2B5EF4-FFF2-40B4-BE49-F238E27FC236}">
                <a16:creationId xmlns:a16="http://schemas.microsoft.com/office/drawing/2014/main" id="{E78E9E8A-E988-5749-B2BE-4AD267B556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65" name="LeftColRule">
            <a:extLst>
              <a:ext uri="{FF2B5EF4-FFF2-40B4-BE49-F238E27FC236}">
                <a16:creationId xmlns:a16="http://schemas.microsoft.com/office/drawing/2014/main" id="{641CE6BD-F27D-51AF-BD47-901725BBFF25}"/>
              </a:ext>
            </a:extLst>
          </p:cNvPr>
          <p:cNvSpPr/>
          <p:nvPr/>
        </p:nvSpPr>
        <p:spPr>
          <a:xfrm flipV="1">
            <a:off x="578834" y="783335"/>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80339" y="492420"/>
            <a:ext cx="10607040" cy="369332"/>
          </a:xfrm>
          <a:prstGeom prst="rect">
            <a:avLst/>
          </a:prstGeom>
          <a:noFill/>
        </p:spPr>
        <p:txBody>
          <a:bodyPr wrap="square" lIns="0" tIns="0" rIns="0" bIns="0" anchor="ctr">
            <a:spAutoFit/>
          </a:bodyPr>
          <a:lstStyle/>
          <a:p>
            <a:pPr algn="l"/>
            <a:r>
              <a:rPr lang="en-US" sz="2400" b="1">
                <a:solidFill>
                  <a:srgbClr val="002060"/>
                </a:solidFill>
                <a:latin typeface="Montserrat"/>
              </a:rPr>
              <a:t>The Ledger</a:t>
            </a:r>
            <a:endParaRPr lang="en-US" sz="2400" b="1">
              <a:solidFill>
                <a:srgbClr val="002060"/>
              </a:solidFill>
              <a:latin typeface="Montserrat" pitchFamily="2" charset="0"/>
            </a:endParaRPr>
          </a:p>
        </p:txBody>
      </p:sp>
      <p:sp>
        <p:nvSpPr>
          <p:cNvPr id="4" name="TextBox 3"/>
          <p:cNvSpPr txBox="1"/>
          <p:nvPr/>
        </p:nvSpPr>
        <p:spPr>
          <a:xfrm>
            <a:off x="580339" y="1234007"/>
            <a:ext cx="10607040" cy="215444"/>
          </a:xfrm>
          <a:prstGeom prst="rect">
            <a:avLst/>
          </a:prstGeom>
          <a:noFill/>
        </p:spPr>
        <p:txBody>
          <a:bodyPr wrap="square" lIns="0" tIns="0" rIns="0" bIns="0" anchor="ctr">
            <a:spAutoFit/>
          </a:bodyPr>
          <a:lstStyle/>
          <a:p>
            <a:pPr algn="l"/>
            <a:r>
              <a:rPr lang="en-US" sz="1400">
                <a:solidFill>
                  <a:srgbClr val="182C61"/>
                </a:solidFill>
                <a:latin typeface="Open Sans" panose="020B0606030504020204" pitchFamily="34" charset="0"/>
                <a:ea typeface="Open Sans" panose="020B0606030504020204" pitchFamily="34" charset="0"/>
                <a:cs typeface="Open Sans" panose="020B0606030504020204" pitchFamily="34" charset="0"/>
              </a:rPr>
              <a:t>Same solicitation, same documents, same model. Read row three.</a:t>
            </a:r>
          </a:p>
        </p:txBody>
      </p:sp>
      <p:sp>
        <p:nvSpPr>
          <p:cNvPr id="5" name="Rectangle 4"/>
          <p:cNvSpPr/>
          <p:nvPr/>
        </p:nvSpPr>
        <p:spPr>
          <a:xfrm>
            <a:off x="580339" y="1731264"/>
            <a:ext cx="11123981" cy="3950208"/>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6" name="Rectangle 5"/>
          <p:cNvSpPr/>
          <p:nvPr/>
        </p:nvSpPr>
        <p:spPr>
          <a:xfrm>
            <a:off x="580339" y="1731264"/>
            <a:ext cx="11123981"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p:cNvSpPr txBox="1"/>
          <p:nvPr/>
        </p:nvSpPr>
        <p:spPr>
          <a:xfrm>
            <a:off x="897331" y="1975104"/>
            <a:ext cx="3169920" cy="276999"/>
          </a:xfrm>
          <a:prstGeom prst="rect">
            <a:avLst/>
          </a:prstGeom>
          <a:noFill/>
        </p:spPr>
        <p:txBody>
          <a:bodyPr wrap="square" lIns="0" tIns="0" rIns="0" bIns="0" anchor="t">
            <a:spAutoFit/>
          </a:bodyPr>
          <a:lstStyle/>
          <a:p>
            <a:pPr algn="l"/>
            <a:r>
              <a:rPr lang="en-US" b="1" spc="100">
                <a:solidFill>
                  <a:srgbClr val="182C61"/>
                </a:solidFill>
                <a:latin typeface="Open Sans" panose="020B0606030504020204" pitchFamily="34" charset="0"/>
                <a:ea typeface="Open Sans" panose="020B0606030504020204" pitchFamily="34" charset="0"/>
                <a:cs typeface="Open Sans" panose="020B0606030504020204" pitchFamily="34" charset="0"/>
              </a:rPr>
              <a:t>THE RUN</a:t>
            </a:r>
          </a:p>
        </p:txBody>
      </p:sp>
      <p:sp>
        <p:nvSpPr>
          <p:cNvPr id="8" name="TextBox 7"/>
          <p:cNvSpPr txBox="1"/>
          <p:nvPr/>
        </p:nvSpPr>
        <p:spPr>
          <a:xfrm>
            <a:off x="4328160" y="1975104"/>
            <a:ext cx="3474720" cy="276999"/>
          </a:xfrm>
          <a:prstGeom prst="rect">
            <a:avLst/>
          </a:prstGeom>
          <a:noFill/>
        </p:spPr>
        <p:txBody>
          <a:bodyPr wrap="square" lIns="0" tIns="0" rIns="0" bIns="0" anchor="t">
            <a:spAutoFit/>
          </a:bodyPr>
          <a:lstStyle/>
          <a:p>
            <a:pPr algn="l"/>
            <a:r>
              <a:rPr b="1" spc="100">
                <a:solidFill>
                  <a:srgbClr val="182C61"/>
                </a:solidFill>
                <a:latin typeface="Open Sans" panose="020B0606030504020204" pitchFamily="34" charset="0"/>
                <a:ea typeface="Open Sans" panose="020B0606030504020204" pitchFamily="34" charset="0"/>
                <a:cs typeface="Open Sans" panose="020B0606030504020204" pitchFamily="34" charset="0"/>
              </a:rPr>
              <a:t>A  ·  BARE AGENT</a:t>
            </a:r>
          </a:p>
        </p:txBody>
      </p:sp>
      <p:sp>
        <p:nvSpPr>
          <p:cNvPr id="9" name="TextBox 8"/>
          <p:cNvSpPr txBox="1"/>
          <p:nvPr/>
        </p:nvSpPr>
        <p:spPr>
          <a:xfrm>
            <a:off x="8168640" y="1975104"/>
            <a:ext cx="3474720" cy="276999"/>
          </a:xfrm>
          <a:prstGeom prst="rect">
            <a:avLst/>
          </a:prstGeom>
          <a:noFill/>
        </p:spPr>
        <p:txBody>
          <a:bodyPr wrap="square" lIns="0" tIns="0" rIns="0" bIns="0" anchor="t">
            <a:spAutoFit/>
          </a:bodyPr>
          <a:lstStyle/>
          <a:p>
            <a:pPr algn="l"/>
            <a:r>
              <a:rPr b="1" spc="100">
                <a:solidFill>
                  <a:schemeClr val="accent2"/>
                </a:solidFill>
                <a:latin typeface="Open Sans" panose="020B0606030504020204" pitchFamily="34" charset="0"/>
                <a:ea typeface="Open Sans" panose="020B0606030504020204" pitchFamily="34" charset="0"/>
                <a:cs typeface="Open Sans" panose="020B0606030504020204" pitchFamily="34" charset="0"/>
              </a:rPr>
              <a:t>B  ·  RFP SKILL</a:t>
            </a:r>
          </a:p>
        </p:txBody>
      </p:sp>
      <p:sp>
        <p:nvSpPr>
          <p:cNvPr id="10" name="Rectangle 9"/>
          <p:cNvSpPr/>
          <p:nvPr/>
        </p:nvSpPr>
        <p:spPr>
          <a:xfrm>
            <a:off x="897331" y="2365249"/>
            <a:ext cx="10489997" cy="9753"/>
          </a:xfrm>
          <a:prstGeom prst="rect">
            <a:avLst/>
          </a:prstGeom>
          <a:solidFill>
            <a:srgbClr val="E3E8E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p:cNvSpPr txBox="1"/>
          <p:nvPr/>
        </p:nvSpPr>
        <p:spPr>
          <a:xfrm>
            <a:off x="897331" y="2638675"/>
            <a:ext cx="3169920" cy="184666"/>
          </a:xfrm>
          <a:prstGeom prst="rect">
            <a:avLst/>
          </a:prstGeom>
          <a:noFill/>
        </p:spPr>
        <p:txBody>
          <a:bodyPr wrap="square" lIns="0" tIns="0" rIns="0" bIns="0" anchor="ctr">
            <a:spAutoFit/>
          </a:bodyPr>
          <a:lstStyle/>
          <a:p>
            <a:pPr algn="l"/>
            <a:r>
              <a:rPr sz="1200" b="1">
                <a:solidFill>
                  <a:srgbClr val="111827"/>
                </a:solidFill>
                <a:latin typeface="Open Sans" panose="020B0606030504020204" pitchFamily="34" charset="0"/>
                <a:ea typeface="Open Sans" panose="020B0606030504020204" pitchFamily="34" charset="0"/>
                <a:cs typeface="Open Sans" panose="020B0606030504020204" pitchFamily="34" charset="0"/>
              </a:rPr>
              <a:t>Model calls</a:t>
            </a:r>
          </a:p>
        </p:txBody>
      </p:sp>
      <p:sp>
        <p:nvSpPr>
          <p:cNvPr id="12" name="TextBox 11"/>
          <p:cNvSpPr txBox="1"/>
          <p:nvPr/>
        </p:nvSpPr>
        <p:spPr>
          <a:xfrm>
            <a:off x="4328160" y="26386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44 turns</a:t>
            </a:r>
          </a:p>
        </p:txBody>
      </p:sp>
      <p:sp>
        <p:nvSpPr>
          <p:cNvPr id="13" name="TextBox 12"/>
          <p:cNvSpPr txBox="1"/>
          <p:nvPr/>
        </p:nvSpPr>
        <p:spPr>
          <a:xfrm>
            <a:off x="8168640" y="26386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13 turns</a:t>
            </a:r>
          </a:p>
        </p:txBody>
      </p:sp>
      <p:sp>
        <p:nvSpPr>
          <p:cNvPr id="14" name="TextBox 13"/>
          <p:cNvSpPr txBox="1"/>
          <p:nvPr/>
        </p:nvSpPr>
        <p:spPr>
          <a:xfrm>
            <a:off x="897331" y="3248275"/>
            <a:ext cx="3169920" cy="184666"/>
          </a:xfrm>
          <a:prstGeom prst="rect">
            <a:avLst/>
          </a:prstGeom>
          <a:noFill/>
        </p:spPr>
        <p:txBody>
          <a:bodyPr wrap="square" lIns="0" tIns="0" rIns="0" bIns="0" anchor="ctr">
            <a:spAutoFit/>
          </a:bodyPr>
          <a:lstStyle/>
          <a:p>
            <a:pPr algn="l"/>
            <a:r>
              <a:rPr sz="1200" b="1">
                <a:solidFill>
                  <a:srgbClr val="111827"/>
                </a:solidFill>
                <a:latin typeface="Open Sans" panose="020B0606030504020204" pitchFamily="34" charset="0"/>
                <a:ea typeface="Open Sans" panose="020B0606030504020204" pitchFamily="34" charset="0"/>
                <a:cs typeface="Open Sans" panose="020B0606030504020204" pitchFamily="34" charset="0"/>
              </a:rPr>
              <a:t>Tokens read</a:t>
            </a:r>
          </a:p>
        </p:txBody>
      </p:sp>
      <p:sp>
        <p:nvSpPr>
          <p:cNvPr id="15" name="TextBox 14"/>
          <p:cNvSpPr txBox="1"/>
          <p:nvPr/>
        </p:nvSpPr>
        <p:spPr>
          <a:xfrm>
            <a:off x="4328160" y="32482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118,900</a:t>
            </a:r>
          </a:p>
        </p:txBody>
      </p:sp>
      <p:sp>
        <p:nvSpPr>
          <p:cNvPr id="16" name="TextBox 15"/>
          <p:cNvSpPr txBox="1"/>
          <p:nvPr/>
        </p:nvSpPr>
        <p:spPr>
          <a:xfrm>
            <a:off x="8168640" y="32482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50,300</a:t>
            </a:r>
          </a:p>
        </p:txBody>
      </p:sp>
      <p:sp>
        <p:nvSpPr>
          <p:cNvPr id="17" name="Rectangle 16"/>
          <p:cNvSpPr/>
          <p:nvPr/>
        </p:nvSpPr>
        <p:spPr>
          <a:xfrm>
            <a:off x="726643" y="3669792"/>
            <a:ext cx="10831373" cy="560832"/>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p:cNvSpPr txBox="1"/>
          <p:nvPr/>
        </p:nvSpPr>
        <p:spPr>
          <a:xfrm>
            <a:off x="897331" y="3857875"/>
            <a:ext cx="3169920" cy="184666"/>
          </a:xfrm>
          <a:prstGeom prst="rect">
            <a:avLst/>
          </a:prstGeom>
          <a:noFill/>
        </p:spPr>
        <p:txBody>
          <a:bodyPr wrap="square" lIns="0" tIns="0" rIns="0" bIns="0" anchor="ctr">
            <a:spAutoFit/>
          </a:bodyPr>
          <a:lstStyle/>
          <a:p>
            <a:pPr algn="l"/>
            <a:r>
              <a:rPr sz="1200" b="1">
                <a:solidFill>
                  <a:srgbClr val="111827"/>
                </a:solidFill>
                <a:latin typeface="Open Sans" panose="020B0606030504020204" pitchFamily="34" charset="0"/>
                <a:ea typeface="Open Sans" panose="020B0606030504020204" pitchFamily="34" charset="0"/>
                <a:cs typeface="Open Sans" panose="020B0606030504020204" pitchFamily="34" charset="0"/>
              </a:rPr>
              <a:t>Input tokens billed</a:t>
            </a:r>
          </a:p>
        </p:txBody>
      </p:sp>
      <p:sp>
        <p:nvSpPr>
          <p:cNvPr id="19" name="TextBox 18"/>
          <p:cNvSpPr txBox="1"/>
          <p:nvPr/>
        </p:nvSpPr>
        <p:spPr>
          <a:xfrm>
            <a:off x="4328160" y="3827099"/>
            <a:ext cx="3474720" cy="246221"/>
          </a:xfrm>
          <a:prstGeom prst="rect">
            <a:avLst/>
          </a:prstGeom>
          <a:noFill/>
        </p:spPr>
        <p:txBody>
          <a:bodyPr wrap="square" lIns="0" tIns="0" rIns="0" bIns="0" anchor="ctr">
            <a:spAutoFit/>
          </a:bodyPr>
          <a:lstStyle/>
          <a:p>
            <a:pPr algn="l"/>
            <a:r>
              <a:rPr sz="1600" b="1">
                <a:solidFill>
                  <a:srgbClr val="182C61"/>
                </a:solidFill>
                <a:latin typeface="Open Sans" panose="020B0606030504020204" pitchFamily="34" charset="0"/>
                <a:ea typeface="Open Sans" panose="020B0606030504020204" pitchFamily="34" charset="0"/>
                <a:cs typeface="Open Sans" panose="020B0606030504020204" pitchFamily="34" charset="0"/>
              </a:rPr>
              <a:t>4,411,400</a:t>
            </a:r>
          </a:p>
        </p:txBody>
      </p:sp>
      <p:sp>
        <p:nvSpPr>
          <p:cNvPr id="20" name="TextBox 19"/>
          <p:cNvSpPr txBox="1"/>
          <p:nvPr/>
        </p:nvSpPr>
        <p:spPr>
          <a:xfrm>
            <a:off x="8168640" y="3827098"/>
            <a:ext cx="3474720" cy="246221"/>
          </a:xfrm>
          <a:prstGeom prst="rect">
            <a:avLst/>
          </a:prstGeom>
          <a:noFill/>
        </p:spPr>
        <p:txBody>
          <a:bodyPr wrap="square" lIns="0" tIns="0" rIns="0" bIns="0" anchor="ctr">
            <a:spAutoFit/>
          </a:bodyPr>
          <a:lstStyle/>
          <a:p>
            <a:pPr algn="l"/>
            <a:r>
              <a:rPr sz="1600" b="1">
                <a:solidFill>
                  <a:schemeClr val="accent2"/>
                </a:solidFill>
                <a:latin typeface="Open Sans" panose="020B0606030504020204" pitchFamily="34" charset="0"/>
                <a:ea typeface="Open Sans" panose="020B0606030504020204" pitchFamily="34" charset="0"/>
                <a:cs typeface="Open Sans" panose="020B0606030504020204" pitchFamily="34" charset="0"/>
              </a:rPr>
              <a:t>619,200 — 86% less</a:t>
            </a:r>
          </a:p>
        </p:txBody>
      </p:sp>
      <p:sp>
        <p:nvSpPr>
          <p:cNvPr id="21" name="TextBox 20"/>
          <p:cNvSpPr txBox="1"/>
          <p:nvPr/>
        </p:nvSpPr>
        <p:spPr>
          <a:xfrm>
            <a:off x="897331" y="4467475"/>
            <a:ext cx="3169920" cy="184666"/>
          </a:xfrm>
          <a:prstGeom prst="rect">
            <a:avLst/>
          </a:prstGeom>
          <a:noFill/>
        </p:spPr>
        <p:txBody>
          <a:bodyPr wrap="square" lIns="0" tIns="0" rIns="0" bIns="0" anchor="ctr">
            <a:spAutoFit/>
          </a:bodyPr>
          <a:lstStyle/>
          <a:p>
            <a:pPr algn="l"/>
            <a:r>
              <a:rPr sz="1200" b="1">
                <a:solidFill>
                  <a:srgbClr val="111827"/>
                </a:solidFill>
                <a:latin typeface="Open Sans" panose="020B0606030504020204" pitchFamily="34" charset="0"/>
                <a:ea typeface="Open Sans" panose="020B0606030504020204" pitchFamily="34" charset="0"/>
                <a:cs typeface="Open Sans" panose="020B0606030504020204" pitchFamily="34" charset="0"/>
              </a:rPr>
              <a:t>Peak context</a:t>
            </a:r>
          </a:p>
        </p:txBody>
      </p:sp>
      <p:sp>
        <p:nvSpPr>
          <p:cNvPr id="22" name="TextBox 21"/>
          <p:cNvSpPr txBox="1"/>
          <p:nvPr/>
        </p:nvSpPr>
        <p:spPr>
          <a:xfrm>
            <a:off x="4328160" y="44674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161,500 — 81%</a:t>
            </a:r>
          </a:p>
        </p:txBody>
      </p:sp>
      <p:sp>
        <p:nvSpPr>
          <p:cNvPr id="23" name="TextBox 22"/>
          <p:cNvSpPr txBox="1"/>
          <p:nvPr/>
        </p:nvSpPr>
        <p:spPr>
          <a:xfrm>
            <a:off x="8168640" y="44674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64,600 — 32%</a:t>
            </a:r>
          </a:p>
        </p:txBody>
      </p:sp>
      <p:sp>
        <p:nvSpPr>
          <p:cNvPr id="24" name="TextBox 23"/>
          <p:cNvSpPr txBox="1"/>
          <p:nvPr/>
        </p:nvSpPr>
        <p:spPr>
          <a:xfrm>
            <a:off x="897331" y="5077075"/>
            <a:ext cx="3169920" cy="184666"/>
          </a:xfrm>
          <a:prstGeom prst="rect">
            <a:avLst/>
          </a:prstGeom>
          <a:noFill/>
        </p:spPr>
        <p:txBody>
          <a:bodyPr wrap="square" lIns="0" tIns="0" rIns="0" bIns="0" anchor="ctr">
            <a:spAutoFit/>
          </a:bodyPr>
          <a:lstStyle/>
          <a:p>
            <a:pPr algn="l"/>
            <a:r>
              <a:rPr sz="1200" b="1">
                <a:solidFill>
                  <a:srgbClr val="111827"/>
                </a:solidFill>
                <a:latin typeface="Open Sans" panose="020B0606030504020204" pitchFamily="34" charset="0"/>
                <a:ea typeface="Open Sans" panose="020B0606030504020204" pitchFamily="34" charset="0"/>
                <a:cs typeface="Open Sans" panose="020B0606030504020204" pitchFamily="34" charset="0"/>
              </a:rPr>
              <a:t>Cost per RFP</a:t>
            </a:r>
          </a:p>
        </p:txBody>
      </p:sp>
      <p:sp>
        <p:nvSpPr>
          <p:cNvPr id="25" name="TextBox 24"/>
          <p:cNvSpPr txBox="1"/>
          <p:nvPr/>
        </p:nvSpPr>
        <p:spPr>
          <a:xfrm>
            <a:off x="4328160" y="50770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$13.87</a:t>
            </a:r>
          </a:p>
        </p:txBody>
      </p:sp>
      <p:sp>
        <p:nvSpPr>
          <p:cNvPr id="26" name="TextBox 25"/>
          <p:cNvSpPr txBox="1"/>
          <p:nvPr/>
        </p:nvSpPr>
        <p:spPr>
          <a:xfrm>
            <a:off x="8168640" y="5077075"/>
            <a:ext cx="3474720" cy="184666"/>
          </a:xfrm>
          <a:prstGeom prst="rect">
            <a:avLst/>
          </a:prstGeom>
          <a:noFill/>
        </p:spPr>
        <p:txBody>
          <a:bodyPr wrap="square" lIns="0" tIns="0" rIns="0" bIns="0" anchor="ctr">
            <a:spAutoFit/>
          </a:bodyPr>
          <a:lstStyle/>
          <a:p>
            <a:pPr algn="l"/>
            <a:r>
              <a:rPr sz="1200">
                <a:solidFill>
                  <a:srgbClr val="4B5563"/>
                </a:solidFill>
                <a:latin typeface="Open Sans" panose="020B0606030504020204" pitchFamily="34" charset="0"/>
                <a:ea typeface="Open Sans" panose="020B0606030504020204" pitchFamily="34" charset="0"/>
                <a:cs typeface="Open Sans" panose="020B0606030504020204" pitchFamily="34" charset="0"/>
              </a:rPr>
              <a:t>$2.07</a:t>
            </a:r>
          </a:p>
        </p:txBody>
      </p:sp>
      <p:grpSp>
        <p:nvGrpSpPr>
          <p:cNvPr id="27" name="Group 26">
            <a:extLst>
              <a:ext uri="{FF2B5EF4-FFF2-40B4-BE49-F238E27FC236}">
                <a16:creationId xmlns:a16="http://schemas.microsoft.com/office/drawing/2014/main" id="{AC94185A-13E9-13A9-8A0F-16801A5D369E}"/>
              </a:ext>
            </a:extLst>
          </p:cNvPr>
          <p:cNvGrpSpPr/>
          <p:nvPr/>
        </p:nvGrpSpPr>
        <p:grpSpPr>
          <a:xfrm>
            <a:off x="9518904" y="226344"/>
            <a:ext cx="2440675" cy="240000"/>
            <a:chOff x="952500" y="638176"/>
            <a:chExt cx="4029075" cy="396193"/>
          </a:xfrm>
        </p:grpSpPr>
        <p:pic>
          <p:nvPicPr>
            <p:cNvPr id="28" name="Image 1" descr="preencoded.png">
              <a:extLst>
                <a:ext uri="{FF2B5EF4-FFF2-40B4-BE49-F238E27FC236}">
                  <a16:creationId xmlns:a16="http://schemas.microsoft.com/office/drawing/2014/main" id="{CA74CD2D-B6AD-735D-C387-2A41BFC68E0A}"/>
                </a:ext>
              </a:extLst>
            </p:cNvPr>
            <p:cNvPicPr>
              <a:picLocks noChangeAspect="1"/>
            </p:cNvPicPr>
            <p:nvPr/>
          </p:nvPicPr>
          <p:blipFill>
            <a:blip r:embed="rId3"/>
            <a:srcRect/>
            <a:stretch/>
          </p:blipFill>
          <p:spPr>
            <a:xfrm>
              <a:off x="952500" y="638176"/>
              <a:ext cx="2760688" cy="396193"/>
            </a:xfrm>
            <a:prstGeom prst="rect">
              <a:avLst/>
            </a:prstGeom>
          </p:spPr>
        </p:pic>
        <p:pic>
          <p:nvPicPr>
            <p:cNvPr id="29" name="Image 11" descr="preencoded.png">
              <a:extLst>
                <a:ext uri="{FF2B5EF4-FFF2-40B4-BE49-F238E27FC236}">
                  <a16:creationId xmlns:a16="http://schemas.microsoft.com/office/drawing/2014/main" id="{54858E8B-1F69-1F49-E79C-707D6F01F8E3}"/>
                </a:ext>
              </a:extLst>
            </p:cNvPr>
            <p:cNvPicPr>
              <a:picLocks noChangeAspect="1"/>
            </p:cNvPicPr>
            <p:nvPr/>
          </p:nvPicPr>
          <p:blipFill>
            <a:blip r:embed="rId4"/>
            <a:srcRect/>
            <a:stretch/>
          </p:blipFill>
          <p:spPr>
            <a:xfrm>
              <a:off x="3907523" y="706756"/>
              <a:ext cx="1074052" cy="257720"/>
            </a:xfrm>
            <a:prstGeom prst="rect">
              <a:avLst/>
            </a:prstGeom>
          </p:spPr>
        </p:pic>
        <p:cxnSp>
          <p:nvCxnSpPr>
            <p:cNvPr id="30" name="Straight Connector 29">
              <a:extLst>
                <a:ext uri="{FF2B5EF4-FFF2-40B4-BE49-F238E27FC236}">
                  <a16:creationId xmlns:a16="http://schemas.microsoft.com/office/drawing/2014/main" id="{7AB3598F-3461-0696-48E4-990A74D12CE9}"/>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31" name="Picture 30">
            <a:extLst>
              <a:ext uri="{FF2B5EF4-FFF2-40B4-BE49-F238E27FC236}">
                <a16:creationId xmlns:a16="http://schemas.microsoft.com/office/drawing/2014/main" id="{80F9EF4E-7767-B641-34D8-A3BA8B773A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32" name="LeftColRule">
            <a:extLst>
              <a:ext uri="{FF2B5EF4-FFF2-40B4-BE49-F238E27FC236}">
                <a16:creationId xmlns:a16="http://schemas.microsoft.com/office/drawing/2014/main" id="{C2352055-532B-B30A-4209-7B838E1EA3EF}"/>
              </a:ext>
            </a:extLst>
          </p:cNvPr>
          <p:cNvSpPr/>
          <p:nvPr/>
        </p:nvSpPr>
        <p:spPr>
          <a:xfrm flipV="1">
            <a:off x="580339" y="980177"/>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6564" y="564873"/>
            <a:ext cx="10607040" cy="369332"/>
          </a:xfrm>
          <a:prstGeom prst="rect">
            <a:avLst/>
          </a:prstGeom>
          <a:noFill/>
        </p:spPr>
        <p:txBody>
          <a:bodyPr wrap="square" lIns="0" tIns="0" rIns="0" bIns="0" anchor="ctr">
            <a:spAutoFit/>
          </a:bodyPr>
          <a:lstStyle/>
          <a:p>
            <a:r>
              <a:rPr lang="en-US" sz="2400" b="1">
                <a:solidFill>
                  <a:srgbClr val="002060"/>
                </a:solidFill>
                <a:latin typeface="Montserrat" pitchFamily="2" charset="0"/>
                <a:ea typeface="Open Sans Regular"/>
                <a:cs typeface="Open Sans Regular"/>
              </a:rPr>
              <a:t>Find Your Own</a:t>
            </a:r>
          </a:p>
        </p:txBody>
      </p:sp>
      <p:sp>
        <p:nvSpPr>
          <p:cNvPr id="4" name="TextBox 3"/>
          <p:cNvSpPr txBox="1"/>
          <p:nvPr/>
        </p:nvSpPr>
        <p:spPr>
          <a:xfrm>
            <a:off x="576564" y="1252727"/>
            <a:ext cx="10607040" cy="215444"/>
          </a:xfrm>
          <a:prstGeom prst="rect">
            <a:avLst/>
          </a:prstGeom>
          <a:noFill/>
        </p:spPr>
        <p:txBody>
          <a:bodyPr wrap="square" lIns="0" tIns="0" rIns="0" bIns="0" anchor="ctr">
            <a:spAutoFit/>
          </a:bodyPr>
          <a:lstStyle/>
          <a:p>
            <a:pPr algn="l"/>
            <a:r>
              <a:rPr lang="en-US" sz="1400">
                <a:solidFill>
                  <a:srgbClr val="182C61"/>
                </a:solidFill>
                <a:latin typeface="Open Sans Regular"/>
                <a:ea typeface="Open Sans Regular"/>
                <a:cs typeface="Open Sans Regular"/>
              </a:rPr>
              <a:t>Do not write forty skills. Write the one you keep explaining.</a:t>
            </a:r>
          </a:p>
        </p:txBody>
      </p:sp>
      <p:sp>
        <p:nvSpPr>
          <p:cNvPr id="5" name="Rectangle 4"/>
          <p:cNvSpPr/>
          <p:nvPr/>
        </p:nvSpPr>
        <p:spPr>
          <a:xfrm>
            <a:off x="580339" y="1828800"/>
            <a:ext cx="5415687" cy="3413760"/>
          </a:xfrm>
          <a:prstGeom prst="rect">
            <a:avLst/>
          </a:prstGeom>
          <a:solidFill>
            <a:srgbClr val="FFFFFF"/>
          </a:solidFill>
          <a:ln w="6350">
            <a:solidFill>
              <a:srgbClr val="182C61"/>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 name="Rectangle 5"/>
          <p:cNvSpPr/>
          <p:nvPr/>
        </p:nvSpPr>
        <p:spPr>
          <a:xfrm>
            <a:off x="580339" y="1828800"/>
            <a:ext cx="5415687" cy="64008"/>
          </a:xfrm>
          <a:prstGeom prst="rect">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7" name="TextBox 6"/>
          <p:cNvSpPr txBox="1"/>
          <p:nvPr/>
        </p:nvSpPr>
        <p:spPr>
          <a:xfrm>
            <a:off x="848563" y="2097025"/>
            <a:ext cx="4879239" cy="174343"/>
          </a:xfrm>
          <a:prstGeom prst="rect">
            <a:avLst/>
          </a:prstGeom>
          <a:noFill/>
        </p:spPr>
        <p:txBody>
          <a:bodyPr wrap="square" lIns="0" tIns="0" rIns="0" bIns="0" anchor="t">
            <a:spAutoFit/>
          </a:bodyPr>
          <a:lstStyle/>
          <a:p>
            <a:pPr algn="l"/>
            <a:r>
              <a:rPr sz="1100" b="1" spc="100">
                <a:solidFill>
                  <a:srgbClr val="182C61"/>
                </a:solidFill>
                <a:latin typeface="Open Sans Regular"/>
                <a:ea typeface="Open Sans Regular"/>
                <a:cs typeface="Open Sans Regular"/>
              </a:rPr>
              <a:t>SPOT IT  ·  THREE QUESTIONS</a:t>
            </a:r>
            <a:endParaRPr lang="en-US" sz="1100" b="1" spc="100">
              <a:solidFill>
                <a:srgbClr val="182C61"/>
              </a:solidFill>
              <a:latin typeface="Open Sans Regular"/>
              <a:ea typeface="Open Sans Regular"/>
              <a:cs typeface="Open Sans Regular"/>
            </a:endParaRPr>
          </a:p>
        </p:txBody>
      </p:sp>
      <p:sp>
        <p:nvSpPr>
          <p:cNvPr id="8" name="Oval 7"/>
          <p:cNvSpPr/>
          <p:nvPr/>
        </p:nvSpPr>
        <p:spPr>
          <a:xfrm>
            <a:off x="848563" y="2609088"/>
            <a:ext cx="365760" cy="365760"/>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9" name="TextBox 8"/>
          <p:cNvSpPr txBox="1"/>
          <p:nvPr/>
        </p:nvSpPr>
        <p:spPr>
          <a:xfrm>
            <a:off x="848563" y="2668858"/>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1</a:t>
            </a:r>
          </a:p>
        </p:txBody>
      </p:sp>
      <p:sp>
        <p:nvSpPr>
          <p:cNvPr id="10" name="TextBox 9"/>
          <p:cNvSpPr txBox="1"/>
          <p:nvPr/>
        </p:nvSpPr>
        <p:spPr>
          <a:xfrm>
            <a:off x="1360627" y="2584705"/>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Where do you explain it twice?</a:t>
            </a:r>
          </a:p>
        </p:txBody>
      </p:sp>
      <p:sp>
        <p:nvSpPr>
          <p:cNvPr id="11" name="TextBox 10"/>
          <p:cNvSpPr txBox="1"/>
          <p:nvPr/>
        </p:nvSpPr>
        <p:spPr>
          <a:xfrm>
            <a:off x="1360627" y="2901696"/>
            <a:ext cx="4367175" cy="194990"/>
          </a:xfrm>
          <a:prstGeom prst="rect">
            <a:avLst/>
          </a:prstGeom>
          <a:noFill/>
        </p:spPr>
        <p:txBody>
          <a:bodyPr wrap="square" lIns="0" tIns="0" rIns="0" bIns="0" anchor="t">
            <a:spAutoFit/>
          </a:bodyPr>
          <a:lstStyle/>
          <a:p>
            <a:pPr algn="l"/>
            <a:r>
              <a:rPr sz="1267">
                <a:solidFill>
                  <a:srgbClr val="4B5563"/>
                </a:solidFill>
                <a:latin typeface="Segoe UI"/>
              </a:rPr>
              <a:t>Search your own transcripts.</a:t>
            </a:r>
          </a:p>
        </p:txBody>
      </p:sp>
      <p:sp>
        <p:nvSpPr>
          <p:cNvPr id="12" name="Oval 11"/>
          <p:cNvSpPr/>
          <p:nvPr/>
        </p:nvSpPr>
        <p:spPr>
          <a:xfrm>
            <a:off x="848563" y="3486912"/>
            <a:ext cx="365760" cy="365760"/>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13" name="TextBox 12"/>
          <p:cNvSpPr txBox="1"/>
          <p:nvPr/>
        </p:nvSpPr>
        <p:spPr>
          <a:xfrm>
            <a:off x="848563" y="3546682"/>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2</a:t>
            </a:r>
          </a:p>
        </p:txBody>
      </p:sp>
      <p:sp>
        <p:nvSpPr>
          <p:cNvPr id="14" name="TextBox 13"/>
          <p:cNvSpPr txBox="1"/>
          <p:nvPr/>
        </p:nvSpPr>
        <p:spPr>
          <a:xfrm>
            <a:off x="1360627" y="3462529"/>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What would two peers do identically?</a:t>
            </a:r>
          </a:p>
        </p:txBody>
      </p:sp>
      <p:sp>
        <p:nvSpPr>
          <p:cNvPr id="15" name="TextBox 14"/>
          <p:cNvSpPr txBox="1"/>
          <p:nvPr/>
        </p:nvSpPr>
        <p:spPr>
          <a:xfrm>
            <a:off x="1360627" y="3779520"/>
            <a:ext cx="4367175" cy="194990"/>
          </a:xfrm>
          <a:prstGeom prst="rect">
            <a:avLst/>
          </a:prstGeom>
          <a:noFill/>
        </p:spPr>
        <p:txBody>
          <a:bodyPr wrap="square" lIns="0" tIns="0" rIns="0" bIns="0" anchor="t">
            <a:spAutoFit/>
          </a:bodyPr>
          <a:lstStyle/>
          <a:p>
            <a:pPr algn="l"/>
            <a:r>
              <a:rPr lang="en-US" sz="1267">
                <a:solidFill>
                  <a:srgbClr val="4B5563"/>
                </a:solidFill>
                <a:latin typeface="Open Sans Regular"/>
                <a:ea typeface="Open Sans Regular"/>
                <a:cs typeface="Open Sans Regular"/>
              </a:rPr>
              <a:t>That part belongs in the skill.</a:t>
            </a:r>
          </a:p>
        </p:txBody>
      </p:sp>
      <p:sp>
        <p:nvSpPr>
          <p:cNvPr id="16" name="Oval 15"/>
          <p:cNvSpPr/>
          <p:nvPr/>
        </p:nvSpPr>
        <p:spPr>
          <a:xfrm>
            <a:off x="848563" y="4364736"/>
            <a:ext cx="365760" cy="365760"/>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17" name="TextBox 16"/>
          <p:cNvSpPr txBox="1"/>
          <p:nvPr/>
        </p:nvSpPr>
        <p:spPr>
          <a:xfrm>
            <a:off x="848563" y="4424506"/>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3</a:t>
            </a:r>
          </a:p>
        </p:txBody>
      </p:sp>
      <p:sp>
        <p:nvSpPr>
          <p:cNvPr id="18" name="TextBox 17"/>
          <p:cNvSpPr txBox="1"/>
          <p:nvPr/>
        </p:nvSpPr>
        <p:spPr>
          <a:xfrm>
            <a:off x="1360627" y="4340353"/>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Where does a wrong answer cost?</a:t>
            </a:r>
          </a:p>
        </p:txBody>
      </p:sp>
      <p:sp>
        <p:nvSpPr>
          <p:cNvPr id="19" name="TextBox 18"/>
          <p:cNvSpPr txBox="1"/>
          <p:nvPr/>
        </p:nvSpPr>
        <p:spPr>
          <a:xfrm>
            <a:off x="1360627" y="4657344"/>
            <a:ext cx="4367175" cy="194990"/>
          </a:xfrm>
          <a:prstGeom prst="rect">
            <a:avLst/>
          </a:prstGeom>
          <a:noFill/>
        </p:spPr>
        <p:txBody>
          <a:bodyPr wrap="square" lIns="0" tIns="0" rIns="0" bIns="0" anchor="t">
            <a:spAutoFit/>
          </a:bodyPr>
          <a:lstStyle/>
          <a:p>
            <a:pPr algn="l"/>
            <a:r>
              <a:rPr lang="en-IN" sz="1267">
                <a:solidFill>
                  <a:srgbClr val="4B5563"/>
                </a:solidFill>
                <a:latin typeface="Open Sans Regular"/>
                <a:ea typeface="Open Sans Regular"/>
                <a:cs typeface="Open Sans Regular"/>
              </a:rPr>
              <a:t>Standardization justifies it there.</a:t>
            </a:r>
          </a:p>
        </p:txBody>
      </p:sp>
      <p:sp>
        <p:nvSpPr>
          <p:cNvPr id="20" name="Rectangle 19"/>
          <p:cNvSpPr/>
          <p:nvPr/>
        </p:nvSpPr>
        <p:spPr>
          <a:xfrm>
            <a:off x="6288634" y="1828800"/>
            <a:ext cx="5415687" cy="3413760"/>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1" name="Rectangle 20"/>
          <p:cNvSpPr/>
          <p:nvPr/>
        </p:nvSpPr>
        <p:spPr>
          <a:xfrm>
            <a:off x="6288634" y="1828800"/>
            <a:ext cx="5415687"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2" name="TextBox 21"/>
          <p:cNvSpPr txBox="1"/>
          <p:nvPr/>
        </p:nvSpPr>
        <p:spPr>
          <a:xfrm>
            <a:off x="6556858" y="2097025"/>
            <a:ext cx="4879239" cy="174343"/>
          </a:xfrm>
          <a:prstGeom prst="rect">
            <a:avLst/>
          </a:prstGeom>
          <a:noFill/>
          <a:ln>
            <a:noFill/>
          </a:ln>
        </p:spPr>
        <p:txBody>
          <a:bodyPr wrap="square" lIns="0" tIns="0" rIns="0" bIns="0" anchor="t">
            <a:spAutoFit/>
          </a:bodyPr>
          <a:lstStyle/>
          <a:p>
            <a:pPr algn="l"/>
            <a:r>
              <a:rPr lang="en-IN" sz="1100" b="1" spc="100">
                <a:solidFill>
                  <a:srgbClr val="FF7E00"/>
                </a:solidFill>
                <a:latin typeface="Open Sans Regular"/>
                <a:ea typeface="Open Sans Regular"/>
                <a:cs typeface="Open Sans Regular"/>
              </a:rPr>
              <a:t>SHIP IT  ·  THREE MOVES</a:t>
            </a:r>
          </a:p>
        </p:txBody>
      </p:sp>
      <p:sp>
        <p:nvSpPr>
          <p:cNvPr id="23" name="Oval 22"/>
          <p:cNvSpPr/>
          <p:nvPr/>
        </p:nvSpPr>
        <p:spPr>
          <a:xfrm>
            <a:off x="6556857" y="2609088"/>
            <a:ext cx="365760" cy="36576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4" name="TextBox 23"/>
          <p:cNvSpPr txBox="1"/>
          <p:nvPr/>
        </p:nvSpPr>
        <p:spPr>
          <a:xfrm>
            <a:off x="6556857" y="2668858"/>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1</a:t>
            </a:r>
          </a:p>
        </p:txBody>
      </p:sp>
      <p:sp>
        <p:nvSpPr>
          <p:cNvPr id="25" name="TextBox 24"/>
          <p:cNvSpPr txBox="1"/>
          <p:nvPr/>
        </p:nvSpPr>
        <p:spPr>
          <a:xfrm>
            <a:off x="7068922" y="2584705"/>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Write the playbook as steps</a:t>
            </a:r>
          </a:p>
        </p:txBody>
      </p:sp>
      <p:sp>
        <p:nvSpPr>
          <p:cNvPr id="26" name="TextBox 25"/>
          <p:cNvSpPr txBox="1"/>
          <p:nvPr/>
        </p:nvSpPr>
        <p:spPr>
          <a:xfrm>
            <a:off x="7068922" y="2901696"/>
            <a:ext cx="4367175" cy="194990"/>
          </a:xfrm>
          <a:prstGeom prst="rect">
            <a:avLst/>
          </a:prstGeom>
          <a:noFill/>
        </p:spPr>
        <p:txBody>
          <a:bodyPr wrap="square" lIns="0" tIns="0" rIns="0" bIns="0" anchor="t">
            <a:spAutoFit/>
          </a:bodyPr>
          <a:lstStyle/>
          <a:p>
            <a:pPr algn="l"/>
            <a:r>
              <a:rPr lang="en-US" sz="1267">
                <a:solidFill>
                  <a:srgbClr val="4B5563"/>
                </a:solidFill>
                <a:latin typeface="Open Sans Regular"/>
                <a:ea typeface="Open Sans Regular"/>
                <a:cs typeface="Open Sans Regular"/>
              </a:rPr>
              <a:t>Numbered and in order, not prose.</a:t>
            </a:r>
          </a:p>
        </p:txBody>
      </p:sp>
      <p:sp>
        <p:nvSpPr>
          <p:cNvPr id="27" name="Oval 26"/>
          <p:cNvSpPr/>
          <p:nvPr/>
        </p:nvSpPr>
        <p:spPr>
          <a:xfrm>
            <a:off x="6556857" y="3486912"/>
            <a:ext cx="365760" cy="36576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8" name="TextBox 27"/>
          <p:cNvSpPr txBox="1"/>
          <p:nvPr/>
        </p:nvSpPr>
        <p:spPr>
          <a:xfrm>
            <a:off x="6556857" y="3546682"/>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2</a:t>
            </a:r>
          </a:p>
        </p:txBody>
      </p:sp>
      <p:sp>
        <p:nvSpPr>
          <p:cNvPr id="29" name="TextBox 28"/>
          <p:cNvSpPr txBox="1"/>
          <p:nvPr/>
        </p:nvSpPr>
        <p:spPr>
          <a:xfrm>
            <a:off x="7068922" y="3462529"/>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Move the sources into the skill</a:t>
            </a:r>
          </a:p>
        </p:txBody>
      </p:sp>
      <p:sp>
        <p:nvSpPr>
          <p:cNvPr id="30" name="TextBox 29"/>
          <p:cNvSpPr txBox="1"/>
          <p:nvPr/>
        </p:nvSpPr>
        <p:spPr>
          <a:xfrm>
            <a:off x="7068922" y="3779520"/>
            <a:ext cx="4367175" cy="194990"/>
          </a:xfrm>
          <a:prstGeom prst="rect">
            <a:avLst/>
          </a:prstGeom>
          <a:noFill/>
        </p:spPr>
        <p:txBody>
          <a:bodyPr wrap="square" lIns="0" tIns="0" rIns="0" bIns="0" anchor="t">
            <a:spAutoFit/>
          </a:bodyPr>
          <a:lstStyle/>
          <a:p>
            <a:pPr algn="l"/>
            <a:r>
              <a:rPr lang="en-US" sz="1267">
                <a:solidFill>
                  <a:srgbClr val="4B5563"/>
                </a:solidFill>
                <a:latin typeface="Open Sans Regular"/>
                <a:ea typeface="Open Sans Regular"/>
                <a:cs typeface="Open Sans Regular"/>
              </a:rPr>
              <a:t>So nothing has to be hunted.</a:t>
            </a:r>
          </a:p>
        </p:txBody>
      </p:sp>
      <p:sp>
        <p:nvSpPr>
          <p:cNvPr id="31" name="Oval 30"/>
          <p:cNvSpPr/>
          <p:nvPr/>
        </p:nvSpPr>
        <p:spPr>
          <a:xfrm>
            <a:off x="6556857" y="4364736"/>
            <a:ext cx="365760" cy="365760"/>
          </a:xfrm>
          <a:prstGeom prst="ellipse">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2" name="TextBox 31"/>
          <p:cNvSpPr txBox="1"/>
          <p:nvPr/>
        </p:nvSpPr>
        <p:spPr>
          <a:xfrm>
            <a:off x="6556857" y="4424506"/>
            <a:ext cx="365760" cy="246221"/>
          </a:xfrm>
          <a:prstGeom prst="rect">
            <a:avLst/>
          </a:prstGeom>
          <a:noFill/>
        </p:spPr>
        <p:txBody>
          <a:bodyPr wrap="square" lIns="0" tIns="0" rIns="0" bIns="0" anchor="ctr">
            <a:spAutoFit/>
          </a:bodyPr>
          <a:lstStyle/>
          <a:p>
            <a:pPr algn="ctr"/>
            <a:r>
              <a:rPr sz="1600" b="1">
                <a:solidFill>
                  <a:srgbClr val="FFFFFF"/>
                </a:solidFill>
                <a:latin typeface="Segoe UI Semibold"/>
              </a:rPr>
              <a:t>3</a:t>
            </a:r>
          </a:p>
        </p:txBody>
      </p:sp>
      <p:sp>
        <p:nvSpPr>
          <p:cNvPr id="33" name="TextBox 32"/>
          <p:cNvSpPr txBox="1"/>
          <p:nvPr/>
        </p:nvSpPr>
        <p:spPr>
          <a:xfrm>
            <a:off x="7068922" y="4340353"/>
            <a:ext cx="4367175" cy="246221"/>
          </a:xfrm>
          <a:prstGeom prst="rect">
            <a:avLst/>
          </a:prstGeom>
          <a:noFill/>
        </p:spPr>
        <p:txBody>
          <a:bodyPr wrap="square" lIns="0" tIns="0" rIns="0" bIns="0" anchor="t">
            <a:spAutoFit/>
          </a:bodyPr>
          <a:lstStyle/>
          <a:p>
            <a:pPr algn="l"/>
            <a:r>
              <a:rPr lang="en-US" sz="1600" b="1">
                <a:solidFill>
                  <a:srgbClr val="111827"/>
                </a:solidFill>
                <a:latin typeface="Open Sans Regular"/>
                <a:ea typeface="Open Sans Regular"/>
                <a:cs typeface="Open Sans Regular"/>
              </a:rPr>
              <a:t>Name what it must refuse</a:t>
            </a:r>
          </a:p>
        </p:txBody>
      </p:sp>
      <p:sp>
        <p:nvSpPr>
          <p:cNvPr id="34" name="TextBox 33"/>
          <p:cNvSpPr txBox="1"/>
          <p:nvPr/>
        </p:nvSpPr>
        <p:spPr>
          <a:xfrm>
            <a:off x="7068922" y="4657344"/>
            <a:ext cx="4367175" cy="194990"/>
          </a:xfrm>
          <a:prstGeom prst="rect">
            <a:avLst/>
          </a:prstGeom>
          <a:noFill/>
        </p:spPr>
        <p:txBody>
          <a:bodyPr wrap="square" lIns="0" tIns="0" rIns="0" bIns="0" anchor="t">
            <a:spAutoFit/>
          </a:bodyPr>
          <a:lstStyle/>
          <a:p>
            <a:pPr algn="l"/>
            <a:r>
              <a:rPr lang="en-US" sz="1267">
                <a:solidFill>
                  <a:srgbClr val="4B5563"/>
                </a:solidFill>
                <a:latin typeface="Open Sans Regular"/>
                <a:ea typeface="Open Sans Regular"/>
                <a:cs typeface="Open Sans Regular"/>
              </a:rPr>
              <a:t>That is what makes it reviewable.</a:t>
            </a:r>
          </a:p>
        </p:txBody>
      </p:sp>
      <p:sp>
        <p:nvSpPr>
          <p:cNvPr id="35" name="Rectangle 34"/>
          <p:cNvSpPr/>
          <p:nvPr/>
        </p:nvSpPr>
        <p:spPr>
          <a:xfrm>
            <a:off x="580339" y="5413248"/>
            <a:ext cx="11123981" cy="438912"/>
          </a:xfrm>
          <a:prstGeom prst="rect">
            <a:avLst/>
          </a:prstGeom>
          <a:solidFill>
            <a:srgbClr val="FFFFFF"/>
          </a:solidFill>
          <a:ln w="6350">
            <a:solidFill>
              <a:srgbClr val="182C61"/>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6" name="Rectangle 35"/>
          <p:cNvSpPr/>
          <p:nvPr/>
        </p:nvSpPr>
        <p:spPr>
          <a:xfrm>
            <a:off x="580339" y="5413248"/>
            <a:ext cx="64008" cy="438912"/>
          </a:xfrm>
          <a:prstGeom prst="rect">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7" name="TextBox 36"/>
          <p:cNvSpPr txBox="1"/>
          <p:nvPr/>
        </p:nvSpPr>
        <p:spPr>
          <a:xfrm>
            <a:off x="872947" y="5530144"/>
            <a:ext cx="10538765" cy="205121"/>
          </a:xfrm>
          <a:prstGeom prst="rect">
            <a:avLst/>
          </a:prstGeom>
          <a:noFill/>
        </p:spPr>
        <p:txBody>
          <a:bodyPr wrap="square" lIns="0" tIns="0" rIns="0" bIns="0" anchor="ctr">
            <a:spAutoFit/>
          </a:bodyPr>
          <a:lstStyle/>
          <a:p>
            <a:pPr algn="l"/>
            <a:r>
              <a:rPr sz="1300">
                <a:solidFill>
                  <a:srgbClr val="111827"/>
                </a:solidFill>
                <a:latin typeface="Open Sans Regular"/>
                <a:ea typeface="Open Sans Regular"/>
                <a:cs typeface="Open Sans Regular"/>
              </a:rPr>
              <a:t>86–89% of agent pilots stall on governance, not on model capability.</a:t>
            </a:r>
            <a:endParaRPr lang="en-US" sz="1300">
              <a:solidFill>
                <a:srgbClr val="111827"/>
              </a:solidFill>
              <a:latin typeface="Open Sans Regular"/>
              <a:ea typeface="Open Sans Regular"/>
              <a:cs typeface="Open Sans Regular"/>
            </a:endParaRPr>
          </a:p>
        </p:txBody>
      </p:sp>
      <p:grpSp>
        <p:nvGrpSpPr>
          <p:cNvPr id="38" name="Group 37">
            <a:extLst>
              <a:ext uri="{FF2B5EF4-FFF2-40B4-BE49-F238E27FC236}">
                <a16:creationId xmlns:a16="http://schemas.microsoft.com/office/drawing/2014/main" id="{D509D32F-B74E-4E87-8CC2-EB5561606AC3}"/>
              </a:ext>
            </a:extLst>
          </p:cNvPr>
          <p:cNvGrpSpPr/>
          <p:nvPr/>
        </p:nvGrpSpPr>
        <p:grpSpPr>
          <a:xfrm>
            <a:off x="9518904" y="226344"/>
            <a:ext cx="2440675" cy="240000"/>
            <a:chOff x="952500" y="638176"/>
            <a:chExt cx="4029075" cy="396193"/>
          </a:xfrm>
        </p:grpSpPr>
        <p:pic>
          <p:nvPicPr>
            <p:cNvPr id="39" name="Image 1" descr="preencoded.png">
              <a:extLst>
                <a:ext uri="{FF2B5EF4-FFF2-40B4-BE49-F238E27FC236}">
                  <a16:creationId xmlns:a16="http://schemas.microsoft.com/office/drawing/2014/main" id="{963CC9AF-EAA6-69B2-13E7-C3F19A1490FB}"/>
                </a:ext>
              </a:extLst>
            </p:cNvPr>
            <p:cNvPicPr>
              <a:picLocks noChangeAspect="1"/>
            </p:cNvPicPr>
            <p:nvPr/>
          </p:nvPicPr>
          <p:blipFill>
            <a:blip r:embed="rId3"/>
            <a:srcRect/>
            <a:stretch/>
          </p:blipFill>
          <p:spPr>
            <a:xfrm>
              <a:off x="952500" y="638176"/>
              <a:ext cx="2760688" cy="396193"/>
            </a:xfrm>
            <a:prstGeom prst="rect">
              <a:avLst/>
            </a:prstGeom>
          </p:spPr>
        </p:pic>
        <p:pic>
          <p:nvPicPr>
            <p:cNvPr id="40" name="Image 11" descr="preencoded.png">
              <a:extLst>
                <a:ext uri="{FF2B5EF4-FFF2-40B4-BE49-F238E27FC236}">
                  <a16:creationId xmlns:a16="http://schemas.microsoft.com/office/drawing/2014/main" id="{D5BFA0AE-16E6-EC3F-3842-CB87C7892F1B}"/>
                </a:ext>
              </a:extLst>
            </p:cNvPr>
            <p:cNvPicPr>
              <a:picLocks noChangeAspect="1"/>
            </p:cNvPicPr>
            <p:nvPr/>
          </p:nvPicPr>
          <p:blipFill>
            <a:blip r:embed="rId4"/>
            <a:srcRect/>
            <a:stretch/>
          </p:blipFill>
          <p:spPr>
            <a:xfrm>
              <a:off x="3907523" y="706756"/>
              <a:ext cx="1074052" cy="257720"/>
            </a:xfrm>
            <a:prstGeom prst="rect">
              <a:avLst/>
            </a:prstGeom>
          </p:spPr>
        </p:pic>
        <p:cxnSp>
          <p:nvCxnSpPr>
            <p:cNvPr id="41" name="Straight Connector 40">
              <a:extLst>
                <a:ext uri="{FF2B5EF4-FFF2-40B4-BE49-F238E27FC236}">
                  <a16:creationId xmlns:a16="http://schemas.microsoft.com/office/drawing/2014/main" id="{CA54D796-C178-2E77-879E-6A844D562A0B}"/>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42" name="Picture 41">
            <a:extLst>
              <a:ext uri="{FF2B5EF4-FFF2-40B4-BE49-F238E27FC236}">
                <a16:creationId xmlns:a16="http://schemas.microsoft.com/office/drawing/2014/main" id="{52698B11-1C4E-4A41-92C7-8AF3450446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2" name="LeftColRule">
            <a:extLst>
              <a:ext uri="{FF2B5EF4-FFF2-40B4-BE49-F238E27FC236}">
                <a16:creationId xmlns:a16="http://schemas.microsoft.com/office/drawing/2014/main" id="{582B94F1-388F-C4A5-304F-51F1631AEF40}"/>
              </a:ext>
            </a:extLst>
          </p:cNvPr>
          <p:cNvSpPr/>
          <p:nvPr/>
        </p:nvSpPr>
        <p:spPr>
          <a:xfrm flipV="1">
            <a:off x="576564" y="995561"/>
            <a:ext cx="3296176"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p:cNvSpPr txBox="1"/>
          <p:nvPr/>
        </p:nvSpPr>
        <p:spPr>
          <a:xfrm>
            <a:off x="580339" y="442339"/>
            <a:ext cx="10607040" cy="369332"/>
          </a:xfrm>
          <a:prstGeom prst="rect">
            <a:avLst/>
          </a:prstGeom>
          <a:noFill/>
        </p:spPr>
        <p:txBody>
          <a:bodyPr wrap="square" lIns="0" tIns="0" rIns="0" bIns="0" anchor="ctr">
            <a:spAutoFit/>
          </a:bodyPr>
          <a:lstStyle/>
          <a:p>
            <a:r>
              <a:rPr lang="en-US" sz="2400" b="1">
                <a:solidFill>
                  <a:srgbClr val="002060"/>
                </a:solidFill>
                <a:latin typeface="Montserrat" pitchFamily="2" charset="0"/>
                <a:ea typeface="Open Sans Regular"/>
                <a:cs typeface="Open Sans Regular"/>
              </a:rPr>
              <a:t>From Requirement To Funded Build</a:t>
            </a:r>
          </a:p>
        </p:txBody>
      </p:sp>
      <p:sp>
        <p:nvSpPr>
          <p:cNvPr id="4" name="Subtitle"/>
          <p:cNvSpPr txBox="1"/>
          <p:nvPr/>
        </p:nvSpPr>
        <p:spPr>
          <a:xfrm>
            <a:off x="580339" y="1118367"/>
            <a:ext cx="10607040" cy="215444"/>
          </a:xfrm>
          <a:prstGeom prst="rect">
            <a:avLst/>
          </a:prstGeom>
          <a:noFill/>
        </p:spPr>
        <p:txBody>
          <a:bodyPr wrap="square" lIns="0" tIns="0" rIns="0" bIns="0" anchor="ctr">
            <a:spAutoFit/>
          </a:bodyPr>
          <a:lstStyle/>
          <a:p>
            <a:pPr algn="l"/>
            <a:r>
              <a:rPr lang="en-US" sz="1400">
                <a:solidFill>
                  <a:srgbClr val="182C61"/>
                </a:solidFill>
                <a:latin typeface="Open Sans" panose="020B0606030504020204" pitchFamily="34" charset="0"/>
                <a:ea typeface="Open Sans" panose="020B0606030504020204" pitchFamily="34" charset="0"/>
                <a:cs typeface="Open Sans" panose="020B0606030504020204" pitchFamily="34" charset="0"/>
              </a:rPr>
              <a:t>Plugins built for your organization specify, plan and price the work; the actuals sharpen the next estimate.</a:t>
            </a:r>
          </a:p>
        </p:txBody>
      </p:sp>
      <p:sp>
        <p:nvSpPr>
          <p:cNvPr id="5" name="DeliveryGround"/>
          <p:cNvSpPr/>
          <p:nvPr/>
        </p:nvSpPr>
        <p:spPr>
          <a:xfrm>
            <a:off x="580339" y="3730752"/>
            <a:ext cx="11123981" cy="2182368"/>
          </a:xfrm>
          <a:prstGeom prst="rect">
            <a:avLst/>
          </a:prstGeom>
          <a:solidFill>
            <a:srgbClr val="F7F8FA"/>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 name="Card"/>
          <p:cNvSpPr/>
          <p:nvPr/>
        </p:nvSpPr>
        <p:spPr>
          <a:xfrm>
            <a:off x="580340" y="1901952"/>
            <a:ext cx="2107753" cy="1511808"/>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7" name="CardBar"/>
          <p:cNvSpPr/>
          <p:nvPr/>
        </p:nvSpPr>
        <p:spPr>
          <a:xfrm>
            <a:off x="580340" y="1901952"/>
            <a:ext cx="2107753"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8" name="Badge"/>
          <p:cNvSpPr/>
          <p:nvPr/>
        </p:nvSpPr>
        <p:spPr>
          <a:xfrm>
            <a:off x="775411" y="2121408"/>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9" name="TextBox 8"/>
          <p:cNvSpPr txBox="1"/>
          <p:nvPr/>
        </p:nvSpPr>
        <p:spPr>
          <a:xfrm>
            <a:off x="775411" y="2168985"/>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1</a:t>
            </a:r>
          </a:p>
        </p:txBody>
      </p:sp>
      <p:sp>
        <p:nvSpPr>
          <p:cNvPr id="10" name="TextBox 9"/>
          <p:cNvSpPr txBox="1"/>
          <p:nvPr/>
        </p:nvSpPr>
        <p:spPr>
          <a:xfrm>
            <a:off x="1189940" y="2201846"/>
            <a:ext cx="1303081" cy="180499"/>
          </a:xfrm>
          <a:prstGeom prst="rect">
            <a:avLst/>
          </a:prstGeom>
          <a:noFill/>
        </p:spPr>
        <p:txBody>
          <a:bodyPr wrap="square" lIns="0" tIns="0" rIns="0" bIns="0" anchor="ctr">
            <a:spAutoFit/>
          </a:bodyPr>
          <a:lstStyle/>
          <a:p>
            <a:pPr algn="l">
              <a:lnSpc>
                <a:spcPct val="88000"/>
              </a:lnSpc>
            </a:pPr>
            <a:r>
              <a:rPr lang="en-IN" sz="1333" b="1">
                <a:solidFill>
                  <a:srgbClr val="111827"/>
                </a:solidFill>
                <a:latin typeface="Open Sans Regular"/>
                <a:ea typeface="Open Sans Regular"/>
                <a:cs typeface="Open Sans Regular"/>
              </a:rPr>
              <a:t>Requirements</a:t>
            </a:r>
          </a:p>
        </p:txBody>
      </p:sp>
      <p:sp>
        <p:nvSpPr>
          <p:cNvPr id="11" name="TextBox 10"/>
          <p:cNvSpPr txBox="1"/>
          <p:nvPr/>
        </p:nvSpPr>
        <p:spPr>
          <a:xfrm>
            <a:off x="775412" y="2584705"/>
            <a:ext cx="1717609" cy="496867"/>
          </a:xfrm>
          <a:prstGeom prst="rect">
            <a:avLst/>
          </a:prstGeom>
          <a:noFill/>
        </p:spPr>
        <p:txBody>
          <a:bodyPr wrap="square" lIns="0" tIns="0" rIns="0" bIns="0" anchor="t">
            <a:spAutoFit/>
          </a:bodyPr>
          <a:lstStyle/>
          <a:p>
            <a:pPr algn="l">
              <a:lnSpc>
                <a:spcPct val="95000"/>
              </a:lnSpc>
            </a:pPr>
            <a:r>
              <a:rPr lang="en-US" sz="1100">
                <a:solidFill>
                  <a:srgbClr val="4B5563"/>
                </a:solidFill>
                <a:latin typeface="Open Sans Regular"/>
                <a:ea typeface="Open Sans Regular"/>
                <a:cs typeface="Open Sans Regular"/>
              </a:rPr>
              <a:t>Captured with Copilot from meetings, chat and documents</a:t>
            </a:r>
          </a:p>
        </p:txBody>
      </p:sp>
      <p:sp>
        <p:nvSpPr>
          <p:cNvPr id="12" name="Isosceles Triangle 11"/>
          <p:cNvSpPr/>
          <p:nvPr/>
        </p:nvSpPr>
        <p:spPr>
          <a:xfrm rot="5400000">
            <a:off x="2702723" y="2535936"/>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13" name="Card"/>
          <p:cNvSpPr/>
          <p:nvPr/>
        </p:nvSpPr>
        <p:spPr>
          <a:xfrm>
            <a:off x="2834397" y="1901952"/>
            <a:ext cx="2107753" cy="1511808"/>
          </a:xfrm>
          <a:prstGeom prst="rect">
            <a:avLst/>
          </a:prstGeom>
          <a:solidFill>
            <a:srgbClr val="FFFFFF"/>
          </a:solidFill>
          <a:ln w="6350">
            <a:solidFill>
              <a:srgbClr val="4472C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14" name="CardBar"/>
          <p:cNvSpPr/>
          <p:nvPr/>
        </p:nvSpPr>
        <p:spPr>
          <a:xfrm>
            <a:off x="2834397" y="1901952"/>
            <a:ext cx="2107753"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15" name="Badge"/>
          <p:cNvSpPr/>
          <p:nvPr/>
        </p:nvSpPr>
        <p:spPr>
          <a:xfrm>
            <a:off x="3029468" y="2121408"/>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16" name="TextBox 15"/>
          <p:cNvSpPr txBox="1"/>
          <p:nvPr/>
        </p:nvSpPr>
        <p:spPr>
          <a:xfrm>
            <a:off x="3029468" y="2168985"/>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2</a:t>
            </a:r>
          </a:p>
        </p:txBody>
      </p:sp>
      <p:sp>
        <p:nvSpPr>
          <p:cNvPr id="17" name="TextBox 16"/>
          <p:cNvSpPr txBox="1"/>
          <p:nvPr/>
        </p:nvSpPr>
        <p:spPr>
          <a:xfrm>
            <a:off x="3443997" y="2201846"/>
            <a:ext cx="1303081" cy="180499"/>
          </a:xfrm>
          <a:prstGeom prst="rect">
            <a:avLst/>
          </a:prstGeom>
          <a:noFill/>
        </p:spPr>
        <p:txBody>
          <a:bodyPr wrap="square" lIns="0" tIns="0" rIns="0" bIns="0" anchor="ctr">
            <a:spAutoFit/>
          </a:bodyPr>
          <a:lstStyle/>
          <a:p>
            <a:pPr algn="l">
              <a:lnSpc>
                <a:spcPct val="88000"/>
              </a:lnSpc>
            </a:pPr>
            <a:r>
              <a:rPr lang="en-IN" sz="1333" b="1">
                <a:solidFill>
                  <a:srgbClr val="111827"/>
                </a:solidFill>
                <a:latin typeface="Open Sans Regular"/>
                <a:ea typeface="Open Sans Regular"/>
                <a:cs typeface="Open Sans Regular"/>
              </a:rPr>
              <a:t>Functional spec</a:t>
            </a:r>
          </a:p>
        </p:txBody>
      </p:sp>
      <p:sp>
        <p:nvSpPr>
          <p:cNvPr id="18" name="TextBox 17"/>
          <p:cNvSpPr txBox="1"/>
          <p:nvPr/>
        </p:nvSpPr>
        <p:spPr>
          <a:xfrm>
            <a:off x="3029469" y="2584705"/>
            <a:ext cx="1717609" cy="331245"/>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What the agent must do, and for whom</a:t>
            </a:r>
          </a:p>
        </p:txBody>
      </p:sp>
      <p:sp>
        <p:nvSpPr>
          <p:cNvPr id="19" name="Isosceles Triangle 18"/>
          <p:cNvSpPr/>
          <p:nvPr/>
        </p:nvSpPr>
        <p:spPr>
          <a:xfrm rot="5400000">
            <a:off x="4956780" y="2535936"/>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0" name="Card"/>
          <p:cNvSpPr/>
          <p:nvPr/>
        </p:nvSpPr>
        <p:spPr>
          <a:xfrm>
            <a:off x="5088454" y="1901952"/>
            <a:ext cx="2107753" cy="1511808"/>
          </a:xfrm>
          <a:prstGeom prst="rect">
            <a:avLst/>
          </a:prstGeom>
          <a:solidFill>
            <a:srgbClr val="FFFFFF"/>
          </a:solidFill>
          <a:ln w="6350">
            <a:solidFill>
              <a:srgbClr val="4472C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1" name="CardBar"/>
          <p:cNvSpPr/>
          <p:nvPr/>
        </p:nvSpPr>
        <p:spPr>
          <a:xfrm>
            <a:off x="5088454" y="1901952"/>
            <a:ext cx="2107753"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2" name="Badge"/>
          <p:cNvSpPr/>
          <p:nvPr/>
        </p:nvSpPr>
        <p:spPr>
          <a:xfrm>
            <a:off x="5283525" y="2121408"/>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3" name="TextBox 22"/>
          <p:cNvSpPr txBox="1"/>
          <p:nvPr/>
        </p:nvSpPr>
        <p:spPr>
          <a:xfrm>
            <a:off x="5283525" y="2168985"/>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3</a:t>
            </a:r>
          </a:p>
        </p:txBody>
      </p:sp>
      <p:sp>
        <p:nvSpPr>
          <p:cNvPr id="24" name="TextBox 23"/>
          <p:cNvSpPr txBox="1"/>
          <p:nvPr/>
        </p:nvSpPr>
        <p:spPr>
          <a:xfrm>
            <a:off x="5698054" y="2201846"/>
            <a:ext cx="1303081" cy="180499"/>
          </a:xfrm>
          <a:prstGeom prst="rect">
            <a:avLst/>
          </a:prstGeom>
          <a:noFill/>
        </p:spPr>
        <p:txBody>
          <a:bodyPr wrap="square" lIns="0" tIns="0" rIns="0" bIns="0" anchor="ctr">
            <a:spAutoFit/>
          </a:bodyPr>
          <a:lstStyle/>
          <a:p>
            <a:pPr algn="l">
              <a:lnSpc>
                <a:spcPct val="88000"/>
              </a:lnSpc>
            </a:pPr>
            <a:r>
              <a:rPr lang="en-IN" sz="1333" b="1">
                <a:solidFill>
                  <a:srgbClr val="111827"/>
                </a:solidFill>
                <a:latin typeface="Open Sans Regular"/>
                <a:ea typeface="Open Sans Regular"/>
                <a:cs typeface="Open Sans Regular"/>
              </a:rPr>
              <a:t>Technical spec</a:t>
            </a:r>
          </a:p>
        </p:txBody>
      </p:sp>
      <p:sp>
        <p:nvSpPr>
          <p:cNvPr id="25" name="TextBox 24"/>
          <p:cNvSpPr txBox="1"/>
          <p:nvPr/>
        </p:nvSpPr>
        <p:spPr>
          <a:xfrm>
            <a:off x="5283526" y="2584705"/>
            <a:ext cx="1717609" cy="496867"/>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How it gets built: harness, tools, data, controls</a:t>
            </a:r>
          </a:p>
        </p:txBody>
      </p:sp>
      <p:sp>
        <p:nvSpPr>
          <p:cNvPr id="26" name="Isosceles Triangle 25"/>
          <p:cNvSpPr/>
          <p:nvPr/>
        </p:nvSpPr>
        <p:spPr>
          <a:xfrm rot="5400000">
            <a:off x="7210836" y="2535936"/>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27" name="Card"/>
          <p:cNvSpPr/>
          <p:nvPr/>
        </p:nvSpPr>
        <p:spPr>
          <a:xfrm>
            <a:off x="7342512" y="1901952"/>
            <a:ext cx="2107753" cy="1511808"/>
          </a:xfrm>
          <a:prstGeom prst="rect">
            <a:avLst/>
          </a:prstGeom>
          <a:solidFill>
            <a:srgbClr val="FFFFFF"/>
          </a:solidFill>
          <a:ln w="6350">
            <a:solidFill>
              <a:srgbClr val="4472C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8" name="CardBar"/>
          <p:cNvSpPr/>
          <p:nvPr/>
        </p:nvSpPr>
        <p:spPr>
          <a:xfrm>
            <a:off x="7342512" y="1901952"/>
            <a:ext cx="2107753"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29" name="Badge"/>
          <p:cNvSpPr/>
          <p:nvPr/>
        </p:nvSpPr>
        <p:spPr>
          <a:xfrm>
            <a:off x="7537583" y="2121408"/>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0" name="TextBox 29"/>
          <p:cNvSpPr txBox="1"/>
          <p:nvPr/>
        </p:nvSpPr>
        <p:spPr>
          <a:xfrm>
            <a:off x="7537583" y="2168985"/>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4</a:t>
            </a:r>
          </a:p>
        </p:txBody>
      </p:sp>
      <p:sp>
        <p:nvSpPr>
          <p:cNvPr id="31" name="TextBox 30"/>
          <p:cNvSpPr txBox="1"/>
          <p:nvPr/>
        </p:nvSpPr>
        <p:spPr>
          <a:xfrm>
            <a:off x="7952112" y="2201846"/>
            <a:ext cx="1303081" cy="180499"/>
          </a:xfrm>
          <a:prstGeom prst="rect">
            <a:avLst/>
          </a:prstGeom>
          <a:noFill/>
        </p:spPr>
        <p:txBody>
          <a:bodyPr wrap="square" lIns="0" tIns="0" rIns="0" bIns="0" anchor="ctr">
            <a:spAutoFit/>
          </a:bodyPr>
          <a:lstStyle/>
          <a:p>
            <a:pPr algn="l">
              <a:lnSpc>
                <a:spcPct val="88000"/>
              </a:lnSpc>
            </a:pPr>
            <a:r>
              <a:rPr lang="en-IN" sz="1333" b="1">
                <a:solidFill>
                  <a:srgbClr val="111827"/>
                </a:solidFill>
                <a:latin typeface="Open Sans Regular"/>
                <a:ea typeface="Open Sans Regular"/>
                <a:cs typeface="Open Sans Regular"/>
              </a:rPr>
              <a:t>Execution plan</a:t>
            </a:r>
          </a:p>
        </p:txBody>
      </p:sp>
      <p:sp>
        <p:nvSpPr>
          <p:cNvPr id="32" name="TextBox 31"/>
          <p:cNvSpPr txBox="1"/>
          <p:nvPr/>
        </p:nvSpPr>
        <p:spPr>
          <a:xfrm>
            <a:off x="7537584" y="2584705"/>
            <a:ext cx="1717609" cy="331245"/>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The work broken into ordered, sizeable steps</a:t>
            </a:r>
          </a:p>
        </p:txBody>
      </p:sp>
      <p:sp>
        <p:nvSpPr>
          <p:cNvPr id="33" name="Isosceles Triangle 32"/>
          <p:cNvSpPr/>
          <p:nvPr/>
        </p:nvSpPr>
        <p:spPr>
          <a:xfrm rot="5400000">
            <a:off x="9464893" y="2535936"/>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34" name="Card"/>
          <p:cNvSpPr/>
          <p:nvPr/>
        </p:nvSpPr>
        <p:spPr>
          <a:xfrm>
            <a:off x="9596568" y="1901952"/>
            <a:ext cx="2107753" cy="1511808"/>
          </a:xfrm>
          <a:prstGeom prst="rect">
            <a:avLst/>
          </a:prstGeom>
          <a:solidFill>
            <a:srgbClr val="FFFFFF"/>
          </a:solidFill>
          <a:ln w="6350">
            <a:solidFill>
              <a:srgbClr val="4472C4"/>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5" name="CardBar"/>
          <p:cNvSpPr/>
          <p:nvPr/>
        </p:nvSpPr>
        <p:spPr>
          <a:xfrm>
            <a:off x="9596568" y="1901952"/>
            <a:ext cx="2107753"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6" name="Badge"/>
          <p:cNvSpPr/>
          <p:nvPr/>
        </p:nvSpPr>
        <p:spPr>
          <a:xfrm>
            <a:off x="9791639" y="2121408"/>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37" name="TextBox 36"/>
          <p:cNvSpPr txBox="1"/>
          <p:nvPr/>
        </p:nvSpPr>
        <p:spPr>
          <a:xfrm>
            <a:off x="9791639" y="2168985"/>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5</a:t>
            </a:r>
          </a:p>
        </p:txBody>
      </p:sp>
      <p:sp>
        <p:nvSpPr>
          <p:cNvPr id="38" name="TextBox 37"/>
          <p:cNvSpPr txBox="1"/>
          <p:nvPr/>
        </p:nvSpPr>
        <p:spPr>
          <a:xfrm>
            <a:off x="10206168" y="2201846"/>
            <a:ext cx="1303081" cy="180499"/>
          </a:xfrm>
          <a:prstGeom prst="rect">
            <a:avLst/>
          </a:prstGeom>
          <a:noFill/>
        </p:spPr>
        <p:txBody>
          <a:bodyPr wrap="square" lIns="0" tIns="0" rIns="0" bIns="0" anchor="ctr">
            <a:spAutoFit/>
          </a:bodyPr>
          <a:lstStyle/>
          <a:p>
            <a:pPr algn="l">
              <a:lnSpc>
                <a:spcPct val="88000"/>
              </a:lnSpc>
            </a:pPr>
            <a:r>
              <a:rPr lang="en-IN" sz="1333" b="1">
                <a:solidFill>
                  <a:srgbClr val="111827"/>
                </a:solidFill>
                <a:latin typeface="Open Sans Regular"/>
                <a:ea typeface="Open Sans Regular"/>
                <a:cs typeface="Open Sans Regular"/>
              </a:rPr>
              <a:t>Cost estimate</a:t>
            </a:r>
          </a:p>
        </p:txBody>
      </p:sp>
      <p:sp>
        <p:nvSpPr>
          <p:cNvPr id="39" name="TextBox 38"/>
          <p:cNvSpPr txBox="1"/>
          <p:nvPr/>
        </p:nvSpPr>
        <p:spPr>
          <a:xfrm>
            <a:off x="9791640" y="2584705"/>
            <a:ext cx="1717609" cy="496867"/>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Effort and Copilot Credits priced from the plan, on your rate card</a:t>
            </a:r>
          </a:p>
        </p:txBody>
      </p:sp>
      <p:sp>
        <p:nvSpPr>
          <p:cNvPr id="40" name="Card"/>
          <p:cNvSpPr/>
          <p:nvPr/>
        </p:nvSpPr>
        <p:spPr>
          <a:xfrm>
            <a:off x="580340" y="3901440"/>
            <a:ext cx="2107753" cy="1511808"/>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41" name="CardBar"/>
          <p:cNvSpPr/>
          <p:nvPr/>
        </p:nvSpPr>
        <p:spPr>
          <a:xfrm>
            <a:off x="580340" y="3901440"/>
            <a:ext cx="2107753"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42" name="Badge"/>
          <p:cNvSpPr/>
          <p:nvPr/>
        </p:nvSpPr>
        <p:spPr>
          <a:xfrm>
            <a:off x="775411" y="4120896"/>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44" name="TextBox 43"/>
          <p:cNvSpPr txBox="1"/>
          <p:nvPr/>
        </p:nvSpPr>
        <p:spPr>
          <a:xfrm>
            <a:off x="1189940" y="4201335"/>
            <a:ext cx="1303081" cy="180499"/>
          </a:xfrm>
          <a:prstGeom prst="rect">
            <a:avLst/>
          </a:prstGeom>
          <a:noFill/>
        </p:spPr>
        <p:txBody>
          <a:bodyPr wrap="square" lIns="0" tIns="0" rIns="0" bIns="0" anchor="ctr">
            <a:spAutoFit/>
          </a:bodyPr>
          <a:lstStyle/>
          <a:p>
            <a:pPr algn="l">
              <a:lnSpc>
                <a:spcPct val="88000"/>
              </a:lnSpc>
            </a:pPr>
            <a:r>
              <a:rPr sz="1333" b="1">
                <a:solidFill>
                  <a:srgbClr val="111827"/>
                </a:solidFill>
                <a:latin typeface="Segoe UI Semibold"/>
              </a:rPr>
              <a:t>Approval</a:t>
            </a:r>
          </a:p>
        </p:txBody>
      </p:sp>
      <p:sp>
        <p:nvSpPr>
          <p:cNvPr id="45" name="TextBox 44"/>
          <p:cNvSpPr txBox="1"/>
          <p:nvPr/>
        </p:nvSpPr>
        <p:spPr>
          <a:xfrm>
            <a:off x="775412" y="4584193"/>
            <a:ext cx="1717609" cy="331245"/>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The effort is signed off before anyone builds</a:t>
            </a:r>
          </a:p>
        </p:txBody>
      </p:sp>
      <p:sp>
        <p:nvSpPr>
          <p:cNvPr id="46" name="Isosceles Triangle 45"/>
          <p:cNvSpPr/>
          <p:nvPr/>
        </p:nvSpPr>
        <p:spPr>
          <a:xfrm rot="5400000">
            <a:off x="2702723" y="4535424"/>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47" name="Card"/>
          <p:cNvSpPr/>
          <p:nvPr/>
        </p:nvSpPr>
        <p:spPr>
          <a:xfrm>
            <a:off x="2834397" y="3901440"/>
            <a:ext cx="2107753" cy="1511808"/>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48" name="CardBar"/>
          <p:cNvSpPr/>
          <p:nvPr/>
        </p:nvSpPr>
        <p:spPr>
          <a:xfrm>
            <a:off x="2834397" y="3901440"/>
            <a:ext cx="2107753"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49" name="Badge"/>
          <p:cNvSpPr/>
          <p:nvPr/>
        </p:nvSpPr>
        <p:spPr>
          <a:xfrm>
            <a:off x="3029468" y="4120896"/>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50" name="TextBox 49"/>
          <p:cNvSpPr txBox="1"/>
          <p:nvPr/>
        </p:nvSpPr>
        <p:spPr>
          <a:xfrm>
            <a:off x="3029468" y="4168473"/>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7</a:t>
            </a:r>
          </a:p>
        </p:txBody>
      </p:sp>
      <p:sp>
        <p:nvSpPr>
          <p:cNvPr id="51" name="TextBox 50"/>
          <p:cNvSpPr txBox="1"/>
          <p:nvPr/>
        </p:nvSpPr>
        <p:spPr>
          <a:xfrm>
            <a:off x="3443997" y="4201335"/>
            <a:ext cx="1303081" cy="180499"/>
          </a:xfrm>
          <a:prstGeom prst="rect">
            <a:avLst/>
          </a:prstGeom>
          <a:noFill/>
        </p:spPr>
        <p:txBody>
          <a:bodyPr wrap="square" lIns="0" tIns="0" rIns="0" bIns="0" anchor="ctr">
            <a:spAutoFit/>
          </a:bodyPr>
          <a:lstStyle/>
          <a:p>
            <a:pPr algn="l">
              <a:lnSpc>
                <a:spcPct val="88000"/>
              </a:lnSpc>
            </a:pPr>
            <a:r>
              <a:rPr sz="1333" b="1">
                <a:solidFill>
                  <a:srgbClr val="111827"/>
                </a:solidFill>
                <a:latin typeface="Segoe UI Semibold"/>
              </a:rPr>
              <a:t>Build</a:t>
            </a:r>
          </a:p>
        </p:txBody>
      </p:sp>
      <p:sp>
        <p:nvSpPr>
          <p:cNvPr id="52" name="TextBox 51"/>
          <p:cNvSpPr txBox="1"/>
          <p:nvPr/>
        </p:nvSpPr>
        <p:spPr>
          <a:xfrm>
            <a:off x="3029469" y="4584193"/>
            <a:ext cx="1717609" cy="496867"/>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The plan executes against the approved scope</a:t>
            </a:r>
          </a:p>
        </p:txBody>
      </p:sp>
      <p:sp>
        <p:nvSpPr>
          <p:cNvPr id="53" name="Isosceles Triangle 52"/>
          <p:cNvSpPr/>
          <p:nvPr/>
        </p:nvSpPr>
        <p:spPr>
          <a:xfrm rot="5400000">
            <a:off x="4956780" y="4535424"/>
            <a:ext cx="121920" cy="170688"/>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54" name="Card"/>
          <p:cNvSpPr/>
          <p:nvPr/>
        </p:nvSpPr>
        <p:spPr>
          <a:xfrm>
            <a:off x="5088454" y="3901440"/>
            <a:ext cx="2107753" cy="1511808"/>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55" name="CardBar"/>
          <p:cNvSpPr/>
          <p:nvPr/>
        </p:nvSpPr>
        <p:spPr>
          <a:xfrm>
            <a:off x="5088454" y="3901440"/>
            <a:ext cx="2107753"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56" name="Badge"/>
          <p:cNvSpPr/>
          <p:nvPr/>
        </p:nvSpPr>
        <p:spPr>
          <a:xfrm>
            <a:off x="5283525" y="4120896"/>
            <a:ext cx="341376" cy="341376"/>
          </a:xfrm>
          <a:prstGeom prst="ellips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57" name="TextBox 56"/>
          <p:cNvSpPr txBox="1"/>
          <p:nvPr/>
        </p:nvSpPr>
        <p:spPr>
          <a:xfrm>
            <a:off x="5283525" y="4168473"/>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8</a:t>
            </a:r>
          </a:p>
        </p:txBody>
      </p:sp>
      <p:sp>
        <p:nvSpPr>
          <p:cNvPr id="58" name="TextBox 57"/>
          <p:cNvSpPr txBox="1"/>
          <p:nvPr/>
        </p:nvSpPr>
        <p:spPr>
          <a:xfrm>
            <a:off x="5698054" y="4201335"/>
            <a:ext cx="1303081" cy="180499"/>
          </a:xfrm>
          <a:prstGeom prst="rect">
            <a:avLst/>
          </a:prstGeom>
          <a:noFill/>
        </p:spPr>
        <p:txBody>
          <a:bodyPr wrap="square" lIns="0" tIns="0" rIns="0" bIns="0" anchor="ctr">
            <a:spAutoFit/>
          </a:bodyPr>
          <a:lstStyle/>
          <a:p>
            <a:pPr algn="l">
              <a:lnSpc>
                <a:spcPct val="88000"/>
              </a:lnSpc>
            </a:pPr>
            <a:r>
              <a:rPr sz="1333" b="1">
                <a:solidFill>
                  <a:srgbClr val="111827"/>
                </a:solidFill>
                <a:latin typeface="Segoe UI Semibold"/>
              </a:rPr>
              <a:t>Actuals</a:t>
            </a:r>
          </a:p>
        </p:txBody>
      </p:sp>
      <p:sp>
        <p:nvSpPr>
          <p:cNvPr id="59" name="TextBox 58"/>
          <p:cNvSpPr txBox="1"/>
          <p:nvPr/>
        </p:nvSpPr>
        <p:spPr>
          <a:xfrm>
            <a:off x="5283526" y="4584193"/>
            <a:ext cx="1717609" cy="496867"/>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Real turns, credits and hours captured on completion</a:t>
            </a:r>
          </a:p>
        </p:txBody>
      </p:sp>
      <p:sp>
        <p:nvSpPr>
          <p:cNvPr id="61" name="TextBox 60"/>
          <p:cNvSpPr txBox="1"/>
          <p:nvPr/>
        </p:nvSpPr>
        <p:spPr>
          <a:xfrm>
            <a:off x="2834397" y="1594872"/>
            <a:ext cx="8869924" cy="153888"/>
          </a:xfrm>
          <a:prstGeom prst="rect">
            <a:avLst/>
          </a:prstGeom>
          <a:noFill/>
        </p:spPr>
        <p:txBody>
          <a:bodyPr wrap="square" lIns="0" tIns="0" rIns="0" bIns="0" anchor="t">
            <a:spAutoFit/>
          </a:bodyPr>
          <a:lstStyle/>
          <a:p>
            <a:pPr algn="l"/>
            <a:r>
              <a:rPr lang="en-US" sz="1000" b="1" spc="100">
                <a:solidFill>
                  <a:srgbClr val="182C61"/>
                </a:solidFill>
                <a:latin typeface="Segoe UI Semibold"/>
              </a:rPr>
              <a:t>GENERATED BY YOUR ORGANIZATION'S OWN PLUGINS</a:t>
            </a:r>
            <a:endParaRPr lang="en-US" sz="1000" b="1" spc="100">
              <a:solidFill>
                <a:srgbClr val="182C61"/>
              </a:solidFill>
              <a:latin typeface="Segoe UI Semibold"/>
              <a:cs typeface="Segoe UI Semibold"/>
            </a:endParaRPr>
          </a:p>
        </p:txBody>
      </p:sp>
      <p:sp>
        <p:nvSpPr>
          <p:cNvPr id="62" name="Conn"/>
          <p:cNvSpPr/>
          <p:nvPr/>
        </p:nvSpPr>
        <p:spPr>
          <a:xfrm>
            <a:off x="10108388" y="3413760"/>
            <a:ext cx="21945" cy="195072"/>
          </a:xfrm>
          <a:prstGeom prst="rect">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3" name="Conn"/>
          <p:cNvSpPr/>
          <p:nvPr/>
        </p:nvSpPr>
        <p:spPr>
          <a:xfrm>
            <a:off x="1634216" y="3597860"/>
            <a:ext cx="8485144" cy="21945"/>
          </a:xfrm>
          <a:prstGeom prst="rect">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4" name="Conn"/>
          <p:cNvSpPr/>
          <p:nvPr/>
        </p:nvSpPr>
        <p:spPr>
          <a:xfrm>
            <a:off x="1623244" y="3608832"/>
            <a:ext cx="21945" cy="134112"/>
          </a:xfrm>
          <a:prstGeom prst="rect">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5" name="Isosceles Triangle 64"/>
          <p:cNvSpPr/>
          <p:nvPr/>
        </p:nvSpPr>
        <p:spPr>
          <a:xfrm rot="10800000">
            <a:off x="1524488" y="3742944"/>
            <a:ext cx="219456" cy="158496"/>
          </a:xfrm>
          <a:prstGeom prst="triangle">
            <a:avLst/>
          </a:prstGeom>
          <a:solidFill>
            <a:srgbClr val="8A97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66" name="Conn"/>
          <p:cNvSpPr/>
          <p:nvPr/>
        </p:nvSpPr>
        <p:spPr>
          <a:xfrm>
            <a:off x="6131358" y="5413248"/>
            <a:ext cx="21945" cy="268224"/>
          </a:xfrm>
          <a:prstGeom prst="rect">
            <a:avLst/>
          </a:prstGeom>
          <a:solidFill>
            <a:srgbClr val="8A97A6"/>
          </a:solidFill>
          <a:ln>
            <a:solidFill>
              <a:srgbClr val="182C6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7" name="Conn"/>
          <p:cNvSpPr/>
          <p:nvPr/>
        </p:nvSpPr>
        <p:spPr>
          <a:xfrm>
            <a:off x="6142330" y="5670500"/>
            <a:ext cx="5037735" cy="21945"/>
          </a:xfrm>
          <a:prstGeom prst="rect">
            <a:avLst/>
          </a:prstGeom>
          <a:solidFill>
            <a:srgbClr val="8A97A6"/>
          </a:solidFill>
          <a:ln>
            <a:solidFill>
              <a:srgbClr val="182C6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8" name="Conn"/>
          <p:cNvSpPr/>
          <p:nvPr/>
        </p:nvSpPr>
        <p:spPr>
          <a:xfrm>
            <a:off x="11169092" y="3572256"/>
            <a:ext cx="21945" cy="2109216"/>
          </a:xfrm>
          <a:prstGeom prst="rect">
            <a:avLst/>
          </a:prstGeom>
          <a:solidFill>
            <a:srgbClr val="8A97A6"/>
          </a:solidFill>
          <a:ln>
            <a:solidFill>
              <a:srgbClr val="182C61"/>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69" name="Isosceles Triangle 68"/>
          <p:cNvSpPr/>
          <p:nvPr/>
        </p:nvSpPr>
        <p:spPr>
          <a:xfrm>
            <a:off x="11070336" y="3413760"/>
            <a:ext cx="219456" cy="158496"/>
          </a:xfrm>
          <a:prstGeom prst="triangle">
            <a:avLst/>
          </a:prstGeom>
          <a:solidFill>
            <a:srgbClr val="182C6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sz="2400"/>
          </a:p>
        </p:txBody>
      </p:sp>
      <p:sp>
        <p:nvSpPr>
          <p:cNvPr id="70" name="Card"/>
          <p:cNvSpPr/>
          <p:nvPr/>
        </p:nvSpPr>
        <p:spPr>
          <a:xfrm>
            <a:off x="7498080" y="4072128"/>
            <a:ext cx="3108960" cy="1170432"/>
          </a:xfrm>
          <a:prstGeom prst="rect">
            <a:avLst/>
          </a:prstGeom>
          <a:solidFill>
            <a:srgbClr val="FFFFFF"/>
          </a:solidFill>
          <a:ln w="6350">
            <a:solidFill>
              <a:srgbClr val="FF7E00"/>
            </a:solidFill>
          </a:ln>
          <a:effectLst>
            <a:outerShdw blurRad="279400" algn="ctr" rotWithShape="0">
              <a:prstClr val="black">
                <a:alpha val="15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71" name="CardBar"/>
          <p:cNvSpPr/>
          <p:nvPr/>
        </p:nvSpPr>
        <p:spPr>
          <a:xfrm>
            <a:off x="7498080" y="4072128"/>
            <a:ext cx="3108960" cy="64008"/>
          </a:xfrm>
          <a:prstGeom prst="rect">
            <a:avLst/>
          </a:prstGeom>
          <a:solidFill>
            <a:srgbClr val="FF7E0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sz="2400"/>
          </a:p>
        </p:txBody>
      </p:sp>
      <p:sp>
        <p:nvSpPr>
          <p:cNvPr id="72" name="TextBox 71"/>
          <p:cNvSpPr txBox="1"/>
          <p:nvPr/>
        </p:nvSpPr>
        <p:spPr>
          <a:xfrm>
            <a:off x="7717536" y="4315968"/>
            <a:ext cx="2670048" cy="153888"/>
          </a:xfrm>
          <a:prstGeom prst="rect">
            <a:avLst/>
          </a:prstGeom>
          <a:noFill/>
        </p:spPr>
        <p:txBody>
          <a:bodyPr wrap="square" lIns="0" tIns="0" rIns="0" bIns="0" anchor="t">
            <a:spAutoFit/>
          </a:bodyPr>
          <a:lstStyle/>
          <a:p>
            <a:pPr algn="l"/>
            <a:r>
              <a:rPr lang="en-IN" sz="1000" b="1" spc="100">
                <a:solidFill>
                  <a:srgbClr val="182C61"/>
                </a:solidFill>
                <a:latin typeface="Open Sans Regular"/>
                <a:ea typeface="Open Sans Regular"/>
                <a:cs typeface="Open Sans Regular"/>
              </a:rPr>
              <a:t>ACTUALS → ESTIMATOR</a:t>
            </a:r>
          </a:p>
        </p:txBody>
      </p:sp>
      <p:sp>
        <p:nvSpPr>
          <p:cNvPr id="73" name="TextBox 72"/>
          <p:cNvSpPr txBox="1"/>
          <p:nvPr/>
        </p:nvSpPr>
        <p:spPr>
          <a:xfrm>
            <a:off x="7717536" y="4608577"/>
            <a:ext cx="2670048" cy="331245"/>
          </a:xfrm>
          <a:prstGeom prst="rect">
            <a:avLst/>
          </a:prstGeom>
          <a:noFill/>
        </p:spPr>
        <p:txBody>
          <a:bodyPr wrap="square" lIns="0" tIns="0" rIns="0" bIns="0" anchor="t">
            <a:spAutoFit/>
          </a:bodyPr>
          <a:lstStyle/>
          <a:p>
            <a:pPr algn="l">
              <a:lnSpc>
                <a:spcPct val="95000"/>
              </a:lnSpc>
            </a:pPr>
            <a:r>
              <a:rPr sz="1133">
                <a:solidFill>
                  <a:srgbClr val="4B5563"/>
                </a:solidFill>
                <a:latin typeface="Open Sans Regular"/>
                <a:ea typeface="Open Sans Regular"/>
                <a:cs typeface="Open Sans Regular"/>
              </a:rPr>
              <a:t>The next estimate is calibrated on what your team actually does.</a:t>
            </a:r>
          </a:p>
        </p:txBody>
      </p:sp>
      <p:sp>
        <p:nvSpPr>
          <p:cNvPr id="75" name="TextBox 74">
            <a:extLst>
              <a:ext uri="{FF2B5EF4-FFF2-40B4-BE49-F238E27FC236}">
                <a16:creationId xmlns:a16="http://schemas.microsoft.com/office/drawing/2014/main" id="{D480A2D0-F4A5-BBF7-E80D-4A7868B0BFD7}"/>
              </a:ext>
            </a:extLst>
          </p:cNvPr>
          <p:cNvSpPr txBox="1"/>
          <p:nvPr/>
        </p:nvSpPr>
        <p:spPr>
          <a:xfrm>
            <a:off x="7757920" y="6092952"/>
            <a:ext cx="3358292" cy="246221"/>
          </a:xfrm>
          <a:prstGeom prst="rect">
            <a:avLst/>
          </a:prstGeom>
          <a:noFill/>
        </p:spPr>
        <p:txBody>
          <a:bodyPr wrap="none" lIns="0" tIns="0" rIns="0" bIns="0" rtlCol="0">
            <a:spAutoFit/>
          </a:bodyPr>
          <a:lstStyle/>
          <a:p>
            <a:r>
              <a:rPr lang="en-US" sz="1600">
                <a:latin typeface="Open Sans" panose="020B0606030504020204" pitchFamily="34" charset="0"/>
                <a:ea typeface="Open Sans" panose="020B0606030504020204" pitchFamily="34" charset="0"/>
                <a:cs typeface="Open Sans" panose="020B0606030504020204" pitchFamily="34" charset="0"/>
                <a:hlinkClick r:id="rId3"/>
              </a:rPr>
              <a:t>https://samples.theagentdude.com</a:t>
            </a:r>
            <a:endParaRPr lang="en-US" sz="1600">
              <a:latin typeface="Open Sans" panose="020B0606030504020204" pitchFamily="34" charset="0"/>
              <a:ea typeface="Open Sans" panose="020B0606030504020204" pitchFamily="34" charset="0"/>
              <a:cs typeface="Open Sans" panose="020B0606030504020204" pitchFamily="34" charset="0"/>
            </a:endParaRPr>
          </a:p>
        </p:txBody>
      </p:sp>
      <p:grpSp>
        <p:nvGrpSpPr>
          <p:cNvPr id="74" name="Group 73">
            <a:extLst>
              <a:ext uri="{FF2B5EF4-FFF2-40B4-BE49-F238E27FC236}">
                <a16:creationId xmlns:a16="http://schemas.microsoft.com/office/drawing/2014/main" id="{C7315A01-BEA2-4D3B-5F75-0D658FAD12D6}"/>
              </a:ext>
            </a:extLst>
          </p:cNvPr>
          <p:cNvGrpSpPr/>
          <p:nvPr/>
        </p:nvGrpSpPr>
        <p:grpSpPr>
          <a:xfrm>
            <a:off x="9518904" y="226344"/>
            <a:ext cx="2440675" cy="240000"/>
            <a:chOff x="952500" y="638176"/>
            <a:chExt cx="4029075" cy="396193"/>
          </a:xfrm>
        </p:grpSpPr>
        <p:pic>
          <p:nvPicPr>
            <p:cNvPr id="76" name="Image 1" descr="preencoded.png">
              <a:extLst>
                <a:ext uri="{FF2B5EF4-FFF2-40B4-BE49-F238E27FC236}">
                  <a16:creationId xmlns:a16="http://schemas.microsoft.com/office/drawing/2014/main" id="{9037B2CA-9E25-2B96-6CDA-FBA8D397F64B}"/>
                </a:ext>
              </a:extLst>
            </p:cNvPr>
            <p:cNvPicPr>
              <a:picLocks noChangeAspect="1"/>
            </p:cNvPicPr>
            <p:nvPr/>
          </p:nvPicPr>
          <p:blipFill>
            <a:blip r:embed="rId4"/>
            <a:srcRect/>
            <a:stretch/>
          </p:blipFill>
          <p:spPr>
            <a:xfrm>
              <a:off x="952500" y="638176"/>
              <a:ext cx="2760688" cy="396193"/>
            </a:xfrm>
            <a:prstGeom prst="rect">
              <a:avLst/>
            </a:prstGeom>
          </p:spPr>
        </p:pic>
        <p:pic>
          <p:nvPicPr>
            <p:cNvPr id="77" name="Image 11" descr="preencoded.png">
              <a:extLst>
                <a:ext uri="{FF2B5EF4-FFF2-40B4-BE49-F238E27FC236}">
                  <a16:creationId xmlns:a16="http://schemas.microsoft.com/office/drawing/2014/main" id="{7D85031A-3855-237E-F357-EA19957BB28D}"/>
                </a:ext>
              </a:extLst>
            </p:cNvPr>
            <p:cNvPicPr>
              <a:picLocks noChangeAspect="1"/>
            </p:cNvPicPr>
            <p:nvPr/>
          </p:nvPicPr>
          <p:blipFill>
            <a:blip r:embed="rId5"/>
            <a:srcRect/>
            <a:stretch/>
          </p:blipFill>
          <p:spPr>
            <a:xfrm>
              <a:off x="3907523" y="706756"/>
              <a:ext cx="1074052" cy="257720"/>
            </a:xfrm>
            <a:prstGeom prst="rect">
              <a:avLst/>
            </a:prstGeom>
          </p:spPr>
        </p:pic>
        <p:cxnSp>
          <p:nvCxnSpPr>
            <p:cNvPr id="78" name="Straight Connector 77">
              <a:extLst>
                <a:ext uri="{FF2B5EF4-FFF2-40B4-BE49-F238E27FC236}">
                  <a16:creationId xmlns:a16="http://schemas.microsoft.com/office/drawing/2014/main" id="{B330E74F-0DB3-DA79-3A81-F0DD6B37B308}"/>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79" name="Picture 78">
            <a:extLst>
              <a:ext uri="{FF2B5EF4-FFF2-40B4-BE49-F238E27FC236}">
                <a16:creationId xmlns:a16="http://schemas.microsoft.com/office/drawing/2014/main" id="{20308608-FB96-B20F-D972-9FB18C56431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80" name="TextBox 79">
            <a:extLst>
              <a:ext uri="{FF2B5EF4-FFF2-40B4-BE49-F238E27FC236}">
                <a16:creationId xmlns:a16="http://schemas.microsoft.com/office/drawing/2014/main" id="{888BC927-1B1C-D702-8415-8D405B857185}"/>
              </a:ext>
            </a:extLst>
          </p:cNvPr>
          <p:cNvSpPr txBox="1"/>
          <p:nvPr/>
        </p:nvSpPr>
        <p:spPr>
          <a:xfrm>
            <a:off x="773947" y="4158313"/>
            <a:ext cx="341376" cy="246221"/>
          </a:xfrm>
          <a:prstGeom prst="rect">
            <a:avLst/>
          </a:prstGeom>
          <a:noFill/>
        </p:spPr>
        <p:txBody>
          <a:bodyPr wrap="square" lIns="0" tIns="0" rIns="0" bIns="0" anchor="ctr">
            <a:spAutoFit/>
          </a:bodyPr>
          <a:lstStyle/>
          <a:p>
            <a:pPr algn="ctr"/>
            <a:r>
              <a:rPr sz="1600" b="1">
                <a:solidFill>
                  <a:srgbClr val="FFFFFF"/>
                </a:solidFill>
                <a:latin typeface="Segoe UI Semibold"/>
              </a:rPr>
              <a:t>7</a:t>
            </a:r>
          </a:p>
        </p:txBody>
      </p:sp>
      <p:sp>
        <p:nvSpPr>
          <p:cNvPr id="43" name="LeftColRule">
            <a:extLst>
              <a:ext uri="{FF2B5EF4-FFF2-40B4-BE49-F238E27FC236}">
                <a16:creationId xmlns:a16="http://schemas.microsoft.com/office/drawing/2014/main" id="{91551AA1-A53A-29D1-F83C-56923422C148}"/>
              </a:ext>
            </a:extLst>
          </p:cNvPr>
          <p:cNvSpPr/>
          <p:nvPr/>
        </p:nvSpPr>
        <p:spPr>
          <a:xfrm flipV="1">
            <a:off x="580339" y="915681"/>
            <a:ext cx="6297994"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BAF66-8C2A-0960-3AFF-FCAD5D3A66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5219B8-8622-B00D-0D7F-1E2AE751F097}"/>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2</a:t>
            </a:r>
          </a:p>
        </p:txBody>
      </p:sp>
      <p:sp>
        <p:nvSpPr>
          <p:cNvPr id="44" name="Rectangle: Rounded Corners 43">
            <a:extLst>
              <a:ext uri="{FF2B5EF4-FFF2-40B4-BE49-F238E27FC236}">
                <a16:creationId xmlns:a16="http://schemas.microsoft.com/office/drawing/2014/main" id="{08EA08C8-CE59-BF0D-A232-D6BD0A1E51D4}"/>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ea typeface="+mn-lt"/>
                <a:cs typeface="+mn-lt"/>
              </a:rPr>
              <a:t>What Is Currently Stopping You From Scaling Agents Further?</a:t>
            </a:r>
            <a:endParaRPr lang="en-US"/>
          </a:p>
        </p:txBody>
      </p:sp>
      <p:grpSp>
        <p:nvGrpSpPr>
          <p:cNvPr id="62" name="Group 61">
            <a:extLst>
              <a:ext uri="{FF2B5EF4-FFF2-40B4-BE49-F238E27FC236}">
                <a16:creationId xmlns:a16="http://schemas.microsoft.com/office/drawing/2014/main" id="{1E74D5DC-5070-8E5E-F088-DD0C4A5AE641}"/>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2C417D90-2871-5F47-69F0-5A189AEC5CD6}"/>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B59DED99-A297-A616-B621-2C95E2E272C8}"/>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BE123A5C-9F28-D9A1-22B5-BB13217DE23A}"/>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44483088-7549-C10C-AEEC-415A374B42C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7AF85C00-CA8B-9EC8-352E-34B95160BBD7}"/>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B91C5D6-B89B-9BD8-862B-FEC9A7704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F36D7588-B191-EFC3-46FB-EDC419062AA7}"/>
              </a:ext>
            </a:extLst>
          </p:cNvPr>
          <p:cNvGrpSpPr/>
          <p:nvPr/>
        </p:nvGrpSpPr>
        <p:grpSpPr>
          <a:xfrm>
            <a:off x="9266257" y="244592"/>
            <a:ext cx="2761424" cy="271540"/>
            <a:chOff x="952500" y="638176"/>
            <a:chExt cx="4029075" cy="396193"/>
          </a:xfrm>
        </p:grpSpPr>
        <p:pic>
          <p:nvPicPr>
            <p:cNvPr id="11" name="Image 1" descr="preencoded.png">
              <a:extLst>
                <a:ext uri="{FF2B5EF4-FFF2-40B4-BE49-F238E27FC236}">
                  <a16:creationId xmlns:a16="http://schemas.microsoft.com/office/drawing/2014/main" id="{950A6F55-77E7-060B-B889-5082AF1A54F0}"/>
                </a:ext>
              </a:extLst>
            </p:cNvPr>
            <p:cNvPicPr>
              <a:picLocks noChangeAspect="1"/>
            </p:cNvPicPr>
            <p:nvPr/>
          </p:nvPicPr>
          <p:blipFill>
            <a:blip r:embed="rId4"/>
            <a:srcRect/>
            <a:stretch/>
          </p:blipFill>
          <p:spPr>
            <a:xfrm>
              <a:off x="952500" y="638176"/>
              <a:ext cx="2760688" cy="396193"/>
            </a:xfrm>
            <a:prstGeom prst="rect">
              <a:avLst/>
            </a:prstGeom>
          </p:spPr>
        </p:pic>
        <p:pic>
          <p:nvPicPr>
            <p:cNvPr id="12" name="Image 11" descr="preencoded.png">
              <a:extLst>
                <a:ext uri="{FF2B5EF4-FFF2-40B4-BE49-F238E27FC236}">
                  <a16:creationId xmlns:a16="http://schemas.microsoft.com/office/drawing/2014/main" id="{3672C64C-59E7-8414-90D6-FA71460241F6}"/>
                </a:ext>
              </a:extLst>
            </p:cNvPr>
            <p:cNvPicPr>
              <a:picLocks noChangeAspect="1"/>
            </p:cNvPicPr>
            <p:nvPr/>
          </p:nvPicPr>
          <p:blipFill>
            <a:blip r:embed="rId5"/>
            <a:srcRect/>
            <a:stretch/>
          </p:blipFill>
          <p:spPr>
            <a:xfrm>
              <a:off x="3907523" y="706756"/>
              <a:ext cx="1074052" cy="257720"/>
            </a:xfrm>
            <a:prstGeom prst="rect">
              <a:avLst/>
            </a:prstGeom>
          </p:spPr>
        </p:pic>
        <p:cxnSp>
          <p:nvCxnSpPr>
            <p:cNvPr id="13" name="Straight Connector 12">
              <a:extLst>
                <a:ext uri="{FF2B5EF4-FFF2-40B4-BE49-F238E27FC236}">
                  <a16:creationId xmlns:a16="http://schemas.microsoft.com/office/drawing/2014/main" id="{95A1E0A6-6A06-A03D-15A1-6C617BE1E795}"/>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7359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409146"/>
            <a:ext cx="8778240" cy="566928"/>
          </a:xfrm>
          <a:prstGeom prst="rect">
            <a:avLst/>
          </a:prstGeom>
          <a:noFill/>
          <a:ln/>
        </p:spPr>
        <p:txBody>
          <a:bodyPr wrap="square" lIns="0" tIns="0" rIns="0" bIns="0" rtlCol="0" anchor="ctr"/>
          <a:lstStyle/>
          <a:p>
            <a:pPr marL="0" indent="0">
              <a:buNone/>
            </a:pPr>
            <a:r>
              <a:rPr lang="en-US" sz="2400" b="1">
                <a:solidFill>
                  <a:srgbClr val="1F3A63"/>
                </a:solidFill>
                <a:latin typeface="Montserrat" pitchFamily="2" charset="0"/>
                <a:ea typeface="Open Sans" panose="020B0606030504020204" pitchFamily="34" charset="0"/>
                <a:cs typeface="Open Sans" panose="020B0606030504020204" pitchFamily="34" charset="0"/>
              </a:rPr>
              <a:t>Why The Pilots Stalled And What Production Required</a:t>
            </a:r>
            <a:endParaRPr lang="en-US" sz="2400">
              <a:latin typeface="Montserrat" pitchFamily="2" charset="0"/>
              <a:ea typeface="Open Sans" panose="020B0606030504020204" pitchFamily="34" charset="0"/>
              <a:cs typeface="Open Sans" panose="020B0606030504020204" pitchFamily="34" charset="0"/>
            </a:endParaRPr>
          </a:p>
        </p:txBody>
      </p:sp>
      <p:sp>
        <p:nvSpPr>
          <p:cNvPr id="3" name="Text 1"/>
          <p:cNvSpPr txBox="1"/>
          <p:nvPr/>
        </p:nvSpPr>
        <p:spPr>
          <a:xfrm>
            <a:off x="457199" y="1095046"/>
            <a:ext cx="10527475" cy="292608"/>
          </a:xfrm>
          <a:prstGeom prst="rect">
            <a:avLst/>
          </a:prstGeom>
          <a:noFill/>
          <a:ln/>
        </p:spPr>
        <p:txBody>
          <a:bodyPr wrap="square" lIns="0" tIns="0" rIns="0" bIns="0" rtlCol="0" anchor="ctr"/>
          <a:lstStyle/>
          <a:p>
            <a:pPr marL="0" indent="0">
              <a:buNone/>
            </a:pPr>
            <a:r>
              <a:rPr lang="en-US" sz="1250">
                <a:solidFill>
                  <a:srgbClr val="17335D"/>
                </a:solidFill>
                <a:latin typeface="Open Sans" panose="020B0606030504020204" pitchFamily="34" charset="0"/>
                <a:ea typeface="Open Sans" panose="020B0606030504020204" pitchFamily="34" charset="0"/>
                <a:cs typeface="Open Sans" panose="020B0606030504020204" pitchFamily="34" charset="0"/>
              </a:rPr>
              <a:t>Two of our customers has two starting points. Same symptoms as every stalled pilot and the fixes were architectural, not prompt tweaks.</a:t>
            </a:r>
            <a:endParaRPr lang="en-US" sz="1250">
              <a:latin typeface="Open Sans" panose="020B0606030504020204" pitchFamily="34" charset="0"/>
              <a:ea typeface="Open Sans" panose="020B0606030504020204" pitchFamily="34" charset="0"/>
              <a:cs typeface="Open Sans" panose="020B0606030504020204" pitchFamily="34" charset="0"/>
            </a:endParaRPr>
          </a:p>
        </p:txBody>
      </p:sp>
      <p:sp>
        <p:nvSpPr>
          <p:cNvPr id="6" name="Text 3"/>
          <p:cNvSpPr txBox="1"/>
          <p:nvPr/>
        </p:nvSpPr>
        <p:spPr>
          <a:xfrm>
            <a:off x="2825496" y="1703118"/>
            <a:ext cx="2883408" cy="219456"/>
          </a:xfrm>
          <a:prstGeom prst="rect">
            <a:avLst/>
          </a:prstGeom>
          <a:noFill/>
          <a:ln/>
        </p:spPr>
        <p:txBody>
          <a:bodyPr wrap="square" lIns="0" tIns="0" rIns="0" bIns="0" rtlCol="0" anchor="ctr"/>
          <a:lstStyle/>
          <a:p>
            <a:pPr marL="0" indent="0">
              <a:buNone/>
            </a:pPr>
            <a:r>
              <a:rPr lang="en-US" sz="900" b="1" kern="0" spc="100">
                <a:solidFill>
                  <a:srgbClr val="1F3A63"/>
                </a:solidFill>
                <a:latin typeface="Poppins"/>
                <a:ea typeface="Calibri"/>
                <a:cs typeface="Poppins"/>
              </a:rPr>
              <a:t>SYMPTOMS IN THE PILOT</a:t>
            </a:r>
            <a:endParaRPr lang="en-US" sz="900" b="1">
              <a:latin typeface="Poppins"/>
              <a:ea typeface="Calibri"/>
              <a:cs typeface="Poppins"/>
            </a:endParaRPr>
          </a:p>
        </p:txBody>
      </p:sp>
      <p:sp>
        <p:nvSpPr>
          <p:cNvPr id="7" name="Text 4"/>
          <p:cNvSpPr txBox="1"/>
          <p:nvPr/>
        </p:nvSpPr>
        <p:spPr>
          <a:xfrm>
            <a:off x="5836920" y="1703118"/>
            <a:ext cx="2883408" cy="219456"/>
          </a:xfrm>
          <a:prstGeom prst="rect">
            <a:avLst/>
          </a:prstGeom>
          <a:noFill/>
          <a:ln/>
        </p:spPr>
        <p:txBody>
          <a:bodyPr wrap="square" lIns="0" tIns="0" rIns="0" bIns="0" rtlCol="0" anchor="ctr"/>
          <a:lstStyle/>
          <a:p>
            <a:pPr marL="0" indent="0">
              <a:buNone/>
            </a:pPr>
            <a:r>
              <a:rPr lang="en-US" sz="900" b="1" kern="0" spc="100">
                <a:solidFill>
                  <a:srgbClr val="1F3A63"/>
                </a:solidFill>
                <a:latin typeface="Poppins"/>
                <a:ea typeface="Calibri" pitchFamily="34" charset="-122"/>
                <a:cs typeface="Poppins"/>
              </a:rPr>
              <a:t>ROOT CAUSE ON ASSESSMENT</a:t>
            </a:r>
            <a:endParaRPr lang="en-US" sz="900">
              <a:latin typeface="Poppins"/>
              <a:cs typeface="Poppins"/>
            </a:endParaRPr>
          </a:p>
        </p:txBody>
      </p:sp>
      <p:sp>
        <p:nvSpPr>
          <p:cNvPr id="8" name="Text 5"/>
          <p:cNvSpPr txBox="1"/>
          <p:nvPr/>
        </p:nvSpPr>
        <p:spPr>
          <a:xfrm>
            <a:off x="8848344" y="1703118"/>
            <a:ext cx="2883408" cy="219456"/>
          </a:xfrm>
          <a:prstGeom prst="rect">
            <a:avLst/>
          </a:prstGeom>
          <a:noFill/>
          <a:ln/>
        </p:spPr>
        <p:txBody>
          <a:bodyPr wrap="square" lIns="0" tIns="0" rIns="0" bIns="0" rtlCol="0" anchor="ctr"/>
          <a:lstStyle/>
          <a:p>
            <a:pPr marL="0" indent="0">
              <a:buNone/>
            </a:pPr>
            <a:r>
              <a:rPr lang="en-US" sz="900" b="1" kern="0" spc="100">
                <a:solidFill>
                  <a:srgbClr val="1F3A63"/>
                </a:solidFill>
                <a:latin typeface="Poppins"/>
                <a:ea typeface="Calibri" pitchFamily="34" charset="-122"/>
                <a:cs typeface="Poppins"/>
              </a:rPr>
              <a:t>WHAT PRODUCTION REQUIRED</a:t>
            </a:r>
            <a:endParaRPr lang="en-US" sz="900">
              <a:latin typeface="Poppins"/>
              <a:cs typeface="Poppins"/>
            </a:endParaRPr>
          </a:p>
        </p:txBody>
      </p:sp>
      <p:sp>
        <p:nvSpPr>
          <p:cNvPr id="9" name="Shape 6"/>
          <p:cNvSpPr/>
          <p:nvPr/>
        </p:nvSpPr>
        <p:spPr>
          <a:xfrm>
            <a:off x="457200" y="1977438"/>
            <a:ext cx="2240280" cy="2029968"/>
          </a:xfrm>
          <a:prstGeom prst="rect">
            <a:avLst/>
          </a:prstGeom>
          <a:noFill/>
          <a:ln w="12700">
            <a:solidFill>
              <a:srgbClr val="1F3A63"/>
            </a:solidFill>
            <a:prstDash val="solid"/>
          </a:ln>
        </p:spPr>
        <p:txBody>
          <a:bodyPr/>
          <a:lstStyle/>
          <a:p>
            <a:endParaRPr lang="en-US">
              <a:latin typeface="Poppins"/>
              <a:cs typeface="Poppins"/>
            </a:endParaRPr>
          </a:p>
        </p:txBody>
      </p:sp>
      <p:sp>
        <p:nvSpPr>
          <p:cNvPr id="10" name="Text 7"/>
          <p:cNvSpPr txBox="1"/>
          <p:nvPr/>
        </p:nvSpPr>
        <p:spPr>
          <a:xfrm>
            <a:off x="621792" y="2105454"/>
            <a:ext cx="1965960" cy="329184"/>
          </a:xfrm>
          <a:prstGeom prst="rect">
            <a:avLst/>
          </a:prstGeom>
          <a:noFill/>
          <a:ln/>
        </p:spPr>
        <p:txBody>
          <a:bodyPr wrap="square" lIns="0" tIns="0" rIns="0" bIns="0" rtlCol="0" anchor="t"/>
          <a:lstStyle/>
          <a:p>
            <a:pPr marL="0" indent="0">
              <a:buNone/>
            </a:pPr>
            <a:r>
              <a:rPr lang="en-US" sz="850" b="1" kern="0" spc="50">
                <a:solidFill>
                  <a:srgbClr val="E0701E"/>
                </a:solidFill>
                <a:latin typeface="Poppins"/>
                <a:ea typeface="Calibri" pitchFamily="34" charset="-122"/>
                <a:cs typeface="Poppins"/>
              </a:rPr>
              <a:t>CASE 1  ·  LARGE MANUFACTURING</a:t>
            </a:r>
            <a:endParaRPr lang="en-US" sz="850">
              <a:latin typeface="Poppins"/>
              <a:cs typeface="Poppins"/>
            </a:endParaRPr>
          </a:p>
        </p:txBody>
      </p:sp>
      <p:sp>
        <p:nvSpPr>
          <p:cNvPr id="11" name="Text 8"/>
          <p:cNvSpPr txBox="1"/>
          <p:nvPr/>
        </p:nvSpPr>
        <p:spPr>
          <a:xfrm>
            <a:off x="621792" y="2434638"/>
            <a:ext cx="1965960" cy="457200"/>
          </a:xfrm>
          <a:prstGeom prst="rect">
            <a:avLst/>
          </a:prstGeom>
          <a:noFill/>
          <a:ln/>
        </p:spPr>
        <p:txBody>
          <a:bodyPr wrap="square" lIns="0" tIns="0" rIns="0" bIns="0" rtlCol="0" anchor="t"/>
          <a:lstStyle/>
          <a:p>
            <a:pPr marL="0" indent="0">
              <a:buNone/>
            </a:pPr>
            <a:r>
              <a:rPr lang="en-US" sz="1300" b="1">
                <a:solidFill>
                  <a:srgbClr val="002060"/>
                </a:solidFill>
                <a:latin typeface="Poppins"/>
                <a:ea typeface="Calibri" pitchFamily="34" charset="-122"/>
                <a:cs typeface="Poppins"/>
              </a:rPr>
              <a:t>In-house multi-model agent, stuck at PoC</a:t>
            </a:r>
            <a:endParaRPr lang="en-US" sz="1300">
              <a:solidFill>
                <a:srgbClr val="002060"/>
              </a:solidFill>
              <a:latin typeface="Poppins"/>
              <a:cs typeface="Poppins"/>
            </a:endParaRPr>
          </a:p>
        </p:txBody>
      </p:sp>
      <p:sp>
        <p:nvSpPr>
          <p:cNvPr id="12" name="Text 9"/>
          <p:cNvSpPr txBox="1"/>
          <p:nvPr/>
        </p:nvSpPr>
        <p:spPr>
          <a:xfrm>
            <a:off x="621792" y="2891838"/>
            <a:ext cx="1965960" cy="658368"/>
          </a:xfrm>
          <a:prstGeom prst="rect">
            <a:avLst/>
          </a:prstGeom>
          <a:noFill/>
          <a:ln/>
        </p:spPr>
        <p:txBody>
          <a:bodyPr wrap="square" lIns="0" tIns="0" rIns="0" bIns="0" rtlCol="0" anchor="t"/>
          <a:lstStyle/>
          <a:p>
            <a:pPr marL="0" indent="0">
              <a:buNone/>
            </a:pPr>
            <a:r>
              <a:rPr lang="en-US" sz="900">
                <a:solidFill>
                  <a:srgbClr val="002060"/>
                </a:solidFill>
                <a:latin typeface="Poppins"/>
                <a:ea typeface="Calibri" pitchFamily="34" charset="-122"/>
                <a:cs typeface="Poppins"/>
              </a:rPr>
              <a:t>Store-facing parts and FAQ assistant over catalogue, fitment and ERP data. Worked for the pilot cohort; could not be handed to the wider business.</a:t>
            </a:r>
            <a:endParaRPr lang="en-US" sz="900">
              <a:solidFill>
                <a:srgbClr val="002060"/>
              </a:solidFill>
              <a:latin typeface="Poppins"/>
              <a:cs typeface="Poppins"/>
            </a:endParaRPr>
          </a:p>
        </p:txBody>
      </p:sp>
      <p:sp>
        <p:nvSpPr>
          <p:cNvPr id="13" name="Text 10"/>
          <p:cNvSpPr txBox="1"/>
          <p:nvPr/>
        </p:nvSpPr>
        <p:spPr>
          <a:xfrm>
            <a:off x="621792" y="3568494"/>
            <a:ext cx="1965960" cy="365760"/>
          </a:xfrm>
          <a:prstGeom prst="rect">
            <a:avLst/>
          </a:prstGeom>
          <a:noFill/>
          <a:ln/>
        </p:spPr>
        <p:txBody>
          <a:bodyPr wrap="square" lIns="0" tIns="0" rIns="0" bIns="0" rtlCol="0" anchor="b"/>
          <a:lstStyle/>
          <a:p>
            <a:pPr marL="0" indent="0">
              <a:buNone/>
            </a:pPr>
            <a:r>
              <a:rPr lang="en-US" sz="950" b="1">
                <a:solidFill>
                  <a:schemeClr val="accent2"/>
                </a:solidFill>
                <a:latin typeface="Poppins"/>
                <a:ea typeface="Calibri" pitchFamily="34" charset="-122"/>
                <a:cs typeface="Poppins"/>
              </a:rPr>
              <a:t>PoC  →  production, phased: stabilise, optimise, extend</a:t>
            </a:r>
            <a:endParaRPr lang="en-US" sz="950">
              <a:solidFill>
                <a:schemeClr val="accent2"/>
              </a:solidFill>
              <a:latin typeface="Poppins"/>
              <a:cs typeface="Poppins"/>
            </a:endParaRPr>
          </a:p>
        </p:txBody>
      </p:sp>
      <p:sp>
        <p:nvSpPr>
          <p:cNvPr id="14" name="Shape 11"/>
          <p:cNvSpPr/>
          <p:nvPr/>
        </p:nvSpPr>
        <p:spPr>
          <a:xfrm>
            <a:off x="2825496" y="1977438"/>
            <a:ext cx="2883408" cy="2029968"/>
          </a:xfrm>
          <a:prstGeom prst="rect">
            <a:avLst/>
          </a:prstGeom>
          <a:solidFill>
            <a:srgbClr val="FFFFFF"/>
          </a:solidFill>
          <a:ln w="12700">
            <a:solidFill>
              <a:srgbClr val="C9CED6"/>
            </a:solidFill>
            <a:prstDash val="solid"/>
          </a:ln>
        </p:spPr>
        <p:txBody>
          <a:bodyPr/>
          <a:lstStyle/>
          <a:p>
            <a:endParaRPr lang="en-US">
              <a:latin typeface="Poppins"/>
              <a:cs typeface="Poppins"/>
            </a:endParaRPr>
          </a:p>
        </p:txBody>
      </p:sp>
      <p:sp>
        <p:nvSpPr>
          <p:cNvPr id="15" name="Text 12"/>
          <p:cNvSpPr txBox="1"/>
          <p:nvPr/>
        </p:nvSpPr>
        <p:spPr>
          <a:xfrm>
            <a:off x="2935224" y="2068878"/>
            <a:ext cx="2682240"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Answers varied run to run for the same question</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Latency users could feel; the manual process was faster</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No trace of what the agent did on a given request</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Every release was a manual, unrepeatable deployment</a:t>
            </a:r>
            <a:endParaRPr lang="en-US" sz="1000">
              <a:latin typeface="Poppins"/>
              <a:cs typeface="Poppins"/>
            </a:endParaRPr>
          </a:p>
        </p:txBody>
      </p:sp>
      <p:sp>
        <p:nvSpPr>
          <p:cNvPr id="16" name="Shape 13"/>
          <p:cNvSpPr/>
          <p:nvPr/>
        </p:nvSpPr>
        <p:spPr>
          <a:xfrm>
            <a:off x="5836920" y="1977438"/>
            <a:ext cx="2883408" cy="2029968"/>
          </a:xfrm>
          <a:prstGeom prst="rect">
            <a:avLst/>
          </a:prstGeom>
          <a:solidFill>
            <a:srgbClr val="FFFFFF"/>
          </a:solidFill>
          <a:ln w="12700">
            <a:solidFill>
              <a:srgbClr val="C9CED6"/>
            </a:solidFill>
            <a:prstDash val="solid"/>
          </a:ln>
        </p:spPr>
        <p:txBody>
          <a:bodyPr/>
          <a:lstStyle/>
          <a:p>
            <a:endParaRPr lang="en-US">
              <a:latin typeface="Poppins"/>
              <a:cs typeface="Poppins"/>
            </a:endParaRPr>
          </a:p>
        </p:txBody>
      </p:sp>
      <p:sp>
        <p:nvSpPr>
          <p:cNvPr id="17" name="Text 14"/>
          <p:cNvSpPr txBox="1"/>
          <p:nvPr/>
        </p:nvSpPr>
        <p:spPr>
          <a:xfrm>
            <a:off x="5946648" y="2068878"/>
            <a:ext cx="2682240"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No planning layer - every request took the same path through the same model, however simple</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No LLM router, no cache: one model for every step; repeated FAQ traffic re-computed each time</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Hand-built retrieval with no evaluation set, so accuracy regressions were invisible until users complained</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No tool / MCP layer or observability - each integration bespoke, nothing measurable</a:t>
            </a:r>
            <a:endParaRPr lang="en-US" sz="1000">
              <a:latin typeface="Poppins"/>
              <a:cs typeface="Poppins"/>
            </a:endParaRPr>
          </a:p>
        </p:txBody>
      </p:sp>
      <p:sp>
        <p:nvSpPr>
          <p:cNvPr id="18" name="Shape 15"/>
          <p:cNvSpPr/>
          <p:nvPr/>
        </p:nvSpPr>
        <p:spPr>
          <a:xfrm>
            <a:off x="8848343" y="1977438"/>
            <a:ext cx="3015105" cy="2029968"/>
          </a:xfrm>
          <a:prstGeom prst="rect">
            <a:avLst/>
          </a:prstGeom>
          <a:noFill/>
          <a:ln w="12700">
            <a:solidFill>
              <a:srgbClr val="C9CED6"/>
            </a:solidFill>
            <a:prstDash val="solid"/>
          </a:ln>
        </p:spPr>
        <p:txBody>
          <a:bodyPr/>
          <a:lstStyle/>
          <a:p>
            <a:endParaRPr lang="en-US">
              <a:latin typeface="Poppins"/>
              <a:cs typeface="Poppins"/>
            </a:endParaRPr>
          </a:p>
        </p:txBody>
      </p:sp>
      <p:sp>
        <p:nvSpPr>
          <p:cNvPr id="19" name="Text 16"/>
          <p:cNvSpPr txBox="1"/>
          <p:nvPr/>
        </p:nvSpPr>
        <p:spPr>
          <a:xfrm>
            <a:off x="8958072" y="2068878"/>
            <a:ext cx="2682240"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Orchestrator with planning and LLM routing across multiple models; no provider lock-in</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Evaluation framework and model comparison as the gate for every prompt and retrieval change</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Caching &amp; RAG pipeline optimisation for accuracy and latency</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Safety agent and guardrails; CI/CD with SIT and test automation; observability and a central control plane</a:t>
            </a:r>
            <a:endParaRPr lang="en-US" sz="1000">
              <a:latin typeface="Poppins"/>
              <a:cs typeface="Poppins"/>
            </a:endParaRPr>
          </a:p>
        </p:txBody>
      </p:sp>
      <p:sp>
        <p:nvSpPr>
          <p:cNvPr id="20" name="Shape 17"/>
          <p:cNvSpPr/>
          <p:nvPr/>
        </p:nvSpPr>
        <p:spPr>
          <a:xfrm>
            <a:off x="457200" y="4135421"/>
            <a:ext cx="2240280" cy="2313431"/>
          </a:xfrm>
          <a:prstGeom prst="rect">
            <a:avLst/>
          </a:prstGeom>
          <a:noFill/>
          <a:ln w="12700">
            <a:solidFill>
              <a:srgbClr val="1F3A63"/>
            </a:solidFill>
            <a:prstDash val="solid"/>
          </a:ln>
        </p:spPr>
        <p:txBody>
          <a:bodyPr/>
          <a:lstStyle/>
          <a:p>
            <a:endParaRPr lang="en-US">
              <a:latin typeface="Poppins"/>
              <a:cs typeface="Poppins"/>
            </a:endParaRPr>
          </a:p>
        </p:txBody>
      </p:sp>
      <p:sp>
        <p:nvSpPr>
          <p:cNvPr id="21" name="Text 18"/>
          <p:cNvSpPr txBox="1"/>
          <p:nvPr/>
        </p:nvSpPr>
        <p:spPr>
          <a:xfrm>
            <a:off x="621792" y="4263438"/>
            <a:ext cx="1965960" cy="329184"/>
          </a:xfrm>
          <a:prstGeom prst="rect">
            <a:avLst/>
          </a:prstGeom>
          <a:noFill/>
          <a:ln/>
        </p:spPr>
        <p:txBody>
          <a:bodyPr wrap="square" lIns="0" tIns="0" rIns="0" bIns="0" rtlCol="0" anchor="t"/>
          <a:lstStyle/>
          <a:p>
            <a:pPr marL="0" indent="0">
              <a:buNone/>
            </a:pPr>
            <a:r>
              <a:rPr lang="en-US" sz="850" b="1" kern="0" spc="50">
                <a:solidFill>
                  <a:srgbClr val="E0701E"/>
                </a:solidFill>
                <a:latin typeface="Poppins"/>
                <a:ea typeface="Calibri" pitchFamily="34" charset="-122"/>
                <a:cs typeface="Poppins"/>
              </a:rPr>
              <a:t>CASE 2  ·  LARGE RETAIL ENTERPRISE</a:t>
            </a:r>
            <a:endParaRPr lang="en-US" sz="850">
              <a:latin typeface="Poppins"/>
              <a:cs typeface="Poppins"/>
            </a:endParaRPr>
          </a:p>
        </p:txBody>
      </p:sp>
      <p:sp>
        <p:nvSpPr>
          <p:cNvPr id="22" name="Text 19"/>
          <p:cNvSpPr txBox="1"/>
          <p:nvPr/>
        </p:nvSpPr>
        <p:spPr>
          <a:xfrm>
            <a:off x="621792" y="4592622"/>
            <a:ext cx="1965960" cy="457200"/>
          </a:xfrm>
          <a:prstGeom prst="rect">
            <a:avLst/>
          </a:prstGeom>
          <a:noFill/>
          <a:ln/>
        </p:spPr>
        <p:txBody>
          <a:bodyPr wrap="square" lIns="0" tIns="0" rIns="0" bIns="0" rtlCol="0" anchor="t"/>
          <a:lstStyle/>
          <a:p>
            <a:pPr marL="0" indent="0">
              <a:buNone/>
            </a:pPr>
            <a:r>
              <a:rPr lang="en-US" sz="1300" b="1">
                <a:solidFill>
                  <a:srgbClr val="002060"/>
                </a:solidFill>
                <a:latin typeface="Poppins"/>
                <a:ea typeface="Calibri" pitchFamily="34" charset="-122"/>
                <a:cs typeface="Poppins"/>
              </a:rPr>
              <a:t>Copilot Studio agent, stuck at department scale</a:t>
            </a:r>
            <a:endParaRPr lang="en-US" sz="1300">
              <a:solidFill>
                <a:srgbClr val="002060"/>
              </a:solidFill>
              <a:latin typeface="Poppins"/>
              <a:cs typeface="Poppins"/>
            </a:endParaRPr>
          </a:p>
        </p:txBody>
      </p:sp>
      <p:sp>
        <p:nvSpPr>
          <p:cNvPr id="23" name="Text 20"/>
          <p:cNvSpPr txBox="1"/>
          <p:nvPr/>
        </p:nvSpPr>
        <p:spPr>
          <a:xfrm>
            <a:off x="621792" y="5263578"/>
            <a:ext cx="1965960" cy="658368"/>
          </a:xfrm>
          <a:prstGeom prst="rect">
            <a:avLst/>
          </a:prstGeom>
          <a:noFill/>
          <a:ln/>
        </p:spPr>
        <p:txBody>
          <a:bodyPr wrap="square" lIns="0" tIns="0" rIns="0" bIns="0" rtlCol="0" anchor="t"/>
          <a:lstStyle/>
          <a:p>
            <a:pPr marL="0" indent="0">
              <a:buNone/>
            </a:pPr>
            <a:r>
              <a:rPr lang="en-US" sz="900">
                <a:solidFill>
                  <a:srgbClr val="002060"/>
                </a:solidFill>
                <a:latin typeface="Poppins"/>
                <a:ea typeface="Calibri" pitchFamily="34" charset="-122"/>
                <a:cs typeface="Poppins"/>
              </a:rPr>
              <a:t>One agent over SharePoint and several line-of-business systems. Fine in testing; could not be opened to a broader user base.</a:t>
            </a:r>
            <a:endParaRPr lang="en-US" sz="900">
              <a:solidFill>
                <a:srgbClr val="002060"/>
              </a:solidFill>
              <a:latin typeface="Poppins"/>
              <a:cs typeface="Poppins"/>
            </a:endParaRPr>
          </a:p>
        </p:txBody>
      </p:sp>
      <p:sp>
        <p:nvSpPr>
          <p:cNvPr id="24" name="Text 21"/>
          <p:cNvSpPr txBox="1"/>
          <p:nvPr/>
        </p:nvSpPr>
        <p:spPr>
          <a:xfrm>
            <a:off x="621792" y="5940234"/>
            <a:ext cx="1965960" cy="365760"/>
          </a:xfrm>
          <a:prstGeom prst="rect">
            <a:avLst/>
          </a:prstGeom>
          <a:noFill/>
          <a:ln/>
        </p:spPr>
        <p:txBody>
          <a:bodyPr wrap="square" lIns="0" tIns="0" rIns="0" bIns="0" rtlCol="0" anchor="b"/>
          <a:lstStyle/>
          <a:p>
            <a:pPr marL="0" indent="0">
              <a:buNone/>
            </a:pPr>
            <a:r>
              <a:rPr lang="en-US" sz="950" b="1">
                <a:solidFill>
                  <a:schemeClr val="accent2"/>
                </a:solidFill>
                <a:latin typeface="Poppins"/>
                <a:ea typeface="Calibri" pitchFamily="34" charset="-122"/>
                <a:cs typeface="Poppins"/>
              </a:rPr>
              <a:t>Departmental pilot  →  enterprise-scale deployment</a:t>
            </a:r>
            <a:endParaRPr lang="en-US" sz="950">
              <a:solidFill>
                <a:schemeClr val="accent2"/>
              </a:solidFill>
              <a:latin typeface="Poppins"/>
              <a:cs typeface="Poppins"/>
            </a:endParaRPr>
          </a:p>
        </p:txBody>
      </p:sp>
      <p:sp>
        <p:nvSpPr>
          <p:cNvPr id="25" name="Shape 22"/>
          <p:cNvSpPr/>
          <p:nvPr/>
        </p:nvSpPr>
        <p:spPr>
          <a:xfrm>
            <a:off x="2825496" y="4135422"/>
            <a:ext cx="2883408" cy="2313432"/>
          </a:xfrm>
          <a:prstGeom prst="rect">
            <a:avLst/>
          </a:prstGeom>
          <a:solidFill>
            <a:srgbClr val="FFFFFF"/>
          </a:solidFill>
          <a:ln w="12700">
            <a:solidFill>
              <a:srgbClr val="C9CED6"/>
            </a:solidFill>
            <a:prstDash val="solid"/>
          </a:ln>
        </p:spPr>
        <p:txBody>
          <a:bodyPr/>
          <a:lstStyle/>
          <a:p>
            <a:endParaRPr lang="en-US">
              <a:latin typeface="Poppins"/>
              <a:cs typeface="Poppins"/>
            </a:endParaRPr>
          </a:p>
        </p:txBody>
      </p:sp>
      <p:sp>
        <p:nvSpPr>
          <p:cNvPr id="26" name="Text 23"/>
          <p:cNvSpPr txBox="1"/>
          <p:nvPr/>
        </p:nvSpPr>
        <p:spPr>
          <a:xfrm>
            <a:off x="2935224" y="4226862"/>
            <a:ext cx="2682240"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Accuracy fell as topics and sources were added</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Latency rose with user load, not just with query complexity</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Each new LoB integration destabilised what already worked</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No governance, monitoring or security controls beyond the test pane</a:t>
            </a:r>
            <a:endParaRPr lang="en-US" sz="1000">
              <a:latin typeface="Poppins"/>
              <a:cs typeface="Poppins"/>
            </a:endParaRPr>
          </a:p>
        </p:txBody>
      </p:sp>
      <p:sp>
        <p:nvSpPr>
          <p:cNvPr id="27" name="Shape 24"/>
          <p:cNvSpPr/>
          <p:nvPr/>
        </p:nvSpPr>
        <p:spPr>
          <a:xfrm>
            <a:off x="5836920" y="4135422"/>
            <a:ext cx="2883408" cy="2313432"/>
          </a:xfrm>
          <a:prstGeom prst="rect">
            <a:avLst/>
          </a:prstGeom>
          <a:solidFill>
            <a:srgbClr val="FFFFFF"/>
          </a:solidFill>
          <a:ln w="12700">
            <a:solidFill>
              <a:srgbClr val="C9CED6"/>
            </a:solidFill>
            <a:prstDash val="solid"/>
          </a:ln>
        </p:spPr>
        <p:txBody>
          <a:bodyPr/>
          <a:lstStyle/>
          <a:p>
            <a:endParaRPr lang="en-US">
              <a:latin typeface="Poppins"/>
              <a:cs typeface="Poppins"/>
            </a:endParaRPr>
          </a:p>
        </p:txBody>
      </p:sp>
      <p:sp>
        <p:nvSpPr>
          <p:cNvPr id="28" name="Text 25"/>
          <p:cNvSpPr txBox="1"/>
          <p:nvPr/>
        </p:nvSpPr>
        <p:spPr>
          <a:xfrm>
            <a:off x="5946648" y="4226862"/>
            <a:ext cx="2682240"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One agent carried every intent, knowledge source and connector - instructions and knowledge competed for the same context</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Every query touched every source; nothing was scoped, cached or routed</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PoC built outside ALM discipline - no environments, solutions or release path</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Security, telemetry and ownership were never designed in, so they could not be added late</a:t>
            </a:r>
            <a:endParaRPr lang="en-US" sz="1000">
              <a:latin typeface="Poppins"/>
              <a:cs typeface="Poppins"/>
            </a:endParaRPr>
          </a:p>
        </p:txBody>
      </p:sp>
      <p:sp>
        <p:nvSpPr>
          <p:cNvPr id="29" name="Shape 26"/>
          <p:cNvSpPr/>
          <p:nvPr/>
        </p:nvSpPr>
        <p:spPr>
          <a:xfrm>
            <a:off x="8848344" y="4135422"/>
            <a:ext cx="3015104" cy="2313432"/>
          </a:xfrm>
          <a:prstGeom prst="rect">
            <a:avLst/>
          </a:prstGeom>
          <a:noFill/>
          <a:ln w="12700">
            <a:solidFill>
              <a:srgbClr val="C9CED6"/>
            </a:solidFill>
            <a:prstDash val="solid"/>
          </a:ln>
        </p:spPr>
        <p:txBody>
          <a:bodyPr/>
          <a:lstStyle/>
          <a:p>
            <a:endParaRPr lang="en-US">
              <a:latin typeface="Poppins"/>
              <a:cs typeface="Poppins"/>
            </a:endParaRPr>
          </a:p>
        </p:txBody>
      </p:sp>
      <p:sp>
        <p:nvSpPr>
          <p:cNvPr id="30" name="Text 27"/>
          <p:cNvSpPr txBox="1"/>
          <p:nvPr/>
        </p:nvSpPr>
        <p:spPr>
          <a:xfrm>
            <a:off x="8910572" y="4226862"/>
            <a:ext cx="2952876" cy="1847088"/>
          </a:xfrm>
          <a:prstGeom prst="rect">
            <a:avLst/>
          </a:prstGeom>
          <a:noFill/>
          <a:ln/>
        </p:spPr>
        <p:txBody>
          <a:bodyPr wrap="square" lIns="0" tIns="0" rIns="0" bIns="0" rtlCol="0" anchor="t"/>
          <a:lstStyle/>
          <a:p>
            <a:pPr marL="127000" indent="-127000">
              <a:spcAft>
                <a:spcPts val="400"/>
              </a:spcAft>
              <a:buSzPct val="100000"/>
              <a:buChar char="•"/>
            </a:pPr>
            <a:r>
              <a:rPr lang="en-US" sz="1000">
                <a:solidFill>
                  <a:srgbClr val="2B2B2B"/>
                </a:solidFill>
                <a:latin typeface="Poppins"/>
                <a:ea typeface="Calibri" pitchFamily="34" charset="-122"/>
                <a:cs typeface="Poppins"/>
              </a:rPr>
              <a:t>Multi-agent architecture on the Microsoft ecosystem: an orchestrating agent routing to specialist agents per domain / </a:t>
            </a:r>
            <a:r>
              <a:rPr lang="en-US" sz="1000" err="1">
                <a:solidFill>
                  <a:srgbClr val="2B2B2B"/>
                </a:solidFill>
                <a:latin typeface="Poppins"/>
                <a:ea typeface="Calibri" pitchFamily="34" charset="-122"/>
                <a:cs typeface="Poppins"/>
              </a:rPr>
              <a:t>LoB</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Knowledge and tools scoped per agent, so accuracy and latency stop degrading as scope grows</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Security and compliance controls, comprehensive observability and centralized agent management from the first release</a:t>
            </a:r>
            <a:endParaRPr lang="en-US" sz="1000">
              <a:latin typeface="Poppins"/>
              <a:cs typeface="Poppins"/>
            </a:endParaRPr>
          </a:p>
          <a:p>
            <a:pPr marL="127000" indent="-127000">
              <a:spcAft>
                <a:spcPts val="400"/>
              </a:spcAft>
              <a:buSzPct val="100000"/>
              <a:buChar char="•"/>
            </a:pPr>
            <a:r>
              <a:rPr lang="en-US" sz="1000">
                <a:solidFill>
                  <a:srgbClr val="2B2B2B"/>
                </a:solidFill>
                <a:latin typeface="Poppins"/>
                <a:ea typeface="Calibri" pitchFamily="34" charset="-122"/>
                <a:cs typeface="Poppins"/>
              </a:rPr>
              <a:t>Environments and a release path, so a new function is an added agent - not a rebuild</a:t>
            </a:r>
            <a:endParaRPr lang="en-US" sz="1000">
              <a:latin typeface="Poppins"/>
              <a:cs typeface="Poppins"/>
            </a:endParaRPr>
          </a:p>
        </p:txBody>
      </p:sp>
      <p:sp>
        <p:nvSpPr>
          <p:cNvPr id="33" name="Text 30"/>
          <p:cNvSpPr txBox="1"/>
          <p:nvPr/>
        </p:nvSpPr>
        <p:spPr>
          <a:xfrm>
            <a:off x="11247120" y="6492240"/>
            <a:ext cx="484632" cy="228600"/>
          </a:xfrm>
          <a:prstGeom prst="rect">
            <a:avLst/>
          </a:prstGeom>
          <a:noFill/>
          <a:ln/>
        </p:spPr>
        <p:txBody>
          <a:bodyPr wrap="square" lIns="0" tIns="0" rIns="0" bIns="0" rtlCol="0" anchor="ctr"/>
          <a:lstStyle/>
          <a:p>
            <a:pPr marL="0" indent="0" algn="r">
              <a:buNone/>
            </a:pPr>
            <a:r>
              <a:rPr lang="en-US" sz="800">
                <a:solidFill>
                  <a:srgbClr val="7A7F87"/>
                </a:solidFill>
                <a:latin typeface="Poppins"/>
                <a:ea typeface="Calibri" pitchFamily="34" charset="-122"/>
                <a:cs typeface="Poppins"/>
              </a:rPr>
              <a:t>1</a:t>
            </a:r>
            <a:endParaRPr lang="en-US" sz="800">
              <a:latin typeface="Poppins"/>
              <a:cs typeface="Poppins"/>
            </a:endParaRPr>
          </a:p>
        </p:txBody>
      </p:sp>
      <p:grpSp>
        <p:nvGrpSpPr>
          <p:cNvPr id="36" name="Group 35">
            <a:extLst>
              <a:ext uri="{FF2B5EF4-FFF2-40B4-BE49-F238E27FC236}">
                <a16:creationId xmlns:a16="http://schemas.microsoft.com/office/drawing/2014/main" id="{8D3865F8-AF3A-ED16-67E2-11E1F3AF191E}"/>
              </a:ext>
            </a:extLst>
          </p:cNvPr>
          <p:cNvGrpSpPr/>
          <p:nvPr/>
        </p:nvGrpSpPr>
        <p:grpSpPr>
          <a:xfrm>
            <a:off x="9518904" y="226344"/>
            <a:ext cx="2440675" cy="240000"/>
            <a:chOff x="952500" y="638176"/>
            <a:chExt cx="4029075" cy="396193"/>
          </a:xfrm>
        </p:grpSpPr>
        <p:pic>
          <p:nvPicPr>
            <p:cNvPr id="32" name="Image 1" descr="preencoded.png">
              <a:extLst>
                <a:ext uri="{FF2B5EF4-FFF2-40B4-BE49-F238E27FC236}">
                  <a16:creationId xmlns:a16="http://schemas.microsoft.com/office/drawing/2014/main" id="{91E0CD9F-6181-F8CB-4EA4-968668DB02CD}"/>
                </a:ext>
              </a:extLst>
            </p:cNvPr>
            <p:cNvPicPr>
              <a:picLocks noChangeAspect="1"/>
            </p:cNvPicPr>
            <p:nvPr/>
          </p:nvPicPr>
          <p:blipFill>
            <a:blip r:embed="rId3"/>
            <a:srcRect/>
            <a:stretch/>
          </p:blipFill>
          <p:spPr>
            <a:xfrm>
              <a:off x="952500" y="638176"/>
              <a:ext cx="2760688" cy="396193"/>
            </a:xfrm>
            <a:prstGeom prst="rect">
              <a:avLst/>
            </a:prstGeom>
          </p:spPr>
        </p:pic>
        <p:pic>
          <p:nvPicPr>
            <p:cNvPr id="34" name="Image 11" descr="preencoded.png">
              <a:extLst>
                <a:ext uri="{FF2B5EF4-FFF2-40B4-BE49-F238E27FC236}">
                  <a16:creationId xmlns:a16="http://schemas.microsoft.com/office/drawing/2014/main" id="{2EE2C3B4-C546-CA26-CA5A-475A85210374}"/>
                </a:ext>
              </a:extLst>
            </p:cNvPr>
            <p:cNvPicPr>
              <a:picLocks noChangeAspect="1"/>
            </p:cNvPicPr>
            <p:nvPr/>
          </p:nvPicPr>
          <p:blipFill>
            <a:blip r:embed="rId4"/>
            <a:srcRect/>
            <a:stretch/>
          </p:blipFill>
          <p:spPr>
            <a:xfrm>
              <a:off x="3907523" y="706756"/>
              <a:ext cx="1074052" cy="257720"/>
            </a:xfrm>
            <a:prstGeom prst="rect">
              <a:avLst/>
            </a:prstGeom>
          </p:spPr>
        </p:pic>
        <p:cxnSp>
          <p:nvCxnSpPr>
            <p:cNvPr id="35" name="Straight Connector 34">
              <a:extLst>
                <a:ext uri="{FF2B5EF4-FFF2-40B4-BE49-F238E27FC236}">
                  <a16:creationId xmlns:a16="http://schemas.microsoft.com/office/drawing/2014/main" id="{C9D19DAE-8F04-D911-9DD0-C1E60A738E2C}"/>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38" name="Picture 37" descr="A blue and orange rectangle with white text&#10;&#10;AI-generated content may be incorrect.">
            <a:extLst>
              <a:ext uri="{FF2B5EF4-FFF2-40B4-BE49-F238E27FC236}">
                <a16:creationId xmlns:a16="http://schemas.microsoft.com/office/drawing/2014/main" id="{405B7B17-1A24-2B82-0E6B-821C8D2976A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40" name="LeftColRule">
            <a:extLst>
              <a:ext uri="{FF2B5EF4-FFF2-40B4-BE49-F238E27FC236}">
                <a16:creationId xmlns:a16="http://schemas.microsoft.com/office/drawing/2014/main" id="{E3763617-F7E3-2FE8-F0F5-FF909728853A}"/>
              </a:ext>
            </a:extLst>
          </p:cNvPr>
          <p:cNvSpPr/>
          <p:nvPr/>
        </p:nvSpPr>
        <p:spPr>
          <a:xfrm flipV="1">
            <a:off x="453339" y="908733"/>
            <a:ext cx="6297994"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32F9F-F3D0-EF6B-26C0-64D8575DC90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492DE0FB-C9B4-5BE1-571A-94E1EE29883D}"/>
              </a:ext>
            </a:extLst>
          </p:cNvPr>
          <p:cNvSpPr/>
          <p:nvPr/>
        </p:nvSpPr>
        <p:spPr>
          <a:xfrm>
            <a:off x="457200" y="80544"/>
            <a:ext cx="1051560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F3A63"/>
                </a:solidFill>
                <a:effectLst/>
                <a:uLnTx/>
                <a:uFillTx/>
                <a:latin typeface="Montserrat" pitchFamily="2" charset="0"/>
                <a:ea typeface="Cambria" pitchFamily="34" charset="-122"/>
                <a:cs typeface="Cambria" pitchFamily="34" charset="-120"/>
              </a:rPr>
              <a:t>Agent Factory Implementation Blueprint for Enterprises</a:t>
            </a:r>
            <a:endParaRPr kumimoji="0" lang="en-US" sz="2000" b="0" i="0" u="none" strike="noStrike" kern="1200" cap="none" spc="0" normalizeH="0" baseline="0" noProof="0">
              <a:ln>
                <a:noFill/>
              </a:ln>
              <a:solidFill>
                <a:prstClr val="black"/>
              </a:solidFill>
              <a:effectLst/>
              <a:uLnTx/>
              <a:uFillTx/>
              <a:latin typeface="Montserrat" pitchFamily="2" charset="0"/>
            </a:endParaRPr>
          </a:p>
        </p:txBody>
      </p:sp>
      <p:sp>
        <p:nvSpPr>
          <p:cNvPr id="3" name="Text 1">
            <a:extLst>
              <a:ext uri="{FF2B5EF4-FFF2-40B4-BE49-F238E27FC236}">
                <a16:creationId xmlns:a16="http://schemas.microsoft.com/office/drawing/2014/main" id="{503BE81F-0B4E-7ED3-26CC-25BC3CF5D0F0}"/>
              </a:ext>
            </a:extLst>
          </p:cNvPr>
          <p:cNvSpPr/>
          <p:nvPr/>
        </p:nvSpPr>
        <p:spPr>
          <a:xfrm>
            <a:off x="475488" y="490274"/>
            <a:ext cx="548640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1F3A63"/>
                </a:solidFill>
                <a:effectLst/>
                <a:uLnTx/>
                <a:uFillTx/>
                <a:latin typeface="Open Sans"/>
                <a:ea typeface="Open Sans"/>
                <a:cs typeface="Open Sans"/>
              </a:rPr>
              <a:t>Powered by </a:t>
            </a:r>
            <a:endParaRPr lang="en-US" sz="1100" b="1" i="0" u="none" strike="noStrike" kern="1200" cap="none" spc="0" normalizeH="0" baseline="0" noProof="0">
              <a:ln>
                <a:noFill/>
              </a:ln>
              <a:solidFill>
                <a:srgbClr val="1F3A63"/>
              </a:solidFill>
              <a:effectLst/>
              <a:uLnTx/>
              <a:uFillTx/>
              <a:latin typeface="Open Sans"/>
              <a:ea typeface="Open Sans"/>
              <a:cs typeface="Open Sans"/>
            </a:endParaRPr>
          </a:p>
        </p:txBody>
      </p:sp>
      <p:sp>
        <p:nvSpPr>
          <p:cNvPr id="5" name="Shape 3">
            <a:extLst>
              <a:ext uri="{FF2B5EF4-FFF2-40B4-BE49-F238E27FC236}">
                <a16:creationId xmlns:a16="http://schemas.microsoft.com/office/drawing/2014/main" id="{996E218E-50AE-5407-37C3-B587D609D503}"/>
              </a:ext>
            </a:extLst>
          </p:cNvPr>
          <p:cNvSpPr/>
          <p:nvPr/>
        </p:nvSpPr>
        <p:spPr>
          <a:xfrm>
            <a:off x="-10312" y="764008"/>
            <a:ext cx="12188952" cy="32004"/>
          </a:xfrm>
          <a:prstGeom prst="rect">
            <a:avLst/>
          </a:prstGeom>
          <a:solidFill>
            <a:srgbClr val="E0701E"/>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 name="Shape 4">
            <a:extLst>
              <a:ext uri="{FF2B5EF4-FFF2-40B4-BE49-F238E27FC236}">
                <a16:creationId xmlns:a16="http://schemas.microsoft.com/office/drawing/2014/main" id="{7C164FFB-6FCA-97C7-1BD7-603CEAFF7A4E}"/>
              </a:ext>
            </a:extLst>
          </p:cNvPr>
          <p:cNvSpPr/>
          <p:nvPr/>
        </p:nvSpPr>
        <p:spPr>
          <a:xfrm>
            <a:off x="457200" y="886968"/>
            <a:ext cx="11274552" cy="310896"/>
          </a:xfrm>
          <a:prstGeom prst="roundRect">
            <a:avLst>
              <a:gd name="adj" fmla="val 11765"/>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 name="Text 5">
            <a:extLst>
              <a:ext uri="{FF2B5EF4-FFF2-40B4-BE49-F238E27FC236}">
                <a16:creationId xmlns:a16="http://schemas.microsoft.com/office/drawing/2014/main" id="{93FF7A90-9A93-BD04-7014-6FB21893D05C}"/>
              </a:ext>
            </a:extLst>
          </p:cNvPr>
          <p:cNvSpPr/>
          <p:nvPr/>
        </p:nvSpPr>
        <p:spPr>
          <a:xfrm>
            <a:off x="640080" y="886968"/>
            <a:ext cx="10927080" cy="31089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Calibri" pitchFamily="34" charset="0"/>
                <a:ea typeface="Calibri" pitchFamily="34" charset="-122"/>
                <a:cs typeface="Calibri" pitchFamily="34" charset="-120"/>
              </a:rPr>
              <a:t>Architect once: Microsoft 365 Graph + enterprise data → Work IQ → agents / Copilot Studio → connectors / APIs → Cowork orchestration + governance - then reuse the spine across verticals as packaged skills &amp; reusable IP.</a:t>
            </a:r>
            <a:endParaRPr kumimoji="0" lang="en-US" sz="9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Shape 6">
            <a:extLst>
              <a:ext uri="{FF2B5EF4-FFF2-40B4-BE49-F238E27FC236}">
                <a16:creationId xmlns:a16="http://schemas.microsoft.com/office/drawing/2014/main" id="{E85AE1A5-323D-D442-BADC-3D9D498382D8}"/>
              </a:ext>
            </a:extLst>
          </p:cNvPr>
          <p:cNvSpPr/>
          <p:nvPr/>
        </p:nvSpPr>
        <p:spPr>
          <a:xfrm>
            <a:off x="11375136" y="1280160"/>
            <a:ext cx="502920" cy="4754880"/>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 name="Text 7">
            <a:extLst>
              <a:ext uri="{FF2B5EF4-FFF2-40B4-BE49-F238E27FC236}">
                <a16:creationId xmlns:a16="http://schemas.microsoft.com/office/drawing/2014/main" id="{D0CE5597-5CE3-FA2E-AFAD-F20CB6946CD8}"/>
              </a:ext>
            </a:extLst>
          </p:cNvPr>
          <p:cNvSpPr/>
          <p:nvPr/>
        </p:nvSpPr>
        <p:spPr>
          <a:xfrm rot="5400000">
            <a:off x="9249156" y="3406140"/>
            <a:ext cx="4754880" cy="502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 365  ·  Adoption, Readiness &amp; Change Enablement  ·  Industry Workshops  ·  Data Health Check</a:t>
            </a:r>
            <a:endParaRPr kumimoji="0" lang="en-US" sz="9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 name="Shape 8">
            <a:extLst>
              <a:ext uri="{FF2B5EF4-FFF2-40B4-BE49-F238E27FC236}">
                <a16:creationId xmlns:a16="http://schemas.microsoft.com/office/drawing/2014/main" id="{A1256735-D626-22DD-76B4-FBE2B684ECB6}"/>
              </a:ext>
            </a:extLst>
          </p:cNvPr>
          <p:cNvSpPr/>
          <p:nvPr/>
        </p:nvSpPr>
        <p:spPr>
          <a:xfrm>
            <a:off x="96926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 9">
            <a:extLst>
              <a:ext uri="{FF2B5EF4-FFF2-40B4-BE49-F238E27FC236}">
                <a16:creationId xmlns:a16="http://schemas.microsoft.com/office/drawing/2014/main" id="{84E8F226-CCA9-27F1-ED04-DBED6E88A498}"/>
              </a:ext>
            </a:extLst>
          </p:cNvPr>
          <p:cNvSpPr/>
          <p:nvPr/>
        </p:nvSpPr>
        <p:spPr>
          <a:xfrm>
            <a:off x="101498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Conversational Agents &amp; Copilots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Text 10">
            <a:extLst>
              <a:ext uri="{FF2B5EF4-FFF2-40B4-BE49-F238E27FC236}">
                <a16:creationId xmlns:a16="http://schemas.microsoft.com/office/drawing/2014/main" id="{20B42A42-3F7B-0D93-FDA0-1DECF8B3E90B}"/>
              </a:ext>
            </a:extLst>
          </p:cNvPr>
          <p:cNvSpPr/>
          <p:nvPr/>
        </p:nvSpPr>
        <p:spPr>
          <a:xfrm>
            <a:off x="101498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Copilot Studio | M365 Copilot</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Shape 11">
            <a:extLst>
              <a:ext uri="{FF2B5EF4-FFF2-40B4-BE49-F238E27FC236}">
                <a16:creationId xmlns:a16="http://schemas.microsoft.com/office/drawing/2014/main" id="{F6354D8C-EADE-1035-866A-158F3EAFA375}"/>
              </a:ext>
            </a:extLst>
          </p:cNvPr>
          <p:cNvSpPr/>
          <p:nvPr/>
        </p:nvSpPr>
        <p:spPr>
          <a:xfrm>
            <a:off x="357530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 12">
            <a:extLst>
              <a:ext uri="{FF2B5EF4-FFF2-40B4-BE49-F238E27FC236}">
                <a16:creationId xmlns:a16="http://schemas.microsoft.com/office/drawing/2014/main" id="{4E51E2F2-938E-EAED-8974-5B1831AA2EFE}"/>
              </a:ext>
            </a:extLst>
          </p:cNvPr>
          <p:cNvSpPr/>
          <p:nvPr/>
        </p:nvSpPr>
        <p:spPr>
          <a:xfrm>
            <a:off x="362102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Agentic Process Automation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Text 13">
            <a:extLst>
              <a:ext uri="{FF2B5EF4-FFF2-40B4-BE49-F238E27FC236}">
                <a16:creationId xmlns:a16="http://schemas.microsoft.com/office/drawing/2014/main" id="{238DFE38-31BE-7EEF-C82A-9AE87ABF3820}"/>
              </a:ext>
            </a:extLst>
          </p:cNvPr>
          <p:cNvSpPr/>
          <p:nvPr/>
        </p:nvSpPr>
        <p:spPr>
          <a:xfrm>
            <a:off x="362102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Automate | Copilot Studio Flows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6" name="Shape 14">
            <a:extLst>
              <a:ext uri="{FF2B5EF4-FFF2-40B4-BE49-F238E27FC236}">
                <a16:creationId xmlns:a16="http://schemas.microsoft.com/office/drawing/2014/main" id="{E294E74C-5D35-7274-3394-74317C618774}"/>
              </a:ext>
            </a:extLst>
          </p:cNvPr>
          <p:cNvSpPr/>
          <p:nvPr/>
        </p:nvSpPr>
        <p:spPr>
          <a:xfrm>
            <a:off x="618134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7" name="Text 15">
            <a:extLst>
              <a:ext uri="{FF2B5EF4-FFF2-40B4-BE49-F238E27FC236}">
                <a16:creationId xmlns:a16="http://schemas.microsoft.com/office/drawing/2014/main" id="{C164469F-9421-706E-B49E-0544FBCB7F1B}"/>
              </a:ext>
            </a:extLst>
          </p:cNvPr>
          <p:cNvSpPr/>
          <p:nvPr/>
        </p:nvSpPr>
        <p:spPr>
          <a:xfrm>
            <a:off x="622706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Agentic BizApps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8" name="Text 16">
            <a:extLst>
              <a:ext uri="{FF2B5EF4-FFF2-40B4-BE49-F238E27FC236}">
                <a16:creationId xmlns:a16="http://schemas.microsoft.com/office/drawing/2014/main" id="{964C4AAD-2D23-9243-F3BC-139F7C87558E}"/>
              </a:ext>
            </a:extLst>
          </p:cNvPr>
          <p:cNvSpPr/>
          <p:nvPr/>
        </p:nvSpPr>
        <p:spPr>
          <a:xfrm>
            <a:off x="622706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Apps | D365 CRM | CCaaS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9" name="Shape 17">
            <a:extLst>
              <a:ext uri="{FF2B5EF4-FFF2-40B4-BE49-F238E27FC236}">
                <a16:creationId xmlns:a16="http://schemas.microsoft.com/office/drawing/2014/main" id="{7A1A869A-4D13-05E0-792F-E9A4A091A4FC}"/>
              </a:ext>
            </a:extLst>
          </p:cNvPr>
          <p:cNvSpPr/>
          <p:nvPr/>
        </p:nvSpPr>
        <p:spPr>
          <a:xfrm>
            <a:off x="8787384" y="1280160"/>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0" name="Text 18">
            <a:extLst>
              <a:ext uri="{FF2B5EF4-FFF2-40B4-BE49-F238E27FC236}">
                <a16:creationId xmlns:a16="http://schemas.microsoft.com/office/drawing/2014/main" id="{171CA012-28FA-8AF0-6DD6-C0C7B9F67F51}"/>
              </a:ext>
            </a:extLst>
          </p:cNvPr>
          <p:cNvSpPr/>
          <p:nvPr/>
        </p:nvSpPr>
        <p:spPr>
          <a:xfrm>
            <a:off x="8833104" y="1316737"/>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Decision &amp; Insight Applications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1" name="Text 19">
            <a:extLst>
              <a:ext uri="{FF2B5EF4-FFF2-40B4-BE49-F238E27FC236}">
                <a16:creationId xmlns:a16="http://schemas.microsoft.com/office/drawing/2014/main" id="{366E3AA5-6982-E6F7-F18F-C6D1C4E738F8}"/>
              </a:ext>
            </a:extLst>
          </p:cNvPr>
          <p:cNvSpPr/>
          <p:nvPr/>
        </p:nvSpPr>
        <p:spPr>
          <a:xfrm>
            <a:off x="8833104" y="1473282"/>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Power BI | Fabric Dashboards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2" name="Shape 20">
            <a:extLst>
              <a:ext uri="{FF2B5EF4-FFF2-40B4-BE49-F238E27FC236}">
                <a16:creationId xmlns:a16="http://schemas.microsoft.com/office/drawing/2014/main" id="{1637955A-CD5D-854F-98F6-DD9C41C7C0C0}"/>
              </a:ext>
            </a:extLst>
          </p:cNvPr>
          <p:cNvSpPr/>
          <p:nvPr/>
        </p:nvSpPr>
        <p:spPr>
          <a:xfrm>
            <a:off x="96926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3" name="Text 21">
            <a:extLst>
              <a:ext uri="{FF2B5EF4-FFF2-40B4-BE49-F238E27FC236}">
                <a16:creationId xmlns:a16="http://schemas.microsoft.com/office/drawing/2014/main" id="{CC653A4C-3CA5-B4B7-3D34-F5E319BF0702}"/>
              </a:ext>
            </a:extLst>
          </p:cNvPr>
          <p:cNvSpPr/>
          <p:nvPr/>
        </p:nvSpPr>
        <p:spPr>
          <a:xfrm>
            <a:off x="101498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Builders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4" name="Text 22">
            <a:extLst>
              <a:ext uri="{FF2B5EF4-FFF2-40B4-BE49-F238E27FC236}">
                <a16:creationId xmlns:a16="http://schemas.microsoft.com/office/drawing/2014/main" id="{A4039490-EAD4-769D-10B8-2210CE816D37}"/>
              </a:ext>
            </a:extLst>
          </p:cNvPr>
          <p:cNvSpPr/>
          <p:nvPr/>
        </p:nvSpPr>
        <p:spPr>
          <a:xfrm>
            <a:off x="101498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Declarative → Copilot Studio → Custom-Engine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5" name="Shape 23">
            <a:extLst>
              <a:ext uri="{FF2B5EF4-FFF2-40B4-BE49-F238E27FC236}">
                <a16:creationId xmlns:a16="http://schemas.microsoft.com/office/drawing/2014/main" id="{9B84166B-3A73-5AE0-C0B2-2AB50BE5BEA6}"/>
              </a:ext>
            </a:extLst>
          </p:cNvPr>
          <p:cNvSpPr/>
          <p:nvPr/>
        </p:nvSpPr>
        <p:spPr>
          <a:xfrm>
            <a:off x="357530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6" name="Text 24">
            <a:extLst>
              <a:ext uri="{FF2B5EF4-FFF2-40B4-BE49-F238E27FC236}">
                <a16:creationId xmlns:a16="http://schemas.microsoft.com/office/drawing/2014/main" id="{902128BF-E694-7015-47F1-4C166B63C12D}"/>
              </a:ext>
            </a:extLst>
          </p:cNvPr>
          <p:cNvSpPr/>
          <p:nvPr/>
        </p:nvSpPr>
        <p:spPr>
          <a:xfrm>
            <a:off x="362102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Migration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7" name="Text 25">
            <a:extLst>
              <a:ext uri="{FF2B5EF4-FFF2-40B4-BE49-F238E27FC236}">
                <a16:creationId xmlns:a16="http://schemas.microsoft.com/office/drawing/2014/main" id="{37115079-A504-1FB7-287C-FCD712B76436}"/>
              </a:ext>
            </a:extLst>
          </p:cNvPr>
          <p:cNvSpPr/>
          <p:nvPr/>
        </p:nvSpPr>
        <p:spPr>
          <a:xfrm>
            <a:off x="362102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Acuvate Optimum | RPA | Data</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8" name="Shape 26">
            <a:extLst>
              <a:ext uri="{FF2B5EF4-FFF2-40B4-BE49-F238E27FC236}">
                <a16:creationId xmlns:a16="http://schemas.microsoft.com/office/drawing/2014/main" id="{3C3E3B39-58F3-3236-63CF-D4E99C7EB238}"/>
              </a:ext>
            </a:extLst>
          </p:cNvPr>
          <p:cNvSpPr/>
          <p:nvPr/>
        </p:nvSpPr>
        <p:spPr>
          <a:xfrm>
            <a:off x="618134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29" name="Text 27">
            <a:extLst>
              <a:ext uri="{FF2B5EF4-FFF2-40B4-BE49-F238E27FC236}">
                <a16:creationId xmlns:a16="http://schemas.microsoft.com/office/drawing/2014/main" id="{7D7435CF-70BD-EF68-EB60-AE82897F6867}"/>
              </a:ext>
            </a:extLst>
          </p:cNvPr>
          <p:cNvSpPr/>
          <p:nvPr/>
        </p:nvSpPr>
        <p:spPr>
          <a:xfrm>
            <a:off x="622706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Registry</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Text 28">
            <a:extLst>
              <a:ext uri="{FF2B5EF4-FFF2-40B4-BE49-F238E27FC236}">
                <a16:creationId xmlns:a16="http://schemas.microsoft.com/office/drawing/2014/main" id="{9A081BCC-7655-1754-B0CA-73845289634E}"/>
              </a:ext>
            </a:extLst>
          </p:cNvPr>
          <p:cNvSpPr/>
          <p:nvPr/>
        </p:nvSpPr>
        <p:spPr>
          <a:xfrm>
            <a:off x="622706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M365 Copilot | Agent SDK | AI Foundry</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1" name="Shape 29">
            <a:extLst>
              <a:ext uri="{FF2B5EF4-FFF2-40B4-BE49-F238E27FC236}">
                <a16:creationId xmlns:a16="http://schemas.microsoft.com/office/drawing/2014/main" id="{40CC6855-08BD-5A54-1060-50A60B35E489}"/>
              </a:ext>
            </a:extLst>
          </p:cNvPr>
          <p:cNvSpPr/>
          <p:nvPr/>
        </p:nvSpPr>
        <p:spPr>
          <a:xfrm>
            <a:off x="8787384" y="1728216"/>
            <a:ext cx="2514600" cy="402336"/>
          </a:xfrm>
          <a:prstGeom prst="roundRect">
            <a:avLst>
              <a:gd name="adj" fmla="val 6818"/>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2" name="Text 30">
            <a:extLst>
              <a:ext uri="{FF2B5EF4-FFF2-40B4-BE49-F238E27FC236}">
                <a16:creationId xmlns:a16="http://schemas.microsoft.com/office/drawing/2014/main" id="{BADE8C11-BD0E-0C11-9038-3FC1B988A3ED}"/>
              </a:ext>
            </a:extLst>
          </p:cNvPr>
          <p:cNvSpPr/>
          <p:nvPr/>
        </p:nvSpPr>
        <p:spPr>
          <a:xfrm>
            <a:off x="8833104" y="1764793"/>
            <a:ext cx="2423160" cy="185075"/>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Experience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3" name="Text 31">
            <a:extLst>
              <a:ext uri="{FF2B5EF4-FFF2-40B4-BE49-F238E27FC236}">
                <a16:creationId xmlns:a16="http://schemas.microsoft.com/office/drawing/2014/main" id="{2406C70F-B12C-137E-DC92-38AE7566F3A4}"/>
              </a:ext>
            </a:extLst>
          </p:cNvPr>
          <p:cNvSpPr/>
          <p:nvPr/>
        </p:nvSpPr>
        <p:spPr>
          <a:xfrm>
            <a:off x="8833104" y="1921338"/>
            <a:ext cx="2423160" cy="193121"/>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Notifications | Accessibility | Localization</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4" name="Shape 32">
            <a:extLst>
              <a:ext uri="{FF2B5EF4-FFF2-40B4-BE49-F238E27FC236}">
                <a16:creationId xmlns:a16="http://schemas.microsoft.com/office/drawing/2014/main" id="{F649017E-DEDD-CC5E-8355-A86E44BBCF64}"/>
              </a:ext>
            </a:extLst>
          </p:cNvPr>
          <p:cNvSpPr/>
          <p:nvPr/>
        </p:nvSpPr>
        <p:spPr>
          <a:xfrm>
            <a:off x="969264" y="2167128"/>
            <a:ext cx="10332720" cy="384048"/>
          </a:xfrm>
          <a:prstGeom prst="rect">
            <a:avLst/>
          </a:prstGeom>
          <a:solidFill>
            <a:srgbClr val="16335A"/>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5" name="Text 33">
            <a:extLst>
              <a:ext uri="{FF2B5EF4-FFF2-40B4-BE49-F238E27FC236}">
                <a16:creationId xmlns:a16="http://schemas.microsoft.com/office/drawing/2014/main" id="{8718B78B-C0DB-60BE-8981-18219631FE83}"/>
              </a:ext>
            </a:extLst>
          </p:cNvPr>
          <p:cNvSpPr/>
          <p:nvPr/>
        </p:nvSpPr>
        <p:spPr>
          <a:xfrm>
            <a:off x="1106424" y="2167128"/>
            <a:ext cx="9052560" cy="384048"/>
          </a:xfrm>
          <a:prstGeom prst="rect">
            <a:avLst/>
          </a:prstGeom>
          <a:noFill/>
          <a:ln/>
        </p:spPr>
        <p:txBody>
          <a:bodyPr wrap="square" lIns="0" tIns="0" rIns="0" bIns="0" rtlCol="0" anchor="ctr"/>
          <a:lstStyle/>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86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Copilot Cowork — Orchestration for Long-Running Work</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95000"/>
              </a:lnSpc>
              <a:spcBef>
                <a:spcPts val="0"/>
              </a:spcBef>
              <a:spcAft>
                <a:spcPts val="0"/>
              </a:spcAft>
              <a:buClrTx/>
              <a:buSzTx/>
              <a:buFontTx/>
              <a:buNone/>
              <a:tabLst/>
              <a:defRPr/>
            </a:pPr>
            <a:r>
              <a:rPr kumimoji="0" lang="en-US" sz="860" b="0" i="0" u="none" strike="noStrike" kern="1200" cap="none" spc="0" normalizeH="0" baseline="0" noProof="0">
                <a:ln>
                  <a:noFill/>
                </a:ln>
                <a:solidFill>
                  <a:srgbClr val="C7D4E8"/>
                </a:solidFill>
                <a:effectLst/>
                <a:uLnTx/>
                <a:uFillTx/>
                <a:latin typeface="Calibri" pitchFamily="34" charset="0"/>
                <a:ea typeface="Calibri" pitchFamily="34" charset="-122"/>
                <a:cs typeface="Calibri" pitchFamily="34" charset="-120"/>
              </a:rPr>
              <a:t>Complex, multi-tool, approval-aware execution that returns completed work - grounded in Work IQ, inside the Microsoft 365 trust boundary</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7" name="Shape 35">
            <a:extLst>
              <a:ext uri="{FF2B5EF4-FFF2-40B4-BE49-F238E27FC236}">
                <a16:creationId xmlns:a16="http://schemas.microsoft.com/office/drawing/2014/main" id="{19E3FFE0-4E81-7FFA-7229-6F570EC6DC2F}"/>
              </a:ext>
            </a:extLst>
          </p:cNvPr>
          <p:cNvSpPr/>
          <p:nvPr/>
        </p:nvSpPr>
        <p:spPr>
          <a:xfrm>
            <a:off x="256032" y="1280160"/>
            <a:ext cx="640080" cy="127101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8" name="Text 36">
            <a:extLst>
              <a:ext uri="{FF2B5EF4-FFF2-40B4-BE49-F238E27FC236}">
                <a16:creationId xmlns:a16="http://schemas.microsoft.com/office/drawing/2014/main" id="{98B0338C-27CF-A806-2853-3D1D98CFE04A}"/>
              </a:ext>
            </a:extLst>
          </p:cNvPr>
          <p:cNvSpPr/>
          <p:nvPr/>
        </p:nvSpPr>
        <p:spPr>
          <a:xfrm>
            <a:off x="256032" y="1280160"/>
            <a:ext cx="640080" cy="127101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Serving</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Layer</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9" name="Shape 37">
            <a:extLst>
              <a:ext uri="{FF2B5EF4-FFF2-40B4-BE49-F238E27FC236}">
                <a16:creationId xmlns:a16="http://schemas.microsoft.com/office/drawing/2014/main" id="{350FC140-DB7D-8B35-E622-BDAFCAA2C637}"/>
              </a:ext>
            </a:extLst>
          </p:cNvPr>
          <p:cNvSpPr/>
          <p:nvPr/>
        </p:nvSpPr>
        <p:spPr>
          <a:xfrm>
            <a:off x="969264" y="2606040"/>
            <a:ext cx="10332720"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0" name="Text 38">
            <a:extLst>
              <a:ext uri="{FF2B5EF4-FFF2-40B4-BE49-F238E27FC236}">
                <a16:creationId xmlns:a16="http://schemas.microsoft.com/office/drawing/2014/main" id="{501481B9-4C29-55BC-2D67-A3821D2F58FC}"/>
              </a:ext>
            </a:extLst>
          </p:cNvPr>
          <p:cNvSpPr/>
          <p:nvPr/>
        </p:nvSpPr>
        <p:spPr>
          <a:xfrm>
            <a:off x="1106424" y="2606040"/>
            <a:ext cx="877824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 Orchestration &amp; Runtime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1" name="Shape 39">
            <a:extLst>
              <a:ext uri="{FF2B5EF4-FFF2-40B4-BE49-F238E27FC236}">
                <a16:creationId xmlns:a16="http://schemas.microsoft.com/office/drawing/2014/main" id="{357DEB54-AA19-89E5-BD87-847667959C92}"/>
              </a:ext>
            </a:extLst>
          </p:cNvPr>
          <p:cNvSpPr/>
          <p:nvPr/>
        </p:nvSpPr>
        <p:spPr>
          <a:xfrm>
            <a:off x="96926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2" name="Text 40">
            <a:extLst>
              <a:ext uri="{FF2B5EF4-FFF2-40B4-BE49-F238E27FC236}">
                <a16:creationId xmlns:a16="http://schemas.microsoft.com/office/drawing/2014/main" id="{39F67295-66F0-0CDD-DEB8-CD94CBB8C800}"/>
              </a:ext>
            </a:extLst>
          </p:cNvPr>
          <p:cNvSpPr/>
          <p:nvPr/>
        </p:nvSpPr>
        <p:spPr>
          <a:xfrm>
            <a:off x="101498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Orchestration Frameworks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3" name="Text 41">
            <a:extLst>
              <a:ext uri="{FF2B5EF4-FFF2-40B4-BE49-F238E27FC236}">
                <a16:creationId xmlns:a16="http://schemas.microsoft.com/office/drawing/2014/main" id="{D68D9D89-A2D7-4B92-7FE9-21E10DA5652F}"/>
              </a:ext>
            </a:extLst>
          </p:cNvPr>
          <p:cNvSpPr/>
          <p:nvPr/>
        </p:nvSpPr>
        <p:spPr>
          <a:xfrm>
            <a:off x="101498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MS Agent Framework | Semantic Kernel | Copilot Studio</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4" name="Shape 42">
            <a:extLst>
              <a:ext uri="{FF2B5EF4-FFF2-40B4-BE49-F238E27FC236}">
                <a16:creationId xmlns:a16="http://schemas.microsoft.com/office/drawing/2014/main" id="{EF522F00-210C-5F5D-78C0-4EBB5B3C6921}"/>
              </a:ext>
            </a:extLst>
          </p:cNvPr>
          <p:cNvSpPr/>
          <p:nvPr/>
        </p:nvSpPr>
        <p:spPr>
          <a:xfrm>
            <a:off x="357530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5" name="Text 43">
            <a:extLst>
              <a:ext uri="{FF2B5EF4-FFF2-40B4-BE49-F238E27FC236}">
                <a16:creationId xmlns:a16="http://schemas.microsoft.com/office/drawing/2014/main" id="{8462B680-38BA-E967-B6A6-83C66D63C838}"/>
              </a:ext>
            </a:extLst>
          </p:cNvPr>
          <p:cNvSpPr/>
          <p:nvPr/>
        </p:nvSpPr>
        <p:spPr>
          <a:xfrm>
            <a:off x="362102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Tools &amp; API</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6" name="Text 44">
            <a:extLst>
              <a:ext uri="{FF2B5EF4-FFF2-40B4-BE49-F238E27FC236}">
                <a16:creationId xmlns:a16="http://schemas.microsoft.com/office/drawing/2014/main" id="{0E96509A-A5F2-2BB2-1865-600AABDD4E56}"/>
              </a:ext>
            </a:extLst>
          </p:cNvPr>
          <p:cNvSpPr/>
          <p:nvPr/>
        </p:nvSpPr>
        <p:spPr>
          <a:xfrm>
            <a:off x="362102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MCP | A2A | REST</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7" name="Shape 45">
            <a:extLst>
              <a:ext uri="{FF2B5EF4-FFF2-40B4-BE49-F238E27FC236}">
                <a16:creationId xmlns:a16="http://schemas.microsoft.com/office/drawing/2014/main" id="{6E8F5760-9630-4384-F6EA-989CBBE4D702}"/>
              </a:ext>
            </a:extLst>
          </p:cNvPr>
          <p:cNvSpPr/>
          <p:nvPr/>
        </p:nvSpPr>
        <p:spPr>
          <a:xfrm>
            <a:off x="618134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8" name="Text 46">
            <a:extLst>
              <a:ext uri="{FF2B5EF4-FFF2-40B4-BE49-F238E27FC236}">
                <a16:creationId xmlns:a16="http://schemas.microsoft.com/office/drawing/2014/main" id="{C36597FE-5436-2C0A-9E89-A26950A9E6AE}"/>
              </a:ext>
            </a:extLst>
          </p:cNvPr>
          <p:cNvSpPr/>
          <p:nvPr/>
        </p:nvSpPr>
        <p:spPr>
          <a:xfrm>
            <a:off x="622706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Prompt &amp; Policy Templates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49" name="Text 47">
            <a:extLst>
              <a:ext uri="{FF2B5EF4-FFF2-40B4-BE49-F238E27FC236}">
                <a16:creationId xmlns:a16="http://schemas.microsoft.com/office/drawing/2014/main" id="{960E6B72-C53C-B646-AA02-D312602970F1}"/>
              </a:ext>
            </a:extLst>
          </p:cNvPr>
          <p:cNvSpPr/>
          <p:nvPr/>
        </p:nvSpPr>
        <p:spPr>
          <a:xfrm>
            <a:off x="622706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Guardrails | Responsible AI | Grounded-only</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0" name="Shape 48">
            <a:extLst>
              <a:ext uri="{FF2B5EF4-FFF2-40B4-BE49-F238E27FC236}">
                <a16:creationId xmlns:a16="http://schemas.microsoft.com/office/drawing/2014/main" id="{5AB9CEB7-2AC2-58EE-5E2F-7A8EAEBEF25F}"/>
              </a:ext>
            </a:extLst>
          </p:cNvPr>
          <p:cNvSpPr/>
          <p:nvPr/>
        </p:nvSpPr>
        <p:spPr>
          <a:xfrm>
            <a:off x="8787384" y="2825496"/>
            <a:ext cx="251460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1" name="Text 49">
            <a:extLst>
              <a:ext uri="{FF2B5EF4-FFF2-40B4-BE49-F238E27FC236}">
                <a16:creationId xmlns:a16="http://schemas.microsoft.com/office/drawing/2014/main" id="{703F8048-00D7-8E00-A567-D613D10D9DB0}"/>
              </a:ext>
            </a:extLst>
          </p:cNvPr>
          <p:cNvSpPr/>
          <p:nvPr/>
        </p:nvSpPr>
        <p:spPr>
          <a:xfrm>
            <a:off x="8833104" y="2862074"/>
            <a:ext cx="242316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Content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2" name="Text 50">
            <a:extLst>
              <a:ext uri="{FF2B5EF4-FFF2-40B4-BE49-F238E27FC236}">
                <a16:creationId xmlns:a16="http://schemas.microsoft.com/office/drawing/2014/main" id="{891F509C-7EB9-52AC-076C-350A9075E386}"/>
              </a:ext>
            </a:extLst>
          </p:cNvPr>
          <p:cNvSpPr/>
          <p:nvPr/>
        </p:nvSpPr>
        <p:spPr>
          <a:xfrm>
            <a:off x="8833104" y="3027397"/>
            <a:ext cx="242316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Knowledge Graph | Dataverse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3" name="Shape 51">
            <a:extLst>
              <a:ext uri="{FF2B5EF4-FFF2-40B4-BE49-F238E27FC236}">
                <a16:creationId xmlns:a16="http://schemas.microsoft.com/office/drawing/2014/main" id="{69F2909C-C703-683E-D4A8-84B3295AAE0A}"/>
              </a:ext>
            </a:extLst>
          </p:cNvPr>
          <p:cNvSpPr/>
          <p:nvPr/>
        </p:nvSpPr>
        <p:spPr>
          <a:xfrm>
            <a:off x="969264" y="3291840"/>
            <a:ext cx="10332720"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4" name="Text 52">
            <a:extLst>
              <a:ext uri="{FF2B5EF4-FFF2-40B4-BE49-F238E27FC236}">
                <a16:creationId xmlns:a16="http://schemas.microsoft.com/office/drawing/2014/main" id="{28862F89-E242-7F4F-8BFF-ACEC4C49799B}"/>
              </a:ext>
            </a:extLst>
          </p:cNvPr>
          <p:cNvSpPr/>
          <p:nvPr/>
        </p:nvSpPr>
        <p:spPr>
          <a:xfrm>
            <a:off x="1106424" y="3291840"/>
            <a:ext cx="877824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Model &amp; AI Capability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5" name="Shape 53">
            <a:extLst>
              <a:ext uri="{FF2B5EF4-FFF2-40B4-BE49-F238E27FC236}">
                <a16:creationId xmlns:a16="http://schemas.microsoft.com/office/drawing/2014/main" id="{2D132905-655A-6467-398F-E52D27408174}"/>
              </a:ext>
            </a:extLst>
          </p:cNvPr>
          <p:cNvSpPr/>
          <p:nvPr/>
        </p:nvSpPr>
        <p:spPr>
          <a:xfrm>
            <a:off x="96926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6" name="Text 54">
            <a:extLst>
              <a:ext uri="{FF2B5EF4-FFF2-40B4-BE49-F238E27FC236}">
                <a16:creationId xmlns:a16="http://schemas.microsoft.com/office/drawing/2014/main" id="{7DF3C6EA-BD6D-824C-C1E4-74014B8E6974}"/>
              </a:ext>
            </a:extLst>
          </p:cNvPr>
          <p:cNvSpPr/>
          <p:nvPr/>
        </p:nvSpPr>
        <p:spPr>
          <a:xfrm>
            <a:off x="101498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Model Catalog</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7" name="Text 55">
            <a:extLst>
              <a:ext uri="{FF2B5EF4-FFF2-40B4-BE49-F238E27FC236}">
                <a16:creationId xmlns:a16="http://schemas.microsoft.com/office/drawing/2014/main" id="{8693188E-EA3E-59A2-9E09-15BB84C7165D}"/>
              </a:ext>
            </a:extLst>
          </p:cNvPr>
          <p:cNvSpPr/>
          <p:nvPr/>
        </p:nvSpPr>
        <p:spPr>
          <a:xfrm>
            <a:off x="101498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Microsoft Foundry — GPT | Claude | Phi | Llama</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8" name="Shape 56">
            <a:extLst>
              <a:ext uri="{FF2B5EF4-FFF2-40B4-BE49-F238E27FC236}">
                <a16:creationId xmlns:a16="http://schemas.microsoft.com/office/drawing/2014/main" id="{5877F5AD-E37C-03DE-3F80-E40D085FCCB7}"/>
              </a:ext>
            </a:extLst>
          </p:cNvPr>
          <p:cNvSpPr/>
          <p:nvPr/>
        </p:nvSpPr>
        <p:spPr>
          <a:xfrm>
            <a:off x="444398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59" name="Text 57">
            <a:extLst>
              <a:ext uri="{FF2B5EF4-FFF2-40B4-BE49-F238E27FC236}">
                <a16:creationId xmlns:a16="http://schemas.microsoft.com/office/drawing/2014/main" id="{DF006F3A-7E6E-3160-9124-25E88716BB3E}"/>
              </a:ext>
            </a:extLst>
          </p:cNvPr>
          <p:cNvSpPr/>
          <p:nvPr/>
        </p:nvSpPr>
        <p:spPr>
          <a:xfrm>
            <a:off x="448970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Model Ops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0" name="Text 58">
            <a:extLst>
              <a:ext uri="{FF2B5EF4-FFF2-40B4-BE49-F238E27FC236}">
                <a16:creationId xmlns:a16="http://schemas.microsoft.com/office/drawing/2014/main" id="{0C64740C-172D-9391-C654-B07B8C81937F}"/>
              </a:ext>
            </a:extLst>
          </p:cNvPr>
          <p:cNvSpPr/>
          <p:nvPr/>
        </p:nvSpPr>
        <p:spPr>
          <a:xfrm>
            <a:off x="448970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Microsoft Foundry — Fine-tuning | Eval | Benchmarking</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1" name="Shape 59">
            <a:extLst>
              <a:ext uri="{FF2B5EF4-FFF2-40B4-BE49-F238E27FC236}">
                <a16:creationId xmlns:a16="http://schemas.microsoft.com/office/drawing/2014/main" id="{BF4B612B-3BB0-8220-ACD2-8C70B14476A9}"/>
              </a:ext>
            </a:extLst>
          </p:cNvPr>
          <p:cNvSpPr/>
          <p:nvPr/>
        </p:nvSpPr>
        <p:spPr>
          <a:xfrm>
            <a:off x="7918704" y="3511296"/>
            <a:ext cx="3383280" cy="420624"/>
          </a:xfrm>
          <a:prstGeom prst="roundRect">
            <a:avLst>
              <a:gd name="adj" fmla="val 6522"/>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2" name="Text 60">
            <a:extLst>
              <a:ext uri="{FF2B5EF4-FFF2-40B4-BE49-F238E27FC236}">
                <a16:creationId xmlns:a16="http://schemas.microsoft.com/office/drawing/2014/main" id="{A489C355-EFE2-934D-D312-35DFA8DCB69D}"/>
              </a:ext>
            </a:extLst>
          </p:cNvPr>
          <p:cNvSpPr/>
          <p:nvPr/>
        </p:nvSpPr>
        <p:spPr>
          <a:xfrm>
            <a:off x="7964424" y="3547874"/>
            <a:ext cx="3291840" cy="193487"/>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AI Services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3" name="Text 61">
            <a:extLst>
              <a:ext uri="{FF2B5EF4-FFF2-40B4-BE49-F238E27FC236}">
                <a16:creationId xmlns:a16="http://schemas.microsoft.com/office/drawing/2014/main" id="{D1A06D1D-800A-0891-AD09-03D04CEA18C9}"/>
              </a:ext>
            </a:extLst>
          </p:cNvPr>
          <p:cNvSpPr/>
          <p:nvPr/>
        </p:nvSpPr>
        <p:spPr>
          <a:xfrm>
            <a:off x="7964424" y="3713197"/>
            <a:ext cx="3291840" cy="2019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AI Search | Doc Intelligence | Speech | Vision | NLP</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4" name="Shape 62">
            <a:extLst>
              <a:ext uri="{FF2B5EF4-FFF2-40B4-BE49-F238E27FC236}">
                <a16:creationId xmlns:a16="http://schemas.microsoft.com/office/drawing/2014/main" id="{8C2513FE-DD23-C8B3-2351-A0BEC2A5D930}"/>
              </a:ext>
            </a:extLst>
          </p:cNvPr>
          <p:cNvSpPr/>
          <p:nvPr/>
        </p:nvSpPr>
        <p:spPr>
          <a:xfrm>
            <a:off x="969264" y="3977640"/>
            <a:ext cx="10332720" cy="2377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5" name="Text 63">
            <a:extLst>
              <a:ext uri="{FF2B5EF4-FFF2-40B4-BE49-F238E27FC236}">
                <a16:creationId xmlns:a16="http://schemas.microsoft.com/office/drawing/2014/main" id="{4733A3C5-0A90-1A5D-EC8D-78513682F8B3}"/>
              </a:ext>
            </a:extLst>
          </p:cNvPr>
          <p:cNvSpPr/>
          <p:nvPr/>
        </p:nvSpPr>
        <p:spPr>
          <a:xfrm>
            <a:off x="1106424" y="3977640"/>
            <a:ext cx="8778240"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Work IQ - Context &amp; Semantic Intelligence Layer</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7" name="Shape 65">
            <a:extLst>
              <a:ext uri="{FF2B5EF4-FFF2-40B4-BE49-F238E27FC236}">
                <a16:creationId xmlns:a16="http://schemas.microsoft.com/office/drawing/2014/main" id="{BD7C4E6B-66F8-33E8-BCFD-43FB4D5C2DC5}"/>
              </a:ext>
            </a:extLst>
          </p:cNvPr>
          <p:cNvSpPr/>
          <p:nvPr/>
        </p:nvSpPr>
        <p:spPr>
          <a:xfrm>
            <a:off x="96926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8" name="Text 66">
            <a:extLst>
              <a:ext uri="{FF2B5EF4-FFF2-40B4-BE49-F238E27FC236}">
                <a16:creationId xmlns:a16="http://schemas.microsoft.com/office/drawing/2014/main" id="{531665EE-13F9-DDFA-3ED1-FAE889FDE410}"/>
              </a:ext>
            </a:extLst>
          </p:cNvPr>
          <p:cNvSpPr/>
          <p:nvPr/>
        </p:nvSpPr>
        <p:spPr>
          <a:xfrm>
            <a:off x="101498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Work IQ Context Layer</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69" name="Text 67">
            <a:extLst>
              <a:ext uri="{FF2B5EF4-FFF2-40B4-BE49-F238E27FC236}">
                <a16:creationId xmlns:a16="http://schemas.microsoft.com/office/drawing/2014/main" id="{034DA0A6-123E-A2B2-373E-580A10DBAD29}"/>
              </a:ext>
            </a:extLst>
          </p:cNvPr>
          <p:cNvSpPr/>
          <p:nvPr/>
        </p:nvSpPr>
        <p:spPr>
          <a:xfrm>
            <a:off x="101498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Assembles context across M365 + external systems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0" name="Shape 68">
            <a:extLst>
              <a:ext uri="{FF2B5EF4-FFF2-40B4-BE49-F238E27FC236}">
                <a16:creationId xmlns:a16="http://schemas.microsoft.com/office/drawing/2014/main" id="{E7BE10CA-8CDE-56A5-371C-9AD763C530BA}"/>
              </a:ext>
            </a:extLst>
          </p:cNvPr>
          <p:cNvSpPr/>
          <p:nvPr/>
        </p:nvSpPr>
        <p:spPr>
          <a:xfrm>
            <a:off x="357530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1" name="Text 69">
            <a:extLst>
              <a:ext uri="{FF2B5EF4-FFF2-40B4-BE49-F238E27FC236}">
                <a16:creationId xmlns:a16="http://schemas.microsoft.com/office/drawing/2014/main" id="{630BA0B4-6E67-A614-CA46-9881B39A69EE}"/>
              </a:ext>
            </a:extLst>
          </p:cNvPr>
          <p:cNvSpPr/>
          <p:nvPr/>
        </p:nvSpPr>
        <p:spPr>
          <a:xfrm>
            <a:off x="362102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Governed by Design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2" name="Text 70">
            <a:extLst>
              <a:ext uri="{FF2B5EF4-FFF2-40B4-BE49-F238E27FC236}">
                <a16:creationId xmlns:a16="http://schemas.microsoft.com/office/drawing/2014/main" id="{0CEE0ACA-C9F3-203F-65C6-71A4899519FA}"/>
              </a:ext>
            </a:extLst>
          </p:cNvPr>
          <p:cNvSpPr/>
          <p:nvPr/>
        </p:nvSpPr>
        <p:spPr>
          <a:xfrm>
            <a:off x="362102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Signed-in-user permissions · labels · controls preserved</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3" name="Shape 71">
            <a:extLst>
              <a:ext uri="{FF2B5EF4-FFF2-40B4-BE49-F238E27FC236}">
                <a16:creationId xmlns:a16="http://schemas.microsoft.com/office/drawing/2014/main" id="{0E00C161-2298-3BBD-ADC9-81308BD76553}"/>
              </a:ext>
            </a:extLst>
          </p:cNvPr>
          <p:cNvSpPr/>
          <p:nvPr/>
        </p:nvSpPr>
        <p:spPr>
          <a:xfrm>
            <a:off x="618134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4" name="Text 72">
            <a:extLst>
              <a:ext uri="{FF2B5EF4-FFF2-40B4-BE49-F238E27FC236}">
                <a16:creationId xmlns:a16="http://schemas.microsoft.com/office/drawing/2014/main" id="{221C6AB0-0A8D-83C1-3136-C2418E64A027}"/>
              </a:ext>
            </a:extLst>
          </p:cNvPr>
          <p:cNvSpPr/>
          <p:nvPr/>
        </p:nvSpPr>
        <p:spPr>
          <a:xfrm>
            <a:off x="622706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Exposed via A2A · MCP · REST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5" name="Text 73">
            <a:extLst>
              <a:ext uri="{FF2B5EF4-FFF2-40B4-BE49-F238E27FC236}">
                <a16:creationId xmlns:a16="http://schemas.microsoft.com/office/drawing/2014/main" id="{FE2828A1-838F-2EB8-65B1-9269729B63E8}"/>
              </a:ext>
            </a:extLst>
          </p:cNvPr>
          <p:cNvSpPr/>
          <p:nvPr/>
        </p:nvSpPr>
        <p:spPr>
          <a:xfrm>
            <a:off x="622706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Context APIs replace custom retrieval pipelines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6" name="Shape 74">
            <a:extLst>
              <a:ext uri="{FF2B5EF4-FFF2-40B4-BE49-F238E27FC236}">
                <a16:creationId xmlns:a16="http://schemas.microsoft.com/office/drawing/2014/main" id="{668533C2-A68B-3A4C-FDFC-25687FE85098}"/>
              </a:ext>
            </a:extLst>
          </p:cNvPr>
          <p:cNvSpPr/>
          <p:nvPr/>
        </p:nvSpPr>
        <p:spPr>
          <a:xfrm>
            <a:off x="8787384" y="4215384"/>
            <a:ext cx="2514600"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7" name="Text 75">
            <a:extLst>
              <a:ext uri="{FF2B5EF4-FFF2-40B4-BE49-F238E27FC236}">
                <a16:creationId xmlns:a16="http://schemas.microsoft.com/office/drawing/2014/main" id="{B9F30753-C974-E973-8557-934A127222CB}"/>
              </a:ext>
            </a:extLst>
          </p:cNvPr>
          <p:cNvSpPr/>
          <p:nvPr/>
        </p:nvSpPr>
        <p:spPr>
          <a:xfrm>
            <a:off x="8833104" y="4251960"/>
            <a:ext cx="2423160"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Semantic Intelligence</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8" name="Text 76">
            <a:extLst>
              <a:ext uri="{FF2B5EF4-FFF2-40B4-BE49-F238E27FC236}">
                <a16:creationId xmlns:a16="http://schemas.microsoft.com/office/drawing/2014/main" id="{1B00EE80-7A23-FA1B-33B4-C38D6E5123B7}"/>
              </a:ext>
            </a:extLst>
          </p:cNvPr>
          <p:cNvSpPr/>
          <p:nvPr/>
        </p:nvSpPr>
        <p:spPr>
          <a:xfrm>
            <a:off x="8833104" y="4434840"/>
            <a:ext cx="2423160"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Fabric IQ Ontology | Foundry IQ | Unified Info Model</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79" name="Shape 77">
            <a:extLst>
              <a:ext uri="{FF2B5EF4-FFF2-40B4-BE49-F238E27FC236}">
                <a16:creationId xmlns:a16="http://schemas.microsoft.com/office/drawing/2014/main" id="{D9ED4000-AFF3-B74A-A941-15E0E70313E1}"/>
              </a:ext>
            </a:extLst>
          </p:cNvPr>
          <p:cNvSpPr/>
          <p:nvPr/>
        </p:nvSpPr>
        <p:spPr>
          <a:xfrm>
            <a:off x="969265" y="4718304"/>
            <a:ext cx="6369711"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0" name="Text 78">
            <a:extLst>
              <a:ext uri="{FF2B5EF4-FFF2-40B4-BE49-F238E27FC236}">
                <a16:creationId xmlns:a16="http://schemas.microsoft.com/office/drawing/2014/main" id="{101AE7E2-444F-4751-3E8A-F71C2A9B8EC3}"/>
              </a:ext>
            </a:extLst>
          </p:cNvPr>
          <p:cNvSpPr/>
          <p:nvPr/>
        </p:nvSpPr>
        <p:spPr>
          <a:xfrm>
            <a:off x="969265" y="4718304"/>
            <a:ext cx="6369711"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Trust, Governance &amp; Responsible AI</a:t>
            </a:r>
            <a:endParaRPr kumimoji="0" lang="en-US" sz="10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1" name="Shape 79">
            <a:extLst>
              <a:ext uri="{FF2B5EF4-FFF2-40B4-BE49-F238E27FC236}">
                <a16:creationId xmlns:a16="http://schemas.microsoft.com/office/drawing/2014/main" id="{4E8108FD-5D4F-1B04-8963-9D642FF01993}"/>
              </a:ext>
            </a:extLst>
          </p:cNvPr>
          <p:cNvSpPr/>
          <p:nvPr/>
        </p:nvSpPr>
        <p:spPr>
          <a:xfrm>
            <a:off x="7412125" y="4718304"/>
            <a:ext cx="3889859" cy="219456"/>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2" name="Text 80">
            <a:extLst>
              <a:ext uri="{FF2B5EF4-FFF2-40B4-BE49-F238E27FC236}">
                <a16:creationId xmlns:a16="http://schemas.microsoft.com/office/drawing/2014/main" id="{64B4CADE-3B09-9BDB-92D5-FA68BAB06CEF}"/>
              </a:ext>
            </a:extLst>
          </p:cNvPr>
          <p:cNvSpPr/>
          <p:nvPr/>
        </p:nvSpPr>
        <p:spPr>
          <a:xfrm>
            <a:off x="7412125" y="4718304"/>
            <a:ext cx="270113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Platform Operations &amp; FinOps</a:t>
            </a:r>
            <a:endParaRPr kumimoji="0" lang="en-US" sz="1051"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4" name="Shape 82">
            <a:extLst>
              <a:ext uri="{FF2B5EF4-FFF2-40B4-BE49-F238E27FC236}">
                <a16:creationId xmlns:a16="http://schemas.microsoft.com/office/drawing/2014/main" id="{7364694C-77C8-C8C9-D0E7-D42D3DE581F5}"/>
              </a:ext>
            </a:extLst>
          </p:cNvPr>
          <p:cNvSpPr/>
          <p:nvPr/>
        </p:nvSpPr>
        <p:spPr>
          <a:xfrm>
            <a:off x="969266" y="4937760"/>
            <a:ext cx="3139135"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5" name="Text 83">
            <a:extLst>
              <a:ext uri="{FF2B5EF4-FFF2-40B4-BE49-F238E27FC236}">
                <a16:creationId xmlns:a16="http://schemas.microsoft.com/office/drawing/2014/main" id="{046AF2E9-0F96-7842-2E00-FE0DB284CE8D}"/>
              </a:ext>
            </a:extLst>
          </p:cNvPr>
          <p:cNvSpPr/>
          <p:nvPr/>
        </p:nvSpPr>
        <p:spPr>
          <a:xfrm>
            <a:off x="1014986" y="4974336"/>
            <a:ext cx="3047695"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Agent Governance</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6" name="Text 84">
            <a:extLst>
              <a:ext uri="{FF2B5EF4-FFF2-40B4-BE49-F238E27FC236}">
                <a16:creationId xmlns:a16="http://schemas.microsoft.com/office/drawing/2014/main" id="{37CDA3C9-6432-C878-DF7E-8B58426E3A6F}"/>
              </a:ext>
            </a:extLst>
          </p:cNvPr>
          <p:cNvSpPr/>
          <p:nvPr/>
        </p:nvSpPr>
        <p:spPr>
          <a:xfrm>
            <a:off x="1014986" y="5157216"/>
            <a:ext cx="3047695"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Agent 365 | Entra Agent ID | Purview | AI Ops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7" name="Shape 85">
            <a:extLst>
              <a:ext uri="{FF2B5EF4-FFF2-40B4-BE49-F238E27FC236}">
                <a16:creationId xmlns:a16="http://schemas.microsoft.com/office/drawing/2014/main" id="{E73B1989-4F53-935D-A6D1-5E4220D49352}"/>
              </a:ext>
            </a:extLst>
          </p:cNvPr>
          <p:cNvSpPr/>
          <p:nvPr/>
        </p:nvSpPr>
        <p:spPr>
          <a:xfrm>
            <a:off x="4199841" y="4937760"/>
            <a:ext cx="3139135"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8" name="Text 86">
            <a:extLst>
              <a:ext uri="{FF2B5EF4-FFF2-40B4-BE49-F238E27FC236}">
                <a16:creationId xmlns:a16="http://schemas.microsoft.com/office/drawing/2014/main" id="{B6D76C48-3EC1-81F0-5012-E8F6FB6B09BC}"/>
              </a:ext>
            </a:extLst>
          </p:cNvPr>
          <p:cNvSpPr/>
          <p:nvPr/>
        </p:nvSpPr>
        <p:spPr>
          <a:xfrm>
            <a:off x="4245561" y="4974336"/>
            <a:ext cx="3047695"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AI Agent Data Readiness + Acuvate Safety Agents</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89" name="Text 87">
            <a:extLst>
              <a:ext uri="{FF2B5EF4-FFF2-40B4-BE49-F238E27FC236}">
                <a16:creationId xmlns:a16="http://schemas.microsoft.com/office/drawing/2014/main" id="{B896504F-FC1B-384A-3ED2-90A06904B5AC}"/>
              </a:ext>
            </a:extLst>
          </p:cNvPr>
          <p:cNvSpPr/>
          <p:nvPr/>
        </p:nvSpPr>
        <p:spPr>
          <a:xfrm>
            <a:off x="4245561" y="5157216"/>
            <a:ext cx="3047695"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Data Pipelines | Vector/Graph Store | Defender | HSSE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0" name="Shape 88">
            <a:extLst>
              <a:ext uri="{FF2B5EF4-FFF2-40B4-BE49-F238E27FC236}">
                <a16:creationId xmlns:a16="http://schemas.microsoft.com/office/drawing/2014/main" id="{6DFC66B8-04E0-521F-A18E-4C8FFC1488CC}"/>
              </a:ext>
            </a:extLst>
          </p:cNvPr>
          <p:cNvSpPr/>
          <p:nvPr/>
        </p:nvSpPr>
        <p:spPr>
          <a:xfrm>
            <a:off x="7412128" y="4937760"/>
            <a:ext cx="1899209"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1" name="Text 89">
            <a:extLst>
              <a:ext uri="{FF2B5EF4-FFF2-40B4-BE49-F238E27FC236}">
                <a16:creationId xmlns:a16="http://schemas.microsoft.com/office/drawing/2014/main" id="{9B7478C7-E01B-F0D0-29F3-ECADEB440E1A}"/>
              </a:ext>
            </a:extLst>
          </p:cNvPr>
          <p:cNvSpPr/>
          <p:nvPr/>
        </p:nvSpPr>
        <p:spPr>
          <a:xfrm>
            <a:off x="7457848" y="4974336"/>
            <a:ext cx="1807769"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Platform Ops &amp; Automation</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2" name="Text 90">
            <a:extLst>
              <a:ext uri="{FF2B5EF4-FFF2-40B4-BE49-F238E27FC236}">
                <a16:creationId xmlns:a16="http://schemas.microsoft.com/office/drawing/2014/main" id="{D068C8A1-46D6-C1BA-4CE4-2A8E1DB7E106}"/>
              </a:ext>
            </a:extLst>
          </p:cNvPr>
          <p:cNvSpPr/>
          <p:nvPr/>
        </p:nvSpPr>
        <p:spPr>
          <a:xfrm>
            <a:off x="7457848" y="5157216"/>
            <a:ext cx="180776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AIOps | IaC | Azure Functions | Auto Scaling</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3" name="Shape 91">
            <a:extLst>
              <a:ext uri="{FF2B5EF4-FFF2-40B4-BE49-F238E27FC236}">
                <a16:creationId xmlns:a16="http://schemas.microsoft.com/office/drawing/2014/main" id="{BAD36145-5AAE-B3D1-3810-73A830A274D8}"/>
              </a:ext>
            </a:extLst>
          </p:cNvPr>
          <p:cNvSpPr/>
          <p:nvPr/>
        </p:nvSpPr>
        <p:spPr>
          <a:xfrm>
            <a:off x="9402777" y="4937760"/>
            <a:ext cx="1899209"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4" name="Text 92">
            <a:extLst>
              <a:ext uri="{FF2B5EF4-FFF2-40B4-BE49-F238E27FC236}">
                <a16:creationId xmlns:a16="http://schemas.microsoft.com/office/drawing/2014/main" id="{20EDCB57-55D3-A621-7D2C-F00F035A7736}"/>
              </a:ext>
            </a:extLst>
          </p:cNvPr>
          <p:cNvSpPr/>
          <p:nvPr/>
        </p:nvSpPr>
        <p:spPr>
          <a:xfrm>
            <a:off x="9448497" y="4974336"/>
            <a:ext cx="1807769"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FinOps &amp; Cost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5" name="Text 93">
            <a:extLst>
              <a:ext uri="{FF2B5EF4-FFF2-40B4-BE49-F238E27FC236}">
                <a16:creationId xmlns:a16="http://schemas.microsoft.com/office/drawing/2014/main" id="{9C5C574F-7E3F-9C3E-E54E-4C1A2E4C3BBA}"/>
              </a:ext>
            </a:extLst>
          </p:cNvPr>
          <p:cNvSpPr/>
          <p:nvPr/>
        </p:nvSpPr>
        <p:spPr>
          <a:xfrm>
            <a:off x="9448497" y="5157216"/>
            <a:ext cx="1807769"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Agent Cost | Model Cost Optimization</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6" name="Shape 94">
            <a:extLst>
              <a:ext uri="{FF2B5EF4-FFF2-40B4-BE49-F238E27FC236}">
                <a16:creationId xmlns:a16="http://schemas.microsoft.com/office/drawing/2014/main" id="{26D474BA-B14D-5AF6-04EE-7D3A180E7166}"/>
              </a:ext>
            </a:extLst>
          </p:cNvPr>
          <p:cNvSpPr/>
          <p:nvPr/>
        </p:nvSpPr>
        <p:spPr>
          <a:xfrm>
            <a:off x="256032" y="2606040"/>
            <a:ext cx="640080" cy="2788920"/>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7" name="Text 95">
            <a:extLst>
              <a:ext uri="{FF2B5EF4-FFF2-40B4-BE49-F238E27FC236}">
                <a16:creationId xmlns:a16="http://schemas.microsoft.com/office/drawing/2014/main" id="{BA91858C-05C0-7E06-81C6-CE3CE577F016}"/>
              </a:ext>
            </a:extLst>
          </p:cNvPr>
          <p:cNvSpPr/>
          <p:nvPr/>
        </p:nvSpPr>
        <p:spPr>
          <a:xfrm>
            <a:off x="256032" y="2606040"/>
            <a:ext cx="640080" cy="27889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Agent</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OS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Layer</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8" name="Shape 96">
            <a:extLst>
              <a:ext uri="{FF2B5EF4-FFF2-40B4-BE49-F238E27FC236}">
                <a16:creationId xmlns:a16="http://schemas.microsoft.com/office/drawing/2014/main" id="{BA1C4934-A2EC-78AE-5FB0-35ABCD05BCC2}"/>
              </a:ext>
            </a:extLst>
          </p:cNvPr>
          <p:cNvSpPr/>
          <p:nvPr/>
        </p:nvSpPr>
        <p:spPr>
          <a:xfrm>
            <a:off x="969264" y="5449824"/>
            <a:ext cx="10332720" cy="2377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99" name="Text 97">
            <a:extLst>
              <a:ext uri="{FF2B5EF4-FFF2-40B4-BE49-F238E27FC236}">
                <a16:creationId xmlns:a16="http://schemas.microsoft.com/office/drawing/2014/main" id="{4D395EAD-0304-9FC7-54C9-A15FF44C31AC}"/>
              </a:ext>
            </a:extLst>
          </p:cNvPr>
          <p:cNvSpPr/>
          <p:nvPr/>
        </p:nvSpPr>
        <p:spPr>
          <a:xfrm>
            <a:off x="1106424" y="5449824"/>
            <a:ext cx="8778240" cy="2377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Knowledge Graph Spine - Microsoft 365 Work Graph + Enterprise Data</a:t>
            </a:r>
            <a:endParaRPr kumimoji="0" lang="en-US" sz="11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1" name="Shape 99">
            <a:extLst>
              <a:ext uri="{FF2B5EF4-FFF2-40B4-BE49-F238E27FC236}">
                <a16:creationId xmlns:a16="http://schemas.microsoft.com/office/drawing/2014/main" id="{CB89BDCF-4EF7-303A-756F-B217E46CF8BB}"/>
              </a:ext>
            </a:extLst>
          </p:cNvPr>
          <p:cNvSpPr/>
          <p:nvPr/>
        </p:nvSpPr>
        <p:spPr>
          <a:xfrm>
            <a:off x="969264"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2" name="Text 100">
            <a:extLst>
              <a:ext uri="{FF2B5EF4-FFF2-40B4-BE49-F238E27FC236}">
                <a16:creationId xmlns:a16="http://schemas.microsoft.com/office/drawing/2014/main" id="{B46083E8-549A-E7E3-BC08-3455CB72C615}"/>
              </a:ext>
            </a:extLst>
          </p:cNvPr>
          <p:cNvSpPr/>
          <p:nvPr/>
        </p:nvSpPr>
        <p:spPr>
          <a:xfrm>
            <a:off x="1014984"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Microsoft 365 Work Graph</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3" name="Text 101">
            <a:extLst>
              <a:ext uri="{FF2B5EF4-FFF2-40B4-BE49-F238E27FC236}">
                <a16:creationId xmlns:a16="http://schemas.microsoft.com/office/drawing/2014/main" id="{A9DD9092-7A66-766C-81DA-2F46F9FF3952}"/>
              </a:ext>
            </a:extLst>
          </p:cNvPr>
          <p:cNvSpPr/>
          <p:nvPr/>
        </p:nvSpPr>
        <p:spPr>
          <a:xfrm>
            <a:off x="1014984"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People · Meetings · Emails · Files · Chats · Calendars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4" name="Shape 102">
            <a:extLst>
              <a:ext uri="{FF2B5EF4-FFF2-40B4-BE49-F238E27FC236}">
                <a16:creationId xmlns:a16="http://schemas.microsoft.com/office/drawing/2014/main" id="{385DAA1D-32DC-A307-4771-C71875D1FB0D}"/>
              </a:ext>
            </a:extLst>
          </p:cNvPr>
          <p:cNvSpPr/>
          <p:nvPr/>
        </p:nvSpPr>
        <p:spPr>
          <a:xfrm>
            <a:off x="3054096"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5" name="Text 103">
            <a:extLst>
              <a:ext uri="{FF2B5EF4-FFF2-40B4-BE49-F238E27FC236}">
                <a16:creationId xmlns:a16="http://schemas.microsoft.com/office/drawing/2014/main" id="{61F59E7F-3EF0-034E-4478-B47D34E2C8BC}"/>
              </a:ext>
            </a:extLst>
          </p:cNvPr>
          <p:cNvSpPr/>
          <p:nvPr/>
        </p:nvSpPr>
        <p:spPr>
          <a:xfrm>
            <a:off x="3099816"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Enterprise Data</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6" name="Text 104">
            <a:extLst>
              <a:ext uri="{FF2B5EF4-FFF2-40B4-BE49-F238E27FC236}">
                <a16:creationId xmlns:a16="http://schemas.microsoft.com/office/drawing/2014/main" id="{CF8B924C-2A1E-90AD-19C1-EA47D58180B2}"/>
              </a:ext>
            </a:extLst>
          </p:cNvPr>
          <p:cNvSpPr/>
          <p:nvPr/>
        </p:nvSpPr>
        <p:spPr>
          <a:xfrm>
            <a:off x="3099816"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Databases · Warehouses · Lakes · Structured · Unstructured</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7" name="Shape 105">
            <a:extLst>
              <a:ext uri="{FF2B5EF4-FFF2-40B4-BE49-F238E27FC236}">
                <a16:creationId xmlns:a16="http://schemas.microsoft.com/office/drawing/2014/main" id="{61062BD1-BA35-1041-4910-9DE3A8F07640}"/>
              </a:ext>
            </a:extLst>
          </p:cNvPr>
          <p:cNvSpPr/>
          <p:nvPr/>
        </p:nvSpPr>
        <p:spPr>
          <a:xfrm>
            <a:off x="5138928"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8" name="Text 106">
            <a:extLst>
              <a:ext uri="{FF2B5EF4-FFF2-40B4-BE49-F238E27FC236}">
                <a16:creationId xmlns:a16="http://schemas.microsoft.com/office/drawing/2014/main" id="{35D940E9-94EF-3B35-B9FF-6653C58361DF}"/>
              </a:ext>
            </a:extLst>
          </p:cNvPr>
          <p:cNvSpPr/>
          <p:nvPr/>
        </p:nvSpPr>
        <p:spPr>
          <a:xfrm>
            <a:off x="5184648"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Connectors — Synced</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09" name="Text 107">
            <a:extLst>
              <a:ext uri="{FF2B5EF4-FFF2-40B4-BE49-F238E27FC236}">
                <a16:creationId xmlns:a16="http://schemas.microsoft.com/office/drawing/2014/main" id="{EF5335EA-078C-8E6F-82D2-1C327F2908FF}"/>
              </a:ext>
            </a:extLst>
          </p:cNvPr>
          <p:cNvSpPr/>
          <p:nvPr/>
        </p:nvSpPr>
        <p:spPr>
          <a:xfrm>
            <a:off x="5184648"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Semantic index in Microsoft Graph for retrieval &amp; reuse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0" name="Shape 108">
            <a:extLst>
              <a:ext uri="{FF2B5EF4-FFF2-40B4-BE49-F238E27FC236}">
                <a16:creationId xmlns:a16="http://schemas.microsoft.com/office/drawing/2014/main" id="{9BBC1179-4282-948B-3F8D-693CF54E540D}"/>
              </a:ext>
            </a:extLst>
          </p:cNvPr>
          <p:cNvSpPr/>
          <p:nvPr/>
        </p:nvSpPr>
        <p:spPr>
          <a:xfrm>
            <a:off x="7223760"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1" name="Text 109">
            <a:extLst>
              <a:ext uri="{FF2B5EF4-FFF2-40B4-BE49-F238E27FC236}">
                <a16:creationId xmlns:a16="http://schemas.microsoft.com/office/drawing/2014/main" id="{209A34DF-BECE-E525-C618-EA8B89969010}"/>
              </a:ext>
            </a:extLst>
          </p:cNvPr>
          <p:cNvSpPr/>
          <p:nvPr/>
        </p:nvSpPr>
        <p:spPr>
          <a:xfrm>
            <a:off x="7269480"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Connectors — Federated / MCP</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2" name="Text 110">
            <a:extLst>
              <a:ext uri="{FF2B5EF4-FFF2-40B4-BE49-F238E27FC236}">
                <a16:creationId xmlns:a16="http://schemas.microsoft.com/office/drawing/2014/main" id="{018A429C-2DAA-340C-0235-0C2C63E2ABD8}"/>
              </a:ext>
            </a:extLst>
          </p:cNvPr>
          <p:cNvSpPr/>
          <p:nvPr/>
        </p:nvSpPr>
        <p:spPr>
          <a:xfrm>
            <a:off x="7269480"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Dynamic / sensitive data kept in source at query time</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3" name="Shape 111">
            <a:extLst>
              <a:ext uri="{FF2B5EF4-FFF2-40B4-BE49-F238E27FC236}">
                <a16:creationId xmlns:a16="http://schemas.microsoft.com/office/drawing/2014/main" id="{FC72D517-0444-2C6E-CD8F-B3E300D60A0C}"/>
              </a:ext>
            </a:extLst>
          </p:cNvPr>
          <p:cNvSpPr/>
          <p:nvPr/>
        </p:nvSpPr>
        <p:spPr>
          <a:xfrm>
            <a:off x="9308592" y="5687568"/>
            <a:ext cx="1993392" cy="457200"/>
          </a:xfrm>
          <a:prstGeom prst="roundRect">
            <a:avLst>
              <a:gd name="adj" fmla="val 6000"/>
            </a:avLst>
          </a:prstGeom>
          <a:solidFill>
            <a:srgbClr val="FFFFFF"/>
          </a:solidFill>
          <a:ln w="12700">
            <a:solidFill>
              <a:srgbClr val="D6D6C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4" name="Text 112">
            <a:extLst>
              <a:ext uri="{FF2B5EF4-FFF2-40B4-BE49-F238E27FC236}">
                <a16:creationId xmlns:a16="http://schemas.microsoft.com/office/drawing/2014/main" id="{39D940B7-6121-C96C-536E-A8B8C54A2682}"/>
              </a:ext>
            </a:extLst>
          </p:cNvPr>
          <p:cNvSpPr/>
          <p:nvPr/>
        </p:nvSpPr>
        <p:spPr>
          <a:xfrm>
            <a:off x="9354312" y="5724144"/>
            <a:ext cx="1901952" cy="210312"/>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60" b="1" i="0" u="none" strike="noStrike" kern="1200" cap="none" spc="0" normalizeH="0" baseline="0" noProof="0">
                <a:ln>
                  <a:noFill/>
                </a:ln>
                <a:solidFill>
                  <a:srgbClr val="1F3A63"/>
                </a:solidFill>
                <a:effectLst/>
                <a:uLnTx/>
                <a:uFillTx/>
                <a:latin typeface="Calibri" pitchFamily="34" charset="0"/>
                <a:ea typeface="Calibri" pitchFamily="34" charset="-122"/>
                <a:cs typeface="Calibri" pitchFamily="34" charset="-120"/>
              </a:rPr>
              <a:t>API Management</a:t>
            </a:r>
            <a:endParaRPr kumimoji="0" lang="en-US" sz="86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5" name="Text 113">
            <a:extLst>
              <a:ext uri="{FF2B5EF4-FFF2-40B4-BE49-F238E27FC236}">
                <a16:creationId xmlns:a16="http://schemas.microsoft.com/office/drawing/2014/main" id="{D02DD9F9-DEC8-2A98-5C5D-A2E8C2E8B966}"/>
              </a:ext>
            </a:extLst>
          </p:cNvPr>
          <p:cNvSpPr/>
          <p:nvPr/>
        </p:nvSpPr>
        <p:spPr>
          <a:xfrm>
            <a:off x="9354312" y="5907024"/>
            <a:ext cx="1901952" cy="219456"/>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80" b="0" i="0" u="none" strike="noStrike" kern="1200" cap="none" spc="0" normalizeH="0" baseline="0" noProof="0">
                <a:ln>
                  <a:noFill/>
                </a:ln>
                <a:solidFill>
                  <a:srgbClr val="6E6E6E"/>
                </a:solidFill>
                <a:effectLst/>
                <a:uLnTx/>
                <a:uFillTx/>
                <a:latin typeface="Calibri" pitchFamily="34" charset="0"/>
                <a:ea typeface="Calibri" pitchFamily="34" charset="-122"/>
                <a:cs typeface="Calibri" pitchFamily="34" charset="-120"/>
              </a:rPr>
              <a:t>MCP | A2A | REST | Connectors</a:t>
            </a:r>
            <a:endParaRPr kumimoji="0" lang="en-US" sz="68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6" name="Shape 114">
            <a:extLst>
              <a:ext uri="{FF2B5EF4-FFF2-40B4-BE49-F238E27FC236}">
                <a16:creationId xmlns:a16="http://schemas.microsoft.com/office/drawing/2014/main" id="{EB283719-1DB5-81E4-E0F5-E8C7C7A91F71}"/>
              </a:ext>
            </a:extLst>
          </p:cNvPr>
          <p:cNvSpPr/>
          <p:nvPr/>
        </p:nvSpPr>
        <p:spPr>
          <a:xfrm>
            <a:off x="256032" y="5449824"/>
            <a:ext cx="640080" cy="694944"/>
          </a:xfrm>
          <a:prstGeom prst="rect">
            <a:avLst/>
          </a:prstGeom>
          <a:solidFill>
            <a:srgbClr val="1F3A63"/>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7" name="Text 115">
            <a:extLst>
              <a:ext uri="{FF2B5EF4-FFF2-40B4-BE49-F238E27FC236}">
                <a16:creationId xmlns:a16="http://schemas.microsoft.com/office/drawing/2014/main" id="{88EFC29A-F5DA-E256-40FF-37C8D5CE2569}"/>
              </a:ext>
            </a:extLst>
          </p:cNvPr>
          <p:cNvSpPr/>
          <p:nvPr/>
        </p:nvSpPr>
        <p:spPr>
          <a:xfrm>
            <a:off x="256032" y="5449824"/>
            <a:ext cx="640080" cy="69494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Data</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Ops</a:t>
            </a:r>
            <a:endParaRPr kumimoji="0" lang="en-US" sz="10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8" name="Shape 116">
            <a:extLst>
              <a:ext uri="{FF2B5EF4-FFF2-40B4-BE49-F238E27FC236}">
                <a16:creationId xmlns:a16="http://schemas.microsoft.com/office/drawing/2014/main" id="{073C5750-C330-4BF4-860C-3BC4B4C2E871}"/>
              </a:ext>
            </a:extLst>
          </p:cNvPr>
          <p:cNvSpPr/>
          <p:nvPr/>
        </p:nvSpPr>
        <p:spPr>
          <a:xfrm>
            <a:off x="969264" y="6163056"/>
            <a:ext cx="10332720" cy="365760"/>
          </a:xfrm>
          <a:prstGeom prst="rect">
            <a:avLst/>
          </a:prstGeom>
          <a:solidFill>
            <a:srgbClr val="16335A"/>
          </a:solidFill>
          <a:ln w="12700">
            <a:solidFill>
              <a:srgbClr val="333333"/>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9" name="Text 117">
            <a:extLst>
              <a:ext uri="{FF2B5EF4-FFF2-40B4-BE49-F238E27FC236}">
                <a16:creationId xmlns:a16="http://schemas.microsoft.com/office/drawing/2014/main" id="{C6DBB931-4063-310D-F2D7-97E6EB814F0E}"/>
              </a:ext>
            </a:extLst>
          </p:cNvPr>
          <p:cNvSpPr/>
          <p:nvPr/>
        </p:nvSpPr>
        <p:spPr>
          <a:xfrm>
            <a:off x="969264" y="6163056"/>
            <a:ext cx="10332720" cy="3657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E97132"/>
                </a:solidFill>
                <a:effectLst/>
                <a:uLnTx/>
                <a:uFillTx/>
                <a:latin typeface="Calibri" pitchFamily="34" charset="0"/>
                <a:ea typeface="Calibri" pitchFamily="34" charset="-122"/>
                <a:cs typeface="Calibri" pitchFamily="34" charset="-120"/>
              </a:rPr>
              <a:t>Agent Lifecycle:</a:t>
            </a:r>
            <a:r>
              <a:rPr kumimoji="0" lang="en-US" sz="1200" b="1" i="0" u="none" strike="noStrike" kern="1200" cap="none" spc="0" normalizeH="0" baseline="0" noProof="0">
                <a:ln>
                  <a:noFill/>
                </a:ln>
                <a:solidFill>
                  <a:srgbClr val="FFC000"/>
                </a:solidFill>
                <a:effectLst/>
                <a:uLnTx/>
                <a:uFillTx/>
                <a:latin typeface="Calibri" pitchFamily="34" charset="0"/>
                <a:ea typeface="Calibri" pitchFamily="34" charset="-122"/>
                <a:cs typeface="Calibri" pitchFamily="34" charset="-120"/>
              </a:rPr>
              <a:t> </a:t>
            </a:r>
            <a:r>
              <a:rPr kumimoji="0" lang="en-US" sz="1200" b="1" i="0" u="none" strike="noStrike" kern="1200" cap="none" spc="0" normalizeH="0" baseline="0" noProof="0">
                <a:ln>
                  <a:noFill/>
                </a:ln>
                <a:solidFill>
                  <a:srgbClr val="E0701E"/>
                </a:solidFill>
                <a:effectLst/>
                <a:uLnTx/>
                <a:uFillTx/>
                <a:latin typeface="Calibri" pitchFamily="34" charset="0"/>
                <a:ea typeface="Calibri" pitchFamily="34" charset="-122"/>
                <a:cs typeface="Calibri" pitchFamily="34" charset="-120"/>
              </a:rPr>
              <a:t>   </a:t>
            </a:r>
            <a:r>
              <a:rPr kumimoji="0" lang="en-US" sz="1200" b="1" i="0" u="none" strike="noStrike" kern="1200" cap="none" spc="0" normalizeH="0" baseline="0" noProof="0">
                <a:ln>
                  <a:noFill/>
                </a:ln>
                <a:solidFill>
                  <a:srgbClr val="FFFFFF"/>
                </a:solidFill>
                <a:effectLst/>
                <a:uLnTx/>
                <a:uFillTx/>
                <a:latin typeface="Calibri" pitchFamily="34" charset="0"/>
                <a:ea typeface="Calibri" pitchFamily="34" charset="-122"/>
                <a:cs typeface="Calibri" pitchFamily="34" charset="-120"/>
              </a:rPr>
              <a:t>Design  →  Register  →  Approve  →  Deploy  →  Monitor  →  Evolve</a:t>
            </a:r>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100" name="Group 99">
            <a:extLst>
              <a:ext uri="{FF2B5EF4-FFF2-40B4-BE49-F238E27FC236}">
                <a16:creationId xmlns:a16="http://schemas.microsoft.com/office/drawing/2014/main" id="{B0C7D72B-1B56-1D9D-F691-A289241DF0B6}"/>
              </a:ext>
            </a:extLst>
          </p:cNvPr>
          <p:cNvGrpSpPr/>
          <p:nvPr/>
        </p:nvGrpSpPr>
        <p:grpSpPr>
          <a:xfrm>
            <a:off x="9127712" y="199697"/>
            <a:ext cx="2761423" cy="271540"/>
            <a:chOff x="952500" y="638176"/>
            <a:chExt cx="4029075" cy="396193"/>
          </a:xfrm>
        </p:grpSpPr>
        <p:pic>
          <p:nvPicPr>
            <p:cNvPr id="120" name="Image 1" descr="preencoded.png">
              <a:extLst>
                <a:ext uri="{FF2B5EF4-FFF2-40B4-BE49-F238E27FC236}">
                  <a16:creationId xmlns:a16="http://schemas.microsoft.com/office/drawing/2014/main" id="{E1A5E1DE-8E74-4778-CE29-3D9D4B016FC1}"/>
                </a:ext>
              </a:extLst>
            </p:cNvPr>
            <p:cNvPicPr>
              <a:picLocks noChangeAspect="1"/>
            </p:cNvPicPr>
            <p:nvPr/>
          </p:nvPicPr>
          <p:blipFill>
            <a:blip r:embed="rId3"/>
            <a:srcRect/>
            <a:stretch/>
          </p:blipFill>
          <p:spPr>
            <a:xfrm>
              <a:off x="952500" y="638176"/>
              <a:ext cx="2760688" cy="396193"/>
            </a:xfrm>
            <a:prstGeom prst="rect">
              <a:avLst/>
            </a:prstGeom>
          </p:spPr>
        </p:pic>
        <p:pic>
          <p:nvPicPr>
            <p:cNvPr id="121" name="Image 11" descr="preencoded.png">
              <a:extLst>
                <a:ext uri="{FF2B5EF4-FFF2-40B4-BE49-F238E27FC236}">
                  <a16:creationId xmlns:a16="http://schemas.microsoft.com/office/drawing/2014/main" id="{2884F790-08F8-28B4-9FD4-66081E2E5108}"/>
                </a:ext>
              </a:extLst>
            </p:cNvPr>
            <p:cNvPicPr>
              <a:picLocks noChangeAspect="1"/>
            </p:cNvPicPr>
            <p:nvPr/>
          </p:nvPicPr>
          <p:blipFill>
            <a:blip r:embed="rId4"/>
            <a:srcRect/>
            <a:stretch/>
          </p:blipFill>
          <p:spPr>
            <a:xfrm>
              <a:off x="3907523" y="706756"/>
              <a:ext cx="1074052" cy="257720"/>
            </a:xfrm>
            <a:prstGeom prst="rect">
              <a:avLst/>
            </a:prstGeom>
          </p:spPr>
        </p:pic>
        <p:cxnSp>
          <p:nvCxnSpPr>
            <p:cNvPr id="122" name="Straight Connector 121">
              <a:extLst>
                <a:ext uri="{FF2B5EF4-FFF2-40B4-BE49-F238E27FC236}">
                  <a16:creationId xmlns:a16="http://schemas.microsoft.com/office/drawing/2014/main" id="{FDC7B4EA-DB7F-C9FC-57A0-EBEF73E58FAD}"/>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123" name="Picture 122">
            <a:extLst>
              <a:ext uri="{FF2B5EF4-FFF2-40B4-BE49-F238E27FC236}">
                <a16:creationId xmlns:a16="http://schemas.microsoft.com/office/drawing/2014/main" id="{041484C8-D2E8-BBFF-450B-9D047257E1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36" name="Picture 35" descr="A black background with white text&#10;&#10;AI-generated content may be incorrect.">
            <a:extLst>
              <a:ext uri="{FF2B5EF4-FFF2-40B4-BE49-F238E27FC236}">
                <a16:creationId xmlns:a16="http://schemas.microsoft.com/office/drawing/2014/main" id="{6F6E14FD-910F-1AC3-7B09-A852D8B200E2}"/>
              </a:ext>
            </a:extLst>
          </p:cNvPr>
          <p:cNvPicPr>
            <a:picLocks noChangeAspect="1"/>
          </p:cNvPicPr>
          <p:nvPr/>
        </p:nvPicPr>
        <p:blipFill>
          <a:blip r:embed="rId6"/>
          <a:stretch>
            <a:fillRect/>
          </a:stretch>
        </p:blipFill>
        <p:spPr>
          <a:xfrm>
            <a:off x="1327347" y="489122"/>
            <a:ext cx="1014555" cy="239462"/>
          </a:xfrm>
          <a:prstGeom prst="rect">
            <a:avLst/>
          </a:prstGeom>
        </p:spPr>
      </p:pic>
    </p:spTree>
    <p:extLst>
      <p:ext uri="{BB962C8B-B14F-4D97-AF65-F5344CB8AC3E}">
        <p14:creationId xmlns:p14="http://schemas.microsoft.com/office/powerpoint/2010/main" val="875360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txBox="1"/>
          <p:nvPr/>
        </p:nvSpPr>
        <p:spPr>
          <a:xfrm>
            <a:off x="457200" y="164592"/>
            <a:ext cx="8778240" cy="566928"/>
          </a:xfrm>
          <a:prstGeom prst="rect">
            <a:avLst/>
          </a:prstGeom>
          <a:noFill/>
          <a:ln/>
        </p:spPr>
        <p:txBody>
          <a:bodyPr wrap="square" lIns="0" tIns="0" rIns="0" bIns="0" rtlCol="0" anchor="ctr"/>
          <a:lstStyle/>
          <a:p>
            <a:pPr marL="0" indent="0">
              <a:buNone/>
            </a:pPr>
            <a:r>
              <a:rPr lang="en-US" sz="2400" b="1">
                <a:solidFill>
                  <a:srgbClr val="1F3A63"/>
                </a:solidFill>
                <a:latin typeface="Montserrat" pitchFamily="2" charset="0"/>
                <a:ea typeface="Cambria" pitchFamily="34" charset="-122"/>
                <a:cs typeface="Cambria" pitchFamily="34" charset="-120"/>
              </a:rPr>
              <a:t>How our Framework Help Customers?</a:t>
            </a:r>
            <a:endParaRPr lang="en-US" sz="2400">
              <a:latin typeface="Montserrat" pitchFamily="2" charset="0"/>
            </a:endParaRPr>
          </a:p>
        </p:txBody>
      </p:sp>
      <p:sp>
        <p:nvSpPr>
          <p:cNvPr id="3" name="Text 1"/>
          <p:cNvSpPr txBox="1"/>
          <p:nvPr/>
        </p:nvSpPr>
        <p:spPr>
          <a:xfrm>
            <a:off x="457200" y="713232"/>
            <a:ext cx="9144000" cy="292608"/>
          </a:xfrm>
          <a:prstGeom prst="rect">
            <a:avLst/>
          </a:prstGeom>
          <a:noFill/>
          <a:ln/>
        </p:spPr>
        <p:txBody>
          <a:bodyPr wrap="square" lIns="0" tIns="0" rIns="0" bIns="0" rtlCol="0" anchor="ctr"/>
          <a:lstStyle/>
          <a:p>
            <a:pPr marL="0" indent="0">
              <a:buNone/>
            </a:pPr>
            <a:r>
              <a:rPr lang="en-US" sz="1200">
                <a:solidFill>
                  <a:srgbClr val="17335D"/>
                </a:solidFill>
                <a:latin typeface="Open Sans" panose="020B0606030504020204" pitchFamily="34" charset="0"/>
                <a:ea typeface="Open Sans" panose="020B0606030504020204" pitchFamily="34" charset="0"/>
                <a:cs typeface="Open Sans" panose="020B0606030504020204" pitchFamily="34" charset="0"/>
              </a:rPr>
              <a:t>What both customers had to put in place and what Agent Factory gives you on day one.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6" name="Shape 3"/>
          <p:cNvSpPr/>
          <p:nvPr/>
        </p:nvSpPr>
        <p:spPr>
          <a:xfrm>
            <a:off x="457200" y="132588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7" name="Shape 4"/>
          <p:cNvSpPr/>
          <p:nvPr/>
        </p:nvSpPr>
        <p:spPr>
          <a:xfrm>
            <a:off x="640080" y="150876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8" name="Text 5"/>
          <p:cNvSpPr txBox="1"/>
          <p:nvPr/>
        </p:nvSpPr>
        <p:spPr>
          <a:xfrm>
            <a:off x="640080" y="150876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1</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9" name="Text 6"/>
          <p:cNvSpPr txBox="1"/>
          <p:nvPr/>
        </p:nvSpPr>
        <p:spPr>
          <a:xfrm>
            <a:off x="1143000" y="148132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Assess before you rebuild</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 7"/>
          <p:cNvSpPr txBox="1"/>
          <p:nvPr/>
        </p:nvSpPr>
        <p:spPr>
          <a:xfrm>
            <a:off x="640080" y="203911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Score the pilot against the six gates - quality, release, channel, economics, performance, operations before deciding to fix, re-architect or retire. Most pilots need re-architecture, not a restart.</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1" name="Text 8"/>
          <p:cNvSpPr txBox="1"/>
          <p:nvPr/>
        </p:nvSpPr>
        <p:spPr>
          <a:xfrm>
            <a:off x="640080" y="299923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Adoption, Readiness &amp; Data Health Check</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12" name="Shape 9"/>
          <p:cNvSpPr/>
          <p:nvPr/>
        </p:nvSpPr>
        <p:spPr>
          <a:xfrm>
            <a:off x="4370832" y="132588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3" name="Shape 10"/>
          <p:cNvSpPr/>
          <p:nvPr/>
        </p:nvSpPr>
        <p:spPr>
          <a:xfrm>
            <a:off x="4553712" y="150876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1"/>
          <p:cNvSpPr txBox="1"/>
          <p:nvPr/>
        </p:nvSpPr>
        <p:spPr>
          <a:xfrm>
            <a:off x="4553712" y="150876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2</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p:cNvSpPr txBox="1"/>
          <p:nvPr/>
        </p:nvSpPr>
        <p:spPr>
          <a:xfrm>
            <a:off x="5056632" y="148132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Make evaluation the release gate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 13"/>
          <p:cNvSpPr txBox="1"/>
          <p:nvPr/>
        </p:nvSpPr>
        <p:spPr>
          <a:xfrm>
            <a:off x="4553712" y="203911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Build the core / edge / deny eval set before users teach the agent the wrong behaviour. Every production surprise becomes a regression test, and no release ships without passing it.</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17" name="Text 14"/>
          <p:cNvSpPr txBox="1"/>
          <p:nvPr/>
        </p:nvSpPr>
        <p:spPr>
          <a:xfrm>
            <a:off x="4553712" y="299923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Model Ops - Fine-tuning · Eval · Benchmarking</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5"/>
          <p:cNvSpPr/>
          <p:nvPr/>
        </p:nvSpPr>
        <p:spPr>
          <a:xfrm>
            <a:off x="8284464" y="132588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6"/>
          <p:cNvSpPr/>
          <p:nvPr/>
        </p:nvSpPr>
        <p:spPr>
          <a:xfrm>
            <a:off x="8467344" y="150876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 17"/>
          <p:cNvSpPr txBox="1"/>
          <p:nvPr/>
        </p:nvSpPr>
        <p:spPr>
          <a:xfrm>
            <a:off x="8467344" y="150876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3</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1" name="Text 18"/>
          <p:cNvSpPr txBox="1"/>
          <p:nvPr/>
        </p:nvSpPr>
        <p:spPr>
          <a:xfrm>
            <a:off x="8970264" y="148132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Route models; don't marry one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19"/>
          <p:cNvSpPr txBox="1"/>
          <p:nvPr/>
        </p:nvSpPr>
        <p:spPr>
          <a:xfrm>
            <a:off x="8467344" y="203911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Select the model per task on accuracy, latency and cost, and cache where query patterns repeat. This is where both latency and unit cost were recovered.</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3" name="Text 20"/>
          <p:cNvSpPr txBox="1"/>
          <p:nvPr/>
        </p:nvSpPr>
        <p:spPr>
          <a:xfrm>
            <a:off x="8467344" y="299923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Model Catalog · FinOps &amp; Cost</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24" name="Shape 21"/>
          <p:cNvSpPr/>
          <p:nvPr/>
        </p:nvSpPr>
        <p:spPr>
          <a:xfrm>
            <a:off x="457200" y="356616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5" name="Shape 22"/>
          <p:cNvSpPr/>
          <p:nvPr/>
        </p:nvSpPr>
        <p:spPr>
          <a:xfrm>
            <a:off x="640080" y="374904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26" name="Text 23"/>
          <p:cNvSpPr txBox="1"/>
          <p:nvPr/>
        </p:nvSpPr>
        <p:spPr>
          <a:xfrm>
            <a:off x="640080" y="374904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4</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7" name="Text 24"/>
          <p:cNvSpPr txBox="1"/>
          <p:nvPr/>
        </p:nvSpPr>
        <p:spPr>
          <a:xfrm>
            <a:off x="1143000" y="372160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Design for many agents, not one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28" name="Text 25"/>
          <p:cNvSpPr txBox="1"/>
          <p:nvPr/>
        </p:nvSpPr>
        <p:spPr>
          <a:xfrm>
            <a:off x="640080" y="427939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A single agent wired to every system becomes the bottleneck. Orchestrate specialist agents over shared context via MCP / A2A so new functions are added, not rebuilt.</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29" name="Text 26"/>
          <p:cNvSpPr txBox="1"/>
          <p:nvPr/>
        </p:nvSpPr>
        <p:spPr>
          <a:xfrm>
            <a:off x="640080" y="523951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Agent Orchestration &amp; Runtime · Work IQ</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30" name="Shape 27"/>
          <p:cNvSpPr/>
          <p:nvPr/>
        </p:nvSpPr>
        <p:spPr>
          <a:xfrm>
            <a:off x="4370832" y="356616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1" name="Shape 28"/>
          <p:cNvSpPr/>
          <p:nvPr/>
        </p:nvSpPr>
        <p:spPr>
          <a:xfrm>
            <a:off x="4553712" y="374904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2" name="Text 29"/>
          <p:cNvSpPr txBox="1"/>
          <p:nvPr/>
        </p:nvSpPr>
        <p:spPr>
          <a:xfrm>
            <a:off x="4553712" y="374904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5</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3" name="Text 30"/>
          <p:cNvSpPr txBox="1"/>
          <p:nvPr/>
        </p:nvSpPr>
        <p:spPr>
          <a:xfrm>
            <a:off x="5056632" y="372160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Ship through a pipeline</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4" name="Text 31"/>
          <p:cNvSpPr txBox="1"/>
          <p:nvPr/>
        </p:nvSpPr>
        <p:spPr>
          <a:xfrm>
            <a:off x="4553712" y="427939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Environments, versioned solutions, automated promotion and rollback. Publish is a button; production is a release system - remove manual deployment entirely.</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35" name="Text 32"/>
          <p:cNvSpPr txBox="1"/>
          <p:nvPr/>
        </p:nvSpPr>
        <p:spPr>
          <a:xfrm>
            <a:off x="4553712" y="523951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Platform Ops &amp; Automation - AIOps · IaC</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36" name="Shape 33"/>
          <p:cNvSpPr/>
          <p:nvPr/>
        </p:nvSpPr>
        <p:spPr>
          <a:xfrm>
            <a:off x="8284464" y="3566160"/>
            <a:ext cx="3447288" cy="2057400"/>
          </a:xfrm>
          <a:prstGeom prst="rect">
            <a:avLst/>
          </a:prstGeom>
          <a:solidFill>
            <a:srgbClr val="FFFFFF"/>
          </a:solidFill>
          <a:ln w="12700">
            <a:solidFill>
              <a:srgbClr val="C9CED6"/>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7" name="Shape 34"/>
          <p:cNvSpPr/>
          <p:nvPr/>
        </p:nvSpPr>
        <p:spPr>
          <a:xfrm>
            <a:off x="8467344" y="3749040"/>
            <a:ext cx="384048" cy="384048"/>
          </a:xfrm>
          <a:prstGeom prst="ellipse">
            <a:avLst/>
          </a:prstGeom>
          <a:solidFill>
            <a:srgbClr val="E0701E"/>
          </a:solidFill>
          <a:ln w="12700">
            <a:solidFill>
              <a:srgbClr val="E0701E"/>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38" name="Text 35"/>
          <p:cNvSpPr txBox="1"/>
          <p:nvPr/>
        </p:nvSpPr>
        <p:spPr>
          <a:xfrm>
            <a:off x="8467344" y="3749040"/>
            <a:ext cx="384048" cy="384048"/>
          </a:xfrm>
          <a:prstGeom prst="rect">
            <a:avLst/>
          </a:prstGeom>
          <a:noFill/>
          <a:ln/>
        </p:spPr>
        <p:txBody>
          <a:bodyPr wrap="square" lIns="0" tIns="0" rIns="0" bIns="0" rtlCol="0" anchor="ctr"/>
          <a:lstStyle/>
          <a:p>
            <a:pPr marL="0" indent="0" algn="ctr">
              <a:buNone/>
            </a:pPr>
            <a:r>
              <a:rPr lang="en-US" sz="1200" b="1">
                <a:solidFill>
                  <a:srgbClr val="FFFFFF"/>
                </a:solidFill>
                <a:latin typeface="Open Sans" panose="020B0606030504020204" pitchFamily="34" charset="0"/>
                <a:ea typeface="Open Sans" panose="020B0606030504020204" pitchFamily="34" charset="0"/>
                <a:cs typeface="Open Sans" panose="020B0606030504020204" pitchFamily="34" charset="0"/>
              </a:rPr>
              <a:t>6</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39" name="Text 36"/>
          <p:cNvSpPr txBox="1"/>
          <p:nvPr/>
        </p:nvSpPr>
        <p:spPr>
          <a:xfrm>
            <a:off x="8970264" y="3721608"/>
            <a:ext cx="2578608" cy="438912"/>
          </a:xfrm>
          <a:prstGeom prst="rect">
            <a:avLst/>
          </a:prstGeom>
          <a:noFill/>
          <a:ln/>
        </p:spPr>
        <p:txBody>
          <a:bodyPr wrap="square" lIns="0" tIns="0" rIns="0" bIns="0" rtlCol="0" anchor="ctr"/>
          <a:lstStyle/>
          <a:p>
            <a:pPr marL="0" indent="0">
              <a:buNone/>
            </a:pPr>
            <a:r>
              <a:rPr lang="en-US" sz="1200" b="1">
                <a:solidFill>
                  <a:srgbClr val="1F3A63"/>
                </a:solidFill>
                <a:latin typeface="Open Sans" panose="020B0606030504020204" pitchFamily="34" charset="0"/>
                <a:ea typeface="Open Sans" panose="020B0606030504020204" pitchFamily="34" charset="0"/>
                <a:cs typeface="Open Sans" panose="020B0606030504020204" pitchFamily="34" charset="0"/>
              </a:rPr>
              <a:t>Observe outcomes; govern centrally</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sp>
        <p:nvSpPr>
          <p:cNvPr id="40" name="Text 37"/>
          <p:cNvSpPr txBox="1"/>
          <p:nvPr/>
        </p:nvSpPr>
        <p:spPr>
          <a:xfrm>
            <a:off x="8467344" y="4279392"/>
            <a:ext cx="3081528" cy="914400"/>
          </a:xfrm>
          <a:prstGeom prst="rect">
            <a:avLst/>
          </a:prstGeom>
          <a:noFill/>
          <a:ln/>
        </p:spPr>
        <p:txBody>
          <a:bodyPr wrap="square" lIns="0" tIns="0" rIns="0" bIns="0" rtlCol="0" anchor="t"/>
          <a:lstStyle/>
          <a:p>
            <a:pPr marL="0" indent="0">
              <a:buNone/>
            </a:pPr>
            <a:r>
              <a:rPr lang="en-US" sz="1000">
                <a:solidFill>
                  <a:srgbClr val="333333"/>
                </a:solidFill>
                <a:latin typeface="Open Sans" panose="020B0606030504020204" pitchFamily="34" charset="0"/>
                <a:ea typeface="Open Sans" panose="020B0606030504020204" pitchFamily="34" charset="0"/>
                <a:cs typeface="Open Sans" panose="020B0606030504020204" pitchFamily="34" charset="0"/>
              </a:rPr>
              <a:t>Trace every decision and tool call, tie telemetry to a business outcome, and register, own and police every agent from one control plane.</a:t>
            </a:r>
            <a:endParaRPr lang="en-US" sz="1000">
              <a:latin typeface="Open Sans" panose="020B0606030504020204" pitchFamily="34" charset="0"/>
              <a:ea typeface="Open Sans" panose="020B0606030504020204" pitchFamily="34" charset="0"/>
              <a:cs typeface="Open Sans" panose="020B0606030504020204" pitchFamily="34" charset="0"/>
            </a:endParaRPr>
          </a:p>
        </p:txBody>
      </p:sp>
      <p:sp>
        <p:nvSpPr>
          <p:cNvPr id="41" name="Text 38"/>
          <p:cNvSpPr txBox="1"/>
          <p:nvPr/>
        </p:nvSpPr>
        <p:spPr>
          <a:xfrm>
            <a:off x="8467344" y="5239512"/>
            <a:ext cx="3081528" cy="274320"/>
          </a:xfrm>
          <a:prstGeom prst="rect">
            <a:avLst/>
          </a:prstGeom>
          <a:noFill/>
          <a:ln/>
        </p:spPr>
        <p:txBody>
          <a:bodyPr wrap="square" lIns="0" tIns="0" rIns="0" bIns="0" rtlCol="0" anchor="ctr"/>
          <a:lstStyle/>
          <a:p>
            <a:pPr marL="0" indent="0">
              <a:buNone/>
            </a:pPr>
            <a:r>
              <a:rPr lang="en-US" sz="700" b="1" kern="0" spc="100">
                <a:solidFill>
                  <a:srgbClr val="E0701E"/>
                </a:solidFill>
                <a:latin typeface="Open Sans" panose="020B0606030504020204" pitchFamily="34" charset="0"/>
                <a:ea typeface="Open Sans" panose="020B0606030504020204" pitchFamily="34" charset="0"/>
                <a:cs typeface="Open Sans" panose="020B0606030504020204" pitchFamily="34" charset="0"/>
              </a:rPr>
              <a:t>BLUEPRINT  </a:t>
            </a:r>
            <a:r>
              <a:rPr lang="en-US" sz="800">
                <a:solidFill>
                  <a:srgbClr val="1F3A63"/>
                </a:solidFill>
                <a:latin typeface="Open Sans" panose="020B0606030504020204" pitchFamily="34" charset="0"/>
                <a:ea typeface="Open Sans" panose="020B0606030504020204" pitchFamily="34" charset="0"/>
                <a:cs typeface="Open Sans" panose="020B0606030504020204" pitchFamily="34" charset="0"/>
              </a:rPr>
              <a:t>Trust, Governance &amp; Responsible AI - Agent 365</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sp>
        <p:nvSpPr>
          <p:cNvPr id="42" name="Shape 39"/>
          <p:cNvSpPr/>
          <p:nvPr/>
        </p:nvSpPr>
        <p:spPr>
          <a:xfrm>
            <a:off x="457200" y="5806440"/>
            <a:ext cx="11274552" cy="566928"/>
          </a:xfrm>
          <a:prstGeom prst="rect">
            <a:avLst/>
          </a:prstGeom>
          <a:noFill/>
          <a:ln w="12700">
            <a:solidFill>
              <a:srgbClr val="1F3A63"/>
            </a:solidFill>
            <a:prstDash val="solid"/>
          </a:ln>
        </p:spPr>
        <p:txBody>
          <a:bodyPr/>
          <a:lstStyle/>
          <a:p>
            <a:endParaRPr lang="en-US" sz="1600">
              <a:latin typeface="Open Sans" panose="020B0606030504020204" pitchFamily="34" charset="0"/>
              <a:ea typeface="Open Sans" panose="020B0606030504020204" pitchFamily="34" charset="0"/>
              <a:cs typeface="Open Sans" panose="020B0606030504020204" pitchFamily="34" charset="0"/>
            </a:endParaRPr>
          </a:p>
        </p:txBody>
      </p:sp>
      <p:sp>
        <p:nvSpPr>
          <p:cNvPr id="43" name="Text 40"/>
          <p:cNvSpPr txBox="1"/>
          <p:nvPr/>
        </p:nvSpPr>
        <p:spPr>
          <a:xfrm>
            <a:off x="685800" y="5806440"/>
            <a:ext cx="10835640" cy="566928"/>
          </a:xfrm>
          <a:prstGeom prst="rect">
            <a:avLst/>
          </a:prstGeom>
          <a:noFill/>
          <a:ln/>
        </p:spPr>
        <p:txBody>
          <a:bodyPr wrap="square" lIns="0" tIns="0" rIns="0" bIns="0" rtlCol="0" anchor="ctr"/>
          <a:lstStyle/>
          <a:p>
            <a:pPr marL="0" indent="0">
              <a:buNone/>
            </a:pPr>
            <a:r>
              <a:rPr lang="en-US" sz="1200" b="1">
                <a:solidFill>
                  <a:srgbClr val="E0701E"/>
                </a:solidFill>
                <a:latin typeface="Open Sans" panose="020B0606030504020204" pitchFamily="34" charset="0"/>
                <a:ea typeface="Open Sans" panose="020B0606030504020204" pitchFamily="34" charset="0"/>
                <a:cs typeface="Open Sans" panose="020B0606030504020204" pitchFamily="34" charset="0"/>
              </a:rPr>
              <a:t>Start here:  </a:t>
            </a:r>
            <a:r>
              <a:rPr lang="en-US" sz="1200">
                <a:solidFill>
                  <a:srgbClr val="002060"/>
                </a:solidFill>
                <a:latin typeface="Open Sans" panose="020B0606030504020204" pitchFamily="34" charset="0"/>
                <a:ea typeface="Open Sans" panose="020B0606030504020204" pitchFamily="34" charset="0"/>
                <a:cs typeface="Open Sans" panose="020B0606030504020204" pitchFamily="34" charset="0"/>
              </a:rPr>
              <a:t>bring one pilot agent to an Agent Factory readiness workshop. You leave with its scorecard against the six gates and a sequenced path to production.</a:t>
            </a:r>
          </a:p>
        </p:txBody>
      </p:sp>
      <p:sp>
        <p:nvSpPr>
          <p:cNvPr id="45" name="Text 42"/>
          <p:cNvSpPr txBox="1"/>
          <p:nvPr/>
        </p:nvSpPr>
        <p:spPr>
          <a:xfrm>
            <a:off x="11247120" y="6492240"/>
            <a:ext cx="484632" cy="228600"/>
          </a:xfrm>
          <a:prstGeom prst="rect">
            <a:avLst/>
          </a:prstGeom>
          <a:noFill/>
          <a:ln/>
        </p:spPr>
        <p:txBody>
          <a:bodyPr wrap="square" lIns="0" tIns="0" rIns="0" bIns="0" rtlCol="0" anchor="ctr"/>
          <a:lstStyle/>
          <a:p>
            <a:pPr marL="0" indent="0" algn="r">
              <a:buNone/>
            </a:pPr>
            <a:r>
              <a:rPr lang="en-US" sz="700">
                <a:solidFill>
                  <a:srgbClr val="7A7F87"/>
                </a:solidFill>
                <a:latin typeface="Open Sans" panose="020B0606030504020204" pitchFamily="34" charset="0"/>
                <a:ea typeface="Open Sans" panose="020B0606030504020204" pitchFamily="34" charset="0"/>
                <a:cs typeface="Open Sans" panose="020B0606030504020204" pitchFamily="34" charset="0"/>
              </a:rPr>
              <a:t>3</a:t>
            </a:r>
            <a:endParaRPr lang="en-US" sz="700">
              <a:latin typeface="Open Sans" panose="020B0606030504020204" pitchFamily="34" charset="0"/>
              <a:ea typeface="Open Sans" panose="020B0606030504020204" pitchFamily="34" charset="0"/>
              <a:cs typeface="Open Sans" panose="020B0606030504020204" pitchFamily="34" charset="0"/>
            </a:endParaRPr>
          </a:p>
        </p:txBody>
      </p:sp>
      <p:grpSp>
        <p:nvGrpSpPr>
          <p:cNvPr id="49" name="Group 48">
            <a:extLst>
              <a:ext uri="{FF2B5EF4-FFF2-40B4-BE49-F238E27FC236}">
                <a16:creationId xmlns:a16="http://schemas.microsoft.com/office/drawing/2014/main" id="{55EA293A-9A10-8F71-2196-F8BCD19F49D8}"/>
              </a:ext>
            </a:extLst>
          </p:cNvPr>
          <p:cNvGrpSpPr/>
          <p:nvPr/>
        </p:nvGrpSpPr>
        <p:grpSpPr>
          <a:xfrm>
            <a:off x="9518904" y="226344"/>
            <a:ext cx="2440675" cy="240000"/>
            <a:chOff x="952500" y="638176"/>
            <a:chExt cx="4029075" cy="396193"/>
          </a:xfrm>
        </p:grpSpPr>
        <p:pic>
          <p:nvPicPr>
            <p:cNvPr id="46" name="Image 1" descr="preencoded.png">
              <a:extLst>
                <a:ext uri="{FF2B5EF4-FFF2-40B4-BE49-F238E27FC236}">
                  <a16:creationId xmlns:a16="http://schemas.microsoft.com/office/drawing/2014/main" id="{DAF5BA58-DB88-27F4-911A-735077AA435C}"/>
                </a:ext>
              </a:extLst>
            </p:cNvPr>
            <p:cNvPicPr>
              <a:picLocks noChangeAspect="1"/>
            </p:cNvPicPr>
            <p:nvPr/>
          </p:nvPicPr>
          <p:blipFill>
            <a:blip r:embed="rId3"/>
            <a:srcRect/>
            <a:stretch/>
          </p:blipFill>
          <p:spPr>
            <a:xfrm>
              <a:off x="952500" y="638176"/>
              <a:ext cx="2760688" cy="396193"/>
            </a:xfrm>
            <a:prstGeom prst="rect">
              <a:avLst/>
            </a:prstGeom>
          </p:spPr>
        </p:pic>
        <p:pic>
          <p:nvPicPr>
            <p:cNvPr id="47" name="Image 11" descr="preencoded.png">
              <a:extLst>
                <a:ext uri="{FF2B5EF4-FFF2-40B4-BE49-F238E27FC236}">
                  <a16:creationId xmlns:a16="http://schemas.microsoft.com/office/drawing/2014/main" id="{4F3CD1BD-2289-8D06-BA3A-86046D291EEF}"/>
                </a:ext>
              </a:extLst>
            </p:cNvPr>
            <p:cNvPicPr>
              <a:picLocks noChangeAspect="1"/>
            </p:cNvPicPr>
            <p:nvPr/>
          </p:nvPicPr>
          <p:blipFill>
            <a:blip r:embed="rId4"/>
            <a:srcRect/>
            <a:stretch/>
          </p:blipFill>
          <p:spPr>
            <a:xfrm>
              <a:off x="3907523" y="706756"/>
              <a:ext cx="1074052" cy="257720"/>
            </a:xfrm>
            <a:prstGeom prst="rect">
              <a:avLst/>
            </a:prstGeom>
          </p:spPr>
        </p:pic>
        <p:cxnSp>
          <p:nvCxnSpPr>
            <p:cNvPr id="48" name="Straight Connector 47">
              <a:extLst>
                <a:ext uri="{FF2B5EF4-FFF2-40B4-BE49-F238E27FC236}">
                  <a16:creationId xmlns:a16="http://schemas.microsoft.com/office/drawing/2014/main" id="{FA052B46-FAE2-CB37-A34C-ABED344CE529}"/>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51" name="Picture 50" descr="A blue and orange rectangle with white text&#10;&#10;AI-generated content may be incorrect.">
            <a:extLst>
              <a:ext uri="{FF2B5EF4-FFF2-40B4-BE49-F238E27FC236}">
                <a16:creationId xmlns:a16="http://schemas.microsoft.com/office/drawing/2014/main" id="{B8E749AA-8ED5-13C3-F772-4285AC58C89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sp>
        <p:nvSpPr>
          <p:cNvPr id="53" name="LeftColRule">
            <a:extLst>
              <a:ext uri="{FF2B5EF4-FFF2-40B4-BE49-F238E27FC236}">
                <a16:creationId xmlns:a16="http://schemas.microsoft.com/office/drawing/2014/main" id="{524A0A7A-4D64-7621-C0CE-7A5E2B28CC22}"/>
              </a:ext>
            </a:extLst>
          </p:cNvPr>
          <p:cNvSpPr/>
          <p:nvPr/>
        </p:nvSpPr>
        <p:spPr>
          <a:xfrm flipV="1">
            <a:off x="453339" y="599971"/>
            <a:ext cx="6297994" cy="27168"/>
          </a:xfrm>
          <a:prstGeom prst="rect">
            <a:avLst/>
          </a:prstGeom>
          <a:solidFill>
            <a:srgbClr val="ED7D3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600" b="0" i="0" u="none" strike="noStrike" kern="1200" cap="none" spc="0" normalizeH="0" baseline="0" noProof="0">
              <a:ln>
                <a:noFill/>
              </a:ln>
              <a:solidFill>
                <a:prstClr val="black"/>
              </a:solidFill>
              <a:effectLst/>
              <a:uLnTx/>
              <a:uFillTx/>
              <a:latin typeface="Poppins" panose="00000500000000000000" pitchFamily="2" charset="0"/>
              <a:cs typeface="Poppins" panose="00000500000000000000" pitchFamily="2"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BAF66-8C2A-0960-3AFF-FCAD5D3A669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EE5219B8-8622-B00D-0D7F-1E2AE751F097}"/>
              </a:ext>
            </a:extLst>
          </p:cNvPr>
          <p:cNvSpPr txBox="1"/>
          <p:nvPr/>
        </p:nvSpPr>
        <p:spPr>
          <a:xfrm>
            <a:off x="6329277" y="2166053"/>
            <a:ext cx="4319431" cy="430887"/>
          </a:xfrm>
          <a:prstGeom prst="rect">
            <a:avLst/>
          </a:prstGeom>
          <a:noFill/>
        </p:spPr>
        <p:txBody>
          <a:bodyPr wrap="square" lIns="91440" tIns="45720" rIns="91440" bIns="45720" rtlCol="0" anchor="t">
            <a:spAutoFit/>
          </a:bodyPr>
          <a:lstStyle/>
          <a:p>
            <a:r>
              <a:rPr lang="en-US" sz="2200" b="1">
                <a:solidFill>
                  <a:srgbClr val="1C2025"/>
                </a:solidFill>
                <a:latin typeface="Montserrat"/>
                <a:cs typeface="Poppins SemiBold"/>
              </a:rPr>
              <a:t>Poll 3</a:t>
            </a:r>
          </a:p>
        </p:txBody>
      </p:sp>
      <p:sp>
        <p:nvSpPr>
          <p:cNvPr id="44" name="Rectangle: Rounded Corners 43">
            <a:extLst>
              <a:ext uri="{FF2B5EF4-FFF2-40B4-BE49-F238E27FC236}">
                <a16:creationId xmlns:a16="http://schemas.microsoft.com/office/drawing/2014/main" id="{08EA08C8-CE59-BF0D-A232-D6BD0A1E51D4}"/>
              </a:ext>
            </a:extLst>
          </p:cNvPr>
          <p:cNvSpPr/>
          <p:nvPr/>
        </p:nvSpPr>
        <p:spPr>
          <a:xfrm>
            <a:off x="6329277" y="2900980"/>
            <a:ext cx="4686288" cy="1877755"/>
          </a:xfrm>
          <a:prstGeom prst="roundRect">
            <a:avLst>
              <a:gd name="adj" fmla="val 7719"/>
            </a:avLst>
          </a:prstGeom>
          <a:solidFill>
            <a:srgbClr val="002060"/>
          </a:solidFill>
          <a:ln>
            <a:noFill/>
          </a:ln>
          <a:effectLst>
            <a:outerShdw blurRad="698500" dist="190500" dir="2700000" algn="tl" rotWithShape="0">
              <a:srgbClr val="2C3138">
                <a:alpha val="11000"/>
              </a:srgb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b="1">
                <a:ea typeface="+mn-lt"/>
                <a:cs typeface="+mn-lt"/>
              </a:rPr>
              <a:t>How soon do you see your organization moving AI agents from pilot to production at scale?</a:t>
            </a:r>
            <a:endParaRPr lang="en-US"/>
          </a:p>
        </p:txBody>
      </p:sp>
      <p:grpSp>
        <p:nvGrpSpPr>
          <p:cNvPr id="62" name="Group 61">
            <a:extLst>
              <a:ext uri="{FF2B5EF4-FFF2-40B4-BE49-F238E27FC236}">
                <a16:creationId xmlns:a16="http://schemas.microsoft.com/office/drawing/2014/main" id="{1E74D5DC-5070-8E5E-F088-DD0C4A5AE641}"/>
              </a:ext>
            </a:extLst>
          </p:cNvPr>
          <p:cNvGrpSpPr/>
          <p:nvPr/>
        </p:nvGrpSpPr>
        <p:grpSpPr>
          <a:xfrm>
            <a:off x="5968213" y="3203536"/>
            <a:ext cx="722129" cy="722129"/>
            <a:chOff x="6434149" y="901154"/>
            <a:chExt cx="722129" cy="722129"/>
          </a:xfrm>
        </p:grpSpPr>
        <p:sp>
          <p:nvSpPr>
            <p:cNvPr id="63" name="Oval 62">
              <a:extLst>
                <a:ext uri="{FF2B5EF4-FFF2-40B4-BE49-F238E27FC236}">
                  <a16:creationId xmlns:a16="http://schemas.microsoft.com/office/drawing/2014/main" id="{2C417D90-2871-5F47-69F0-5A189AEC5CD6}"/>
                </a:ext>
              </a:extLst>
            </p:cNvPr>
            <p:cNvSpPr/>
            <p:nvPr/>
          </p:nvSpPr>
          <p:spPr>
            <a:xfrm>
              <a:off x="6434149" y="901154"/>
              <a:ext cx="722129" cy="722129"/>
            </a:xfrm>
            <a:prstGeom prst="ellipse">
              <a:avLst/>
            </a:prstGeom>
            <a:solidFill>
              <a:srgbClr val="FFAD20">
                <a:alpha val="25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B59DED99-A297-A616-B621-2C95E2E272C8}"/>
                </a:ext>
              </a:extLst>
            </p:cNvPr>
            <p:cNvSpPr/>
            <p:nvPr/>
          </p:nvSpPr>
          <p:spPr>
            <a:xfrm>
              <a:off x="6519956" y="986961"/>
              <a:ext cx="550515" cy="550515"/>
            </a:xfrm>
            <a:prstGeom prst="ellipse">
              <a:avLst/>
            </a:prstGeom>
            <a:solidFill>
              <a:srgbClr val="FFAD20">
                <a:alpha val="50000"/>
              </a:srgbClr>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BE123A5C-9F28-D9A1-22B5-BB13217DE23A}"/>
                </a:ext>
              </a:extLst>
            </p:cNvPr>
            <p:cNvSpPr/>
            <p:nvPr/>
          </p:nvSpPr>
          <p:spPr>
            <a:xfrm>
              <a:off x="6608545" y="1075550"/>
              <a:ext cx="373336" cy="373336"/>
            </a:xfrm>
            <a:prstGeom prst="ellipse">
              <a:avLst/>
            </a:prstGeom>
            <a:solidFill>
              <a:srgbClr val="FFAD20"/>
            </a:solidFill>
            <a:ln>
              <a:solidFill>
                <a:srgbClr val="00B3FF">
                  <a:alpha val="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Picture Placeholder 5" descr="A group of people raising their hands&#10;&#10;Description automatically generated">
            <a:extLst>
              <a:ext uri="{FF2B5EF4-FFF2-40B4-BE49-F238E27FC236}">
                <a16:creationId xmlns:a16="http://schemas.microsoft.com/office/drawing/2014/main" id="{44483088-7549-C10C-AEEC-415A374B42C4}"/>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141" r="23141"/>
          <a:stretch>
            <a:fillRect/>
          </a:stretch>
        </p:blipFill>
        <p:spPr/>
      </p:pic>
      <p:sp>
        <p:nvSpPr>
          <p:cNvPr id="8" name="Rectangle 7">
            <a:extLst>
              <a:ext uri="{FF2B5EF4-FFF2-40B4-BE49-F238E27FC236}">
                <a16:creationId xmlns:a16="http://schemas.microsoft.com/office/drawing/2014/main" id="{7AF85C00-CA8B-9EC8-352E-34B95160BBD7}"/>
              </a:ext>
            </a:extLst>
          </p:cNvPr>
          <p:cNvSpPr/>
          <p:nvPr/>
        </p:nvSpPr>
        <p:spPr>
          <a:xfrm flipH="1">
            <a:off x="6392856" y="2644388"/>
            <a:ext cx="3303290" cy="592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4B91C5D6-B89B-9BD8-862B-FEC9A7704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grpSp>
        <p:nvGrpSpPr>
          <p:cNvPr id="14" name="Group 13">
            <a:extLst>
              <a:ext uri="{FF2B5EF4-FFF2-40B4-BE49-F238E27FC236}">
                <a16:creationId xmlns:a16="http://schemas.microsoft.com/office/drawing/2014/main" id="{F36D7588-B191-EFC3-46FB-EDC419062AA7}"/>
              </a:ext>
            </a:extLst>
          </p:cNvPr>
          <p:cNvGrpSpPr/>
          <p:nvPr/>
        </p:nvGrpSpPr>
        <p:grpSpPr>
          <a:xfrm>
            <a:off x="9266257" y="244592"/>
            <a:ext cx="2761424" cy="271540"/>
            <a:chOff x="952500" y="638176"/>
            <a:chExt cx="4029075" cy="396193"/>
          </a:xfrm>
        </p:grpSpPr>
        <p:pic>
          <p:nvPicPr>
            <p:cNvPr id="11" name="Image 1" descr="preencoded.png">
              <a:extLst>
                <a:ext uri="{FF2B5EF4-FFF2-40B4-BE49-F238E27FC236}">
                  <a16:creationId xmlns:a16="http://schemas.microsoft.com/office/drawing/2014/main" id="{950A6F55-77E7-060B-B889-5082AF1A54F0}"/>
                </a:ext>
              </a:extLst>
            </p:cNvPr>
            <p:cNvPicPr>
              <a:picLocks noChangeAspect="1"/>
            </p:cNvPicPr>
            <p:nvPr/>
          </p:nvPicPr>
          <p:blipFill>
            <a:blip r:embed="rId4"/>
            <a:srcRect/>
            <a:stretch/>
          </p:blipFill>
          <p:spPr>
            <a:xfrm>
              <a:off x="952500" y="638176"/>
              <a:ext cx="2760688" cy="396193"/>
            </a:xfrm>
            <a:prstGeom prst="rect">
              <a:avLst/>
            </a:prstGeom>
          </p:spPr>
        </p:pic>
        <p:pic>
          <p:nvPicPr>
            <p:cNvPr id="12" name="Image 11" descr="preencoded.png">
              <a:extLst>
                <a:ext uri="{FF2B5EF4-FFF2-40B4-BE49-F238E27FC236}">
                  <a16:creationId xmlns:a16="http://schemas.microsoft.com/office/drawing/2014/main" id="{3672C64C-59E7-8414-90D6-FA71460241F6}"/>
                </a:ext>
              </a:extLst>
            </p:cNvPr>
            <p:cNvPicPr>
              <a:picLocks noChangeAspect="1"/>
            </p:cNvPicPr>
            <p:nvPr/>
          </p:nvPicPr>
          <p:blipFill>
            <a:blip r:embed="rId5"/>
            <a:srcRect/>
            <a:stretch/>
          </p:blipFill>
          <p:spPr>
            <a:xfrm>
              <a:off x="3907523" y="706756"/>
              <a:ext cx="1074052" cy="257720"/>
            </a:xfrm>
            <a:prstGeom prst="rect">
              <a:avLst/>
            </a:prstGeom>
          </p:spPr>
        </p:pic>
        <p:cxnSp>
          <p:nvCxnSpPr>
            <p:cNvPr id="13" name="Straight Connector 12">
              <a:extLst>
                <a:ext uri="{FF2B5EF4-FFF2-40B4-BE49-F238E27FC236}">
                  <a16:creationId xmlns:a16="http://schemas.microsoft.com/office/drawing/2014/main" id="{95A1E0A6-6A06-A03D-15A1-6C617BE1E795}"/>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849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3145B09-70E1-8BB0-0153-442406CFAB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05" y="0"/>
            <a:ext cx="12188389" cy="6858000"/>
          </a:xfrm>
          <a:prstGeom prst="rect">
            <a:avLst/>
          </a:prstGeom>
        </p:spPr>
      </p:pic>
      <p:grpSp>
        <p:nvGrpSpPr>
          <p:cNvPr id="14" name="Group 13">
            <a:extLst>
              <a:ext uri="{FF2B5EF4-FFF2-40B4-BE49-F238E27FC236}">
                <a16:creationId xmlns:a16="http://schemas.microsoft.com/office/drawing/2014/main" id="{68F7E608-2719-FF75-FFA8-892CF2CAF1F7}"/>
              </a:ext>
            </a:extLst>
          </p:cNvPr>
          <p:cNvGrpSpPr/>
          <p:nvPr/>
        </p:nvGrpSpPr>
        <p:grpSpPr>
          <a:xfrm>
            <a:off x="8633410" y="477812"/>
            <a:ext cx="3077845" cy="368400"/>
            <a:chOff x="8633410" y="477812"/>
            <a:chExt cx="3077845" cy="368400"/>
          </a:xfrm>
        </p:grpSpPr>
        <p:grpSp>
          <p:nvGrpSpPr>
            <p:cNvPr id="6" name="Group 5">
              <a:extLst>
                <a:ext uri="{FF2B5EF4-FFF2-40B4-BE49-F238E27FC236}">
                  <a16:creationId xmlns:a16="http://schemas.microsoft.com/office/drawing/2014/main" id="{4FEA78D2-714D-99F1-4F05-0DA8B7C0E510}"/>
                </a:ext>
              </a:extLst>
            </p:cNvPr>
            <p:cNvGrpSpPr/>
            <p:nvPr/>
          </p:nvGrpSpPr>
          <p:grpSpPr>
            <a:xfrm>
              <a:off x="8633410" y="477812"/>
              <a:ext cx="1222101" cy="368400"/>
              <a:chOff x="8649022" y="267735"/>
              <a:chExt cx="1463699" cy="441230"/>
            </a:xfrm>
          </p:grpSpPr>
          <p:pic>
            <p:nvPicPr>
              <p:cNvPr id="8" name="Graphic 7">
                <a:extLst>
                  <a:ext uri="{FF2B5EF4-FFF2-40B4-BE49-F238E27FC236}">
                    <a16:creationId xmlns:a16="http://schemas.microsoft.com/office/drawing/2014/main" id="{542A3431-7871-E0AF-5204-FDD9AB9E93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649022" y="299563"/>
                <a:ext cx="1351025" cy="409402"/>
              </a:xfrm>
              <a:prstGeom prst="rect">
                <a:avLst/>
              </a:prstGeom>
            </p:spPr>
          </p:pic>
          <p:cxnSp>
            <p:nvCxnSpPr>
              <p:cNvPr id="9" name="Straight Connector 8">
                <a:extLst>
                  <a:ext uri="{FF2B5EF4-FFF2-40B4-BE49-F238E27FC236}">
                    <a16:creationId xmlns:a16="http://schemas.microsoft.com/office/drawing/2014/main" id="{C2B633EC-3A15-93DB-60B4-322E904253F7}"/>
                  </a:ext>
                </a:extLst>
              </p:cNvPr>
              <p:cNvCxnSpPr/>
              <p:nvPr/>
            </p:nvCxnSpPr>
            <p:spPr>
              <a:xfrm>
                <a:off x="10112721" y="267735"/>
                <a:ext cx="0" cy="441230"/>
              </a:xfrm>
              <a:prstGeom prst="line">
                <a:avLst/>
              </a:prstGeom>
            </p:spPr>
            <p:style>
              <a:lnRef idx="1">
                <a:schemeClr val="accent5"/>
              </a:lnRef>
              <a:fillRef idx="0">
                <a:schemeClr val="accent5"/>
              </a:fillRef>
              <a:effectRef idx="0">
                <a:schemeClr val="accent5"/>
              </a:effectRef>
              <a:fontRef idx="minor">
                <a:schemeClr val="tx1"/>
              </a:fontRef>
            </p:style>
          </p:cxnSp>
        </p:grpSp>
        <p:grpSp>
          <p:nvGrpSpPr>
            <p:cNvPr id="2" name="Group 1">
              <a:extLst>
                <a:ext uri="{FF2B5EF4-FFF2-40B4-BE49-F238E27FC236}">
                  <a16:creationId xmlns:a16="http://schemas.microsoft.com/office/drawing/2014/main" id="{732A32E9-7A25-B4B8-CABE-B8FA53ED8903}"/>
                </a:ext>
              </a:extLst>
            </p:cNvPr>
            <p:cNvGrpSpPr/>
            <p:nvPr/>
          </p:nvGrpSpPr>
          <p:grpSpPr>
            <a:xfrm>
              <a:off x="10921732" y="539529"/>
              <a:ext cx="789523" cy="271540"/>
              <a:chOff x="3829616" y="638176"/>
              <a:chExt cx="1151959" cy="396193"/>
            </a:xfrm>
          </p:grpSpPr>
          <p:pic>
            <p:nvPicPr>
              <p:cNvPr id="10" name="Image 11" descr="preencoded.png">
                <a:extLst>
                  <a:ext uri="{FF2B5EF4-FFF2-40B4-BE49-F238E27FC236}">
                    <a16:creationId xmlns:a16="http://schemas.microsoft.com/office/drawing/2014/main" id="{B1EE6A4D-5D04-C630-56A0-BECBBA2EDAE2}"/>
                  </a:ext>
                </a:extLst>
              </p:cNvPr>
              <p:cNvPicPr>
                <a:picLocks noChangeAspect="1"/>
              </p:cNvPicPr>
              <p:nvPr/>
            </p:nvPicPr>
            <p:blipFill>
              <a:blip r:embed="rId4"/>
              <a:srcRect/>
              <a:stretch/>
            </p:blipFill>
            <p:spPr>
              <a:xfrm>
                <a:off x="3907523" y="706756"/>
                <a:ext cx="1074052" cy="257720"/>
              </a:xfrm>
              <a:prstGeom prst="rect">
                <a:avLst/>
              </a:prstGeom>
            </p:spPr>
          </p:pic>
          <p:cxnSp>
            <p:nvCxnSpPr>
              <p:cNvPr id="11" name="Straight Connector 10">
                <a:extLst>
                  <a:ext uri="{FF2B5EF4-FFF2-40B4-BE49-F238E27FC236}">
                    <a16:creationId xmlns:a16="http://schemas.microsoft.com/office/drawing/2014/main" id="{3407FBC3-715E-DB70-1E9C-1AB964963998}"/>
                  </a:ext>
                </a:extLst>
              </p:cNvPr>
              <p:cNvCxnSpPr>
                <a:cxnSpLocks/>
              </p:cNvCxnSpPr>
              <p:nvPr/>
            </p:nvCxnSpPr>
            <p:spPr>
              <a:xfrm>
                <a:off x="3829616" y="638176"/>
                <a:ext cx="0" cy="396193"/>
              </a:xfrm>
              <a:prstGeom prst="line">
                <a:avLst/>
              </a:prstGeom>
              <a:ln w="19050">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pic>
          <p:nvPicPr>
            <p:cNvPr id="13" name="Graphic 12">
              <a:extLst>
                <a:ext uri="{FF2B5EF4-FFF2-40B4-BE49-F238E27FC236}">
                  <a16:creationId xmlns:a16="http://schemas.microsoft.com/office/drawing/2014/main" id="{41F6B2AE-2585-1A64-DC04-BB8A2F9D40E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942841" y="588453"/>
              <a:ext cx="891561" cy="193452"/>
            </a:xfrm>
            <a:prstGeom prst="rect">
              <a:avLst/>
            </a:prstGeom>
          </p:spPr>
        </p:pic>
      </p:grpSp>
    </p:spTree>
    <p:extLst>
      <p:ext uri="{BB962C8B-B14F-4D97-AF65-F5344CB8AC3E}">
        <p14:creationId xmlns:p14="http://schemas.microsoft.com/office/powerpoint/2010/main" val="11693572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p:nvPr/>
        </p:nvSpPr>
        <p:spPr>
          <a:xfrm>
            <a:off x="561990" y="3184060"/>
            <a:ext cx="6731184" cy="1034949"/>
          </a:xfrm>
          <a:prstGeom prst="rect">
            <a:avLst/>
          </a:prstGeom>
          <a:noFill/>
          <a:ln/>
        </p:spPr>
        <p:txBody>
          <a:bodyPr wrap="square" lIns="0" tIns="0" rIns="0" bIns="0" rtlCol="0" anchor="t"/>
          <a:lstStyle/>
          <a:p>
            <a:pPr>
              <a:lnSpc>
                <a:spcPts val="4949"/>
              </a:lnSpc>
            </a:pPr>
            <a:r>
              <a:rPr lang="en-US" sz="8249">
                <a:solidFill>
                  <a:srgbClr val="E58527"/>
                </a:solidFill>
                <a:latin typeface="Poppins SemiBold" pitchFamily="34" charset="0"/>
                <a:ea typeface="Poppins SemiBold" pitchFamily="34" charset="-122"/>
                <a:cs typeface="Poppins SemiBold" pitchFamily="34" charset="-120"/>
              </a:rPr>
              <a:t>THANK</a:t>
            </a:r>
            <a:r>
              <a:rPr lang="en-US" sz="8249">
                <a:solidFill>
                  <a:srgbClr val="263B5E">
                    <a:alpha val="100000"/>
                  </a:srgbClr>
                </a:solidFill>
                <a:latin typeface="Poppins SemiBold" pitchFamily="34" charset="0"/>
                <a:ea typeface="Poppins SemiBold" pitchFamily="34" charset="-122"/>
                <a:cs typeface="Poppins SemiBold" pitchFamily="34" charset="-120"/>
              </a:rPr>
              <a:t> YOU</a:t>
            </a:r>
            <a:endParaRPr lang="en-US" sz="8249"/>
          </a:p>
        </p:txBody>
      </p:sp>
      <p:sp>
        <p:nvSpPr>
          <p:cNvPr id="10" name="TextBox 9">
            <a:extLst>
              <a:ext uri="{FF2B5EF4-FFF2-40B4-BE49-F238E27FC236}">
                <a16:creationId xmlns:a16="http://schemas.microsoft.com/office/drawing/2014/main" id="{D1F58F68-889D-179B-37D1-3D62B29C381A}"/>
              </a:ext>
            </a:extLst>
          </p:cNvPr>
          <p:cNvSpPr txBox="1"/>
          <p:nvPr/>
        </p:nvSpPr>
        <p:spPr>
          <a:xfrm>
            <a:off x="561989" y="3990835"/>
            <a:ext cx="6433412" cy="1938992"/>
          </a:xfrm>
          <a:prstGeom prst="rect">
            <a:avLst/>
          </a:prstGeom>
          <a:noFill/>
        </p:spPr>
        <p:txBody>
          <a:bodyPr wrap="square">
            <a:spAutoFit/>
          </a:bodyPr>
          <a:lstStyle/>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are a global player in next-generation digital solutions &amp; services that modernize, automate and transform enterprise applications. With over 19+ years of experience, we have been enabling our clients globally to steer their digital transformation strategy using Cloud, Data &amp; AI. We build &amp; develop smart &amp; sustainable solutions to help our customers transform their conventional processes to match the next-generation technological trend. </a:t>
            </a:r>
          </a:p>
          <a:p>
            <a:endPar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endParaRPr>
          </a:p>
          <a:p>
            <a:r>
              <a:rPr lang="en-US" sz="1200">
                <a:solidFill>
                  <a:srgbClr val="182C61"/>
                </a:solidFill>
                <a:latin typeface="Open Sans" panose="020B0606030504020204" pitchFamily="34" charset="0"/>
                <a:ea typeface="Open Sans" panose="020B0606030504020204" pitchFamily="34" charset="0"/>
                <a:cs typeface="Open Sans" panose="020B0606030504020204" pitchFamily="34" charset="0"/>
              </a:rPr>
              <a:t>We have a strong presence in the US, Europe, and Middle East, where we serve multiple ultra-large customers as well as SMBs from various sectors such as Public Sector, CPG, Retail, Oil &amp; Gas, Energy, Manufacturing, BFSI, Healthcare, etc. </a:t>
            </a:r>
            <a:endParaRPr lang="en-US" sz="120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a:extLst>
              <a:ext uri="{FF2B5EF4-FFF2-40B4-BE49-F238E27FC236}">
                <a16:creationId xmlns:a16="http://schemas.microsoft.com/office/drawing/2014/main" id="{CD6B9460-E556-C7FE-116D-09FD96B92205}"/>
              </a:ext>
            </a:extLst>
          </p:cNvPr>
          <p:cNvPicPr>
            <a:picLocks noChangeAspect="1"/>
          </p:cNvPicPr>
          <p:nvPr/>
        </p:nvPicPr>
        <p:blipFill>
          <a:blip r:embed="rId3"/>
          <a:stretch>
            <a:fillRect/>
          </a:stretch>
        </p:blipFill>
        <p:spPr>
          <a:xfrm>
            <a:off x="561989" y="648605"/>
            <a:ext cx="3206040" cy="839361"/>
          </a:xfrm>
          <a:prstGeom prst="rect">
            <a:avLst/>
          </a:prstGeom>
        </p:spPr>
      </p:pic>
      <p:grpSp>
        <p:nvGrpSpPr>
          <p:cNvPr id="24" name="Group 23">
            <a:extLst>
              <a:ext uri="{FF2B5EF4-FFF2-40B4-BE49-F238E27FC236}">
                <a16:creationId xmlns:a16="http://schemas.microsoft.com/office/drawing/2014/main" id="{7409D32A-80C1-87ED-8591-65083514C14D}"/>
              </a:ext>
            </a:extLst>
          </p:cNvPr>
          <p:cNvGrpSpPr/>
          <p:nvPr/>
        </p:nvGrpSpPr>
        <p:grpSpPr>
          <a:xfrm>
            <a:off x="561989" y="1659825"/>
            <a:ext cx="7389749" cy="826827"/>
            <a:chOff x="1024128" y="1938528"/>
            <a:chExt cx="7389749" cy="826827"/>
          </a:xfrm>
        </p:grpSpPr>
        <p:sp>
          <p:nvSpPr>
            <p:cNvPr id="25" name="Text 5">
              <a:extLst>
                <a:ext uri="{FF2B5EF4-FFF2-40B4-BE49-F238E27FC236}">
                  <a16:creationId xmlns:a16="http://schemas.microsoft.com/office/drawing/2014/main" id="{801B859D-B33B-9773-38AD-6AB9A1738FA4}"/>
                </a:ext>
              </a:extLst>
            </p:cNvPr>
            <p:cNvSpPr/>
            <p:nvPr/>
          </p:nvSpPr>
          <p:spPr>
            <a:xfrm>
              <a:off x="1024128" y="1938528"/>
              <a:ext cx="2743200" cy="228600"/>
            </a:xfrm>
            <a:prstGeom prst="rect">
              <a:avLst/>
            </a:prstGeom>
            <a:noFill/>
            <a:ln/>
          </p:spPr>
          <p:txBody>
            <a:bodyPr wrap="square" lIns="0" tIns="0" rIns="0" bIns="0" rtlCol="0" anchor="ctr"/>
            <a:lstStyle/>
            <a:p>
              <a:pPr marL="0" indent="0">
                <a:buNone/>
              </a:pPr>
              <a:r>
                <a:rPr lang="en-US" sz="1000" b="1">
                  <a:solidFill>
                    <a:srgbClr val="5A6478"/>
                  </a:solidFill>
                  <a:latin typeface="Calibri" pitchFamily="34" charset="0"/>
                  <a:ea typeface="Calibri" pitchFamily="34" charset="-122"/>
                  <a:cs typeface="Calibri" pitchFamily="34" charset="-120"/>
                </a:rPr>
                <a:t>Co-presented by</a:t>
              </a:r>
              <a:endParaRPr lang="en-US" sz="1000"/>
            </a:p>
          </p:txBody>
        </p:sp>
        <p:pic>
          <p:nvPicPr>
            <p:cNvPr id="26" name="Graphic 25">
              <a:extLst>
                <a:ext uri="{FF2B5EF4-FFF2-40B4-BE49-F238E27FC236}">
                  <a16:creationId xmlns:a16="http://schemas.microsoft.com/office/drawing/2014/main" id="{4C6113FE-0039-5DBC-F829-C3A754CD59E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4129" y="2311878"/>
              <a:ext cx="1332209" cy="386304"/>
            </a:xfrm>
            <a:prstGeom prst="rect">
              <a:avLst/>
            </a:prstGeom>
          </p:spPr>
        </p:pic>
        <p:pic>
          <p:nvPicPr>
            <p:cNvPr id="27" name="Graphic 26">
              <a:extLst>
                <a:ext uri="{FF2B5EF4-FFF2-40B4-BE49-F238E27FC236}">
                  <a16:creationId xmlns:a16="http://schemas.microsoft.com/office/drawing/2014/main" id="{1DC04A16-4577-AEEB-162C-8E867861271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704575" y="2311878"/>
              <a:ext cx="1639202" cy="349561"/>
            </a:xfrm>
            <a:prstGeom prst="rect">
              <a:avLst/>
            </a:prstGeom>
          </p:spPr>
        </p:pic>
        <p:pic>
          <p:nvPicPr>
            <p:cNvPr id="28" name="Graphic 27">
              <a:extLst>
                <a:ext uri="{FF2B5EF4-FFF2-40B4-BE49-F238E27FC236}">
                  <a16:creationId xmlns:a16="http://schemas.microsoft.com/office/drawing/2014/main" id="{F351431C-9D86-CD13-60F6-13AD5186977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40859" y="2167128"/>
              <a:ext cx="1530600" cy="598227"/>
            </a:xfrm>
            <a:prstGeom prst="rect">
              <a:avLst/>
            </a:prstGeom>
          </p:spPr>
        </p:pic>
        <p:pic>
          <p:nvPicPr>
            <p:cNvPr id="29" name="Graphic 28">
              <a:extLst>
                <a:ext uri="{FF2B5EF4-FFF2-40B4-BE49-F238E27FC236}">
                  <a16:creationId xmlns:a16="http://schemas.microsoft.com/office/drawing/2014/main" id="{C47FA59B-71DF-63FD-A4F6-62BB07E9C7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467700" y="2311878"/>
              <a:ext cx="1946177" cy="286994"/>
            </a:xfrm>
            <a:prstGeom prst="rect">
              <a:avLst/>
            </a:prstGeom>
          </p:spPr>
        </p:pic>
        <p:cxnSp>
          <p:nvCxnSpPr>
            <p:cNvPr id="30" name="Straight Connector 29">
              <a:extLst>
                <a:ext uri="{FF2B5EF4-FFF2-40B4-BE49-F238E27FC236}">
                  <a16:creationId xmlns:a16="http://schemas.microsoft.com/office/drawing/2014/main" id="{2CB5094E-6688-8FF8-BCFF-EDABAA8AAA2D}"/>
                </a:ext>
              </a:extLst>
            </p:cNvPr>
            <p:cNvCxnSpPr/>
            <p:nvPr/>
          </p:nvCxnSpPr>
          <p:spPr>
            <a:xfrm>
              <a:off x="2523393" y="2294294"/>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EB50455-1D90-A939-D782-1D6C39C856A7}"/>
                </a:ext>
              </a:extLst>
            </p:cNvPr>
            <p:cNvCxnSpPr/>
            <p:nvPr/>
          </p:nvCxnSpPr>
          <p:spPr>
            <a:xfrm>
              <a:off x="4495801" y="2284781"/>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A23BEEC-EA97-BAFB-DA3D-43A5BC23AA2E}"/>
                </a:ext>
              </a:extLst>
            </p:cNvPr>
            <p:cNvCxnSpPr/>
            <p:nvPr/>
          </p:nvCxnSpPr>
          <p:spPr>
            <a:xfrm>
              <a:off x="6309947" y="2275135"/>
              <a:ext cx="0" cy="386304"/>
            </a:xfrm>
            <a:prstGeom prst="line">
              <a:avLst/>
            </a:prstGeom>
            <a:ln w="19050"/>
          </p:spPr>
          <p:style>
            <a:lnRef idx="1">
              <a:schemeClr val="accent1"/>
            </a:lnRef>
            <a:fillRef idx="0">
              <a:schemeClr val="accent1"/>
            </a:fillRef>
            <a:effectRef idx="0">
              <a:schemeClr val="accent1"/>
            </a:effectRef>
            <a:fontRef idx="minor">
              <a:schemeClr val="tx1"/>
            </a:fontRef>
          </p:style>
        </p:cxnSp>
      </p:grpSp>
      <p:sp>
        <p:nvSpPr>
          <p:cNvPr id="33" name="TextBox 32">
            <a:extLst>
              <a:ext uri="{FF2B5EF4-FFF2-40B4-BE49-F238E27FC236}">
                <a16:creationId xmlns:a16="http://schemas.microsoft.com/office/drawing/2014/main" id="{763CAF1A-F647-B470-0027-7BB29CA0EC95}"/>
              </a:ext>
            </a:extLst>
          </p:cNvPr>
          <p:cNvSpPr txBox="1"/>
          <p:nvPr/>
        </p:nvSpPr>
        <p:spPr>
          <a:xfrm>
            <a:off x="3062037" y="6237522"/>
            <a:ext cx="4135097" cy="338554"/>
          </a:xfrm>
          <a:prstGeom prst="rect">
            <a:avLst/>
          </a:prstGeom>
          <a:noFill/>
        </p:spPr>
        <p:txBody>
          <a:bodyPr wrap="square" rtlCol="0">
            <a:spAutoFit/>
          </a:bodyPr>
          <a:lstStyle/>
          <a:p>
            <a:pPr defTabSz="914354">
              <a:defRPr/>
            </a:pPr>
            <a:r>
              <a:rPr lang="en-IN" sz="1600">
                <a:ln w="38100">
                  <a:noFill/>
                </a:ln>
                <a:latin typeface="Montserrat" panose="00000500000000000000" pitchFamily="50" charset="0"/>
                <a:ea typeface="Roboto Black" panose="02000000000000000000" pitchFamily="2" charset="0"/>
              </a:rPr>
              <a:t>Contact: </a:t>
            </a:r>
            <a:r>
              <a:rPr lang="en-IN" sz="1600" u="sng">
                <a:ln w="38100">
                  <a:noFill/>
                </a:ln>
                <a:latin typeface="Montserrat" panose="00000500000000000000" pitchFamily="50" charset="0"/>
                <a:ea typeface="Roboto Black" panose="02000000000000000000" pitchFamily="2" charset="0"/>
              </a:rPr>
              <a:t>advisors</a:t>
            </a:r>
            <a:r>
              <a:rPr lang="en-IN" sz="1600">
                <a:ln w="38100">
                  <a:noFill/>
                </a:ln>
                <a:latin typeface="Montserrat" panose="00000500000000000000" pitchFamily="50" charset="0"/>
                <a:ea typeface="Roboto Black" panose="02000000000000000000" pitchFamily="2" charset="0"/>
                <a:hlinkClick r:id="rId8">
                  <a:extLst>
                    <a:ext uri="{A12FA001-AC4F-418D-AE19-62706E023703}">
                      <ahyp:hlinkClr xmlns:ahyp="http://schemas.microsoft.com/office/drawing/2018/hyperlinkcolor" val="tx"/>
                    </a:ext>
                  </a:extLst>
                </a:hlinkClick>
              </a:rPr>
              <a:t>@acuvate.com</a:t>
            </a:r>
            <a:r>
              <a:rPr lang="en-IN" sz="1600">
                <a:ln w="38100">
                  <a:noFill/>
                </a:ln>
                <a:latin typeface="Montserrat" panose="00000500000000000000" pitchFamily="50" charset="0"/>
                <a:ea typeface="Roboto Black" panose="02000000000000000000" pitchFamily="2" charset="0"/>
              </a:rPr>
              <a:t> </a:t>
            </a:r>
          </a:p>
        </p:txBody>
      </p:sp>
      <p:grpSp>
        <p:nvGrpSpPr>
          <p:cNvPr id="39" name="Group 38">
            <a:extLst>
              <a:ext uri="{FF2B5EF4-FFF2-40B4-BE49-F238E27FC236}">
                <a16:creationId xmlns:a16="http://schemas.microsoft.com/office/drawing/2014/main" id="{87479F13-E6AA-88F0-E7E3-95DDE2625FBF}"/>
              </a:ext>
            </a:extLst>
          </p:cNvPr>
          <p:cNvGrpSpPr/>
          <p:nvPr/>
        </p:nvGrpSpPr>
        <p:grpSpPr>
          <a:xfrm>
            <a:off x="645669" y="6209021"/>
            <a:ext cx="2133075" cy="367055"/>
            <a:chOff x="4464535" y="6266082"/>
            <a:chExt cx="2133075" cy="367055"/>
          </a:xfrm>
        </p:grpSpPr>
        <p:pic>
          <p:nvPicPr>
            <p:cNvPr id="34" name="Picture 19">
              <a:hlinkClick r:id="rId9"/>
              <a:extLst>
                <a:ext uri="{FF2B5EF4-FFF2-40B4-BE49-F238E27FC236}">
                  <a16:creationId xmlns:a16="http://schemas.microsoft.com/office/drawing/2014/main" id="{47B64401-9E1F-2572-A9C0-899B8EFD6D2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464535" y="6274503"/>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8">
              <a:hlinkClick r:id="rId11"/>
              <a:extLst>
                <a:ext uri="{FF2B5EF4-FFF2-40B4-BE49-F238E27FC236}">
                  <a16:creationId xmlns:a16="http://schemas.microsoft.com/office/drawing/2014/main" id="{091579F7-5D3E-2C44-BBC6-FC7E0D0CCA25}"/>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246291" y="6281818"/>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7">
              <a:hlinkClick r:id="rId13"/>
              <a:extLst>
                <a:ext uri="{FF2B5EF4-FFF2-40B4-BE49-F238E27FC236}">
                  <a16:creationId xmlns:a16="http://schemas.microsoft.com/office/drawing/2014/main" id="{6EB7D78B-A8B4-3FC5-4385-38C91CCC15F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909506" y="6280576"/>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16">
              <a:hlinkClick r:id="rId15"/>
              <a:extLst>
                <a:ext uri="{FF2B5EF4-FFF2-40B4-BE49-F238E27FC236}">
                  <a16:creationId xmlns:a16="http://schemas.microsoft.com/office/drawing/2014/main" id="{6F3F5054-8D19-C5C7-575C-CF0DADB22E80}"/>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334078" y="6274504"/>
              <a:ext cx="351319" cy="351319"/>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15">
              <a:hlinkClick r:id="rId17"/>
              <a:extLst>
                <a:ext uri="{FF2B5EF4-FFF2-40B4-BE49-F238E27FC236}">
                  <a16:creationId xmlns:a16="http://schemas.microsoft.com/office/drawing/2014/main" id="{1D417673-7F77-19AF-1846-66A4B896699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796039" y="6266082"/>
              <a:ext cx="351319" cy="351319"/>
            </a:xfrm>
            <a:prstGeom prst="rect">
              <a:avLst/>
            </a:prstGeom>
            <a:noFill/>
            <a:extLst>
              <a:ext uri="{909E8E84-426E-40DD-AFC4-6F175D3DCCD1}">
                <a14:hiddenFill xmlns:a14="http://schemas.microsoft.com/office/drawing/2010/main">
                  <a:solidFill>
                    <a:srgbClr val="FFFFFF"/>
                  </a:solidFill>
                </a14:hiddenFill>
              </a:ext>
            </a:extLst>
          </p:spPr>
        </p:pic>
      </p:grpSp>
      <p:pic>
        <p:nvPicPr>
          <p:cNvPr id="8" name="Picture 7">
            <a:extLst>
              <a:ext uri="{FF2B5EF4-FFF2-40B4-BE49-F238E27FC236}">
                <a16:creationId xmlns:a16="http://schemas.microsoft.com/office/drawing/2014/main" id="{F34BADF5-184E-9569-CAB8-D40C0C33C1C5}"/>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9523" y="0"/>
            <a:ext cx="166688" cy="6858000"/>
          </a:xfrm>
          <a:prstGeom prst="rect">
            <a:avLst/>
          </a:prstGeom>
        </p:spPr>
      </p:pic>
      <p:pic>
        <p:nvPicPr>
          <p:cNvPr id="7" name="Graphic 14">
            <a:extLst>
              <a:ext uri="{FF2B5EF4-FFF2-40B4-BE49-F238E27FC236}">
                <a16:creationId xmlns:a16="http://schemas.microsoft.com/office/drawing/2014/main" id="{ADEE7E28-8C9D-342E-441B-1EA74BCF48E6}"/>
              </a:ext>
            </a:extLst>
          </p:cNvPr>
          <p:cNvPicPr>
            <a:picLocks noChangeAspect="1"/>
          </p:cNvPicPr>
          <p:nvPr/>
        </p:nvPicPr>
        <p:blipFill>
          <a:blip>
            <a:extLst>
              <a:ext uri="{96DAC541-7B7A-43D3-8B79-37D633B846F1}">
                <asvg:svgBlip xmlns:asvg="http://schemas.microsoft.com/office/drawing/2016/SVG/main" r:embed="rId20"/>
              </a:ext>
            </a:extLst>
          </a:blip>
          <a:stretch>
            <a:fillRect/>
          </a:stretch>
        </p:blipFill>
        <p:spPr>
          <a:xfrm rot="5400000">
            <a:off x="9627551" y="-77797"/>
            <a:ext cx="2508913" cy="2619984"/>
          </a:xfrm>
          <a:prstGeom prst="rect">
            <a:avLst/>
          </a:prstGeom>
        </p:spPr>
      </p:pic>
      <p:sp>
        <p:nvSpPr>
          <p:cNvPr id="9" name="Shape 3">
            <a:extLst>
              <a:ext uri="{FF2B5EF4-FFF2-40B4-BE49-F238E27FC236}">
                <a16:creationId xmlns:a16="http://schemas.microsoft.com/office/drawing/2014/main" id="{D3763D18-561B-8CCB-231C-59BD176AF735}"/>
              </a:ext>
            </a:extLst>
          </p:cNvPr>
          <p:cNvSpPr/>
          <p:nvPr/>
        </p:nvSpPr>
        <p:spPr>
          <a:xfrm>
            <a:off x="7197134" y="2839751"/>
            <a:ext cx="4611479" cy="3716574"/>
          </a:xfrm>
          <a:prstGeom prst="roundRect">
            <a:avLst>
              <a:gd name="adj" fmla="val 3011"/>
            </a:avLst>
          </a:prstGeom>
          <a:solidFill>
            <a:srgbClr val="FFFFFF"/>
          </a:solidFill>
          <a:ln w="12700">
            <a:solidFill>
              <a:srgbClr val="DCE3EF"/>
            </a:solidFill>
            <a:prstDash val="solid"/>
          </a:ln>
          <a:effectLst>
            <a:outerShdw blurRad="19050" dist="12700" dir="2700000" algn="bl" rotWithShape="0">
              <a:srgbClr val="000000">
                <a:alpha val="10000"/>
              </a:srgbClr>
            </a:outerShdw>
          </a:effectLst>
        </p:spPr>
        <p:txBody>
          <a:bodyPr/>
          <a:lstStyle/>
          <a:p>
            <a:endParaRPr lang="en-IN"/>
          </a:p>
        </p:txBody>
      </p:sp>
      <p:sp>
        <p:nvSpPr>
          <p:cNvPr id="11" name="Text 12">
            <a:extLst>
              <a:ext uri="{FF2B5EF4-FFF2-40B4-BE49-F238E27FC236}">
                <a16:creationId xmlns:a16="http://schemas.microsoft.com/office/drawing/2014/main" id="{339A5E0C-53A1-30BA-3FE0-AB8327838B8E}"/>
              </a:ext>
            </a:extLst>
          </p:cNvPr>
          <p:cNvSpPr txBox="1"/>
          <p:nvPr/>
        </p:nvSpPr>
        <p:spPr>
          <a:xfrm>
            <a:off x="7657999" y="3904949"/>
            <a:ext cx="3957525" cy="438912"/>
          </a:xfrm>
          <a:prstGeom prst="rect">
            <a:avLst/>
          </a:prstGeom>
          <a:noFill/>
          <a:ln/>
        </p:spPr>
        <p:txBody>
          <a:bodyPr wrap="square" lIns="0" tIns="0" rIns="0" bIns="0" rtlCol="0" anchor="ctr"/>
          <a:lstStyle/>
          <a:p>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The Agent Dude – </a:t>
            </a:r>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hlinkClick r:id="rId21"/>
              </a:rPr>
              <a:t>https://theagentdude.com</a:t>
            </a:r>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 </a:t>
            </a:r>
          </a:p>
        </p:txBody>
      </p:sp>
      <p:sp>
        <p:nvSpPr>
          <p:cNvPr id="13" name="Text 12">
            <a:extLst>
              <a:ext uri="{FF2B5EF4-FFF2-40B4-BE49-F238E27FC236}">
                <a16:creationId xmlns:a16="http://schemas.microsoft.com/office/drawing/2014/main" id="{26CC17CF-F0C7-D337-E55B-D88D7B882129}"/>
              </a:ext>
            </a:extLst>
          </p:cNvPr>
          <p:cNvSpPr txBox="1"/>
          <p:nvPr/>
        </p:nvSpPr>
        <p:spPr>
          <a:xfrm>
            <a:off x="7657998" y="5345212"/>
            <a:ext cx="4150615" cy="438912"/>
          </a:xfrm>
          <a:prstGeom prst="rect">
            <a:avLst/>
          </a:prstGeom>
          <a:noFill/>
          <a:ln/>
        </p:spPr>
        <p:txBody>
          <a:bodyPr wrap="square" lIns="0" tIns="0" rIns="0" bIns="0" rtlCol="0" anchor="ctr"/>
          <a:lstStyle/>
          <a:p>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Microsoft Copilot Agents Architecture Bootcamp - </a:t>
            </a:r>
            <a:r>
              <a:rPr lang="en-US" sz="1400">
                <a:hlinkClick r:id="rId22"/>
              </a:rPr>
              <a:t>Microsoft Copilot Agents Architecture Bootcamp</a:t>
            </a: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 12">
            <a:extLst>
              <a:ext uri="{FF2B5EF4-FFF2-40B4-BE49-F238E27FC236}">
                <a16:creationId xmlns:a16="http://schemas.microsoft.com/office/drawing/2014/main" id="{30EE250B-C93A-6C4B-09B3-82DC47B4B1C8}"/>
              </a:ext>
            </a:extLst>
          </p:cNvPr>
          <p:cNvSpPr txBox="1"/>
          <p:nvPr/>
        </p:nvSpPr>
        <p:spPr>
          <a:xfrm>
            <a:off x="7657998" y="6079168"/>
            <a:ext cx="3957526" cy="438912"/>
          </a:xfrm>
          <a:prstGeom prst="rect">
            <a:avLst/>
          </a:prstGeom>
          <a:noFill/>
          <a:ln/>
        </p:spPr>
        <p:txBody>
          <a:bodyPr wrap="square" lIns="0" tIns="0" rIns="0" bIns="0" rtlCol="0" anchor="ctr"/>
          <a:lstStyle/>
          <a:p>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Blog: Field notes for building real Copilot Studio agents - </a:t>
            </a:r>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hlinkClick r:id="rId23"/>
              </a:rPr>
              <a:t>https://microsoft.github.io/mcscatblog/</a:t>
            </a:r>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 </a:t>
            </a:r>
            <a:endParaRPr lang="en-US" sz="1400">
              <a:latin typeface="Open Sans" panose="020B0606030504020204" pitchFamily="34" charset="0"/>
              <a:ea typeface="Open Sans" panose="020B0606030504020204" pitchFamily="34" charset="0"/>
              <a:cs typeface="Open Sans" panose="020B0606030504020204" pitchFamily="34" charset="0"/>
            </a:endParaRPr>
          </a:p>
          <a:p>
            <a:pPr marL="0" indent="0">
              <a:buNone/>
            </a:pPr>
            <a:endParaRPr lang="en-US" sz="1400">
              <a:latin typeface="Open Sans" panose="020B0606030504020204" pitchFamily="34" charset="0"/>
              <a:ea typeface="Open Sans" panose="020B0606030504020204" pitchFamily="34" charset="0"/>
              <a:cs typeface="Open Sans" panose="020B0606030504020204" pitchFamily="34" charset="0"/>
            </a:endParaRPr>
          </a:p>
        </p:txBody>
      </p:sp>
      <p:sp>
        <p:nvSpPr>
          <p:cNvPr id="15" name="Text 12">
            <a:extLst>
              <a:ext uri="{FF2B5EF4-FFF2-40B4-BE49-F238E27FC236}">
                <a16:creationId xmlns:a16="http://schemas.microsoft.com/office/drawing/2014/main" id="{D101620C-AF49-7311-0170-AEF9E7C86C28}"/>
              </a:ext>
            </a:extLst>
          </p:cNvPr>
          <p:cNvSpPr txBox="1"/>
          <p:nvPr/>
        </p:nvSpPr>
        <p:spPr>
          <a:xfrm>
            <a:off x="7492686" y="3052327"/>
            <a:ext cx="3383612" cy="658276"/>
          </a:xfrm>
          <a:prstGeom prst="rect">
            <a:avLst/>
          </a:prstGeom>
          <a:noFill/>
          <a:ln/>
        </p:spPr>
        <p:txBody>
          <a:bodyPr wrap="square" lIns="0" tIns="0" rIns="0" bIns="0" rtlCol="0" anchor="ctr"/>
          <a:lstStyle/>
          <a:p>
            <a:r>
              <a:rPr lang="en-US" sz="2000" b="1">
                <a:solidFill>
                  <a:srgbClr val="FF7E00"/>
                </a:solidFill>
                <a:ea typeface="+mn-lt"/>
                <a:cs typeface="+mn-lt"/>
              </a:rPr>
              <a:t>Recommended Insights &amp; Resources</a:t>
            </a:r>
            <a:endParaRPr lang="en-US" b="1">
              <a:cs typeface="Segoe UI"/>
            </a:endParaRPr>
          </a:p>
        </p:txBody>
      </p:sp>
      <p:sp>
        <p:nvSpPr>
          <p:cNvPr id="16" name="Shape 11">
            <a:extLst>
              <a:ext uri="{FF2B5EF4-FFF2-40B4-BE49-F238E27FC236}">
                <a16:creationId xmlns:a16="http://schemas.microsoft.com/office/drawing/2014/main" id="{A196F2BF-CA63-7008-6EC1-070CFDC26E34}"/>
              </a:ext>
            </a:extLst>
          </p:cNvPr>
          <p:cNvSpPr/>
          <p:nvPr/>
        </p:nvSpPr>
        <p:spPr>
          <a:xfrm>
            <a:off x="7372702" y="4066093"/>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18" name="Shape 11">
            <a:extLst>
              <a:ext uri="{FF2B5EF4-FFF2-40B4-BE49-F238E27FC236}">
                <a16:creationId xmlns:a16="http://schemas.microsoft.com/office/drawing/2014/main" id="{9684E5EA-A514-942C-F858-ACAB755835A9}"/>
              </a:ext>
            </a:extLst>
          </p:cNvPr>
          <p:cNvSpPr/>
          <p:nvPr/>
        </p:nvSpPr>
        <p:spPr>
          <a:xfrm>
            <a:off x="7372702" y="5405346"/>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19" name="Shape 11">
            <a:extLst>
              <a:ext uri="{FF2B5EF4-FFF2-40B4-BE49-F238E27FC236}">
                <a16:creationId xmlns:a16="http://schemas.microsoft.com/office/drawing/2014/main" id="{23C55F94-4088-E778-8DAA-AF97FF4F36BF}"/>
              </a:ext>
            </a:extLst>
          </p:cNvPr>
          <p:cNvSpPr/>
          <p:nvPr/>
        </p:nvSpPr>
        <p:spPr>
          <a:xfrm>
            <a:off x="7372702" y="6144111"/>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
        <p:nvSpPr>
          <p:cNvPr id="22" name="Text 12">
            <a:extLst>
              <a:ext uri="{FF2B5EF4-FFF2-40B4-BE49-F238E27FC236}">
                <a16:creationId xmlns:a16="http://schemas.microsoft.com/office/drawing/2014/main" id="{20B5AB4D-2AF5-33ED-7BF9-7DE7EBC05823}"/>
              </a:ext>
            </a:extLst>
          </p:cNvPr>
          <p:cNvSpPr txBox="1"/>
          <p:nvPr/>
        </p:nvSpPr>
        <p:spPr>
          <a:xfrm>
            <a:off x="7657999" y="4489149"/>
            <a:ext cx="3302795" cy="438912"/>
          </a:xfrm>
          <a:prstGeom prst="rect">
            <a:avLst/>
          </a:prstGeom>
          <a:noFill/>
          <a:ln/>
        </p:spPr>
        <p:txBody>
          <a:bodyPr wrap="square" lIns="0" tIns="0" rIns="0" bIns="0" rtlCol="0" anchor="ctr"/>
          <a:lstStyle/>
          <a:p>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rPr>
              <a:t>DC Training – </a:t>
            </a:r>
            <a:r>
              <a:rPr lang="en-US" sz="1400">
                <a:solidFill>
                  <a:srgbClr val="1F3A63"/>
                </a:solidFill>
                <a:latin typeface="Open Sans" panose="020B0606030504020204" pitchFamily="34" charset="0"/>
                <a:ea typeface="Open Sans" panose="020B0606030504020204" pitchFamily="34" charset="0"/>
                <a:cs typeface="Open Sans" panose="020B0606030504020204" pitchFamily="34" charset="0"/>
                <a:hlinkClick r:id="rId24"/>
              </a:rPr>
              <a:t>https://</a:t>
            </a:r>
            <a:r>
              <a:rPr lang="en-US" sz="1400">
                <a:hlinkClick r:id="rId24"/>
              </a:rPr>
              <a:t>dcaitraining.com</a:t>
            </a:r>
            <a:r>
              <a:rPr lang="en-US" sz="1400"/>
              <a:t> </a:t>
            </a:r>
          </a:p>
        </p:txBody>
      </p:sp>
      <p:sp>
        <p:nvSpPr>
          <p:cNvPr id="23" name="Shape 11">
            <a:extLst>
              <a:ext uri="{FF2B5EF4-FFF2-40B4-BE49-F238E27FC236}">
                <a16:creationId xmlns:a16="http://schemas.microsoft.com/office/drawing/2014/main" id="{CB7A3E2D-395C-506E-72EE-1C9BD88A4C0D}"/>
              </a:ext>
            </a:extLst>
          </p:cNvPr>
          <p:cNvSpPr/>
          <p:nvPr/>
        </p:nvSpPr>
        <p:spPr>
          <a:xfrm>
            <a:off x="7372702" y="4650293"/>
            <a:ext cx="109728" cy="109728"/>
          </a:xfrm>
          <a:prstGeom prst="ellipse">
            <a:avLst/>
          </a:prstGeom>
          <a:solidFill>
            <a:srgbClr val="FF7E00"/>
          </a:solidFill>
          <a:ln w="12700">
            <a:solidFill>
              <a:srgbClr val="FF7E00"/>
            </a:solidFill>
            <a:prstDash val="solid"/>
          </a:ln>
        </p:spPr>
        <p:txBody>
          <a:bodyPr/>
          <a:lstStyle/>
          <a:p>
            <a:endParaRPr lang="en-IN">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egoe U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9a0c7552-3833-46c4-bbac-8bc7f960ee52}" enabled="0" method="" siteId="{9a0c7552-3833-46c4-bbac-8bc7f960ee52}" removed="1"/>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37</Slides>
  <Notes>26</Notes>
  <HiddenSlides>9</HiddenSlide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Optimize Skill Creation For Outcomes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Pilot to Production: Productizing Copilot Studio Agents</dc:title>
  <dc:subject>CoreShift session with Acuvate: productizing Copilot Studio agents</dc:subject>
  <dc:creator>Remi Dyon</dc:creator>
  <cp:revision>4</cp:revision>
  <dcterms:created xsi:type="dcterms:W3CDTF">2026-09-08T13:32:38Z</dcterms:created>
  <dcterms:modified xsi:type="dcterms:W3CDTF">2026-09-16T07:33:25Z</dcterms:modified>
</cp:coreProperties>
</file>