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10_28634785.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14_E9D44224.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29" r:id="rId4"/>
    <p:sldMasterId id="2147484825" r:id="rId5"/>
    <p:sldMasterId id="2147485371" r:id="rId6"/>
    <p:sldMasterId id="2147485632" r:id="rId7"/>
  </p:sldMasterIdLst>
  <p:notesMasterIdLst>
    <p:notesMasterId r:id="rId43"/>
  </p:notesMasterIdLst>
  <p:sldIdLst>
    <p:sldId id="265" r:id="rId8"/>
    <p:sldId id="267" r:id="rId9"/>
    <p:sldId id="291" r:id="rId10"/>
    <p:sldId id="290" r:id="rId11"/>
    <p:sldId id="296" r:id="rId12"/>
    <p:sldId id="270" r:id="rId13"/>
    <p:sldId id="261" r:id="rId14"/>
    <p:sldId id="263" r:id="rId15"/>
    <p:sldId id="283" r:id="rId16"/>
    <p:sldId id="273" r:id="rId17"/>
    <p:sldId id="271" r:id="rId18"/>
    <p:sldId id="268" r:id="rId19"/>
    <p:sldId id="256" r:id="rId20"/>
    <p:sldId id="264" r:id="rId21"/>
    <p:sldId id="262" r:id="rId22"/>
    <p:sldId id="272" r:id="rId23"/>
    <p:sldId id="274" r:id="rId24"/>
    <p:sldId id="275" r:id="rId25"/>
    <p:sldId id="276" r:id="rId26"/>
    <p:sldId id="287" r:id="rId27"/>
    <p:sldId id="269" r:id="rId28"/>
    <p:sldId id="266" r:id="rId29"/>
    <p:sldId id="2147483643" r:id="rId30"/>
    <p:sldId id="2147483644" r:id="rId31"/>
    <p:sldId id="280" r:id="rId32"/>
    <p:sldId id="281" r:id="rId33"/>
    <p:sldId id="282" r:id="rId34"/>
    <p:sldId id="2147483647" r:id="rId35"/>
    <p:sldId id="277" r:id="rId36"/>
    <p:sldId id="257" r:id="rId37"/>
    <p:sldId id="258" r:id="rId38"/>
    <p:sldId id="259" r:id="rId39"/>
    <p:sldId id="289" r:id="rId40"/>
    <p:sldId id="2147480737" r:id="rId41"/>
    <p:sldId id="27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346A184-AED8-4508-AD1F-38BE51BA401C}">
          <p14:sldIdLst>
            <p14:sldId id="265"/>
            <p14:sldId id="267"/>
            <p14:sldId id="291"/>
            <p14:sldId id="290"/>
            <p14:sldId id="296"/>
            <p14:sldId id="270"/>
          </p14:sldIdLst>
        </p14:section>
        <p14:section name="Ramesh Slides" id="{B3AF5CBF-35CF-48EA-8249-B10EEE246EB1}">
          <p14:sldIdLst>
            <p14:sldId id="261"/>
            <p14:sldId id="263"/>
            <p14:sldId id="283"/>
            <p14:sldId id="273"/>
            <p14:sldId id="271"/>
          </p14:sldIdLst>
        </p14:section>
        <p14:section name="Poonam" id="{57313F3D-2E7D-4AC7-9D19-EB380EAF6DD5}">
          <p14:sldIdLst>
            <p14:sldId id="268"/>
            <p14:sldId id="256"/>
            <p14:sldId id="264"/>
            <p14:sldId id="262"/>
            <p14:sldId id="272"/>
            <p14:sldId id="274"/>
            <p14:sldId id="275"/>
            <p14:sldId id="276"/>
            <p14:sldId id="287"/>
            <p14:sldId id="269"/>
            <p14:sldId id="266"/>
            <p14:sldId id="2147483643"/>
            <p14:sldId id="2147483644"/>
            <p14:sldId id="280"/>
            <p14:sldId id="281"/>
            <p14:sldId id="282"/>
            <p14:sldId id="2147483647"/>
            <p14:sldId id="277"/>
            <p14:sldId id="257"/>
            <p14:sldId id="258"/>
            <p14:sldId id="259"/>
            <p14:sldId id="289"/>
            <p14:sldId id="2147480737"/>
            <p14:sldId id="279"/>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A82104-2079-3348-E76B-15E890A569F1}" name="Aditi Kothari" initials="A" userId="S::aditi.kothari@acuvate.com::218a836a-2c9e-4b7f-bd94-9e544b08220a" providerId="AD"/>
  <p188:author id="{581C9114-04C0-EDB4-22DD-C89DC374E510}" name="Johan Krebbers" initials="JK" userId="284cc19761a2d595" providerId="Windows Live"/>
  <p188:author id="{3D25CA40-7289-1381-706D-199DE35C8A52}" name="Akash Ankush Yadav" initials="A" userId="S::akash.yadav@acuvate.com::c3a5cabe-bb33-438e-93ba-217cce513b92" providerId="AD"/>
  <p188:author id="{B509F34A-7F0D-DC6E-F386-4C9E8AA331E2}" name="Siddharth Agarwal" initials="SA" userId="S::siddharth.agarwal@acuvate.com::8c282cae-91eb-4fc1-82ea-94f0eb828715" providerId="AD"/>
  <p188:author id="{DD57045F-0639-2C8D-86B5-6A11990681E4}" name="Dependra Asuri" initials="DA" userId="S::dependra.asuri@acuvate.com::54d93ea8-1b59-4e52-a2e0-83358f2d4389" providerId="AD"/>
  <p188:author id="{59C47682-74D1-965B-3948-D71724C83E1B}" name="Srinu Tamada" initials="ST" userId="S::srinu.tamada@acuvate.com::86d16753-abc7-4631-b8d9-6a3a956ded1d" providerId="AD"/>
  <p188:author id="{5FC4C3B1-C80A-153E-C9E7-118E511D7A45}" name="Poonam Chug" initials="PC" userId="S::poonam.chug@acuvate.com::eeac0823-1ad4-480d-8d17-002d28580bb6" providerId="AD"/>
  <p188:author id="{839052E9-22A6-5698-E871-E398552D25B2}" name="Valli Sheik" initials="VS" userId="S::valli.sheik@acuvate.com::31b8aa3d-91b8-41f3-b341-8c6f1e222954" providerId="AD"/>
  <p188:author id="{32E468F2-F613-D61F-EC8E-E8D71BE801CC}" name="Shahid Iqbal" initials="SI" userId="S::shahid.iqbal@acuvate.com::a7af745b-4d2c-42a0-98e4-1dc2c07691f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kesh Reddy" initials="RR" lastIdx="1" clrIdx="0">
    <p:extLst>
      <p:ext uri="{19B8F6BF-5375-455C-9EA6-DF929625EA0E}">
        <p15:presenceInfo xmlns:p15="http://schemas.microsoft.com/office/powerpoint/2012/main" userId="S::Rakesh@acuvate.com::e0b49249-6a6c-4873-94f3-82279b923308" providerId="AD"/>
      </p:ext>
    </p:extLst>
  </p:cmAuthor>
  <p:cmAuthor id="2" name="Valli Sheik" initials="VS" lastIdx="1" clrIdx="1">
    <p:extLst>
      <p:ext uri="{19B8F6BF-5375-455C-9EA6-DF929625EA0E}">
        <p15:presenceInfo xmlns:p15="http://schemas.microsoft.com/office/powerpoint/2012/main" userId="S::valli.sheik@acuvate.com::31b8aa3d-91b8-41f3-b341-8c6f1e2229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C61"/>
    <a:srgbClr val="E58527"/>
    <a:srgbClr val="002060"/>
    <a:srgbClr val="F4F6FA"/>
    <a:srgbClr val="F3C79B"/>
    <a:srgbClr val="8BBAE6"/>
    <a:srgbClr val="292929"/>
    <a:srgbClr val="0B1E31"/>
    <a:srgbClr val="0070C0"/>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 dt="2026-09-15T10:01:55.423"/>
    <p1510:client id="{32C99A95-6733-769D-F807-EFDC0C78E2A3}" v="2" dt="2026-09-15T10:45:55.630"/>
    <p1510:client id="{3AEF46A1-3F7D-4756-A16F-4B6AC6AFB6D9}" v="113" dt="2026-09-15T10:31:22.276"/>
    <p1510:client id="{468599DB-EAF4-6486-C34C-592D3EC8F487}" v="24" dt="2026-09-15T09:54:22.080"/>
    <p1510:client id="{4B49DD26-8050-376E-B2DD-0C69B3725663}" v="20" dt="2026-09-15T08:03:42.068"/>
    <p1510:client id="{A96BCA41-03ED-4EBB-A1BF-2A1F1B57B699}" v="121" dt="2026-09-15T11:18:54.371"/>
    <p1510:client id="{C40E46C7-5EFA-4A80-B7F3-772E904B758B}" v="456" dt="2026-09-15T11:36:46.747"/>
    <p1510:client id="{D233E27F-CB01-20ED-7542-AA858CFF5119}" v="38" dt="2026-09-15T10:59:13.6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omments/modernComment_110_28634785.xml><?xml version="1.0" encoding="utf-8"?>
<p188:cmLst xmlns:a="http://schemas.openxmlformats.org/drawingml/2006/main" xmlns:r="http://schemas.openxmlformats.org/officeDocument/2006/relationships" xmlns:p188="http://schemas.microsoft.com/office/powerpoint/2018/8/main">
  <p188:cm id="{38BE66AE-6AB9-49C8-8D78-37314581B111}" authorId="{581C9114-04C0-EDB4-22DD-C89DC374E510}" created="2026-06-16T05:15:49.476">
    <pc:sldMkLst xmlns:pc="http://schemas.microsoft.com/office/powerpoint/2013/main/command">
      <pc:docMk/>
      <pc:sldMk cId="0" sldId="290"/>
    </pc:sldMkLst>
    <p188:txBody>
      <a:bodyPr/>
      <a:lstStyle/>
      <a:p>
        <a:r>
          <a:rPr lang="en-US"/>
          <a:t>Explain RAG here</a:t>
        </a:r>
      </a:p>
    </p188:txBody>
    <p188:extLst>
      <p:ext xmlns:p="http://schemas.openxmlformats.org/presentationml/2006/main" uri="{57CB4572-C831-44C2-8A1C-0ADB6CCDFE69}">
        <p223:reactions xmlns:p223="http://schemas.microsoft.com/office/powerpoint/2022/03/main">
          <p223:rxn type="👍">
            <p223:instance time="2026-06-16T12:38:03.812" authorId="{5FC4C3B1-C80A-153E-C9E7-118E511D7A45}"/>
          </p223:rxn>
        </p223:reactions>
      </p:ext>
    </p188:extLst>
  </p188:cm>
</p188:cmLst>
</file>

<file path=ppt/comments/modernComment_114_E9D44224.xml><?xml version="1.0" encoding="utf-8"?>
<p188:cmLst xmlns:a="http://schemas.openxmlformats.org/drawingml/2006/main" xmlns:r="http://schemas.openxmlformats.org/officeDocument/2006/relationships" xmlns:p188="http://schemas.microsoft.com/office/powerpoint/2018/8/main">
  <p188:cm id="{57937A87-EAD7-4DED-9699-5EE80CA7CCBE}" authorId="{581C9114-04C0-EDB4-22DD-C89DC374E510}" created="2026-06-16T05:23:20.819">
    <pc:sldMkLst xmlns:pc="http://schemas.microsoft.com/office/powerpoint/2013/main/command">
      <pc:docMk/>
      <pc:sldMk cId="4009598946" sldId="259"/>
    </pc:sldMkLst>
    <p188:txBody>
      <a:bodyPr/>
      <a:lstStyle/>
      <a:p>
        <a:r>
          <a:rPr lang="en-US"/>
          <a:t>Are headings and conttns aligned of lumns with headings Agtns and Action?</a:t>
        </a:r>
      </a:p>
    </p188:txBody>
  </p188:cm>
  <p188:cm id="{158BAD77-6643-463F-A1E0-FBF10973B0E1}" authorId="{581C9114-04C0-EDB4-22DD-C89DC374E510}" created="2026-06-16T05:24:43.841">
    <pc:sldMkLst xmlns:pc="http://schemas.microsoft.com/office/powerpoint/2013/main/command">
      <pc:docMk/>
      <pc:sldMk cId="4009598946" sldId="259"/>
    </pc:sldMkLst>
    <p188:txBody>
      <a:bodyPr/>
      <a:lstStyle/>
      <a:p>
        <a:r>
          <a:rPr lang="en-US"/>
          <a:t>Explain MCP</a:t>
        </a:r>
      </a:p>
    </p188:txBody>
  </p188:cm>
</p188:cmLst>
</file>

<file path=ppt/diagrams/colors1.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3B7A5D-224F-4C02-A6B2-02D65CC4C97A}" type="doc">
      <dgm:prSet loTypeId="urn:microsoft.com/office/officeart/2005/8/layout/chevron1" loCatId="process" qsTypeId="urn:microsoft.com/office/officeart/2005/8/quickstyle/simple1#6" qsCatId="simple" csTypeId="urn:microsoft.com/office/officeart/2005/8/colors/accent1_2#6" csCatId="accent1" phldr="1"/>
      <dgm:spPr/>
      <dgm:t>
        <a:bodyPr/>
        <a:lstStyle/>
        <a:p>
          <a:endParaRPr lang="en-IN"/>
        </a:p>
      </dgm:t>
    </dgm:pt>
    <dgm:pt modelId="{0F2B636A-7997-4D39-936B-55C4F7E1696D}">
      <dgm:prSet/>
      <dgm:spPr>
        <a:solidFill>
          <a:srgbClr val="E58527"/>
        </a:solidFill>
        <a:ln>
          <a:noFill/>
        </a:ln>
      </dgm:spPr>
      <dgm:t>
        <a:bodyPr/>
        <a:lstStyle/>
        <a:p>
          <a:r>
            <a:rPr lang="en-US"/>
            <a:t>Business Challenge</a:t>
          </a:r>
          <a:endParaRPr lang="en-IN"/>
        </a:p>
      </dgm:t>
    </dgm:pt>
    <dgm:pt modelId="{C8ECE702-7C21-4752-8AD9-3488B7FB84AC}" type="parTrans" cxnId="{397526C1-D95E-49A7-BF53-4B733B9F8681}">
      <dgm:prSet/>
      <dgm:spPr/>
      <dgm:t>
        <a:bodyPr/>
        <a:lstStyle/>
        <a:p>
          <a:endParaRPr lang="en-IN"/>
        </a:p>
      </dgm:t>
    </dgm:pt>
    <dgm:pt modelId="{1642B005-8FD2-4E01-9126-EB2ADFA6F3F2}" type="sibTrans" cxnId="{397526C1-D95E-49A7-BF53-4B733B9F8681}">
      <dgm:prSet/>
      <dgm:spPr/>
      <dgm:t>
        <a:bodyPr/>
        <a:lstStyle/>
        <a:p>
          <a:endParaRPr lang="en-IN"/>
        </a:p>
      </dgm:t>
    </dgm:pt>
    <dgm:pt modelId="{B9E56998-2B3E-4A3C-A48D-FA17379DBBAF}">
      <dgm:prSet/>
      <dgm:spPr>
        <a:solidFill>
          <a:srgbClr val="E58527"/>
        </a:solidFill>
        <a:ln>
          <a:noFill/>
        </a:ln>
      </dgm:spPr>
      <dgm:t>
        <a:bodyPr/>
        <a:lstStyle/>
        <a:p>
          <a:r>
            <a:rPr lang="en-US"/>
            <a:t>Discovery Workshop and Pilot Implementation 4 to 6 Week Pilot</a:t>
          </a:r>
          <a:endParaRPr lang="en-IN"/>
        </a:p>
      </dgm:t>
    </dgm:pt>
    <dgm:pt modelId="{3D7B199A-227A-4FE3-B850-E7BA91F3425D}" type="parTrans" cxnId="{08BE1CC2-D847-4D26-80AB-DDD08D1225ED}">
      <dgm:prSet/>
      <dgm:spPr/>
      <dgm:t>
        <a:bodyPr/>
        <a:lstStyle/>
        <a:p>
          <a:endParaRPr lang="en-IN"/>
        </a:p>
      </dgm:t>
    </dgm:pt>
    <dgm:pt modelId="{435310AF-714D-4041-8A52-E24FAA17C162}" type="sibTrans" cxnId="{08BE1CC2-D847-4D26-80AB-DDD08D1225ED}">
      <dgm:prSet/>
      <dgm:spPr/>
      <dgm:t>
        <a:bodyPr/>
        <a:lstStyle/>
        <a:p>
          <a:endParaRPr lang="en-IN"/>
        </a:p>
      </dgm:t>
    </dgm:pt>
    <dgm:pt modelId="{A47F6C9C-A675-4E8B-918E-B7A5A8CCACCF}">
      <dgm:prSet/>
      <dgm:spPr>
        <a:solidFill>
          <a:srgbClr val="E58527"/>
        </a:solidFill>
        <a:ln>
          <a:noFill/>
        </a:ln>
      </dgm:spPr>
      <dgm:t>
        <a:bodyPr/>
        <a:lstStyle/>
        <a:p>
          <a:r>
            <a:rPr lang="en-US"/>
            <a:t>Business Value Proven</a:t>
          </a:r>
          <a:endParaRPr lang="en-IN"/>
        </a:p>
      </dgm:t>
    </dgm:pt>
    <dgm:pt modelId="{41AFA8B1-413E-4627-8BCE-0F5FE28BB9F9}" type="parTrans" cxnId="{FD62EF31-B9E7-432A-A61C-F528B2FB0C9E}">
      <dgm:prSet/>
      <dgm:spPr/>
      <dgm:t>
        <a:bodyPr/>
        <a:lstStyle/>
        <a:p>
          <a:endParaRPr lang="en-IN"/>
        </a:p>
      </dgm:t>
    </dgm:pt>
    <dgm:pt modelId="{9038C1BC-70FF-46E6-A516-5F1EDEA03C2D}" type="sibTrans" cxnId="{FD62EF31-B9E7-432A-A61C-F528B2FB0C9E}">
      <dgm:prSet/>
      <dgm:spPr/>
      <dgm:t>
        <a:bodyPr/>
        <a:lstStyle/>
        <a:p>
          <a:endParaRPr lang="en-IN"/>
        </a:p>
      </dgm:t>
    </dgm:pt>
    <dgm:pt modelId="{017BF728-7371-40FA-BBA8-4A3275BB1D5F}">
      <dgm:prSet/>
      <dgm:spPr>
        <a:solidFill>
          <a:srgbClr val="E58527"/>
        </a:solidFill>
        <a:ln>
          <a:noFill/>
        </a:ln>
      </dgm:spPr>
      <dgm:t>
        <a:bodyPr/>
        <a:lstStyle/>
        <a:p>
          <a:r>
            <a:rPr lang="en-US"/>
            <a:t>Expand Ontology</a:t>
          </a:r>
          <a:endParaRPr lang="en-IN"/>
        </a:p>
      </dgm:t>
    </dgm:pt>
    <dgm:pt modelId="{74B840EC-17BE-4413-BCB6-BDCB13CE406E}" type="parTrans" cxnId="{A4016CB2-0300-4F87-9725-3C853D7EB190}">
      <dgm:prSet/>
      <dgm:spPr/>
      <dgm:t>
        <a:bodyPr/>
        <a:lstStyle/>
        <a:p>
          <a:endParaRPr lang="en-IN"/>
        </a:p>
      </dgm:t>
    </dgm:pt>
    <dgm:pt modelId="{5E077808-DCAB-4EFD-A5D6-734C1F527E2D}" type="sibTrans" cxnId="{A4016CB2-0300-4F87-9725-3C853D7EB190}">
      <dgm:prSet/>
      <dgm:spPr/>
      <dgm:t>
        <a:bodyPr/>
        <a:lstStyle/>
        <a:p>
          <a:endParaRPr lang="en-IN"/>
        </a:p>
      </dgm:t>
    </dgm:pt>
    <dgm:pt modelId="{5D6C9A04-6FD3-436F-B413-9933A349ECC8}">
      <dgm:prSet/>
      <dgm:spPr>
        <a:solidFill>
          <a:srgbClr val="E58527"/>
        </a:solidFill>
        <a:ln>
          <a:noFill/>
        </a:ln>
      </dgm:spPr>
      <dgm:t>
        <a:bodyPr/>
        <a:lstStyle/>
        <a:p>
          <a:r>
            <a:rPr lang="en-US"/>
            <a:t>Enterprise AI Platform</a:t>
          </a:r>
          <a:endParaRPr lang="en-IN"/>
        </a:p>
      </dgm:t>
    </dgm:pt>
    <dgm:pt modelId="{AD854416-164E-4A55-B071-4FF6E92C6549}" type="parTrans" cxnId="{8729A2AF-0EC4-4E01-BF0E-0678F987E3F8}">
      <dgm:prSet/>
      <dgm:spPr/>
      <dgm:t>
        <a:bodyPr/>
        <a:lstStyle/>
        <a:p>
          <a:endParaRPr lang="en-IN"/>
        </a:p>
      </dgm:t>
    </dgm:pt>
    <dgm:pt modelId="{C00EECEE-2233-4ACE-81A8-6871F976F701}" type="sibTrans" cxnId="{8729A2AF-0EC4-4E01-BF0E-0678F987E3F8}">
      <dgm:prSet/>
      <dgm:spPr/>
      <dgm:t>
        <a:bodyPr/>
        <a:lstStyle/>
        <a:p>
          <a:endParaRPr lang="en-IN"/>
        </a:p>
      </dgm:t>
    </dgm:pt>
    <dgm:pt modelId="{DAEEBD06-1366-44C2-A8FB-0EAAA1550560}" type="pres">
      <dgm:prSet presAssocID="{0F3B7A5D-224F-4C02-A6B2-02D65CC4C97A}" presName="Name0" presStyleCnt="0">
        <dgm:presLayoutVars>
          <dgm:dir/>
          <dgm:animLvl val="lvl"/>
          <dgm:resizeHandles val="exact"/>
        </dgm:presLayoutVars>
      </dgm:prSet>
      <dgm:spPr/>
    </dgm:pt>
    <dgm:pt modelId="{76E3E193-B83D-48C8-9A99-FCF5F23084BE}" type="pres">
      <dgm:prSet presAssocID="{0F2B636A-7997-4D39-936B-55C4F7E1696D}" presName="parTxOnly" presStyleLbl="node1" presStyleIdx="0" presStyleCnt="5">
        <dgm:presLayoutVars>
          <dgm:chMax val="0"/>
          <dgm:chPref val="0"/>
          <dgm:bulletEnabled val="1"/>
        </dgm:presLayoutVars>
      </dgm:prSet>
      <dgm:spPr/>
    </dgm:pt>
    <dgm:pt modelId="{DDE766A0-07A6-4C48-9984-811EDD88D16A}" type="pres">
      <dgm:prSet presAssocID="{1642B005-8FD2-4E01-9126-EB2ADFA6F3F2}" presName="parTxOnlySpace" presStyleCnt="0"/>
      <dgm:spPr/>
    </dgm:pt>
    <dgm:pt modelId="{3EF4D7C3-740D-4015-8AC8-AB0BF22B100A}" type="pres">
      <dgm:prSet presAssocID="{B9E56998-2B3E-4A3C-A48D-FA17379DBBAF}" presName="parTxOnly" presStyleLbl="node1" presStyleIdx="1" presStyleCnt="5">
        <dgm:presLayoutVars>
          <dgm:chMax val="0"/>
          <dgm:chPref val="0"/>
          <dgm:bulletEnabled val="1"/>
        </dgm:presLayoutVars>
      </dgm:prSet>
      <dgm:spPr/>
    </dgm:pt>
    <dgm:pt modelId="{C29FF133-87A4-4D95-942E-CFCBB9346670}" type="pres">
      <dgm:prSet presAssocID="{435310AF-714D-4041-8A52-E24FAA17C162}" presName="parTxOnlySpace" presStyleCnt="0"/>
      <dgm:spPr/>
    </dgm:pt>
    <dgm:pt modelId="{02A34FFF-28FA-4513-BB6F-2058F9A13900}" type="pres">
      <dgm:prSet presAssocID="{A47F6C9C-A675-4E8B-918E-B7A5A8CCACCF}" presName="parTxOnly" presStyleLbl="node1" presStyleIdx="2" presStyleCnt="5">
        <dgm:presLayoutVars>
          <dgm:chMax val="0"/>
          <dgm:chPref val="0"/>
          <dgm:bulletEnabled val="1"/>
        </dgm:presLayoutVars>
      </dgm:prSet>
      <dgm:spPr/>
    </dgm:pt>
    <dgm:pt modelId="{15F9D563-D12A-448F-9478-E9DB8701D74C}" type="pres">
      <dgm:prSet presAssocID="{9038C1BC-70FF-46E6-A516-5F1EDEA03C2D}" presName="parTxOnlySpace" presStyleCnt="0"/>
      <dgm:spPr/>
    </dgm:pt>
    <dgm:pt modelId="{8E03C41F-FB24-4051-BEEE-78F014A75F64}" type="pres">
      <dgm:prSet presAssocID="{017BF728-7371-40FA-BBA8-4A3275BB1D5F}" presName="parTxOnly" presStyleLbl="node1" presStyleIdx="3" presStyleCnt="5">
        <dgm:presLayoutVars>
          <dgm:chMax val="0"/>
          <dgm:chPref val="0"/>
          <dgm:bulletEnabled val="1"/>
        </dgm:presLayoutVars>
      </dgm:prSet>
      <dgm:spPr/>
    </dgm:pt>
    <dgm:pt modelId="{BD0804F2-5285-4644-BAB0-DCD5D5F50DC1}" type="pres">
      <dgm:prSet presAssocID="{5E077808-DCAB-4EFD-A5D6-734C1F527E2D}" presName="parTxOnlySpace" presStyleCnt="0"/>
      <dgm:spPr/>
    </dgm:pt>
    <dgm:pt modelId="{9604C199-75CA-49EF-A523-F7542F939AAA}" type="pres">
      <dgm:prSet presAssocID="{5D6C9A04-6FD3-436F-B413-9933A349ECC8}" presName="parTxOnly" presStyleLbl="node1" presStyleIdx="4" presStyleCnt="5">
        <dgm:presLayoutVars>
          <dgm:chMax val="0"/>
          <dgm:chPref val="0"/>
          <dgm:bulletEnabled val="1"/>
        </dgm:presLayoutVars>
      </dgm:prSet>
      <dgm:spPr/>
    </dgm:pt>
  </dgm:ptLst>
  <dgm:cxnLst>
    <dgm:cxn modelId="{BAB2EE11-B30D-4A89-9241-BA97434E3ADF}" type="presOf" srcId="{0F3B7A5D-224F-4C02-A6B2-02D65CC4C97A}" destId="{DAEEBD06-1366-44C2-A8FB-0EAAA1550560}" srcOrd="0" destOrd="0" presId="urn:microsoft.com/office/officeart/2005/8/layout/chevron1"/>
    <dgm:cxn modelId="{4E7D2631-D1B8-4B1D-9AA4-B4B1CDD8D76A}" type="presOf" srcId="{017BF728-7371-40FA-BBA8-4A3275BB1D5F}" destId="{8E03C41F-FB24-4051-BEEE-78F014A75F64}" srcOrd="0" destOrd="0" presId="urn:microsoft.com/office/officeart/2005/8/layout/chevron1"/>
    <dgm:cxn modelId="{FD62EF31-B9E7-432A-A61C-F528B2FB0C9E}" srcId="{0F3B7A5D-224F-4C02-A6B2-02D65CC4C97A}" destId="{A47F6C9C-A675-4E8B-918E-B7A5A8CCACCF}" srcOrd="2" destOrd="0" parTransId="{41AFA8B1-413E-4627-8BCE-0F5FE28BB9F9}" sibTransId="{9038C1BC-70FF-46E6-A516-5F1EDEA03C2D}"/>
    <dgm:cxn modelId="{507F4235-8BEE-4A7F-8DB1-0332E7F24DCF}" type="presOf" srcId="{5D6C9A04-6FD3-436F-B413-9933A349ECC8}" destId="{9604C199-75CA-49EF-A523-F7542F939AAA}" srcOrd="0" destOrd="0" presId="urn:microsoft.com/office/officeart/2005/8/layout/chevron1"/>
    <dgm:cxn modelId="{DE637772-D689-4375-B209-D9D154EC08A0}" type="presOf" srcId="{B9E56998-2B3E-4A3C-A48D-FA17379DBBAF}" destId="{3EF4D7C3-740D-4015-8AC8-AB0BF22B100A}" srcOrd="0" destOrd="0" presId="urn:microsoft.com/office/officeart/2005/8/layout/chevron1"/>
    <dgm:cxn modelId="{A6489180-5E46-482E-A206-693605C9B467}" type="presOf" srcId="{0F2B636A-7997-4D39-936B-55C4F7E1696D}" destId="{76E3E193-B83D-48C8-9A99-FCF5F23084BE}" srcOrd="0" destOrd="0" presId="urn:microsoft.com/office/officeart/2005/8/layout/chevron1"/>
    <dgm:cxn modelId="{8729A2AF-0EC4-4E01-BF0E-0678F987E3F8}" srcId="{0F3B7A5D-224F-4C02-A6B2-02D65CC4C97A}" destId="{5D6C9A04-6FD3-436F-B413-9933A349ECC8}" srcOrd="4" destOrd="0" parTransId="{AD854416-164E-4A55-B071-4FF6E92C6549}" sibTransId="{C00EECEE-2233-4ACE-81A8-6871F976F701}"/>
    <dgm:cxn modelId="{A4016CB2-0300-4F87-9725-3C853D7EB190}" srcId="{0F3B7A5D-224F-4C02-A6B2-02D65CC4C97A}" destId="{017BF728-7371-40FA-BBA8-4A3275BB1D5F}" srcOrd="3" destOrd="0" parTransId="{74B840EC-17BE-4413-BCB6-BDCB13CE406E}" sibTransId="{5E077808-DCAB-4EFD-A5D6-734C1F527E2D}"/>
    <dgm:cxn modelId="{BC7EBAB3-AD6B-4C1C-AD28-98E1B5019858}" type="presOf" srcId="{A47F6C9C-A675-4E8B-918E-B7A5A8CCACCF}" destId="{02A34FFF-28FA-4513-BB6F-2058F9A13900}" srcOrd="0" destOrd="0" presId="urn:microsoft.com/office/officeart/2005/8/layout/chevron1"/>
    <dgm:cxn modelId="{397526C1-D95E-49A7-BF53-4B733B9F8681}" srcId="{0F3B7A5D-224F-4C02-A6B2-02D65CC4C97A}" destId="{0F2B636A-7997-4D39-936B-55C4F7E1696D}" srcOrd="0" destOrd="0" parTransId="{C8ECE702-7C21-4752-8AD9-3488B7FB84AC}" sibTransId="{1642B005-8FD2-4E01-9126-EB2ADFA6F3F2}"/>
    <dgm:cxn modelId="{08BE1CC2-D847-4D26-80AB-DDD08D1225ED}" srcId="{0F3B7A5D-224F-4C02-A6B2-02D65CC4C97A}" destId="{B9E56998-2B3E-4A3C-A48D-FA17379DBBAF}" srcOrd="1" destOrd="0" parTransId="{3D7B199A-227A-4FE3-B850-E7BA91F3425D}" sibTransId="{435310AF-714D-4041-8A52-E24FAA17C162}"/>
    <dgm:cxn modelId="{FE143DA2-BC8E-4885-82E2-0105C9BD2DEA}" type="presParOf" srcId="{DAEEBD06-1366-44C2-A8FB-0EAAA1550560}" destId="{76E3E193-B83D-48C8-9A99-FCF5F23084BE}" srcOrd="0" destOrd="0" presId="urn:microsoft.com/office/officeart/2005/8/layout/chevron1"/>
    <dgm:cxn modelId="{210ACE40-0E44-461B-8858-651EE027E005}" type="presParOf" srcId="{DAEEBD06-1366-44C2-A8FB-0EAAA1550560}" destId="{DDE766A0-07A6-4C48-9984-811EDD88D16A}" srcOrd="1" destOrd="0" presId="urn:microsoft.com/office/officeart/2005/8/layout/chevron1"/>
    <dgm:cxn modelId="{9DF2B443-2E0D-4D5D-BABB-3A7254C9B062}" type="presParOf" srcId="{DAEEBD06-1366-44C2-A8FB-0EAAA1550560}" destId="{3EF4D7C3-740D-4015-8AC8-AB0BF22B100A}" srcOrd="2" destOrd="0" presId="urn:microsoft.com/office/officeart/2005/8/layout/chevron1"/>
    <dgm:cxn modelId="{8AEA7DA9-C1D9-4E9F-B817-FA25B7417797}" type="presParOf" srcId="{DAEEBD06-1366-44C2-A8FB-0EAAA1550560}" destId="{C29FF133-87A4-4D95-942E-CFCBB9346670}" srcOrd="3" destOrd="0" presId="urn:microsoft.com/office/officeart/2005/8/layout/chevron1"/>
    <dgm:cxn modelId="{82183DF4-092A-4C37-A8F2-40785E205A4C}" type="presParOf" srcId="{DAEEBD06-1366-44C2-A8FB-0EAAA1550560}" destId="{02A34FFF-28FA-4513-BB6F-2058F9A13900}" srcOrd="4" destOrd="0" presId="urn:microsoft.com/office/officeart/2005/8/layout/chevron1"/>
    <dgm:cxn modelId="{5A3B9EE6-C8E5-4BD2-8D88-531CF5B34BB4}" type="presParOf" srcId="{DAEEBD06-1366-44C2-A8FB-0EAAA1550560}" destId="{15F9D563-D12A-448F-9478-E9DB8701D74C}" srcOrd="5" destOrd="0" presId="urn:microsoft.com/office/officeart/2005/8/layout/chevron1"/>
    <dgm:cxn modelId="{4D680EEA-E594-4D33-89BB-71B1E214EE87}" type="presParOf" srcId="{DAEEBD06-1366-44C2-A8FB-0EAAA1550560}" destId="{8E03C41F-FB24-4051-BEEE-78F014A75F64}" srcOrd="6" destOrd="0" presId="urn:microsoft.com/office/officeart/2005/8/layout/chevron1"/>
    <dgm:cxn modelId="{2F3AE576-C660-4995-BC20-C4734E154590}" type="presParOf" srcId="{DAEEBD06-1366-44C2-A8FB-0EAAA1550560}" destId="{BD0804F2-5285-4644-BAB0-DCD5D5F50DC1}" srcOrd="7" destOrd="0" presId="urn:microsoft.com/office/officeart/2005/8/layout/chevron1"/>
    <dgm:cxn modelId="{62B6014B-44AD-480D-A2ED-7D86113DAF34}" type="presParOf" srcId="{DAEEBD06-1366-44C2-A8FB-0EAAA1550560}" destId="{9604C199-75CA-49EF-A523-F7542F939AAA}" srcOrd="8"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3E193-B83D-48C8-9A99-FCF5F23084BE}">
      <dsp:nvSpPr>
        <dsp:cNvPr id="0" name=""/>
        <dsp:cNvSpPr/>
      </dsp:nvSpPr>
      <dsp:spPr>
        <a:xfrm>
          <a:off x="2750" y="9003"/>
          <a:ext cx="2448089" cy="979235"/>
        </a:xfrm>
        <a:prstGeom prst="chevron">
          <a:avLst/>
        </a:prstGeom>
        <a:solidFill>
          <a:srgbClr val="E5852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t>Business Challenge</a:t>
          </a:r>
          <a:endParaRPr lang="en-IN" sz="1300" kern="1200"/>
        </a:p>
      </dsp:txBody>
      <dsp:txXfrm>
        <a:off x="492368" y="9003"/>
        <a:ext cx="1468854" cy="979235"/>
      </dsp:txXfrm>
    </dsp:sp>
    <dsp:sp modelId="{3EF4D7C3-740D-4015-8AC8-AB0BF22B100A}">
      <dsp:nvSpPr>
        <dsp:cNvPr id="0" name=""/>
        <dsp:cNvSpPr/>
      </dsp:nvSpPr>
      <dsp:spPr>
        <a:xfrm>
          <a:off x="2206031" y="9003"/>
          <a:ext cx="2448089" cy="979235"/>
        </a:xfrm>
        <a:prstGeom prst="chevron">
          <a:avLst/>
        </a:prstGeom>
        <a:solidFill>
          <a:srgbClr val="E5852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t>Discovery Workshop and Pilot Implementation 4 to 6 Week Pilot</a:t>
          </a:r>
          <a:endParaRPr lang="en-IN" sz="1300" kern="1200"/>
        </a:p>
      </dsp:txBody>
      <dsp:txXfrm>
        <a:off x="2695649" y="9003"/>
        <a:ext cx="1468854" cy="979235"/>
      </dsp:txXfrm>
    </dsp:sp>
    <dsp:sp modelId="{02A34FFF-28FA-4513-BB6F-2058F9A13900}">
      <dsp:nvSpPr>
        <dsp:cNvPr id="0" name=""/>
        <dsp:cNvSpPr/>
      </dsp:nvSpPr>
      <dsp:spPr>
        <a:xfrm>
          <a:off x="4409312" y="9003"/>
          <a:ext cx="2448089" cy="979235"/>
        </a:xfrm>
        <a:prstGeom prst="chevron">
          <a:avLst/>
        </a:prstGeom>
        <a:solidFill>
          <a:srgbClr val="E5852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t>Business Value Proven</a:t>
          </a:r>
          <a:endParaRPr lang="en-IN" sz="1300" kern="1200"/>
        </a:p>
      </dsp:txBody>
      <dsp:txXfrm>
        <a:off x="4898930" y="9003"/>
        <a:ext cx="1468854" cy="979235"/>
      </dsp:txXfrm>
    </dsp:sp>
    <dsp:sp modelId="{8E03C41F-FB24-4051-BEEE-78F014A75F64}">
      <dsp:nvSpPr>
        <dsp:cNvPr id="0" name=""/>
        <dsp:cNvSpPr/>
      </dsp:nvSpPr>
      <dsp:spPr>
        <a:xfrm>
          <a:off x="6612592" y="9003"/>
          <a:ext cx="2448089" cy="979235"/>
        </a:xfrm>
        <a:prstGeom prst="chevron">
          <a:avLst/>
        </a:prstGeom>
        <a:solidFill>
          <a:srgbClr val="E5852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t>Expand Ontology</a:t>
          </a:r>
          <a:endParaRPr lang="en-IN" sz="1300" kern="1200"/>
        </a:p>
      </dsp:txBody>
      <dsp:txXfrm>
        <a:off x="7102210" y="9003"/>
        <a:ext cx="1468854" cy="979235"/>
      </dsp:txXfrm>
    </dsp:sp>
    <dsp:sp modelId="{9604C199-75CA-49EF-A523-F7542F939AAA}">
      <dsp:nvSpPr>
        <dsp:cNvPr id="0" name=""/>
        <dsp:cNvSpPr/>
      </dsp:nvSpPr>
      <dsp:spPr>
        <a:xfrm>
          <a:off x="8815873" y="9003"/>
          <a:ext cx="2448089" cy="979235"/>
        </a:xfrm>
        <a:prstGeom prst="chevron">
          <a:avLst/>
        </a:prstGeom>
        <a:solidFill>
          <a:srgbClr val="E58527"/>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t>Enterprise AI Platform</a:t>
          </a:r>
          <a:endParaRPr lang="en-IN" sz="1300" kern="1200"/>
        </a:p>
      </dsp:txBody>
      <dsp:txXfrm>
        <a:off x="9305491" y="9003"/>
        <a:ext cx="1468854" cy="97923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069DE0-0A10-48AB-B1E0-77AE6AD02F9D}" type="datetimeFigureOut">
              <a:rPr lang="en-IN" smtClean="0"/>
              <a:t>16-09-2026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04D08A-C4BE-40AC-8FB9-6644152AC4AF}" type="slidenum">
              <a:rPr lang="en-IN" smtClean="0"/>
              <a:t>‹#›</a:t>
            </a:fld>
            <a:endParaRPr lang="en-IN"/>
          </a:p>
        </p:txBody>
      </p:sp>
    </p:spTree>
    <p:extLst>
      <p:ext uri="{BB962C8B-B14F-4D97-AF65-F5344CB8AC3E}">
        <p14:creationId xmlns:p14="http://schemas.microsoft.com/office/powerpoint/2010/main" val="497118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COVER SLIDE. Replace the session title, date, time, partner names and the two speaker blocks. Drop headshots into the grey photo squares (right-click &gt; Change Picture). Keep the CORESHIFT 2026 lockup untouched.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CCC2E68C-8F50-4182-8239-8BF76EF2CD01}" type="slidenum">
              <a:rPr lang="en-IN" smtClean="0"/>
              <a:t>5</a:t>
            </a:fld>
            <a:endParaRPr lang="en-IN"/>
          </a:p>
        </p:txBody>
      </p:sp>
    </p:spTree>
    <p:extLst>
      <p:ext uri="{BB962C8B-B14F-4D97-AF65-F5344CB8AC3E}">
        <p14:creationId xmlns:p14="http://schemas.microsoft.com/office/powerpoint/2010/main" val="1083119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383E8-79F1-325B-50E3-F6179A307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2A083B-9492-D3F6-17B7-9743E27D74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2DBF91D-7C88-D1F1-AA25-C032EBA1F97F}"/>
              </a:ext>
            </a:extLst>
          </p:cNvPr>
          <p:cNvSpPr>
            <a:spLocks noGrp="1"/>
          </p:cNvSpPr>
          <p:nvPr>
            <p:ph type="body" idx="1"/>
          </p:nvPr>
        </p:nvSpPr>
        <p:spPr/>
        <p:txBody>
          <a:bodyPr/>
          <a:lstStyle/>
          <a:p>
            <a:pPr marL="0" marR="0" fontAlgn="base">
              <a:spcBef>
                <a:spcPts val="0"/>
              </a:spcBef>
              <a:spcAft>
                <a:spcPts val="0"/>
              </a:spcAft>
            </a:pPr>
            <a:endParaRPr lang="en-US" sz="1800" i="1">
              <a:solidFill>
                <a:srgbClr val="000000"/>
              </a:solidFill>
              <a:effectLst/>
              <a:latin typeface="Calibri" panose="020F0502020204030204" pitchFamily="34"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Fabric combines the best of Microsoft Power BI, Azure Synapse Analytics, and Azure Data Factory to create a single, unified software as a service (SaaS) platform with core workloads—each purpose-built for specific personas and specific tasks.​</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Let’s explore how all these experiences empower data and business professionals alike to unlock the potential of their data and lay the foundation for the era of AI.​ Fabric empowers every team in the analytics process with the role-specific experiences they need, so data engineers, data warehousing professionals, data scientists, data analysts, and business users feel right at home. ​</a:t>
            </a:r>
            <a:endParaRPr lang="en-US" sz="1800">
              <a:effectLst/>
              <a:latin typeface="Times New Roman" panose="02020603050405020304" pitchFamily="18" charset="0"/>
              <a:ea typeface="Times New Roman" panose="02020603050405020304" pitchFamily="18" charset="0"/>
            </a:endParaRPr>
          </a:p>
          <a:p>
            <a:pPr marL="0" marR="0" fontAlgn="base"/>
            <a:r>
              <a:rPr lang="en-US" sz="1800">
                <a:solidFill>
                  <a:srgbClr val="000000"/>
                </a:solidFill>
                <a:effectLst/>
                <a:latin typeface="Calibri" panose="020F0502020204030204" pitchFamily="34" charset="0"/>
                <a:ea typeface="Times New Roman" panose="02020603050405020304" pitchFamily="18" charset="0"/>
              </a:rPr>
              <a:t>You can think of Fabric as almost as Office for Data. Just like Office 365 has word for document authoring, PowerPoint for presentations, Excel for spreadsheets, etc. in Microsoft Fabric, you have the core workloads. ​</a:t>
            </a:r>
            <a:endParaRPr lang="en-US" sz="18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Factory</a:t>
            </a:r>
            <a:r>
              <a:rPr lang="en-US" sz="1800">
                <a:solidFill>
                  <a:srgbClr val="000000"/>
                </a:solidFill>
                <a:effectLst/>
                <a:latin typeface="Calibri" panose="020F0502020204030204" pitchFamily="34" charset="0"/>
                <a:ea typeface="Times New Roman" panose="02020603050405020304" pitchFamily="18" charset="0"/>
              </a:rPr>
              <a:t> provides more than 150 connectors to cloud and on-premises data sources, drag-and-drop experiences for data transformation, and the ability to orchestrate data pipelines.​</a:t>
            </a:r>
            <a:endParaRPr lang="en-US" sz="18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Analytics </a:t>
            </a:r>
            <a:r>
              <a:rPr lang="en-US" sz="1800" b="0">
                <a:solidFill>
                  <a:srgbClr val="000000"/>
                </a:solidFill>
                <a:effectLst/>
                <a:latin typeface="Calibri" panose="020F0502020204030204" pitchFamily="34" charset="0"/>
                <a:ea typeface="Times New Roman" panose="02020603050405020304" pitchFamily="18" charset="0"/>
              </a:rPr>
              <a:t>is also a new combination of three workloads: Data Engineering, Data Science, and Data Warehousing. Within Analytics, data professionals have all the tools they need for more complex authoring and modeling</a:t>
            </a:r>
            <a:endParaRPr lang="en-US" sz="1800" b="1">
              <a:solidFill>
                <a:srgbClr val="000000"/>
              </a:solidFill>
              <a:effectLst/>
              <a:latin typeface="Calibri" panose="020F0502020204030204" pitchFamily="34"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Engineering </a:t>
            </a:r>
            <a:r>
              <a:rPr lang="en-US" sz="1800">
                <a:solidFill>
                  <a:srgbClr val="000000"/>
                </a:solidFill>
                <a:effectLst/>
                <a:latin typeface="Calibri" panose="020F0502020204030204" pitchFamily="34" charset="0"/>
                <a:ea typeface="Times New Roman" panose="02020603050405020304" pitchFamily="18" charset="0"/>
              </a:rPr>
              <a:t>enables great authoring experiences for Spark, instant start with live pools, and the ability to collaborate.​</a:t>
            </a:r>
            <a:endParaRPr lang="en-US" sz="1800">
              <a:effectLst/>
              <a:latin typeface="Times New Roman" panose="02020603050405020304" pitchFamily="18"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Science </a:t>
            </a:r>
            <a:r>
              <a:rPr lang="en-US" sz="1800">
                <a:solidFill>
                  <a:srgbClr val="000000"/>
                </a:solidFill>
                <a:effectLst/>
                <a:latin typeface="Calibri" panose="020F0502020204030204" pitchFamily="34" charset="0"/>
                <a:ea typeface="Times New Roman" panose="02020603050405020304" pitchFamily="18" charset="0"/>
              </a:rPr>
              <a:t>provides an end-to-end workflow for data scientists to build sophisticated AI models, collaborate easily, and train, deploy, and manage machine learning models. ​</a:t>
            </a:r>
            <a:endParaRPr lang="en-US" sz="1800">
              <a:effectLst/>
              <a:latin typeface="Times New Roman" panose="02020603050405020304" pitchFamily="18"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Warehousing</a:t>
            </a:r>
            <a:r>
              <a:rPr lang="en-US" sz="1800">
                <a:solidFill>
                  <a:srgbClr val="000000"/>
                </a:solidFill>
                <a:effectLst/>
                <a:latin typeface="Calibri" panose="020F0502020204030204" pitchFamily="34" charset="0"/>
                <a:ea typeface="Times New Roman" panose="02020603050405020304" pitchFamily="18" charset="0"/>
              </a:rPr>
              <a:t> provides a converged lake house and data warehouse experience with industry-leading SQL performance on open data formats.​</a:t>
            </a:r>
            <a:endParaRPr lang="en-US" sz="1800">
              <a:effectLst/>
              <a:latin typeface="Times New Roman" panose="02020603050405020304" pitchFamily="18" charset="0"/>
              <a:ea typeface="Times New Roman" panose="02020603050405020304" pitchFamily="18" charset="0"/>
            </a:endParaRP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2800" b="1">
                <a:solidFill>
                  <a:srgbClr val="000000"/>
                </a:solidFill>
                <a:effectLst/>
                <a:latin typeface="Calibri" panose="020F0502020204030204" pitchFamily="34" charset="0"/>
                <a:ea typeface="Times New Roman" panose="02020603050405020304" pitchFamily="18" charset="0"/>
              </a:rPr>
              <a:t>Databases </a:t>
            </a:r>
            <a:r>
              <a:rPr lang="en-US" sz="2800" b="0">
                <a:solidFill>
                  <a:srgbClr val="000000"/>
                </a:solidFill>
                <a:effectLst/>
                <a:latin typeface="Calibri" panose="020F0502020204030204" pitchFamily="34" charset="0"/>
                <a:ea typeface="Times New Roman" panose="02020603050405020304" pitchFamily="18" charset="0"/>
              </a:rPr>
              <a:t>enables the streamlining of AI application development with simple, intuitive, and autonomous databases that provision in seconds. With Fabric’s new Databases workload you can unlock innovative new scenarios for AI transformation.</a:t>
            </a:r>
            <a:endParaRPr lang="en-US" sz="2800" b="1">
              <a:solidFill>
                <a:srgbClr val="000000"/>
              </a:solidFill>
              <a:effectLst/>
              <a:latin typeface="Calibri" panose="020F0502020204030204" pitchFamily="34"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2800" b="1">
                <a:solidFill>
                  <a:srgbClr val="000000"/>
                </a:solidFill>
                <a:effectLst/>
                <a:latin typeface="Calibri" panose="020F0502020204030204" pitchFamily="34" charset="0"/>
                <a:ea typeface="Times New Roman" panose="02020603050405020304" pitchFamily="18" charset="0"/>
              </a:rPr>
              <a:t>Real-Time Intelligence</a:t>
            </a:r>
            <a:r>
              <a:rPr lang="en-US" sz="2800" b="0">
                <a:solidFill>
                  <a:srgbClr val="000000"/>
                </a:solidFill>
                <a:effectLst/>
                <a:latin typeface="Calibri" panose="020F0502020204030204" pitchFamily="34" charset="0"/>
                <a:ea typeface="Times New Roman" panose="02020603050405020304" pitchFamily="18" charset="0"/>
              </a:rPr>
              <a:t> is the combination of Real-Time Analytics and Activator, that allow you to ingest streaming data with high granularity, dynamically transform streaming data, query data in real-time for instant insights, and trigger actions like alerting a production manager when equipment is overheating or rerunning jobs when data pipelines fail. </a:t>
            </a:r>
          </a:p>
          <a:p>
            <a:pPr marL="342900" marR="0" lvl="0" indent="-342900" fontAlgn="base">
              <a:spcBef>
                <a:spcPts val="0"/>
              </a:spcBef>
              <a:spcAft>
                <a:spcPts val="0"/>
              </a:spcAft>
              <a:buFont typeface="Symbol" panose="05050102010706020507" pitchFamily="18" charset="2"/>
              <a:buChar char=""/>
            </a:pPr>
            <a:r>
              <a:rPr lang="en-US" sz="2800" b="1">
                <a:solidFill>
                  <a:srgbClr val="000000"/>
                </a:solidFill>
                <a:latin typeface="+mn-lt"/>
                <a:ea typeface="Times New Roman" panose="02020603050405020304" pitchFamily="18" charset="0"/>
                <a:cs typeface="Calibri"/>
              </a:rPr>
              <a:t>IQ</a:t>
            </a:r>
            <a:r>
              <a:rPr lang="en-US" sz="2800" b="1">
                <a:solidFill>
                  <a:srgbClr val="000000"/>
                </a:solidFill>
                <a:effectLst/>
                <a:latin typeface="+mn-lt"/>
                <a:ea typeface="Times New Roman" panose="02020603050405020304" pitchFamily="18" charset="0"/>
                <a:cs typeface="Calibri"/>
              </a:rPr>
              <a:t> </a:t>
            </a:r>
            <a:r>
              <a:rPr lang="en-US" sz="1800">
                <a:solidFill>
                  <a:srgbClr val="000000"/>
                </a:solidFill>
              </a:rPr>
              <a:t>elevates how organizations work with data </a:t>
            </a:r>
            <a:r>
              <a:rPr lang="en-US" sz="1800" b="0">
                <a:solidFill>
                  <a:srgbClr val="000000"/>
                </a:solidFill>
                <a:effectLst/>
              </a:rPr>
              <a:t>to </a:t>
            </a:r>
            <a:r>
              <a:rPr lang="en-US" sz="1800">
                <a:solidFill>
                  <a:srgbClr val="000000"/>
                </a:solidFill>
              </a:rPr>
              <a:t>think </a:t>
            </a:r>
            <a:r>
              <a:rPr lang="en-US" sz="1800" b="0">
                <a:solidFill>
                  <a:srgbClr val="000000"/>
                </a:solidFill>
                <a:effectLst/>
              </a:rPr>
              <a:t>and </a:t>
            </a:r>
            <a:r>
              <a:rPr lang="en-US" sz="1800">
                <a:solidFill>
                  <a:srgbClr val="000000"/>
                </a:solidFill>
              </a:rPr>
              <a:t>act at </a:t>
            </a:r>
            <a:r>
              <a:rPr lang="en-US" sz="1800" b="0">
                <a:solidFill>
                  <a:srgbClr val="000000"/>
                </a:solidFill>
                <a:effectLst/>
              </a:rPr>
              <a:t>the </a:t>
            </a:r>
            <a:r>
              <a:rPr lang="en-US" sz="1800">
                <a:solidFill>
                  <a:srgbClr val="000000"/>
                </a:solidFill>
              </a:rPr>
              <a:t>level of business concepts</a:t>
            </a:r>
            <a:r>
              <a:rPr lang="en-US" sz="1800" b="0">
                <a:solidFill>
                  <a:srgbClr val="000000"/>
                </a:solidFill>
                <a:effectLst/>
              </a:rPr>
              <a:t>, </a:t>
            </a:r>
            <a:r>
              <a:rPr lang="en-US" sz="1800">
                <a:solidFill>
                  <a:srgbClr val="000000"/>
                </a:solidFill>
              </a:rPr>
              <a:t>enabling them to see a unified view of </a:t>
            </a:r>
            <a:r>
              <a:rPr lang="en-US" sz="1800" b="0">
                <a:solidFill>
                  <a:srgbClr val="000000"/>
                </a:solidFill>
                <a:effectLst/>
              </a:rPr>
              <a:t>the </a:t>
            </a:r>
            <a:r>
              <a:rPr lang="en-US" sz="1800">
                <a:solidFill>
                  <a:srgbClr val="000000"/>
                </a:solidFill>
              </a:rPr>
              <a:t>business</a:t>
            </a:r>
            <a:r>
              <a:rPr lang="en-US" sz="1800" b="0">
                <a:solidFill>
                  <a:srgbClr val="000000"/>
                </a:solidFill>
                <a:effectLst/>
              </a:rPr>
              <a:t>, </a:t>
            </a:r>
            <a:r>
              <a:rPr lang="en-US" sz="1800">
                <a:solidFill>
                  <a:srgbClr val="000000"/>
                </a:solidFill>
              </a:rPr>
              <a:t>answer new questions faster</a:t>
            </a:r>
            <a:r>
              <a:rPr lang="en-US" sz="1800" b="0">
                <a:solidFill>
                  <a:srgbClr val="000000"/>
                </a:solidFill>
                <a:effectLst/>
              </a:rPr>
              <a:t>, and </a:t>
            </a:r>
            <a:r>
              <a:rPr lang="en-US" sz="1800">
                <a:solidFill>
                  <a:srgbClr val="000000"/>
                </a:solidFill>
              </a:rPr>
              <a:t>trust AI agents to make high-stakes decisions</a:t>
            </a:r>
            <a:r>
              <a:rPr lang="en-US" sz="1800" b="0">
                <a:solidFill>
                  <a:srgbClr val="000000"/>
                </a:solidFill>
                <a:effectLst/>
              </a:rPr>
              <a:t>.</a:t>
            </a:r>
            <a:endParaRPr lang="en-US" sz="1800">
              <a:solidFill>
                <a:srgbClr val="000000"/>
              </a:solidFill>
              <a:latin typeface="Calibri"/>
              <a:ea typeface="Times New Roman" panose="02020603050405020304" pitchFamily="18" charset="0"/>
              <a:cs typeface="Calibri"/>
            </a:endParaRP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1800" b="1">
                <a:solidFill>
                  <a:srgbClr val="000000"/>
                </a:solidFill>
                <a:effectLst/>
                <a:latin typeface="Calibri" panose="020F0502020204030204" pitchFamily="34" charset="0"/>
                <a:ea typeface="Times New Roman" panose="02020603050405020304" pitchFamily="18" charset="0"/>
              </a:rPr>
              <a:t>Power BI</a:t>
            </a:r>
            <a:r>
              <a:rPr lang="en-US" sz="1800">
                <a:solidFill>
                  <a:srgbClr val="000000"/>
                </a:solidFill>
                <a:effectLst/>
                <a:latin typeface="Calibri" panose="020F0502020204030204" pitchFamily="34" charset="0"/>
                <a:ea typeface="Times New Roman" panose="02020603050405020304" pitchFamily="18" charset="0"/>
              </a:rPr>
              <a:t> in Fabric provides industry-leading visualization and AI-driven analytics that enable business analysts and business users to gain insights from data. The Power BI experience is also deeply integrated into Microsoft 365, providing relevant insights where business users already work. ​</a:t>
            </a:r>
          </a:p>
          <a:p>
            <a:pPr marL="0" marR="0" lvl="0" indent="0" fontAlgn="base">
              <a:spcBef>
                <a:spcPts val="0"/>
              </a:spcBef>
              <a:spcAft>
                <a:spcPts val="0"/>
              </a:spcAft>
              <a:buFont typeface="Symbol" panose="05050102010706020507" pitchFamily="18" charset="2"/>
              <a:buNone/>
            </a:pPr>
            <a:endParaRPr lang="en-US" sz="1800" b="0">
              <a:solidFill>
                <a:srgbClr val="000000"/>
              </a:solidFill>
              <a:effectLst/>
              <a:latin typeface="Calibri" panose="020F0502020204030204" pitchFamily="34" charset="0"/>
              <a:ea typeface="Times New Roman" panose="02020603050405020304" pitchFamily="18" charset="0"/>
            </a:endParaRPr>
          </a:p>
          <a:p>
            <a:pPr marL="0" marR="0" lvl="0" indent="0" fontAlgn="base">
              <a:spcBef>
                <a:spcPts val="0"/>
              </a:spcBef>
              <a:spcAft>
                <a:spcPts val="0"/>
              </a:spcAft>
              <a:buFont typeface="Symbol" panose="05050102010706020507" pitchFamily="18" charset="2"/>
              <a:buNone/>
            </a:pPr>
            <a:r>
              <a:rPr lang="en-US" sz="1800" b="0">
                <a:solidFill>
                  <a:srgbClr val="000000"/>
                </a:solidFill>
                <a:effectLst/>
                <a:latin typeface="Calibri" panose="020F0502020204030204" pitchFamily="34" charset="0"/>
                <a:ea typeface="Times New Roman" panose="02020603050405020304" pitchFamily="18" charset="0"/>
              </a:rPr>
              <a:t>And with Microsoft Fabric’s new workload hub, you can </a:t>
            </a:r>
            <a:r>
              <a:rPr lang="en-US" sz="1800" kern="100">
                <a:effectLst/>
                <a:latin typeface="Segoe UI" panose="020B0502040204020203" pitchFamily="34" charset="0"/>
                <a:ea typeface="Calibri" panose="020F0502020204030204" pitchFamily="34" charset="0"/>
              </a:rPr>
              <a:t>discover, add, and manage partner created workloads from industry-leading ISVs like EPIC, London Stock Exchange, Informatica, and ESRI. </a:t>
            </a:r>
            <a:endParaRPr lang="en-US" sz="1800">
              <a:solidFill>
                <a:srgbClr val="000000"/>
              </a:solidFill>
              <a:effectLst/>
              <a:latin typeface="Calibri" panose="020F0502020204030204" pitchFamily="34" charset="0"/>
              <a:ea typeface="Times New Roman" panose="02020603050405020304" pitchFamily="18" charset="0"/>
            </a:endParaRPr>
          </a:p>
          <a:p>
            <a:endParaRPr lang="en-US" sz="1800">
              <a:effectLst/>
              <a:latin typeface="Times New Roman"/>
              <a:ea typeface="Times New Roman" panose="02020603050405020304" pitchFamily="18" charset="0"/>
              <a:cs typeface="Times New Roman"/>
            </a:endParaRPr>
          </a:p>
        </p:txBody>
      </p:sp>
      <p:sp>
        <p:nvSpPr>
          <p:cNvPr id="4" name="Slide Number Placeholder 3">
            <a:extLst>
              <a:ext uri="{FF2B5EF4-FFF2-40B4-BE49-F238E27FC236}">
                <a16:creationId xmlns:a16="http://schemas.microsoft.com/office/drawing/2014/main" id="{31E6781A-0FC2-661E-5501-9CDA66B9B6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4A4EC1-C524-ED45-A185-10510AA0C8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970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effectLst/>
                <a:latin typeface="Segoe UI" panose="020B0502040204020203" pitchFamily="34" charset="0"/>
                <a:ea typeface="Calibri" panose="020F0502020204030204" pitchFamily="34" charset="0"/>
                <a:cs typeface="Segoe UI" panose="020B0502040204020203" pitchFamily="34" charset="0"/>
              </a:rPr>
              <a:t>Fabric IQ elevates how organizations work by creating a consistent semantic foundation that connects people, data, and AI. It powers trustworthy, agentic experiences and accelerates time-to-insight by continuously shaping how the business operates in real time. </a:t>
            </a:r>
          </a:p>
          <a:p>
            <a:endParaRPr lang="en-US" sz="1200">
              <a:effectLst/>
              <a:latin typeface="Segoe UI" panose="020B0502040204020203" pitchFamily="34" charset="0"/>
              <a:ea typeface="Calibri" panose="020F0502020204030204" pitchFamily="34" charset="0"/>
              <a:cs typeface="Segoe UI" panose="020B0502040204020203" pitchFamily="34" charset="0"/>
            </a:endParaRPr>
          </a:p>
          <a:p>
            <a:r>
              <a:rPr lang="en-US" sz="1200">
                <a:effectLst/>
                <a:latin typeface="Segoe UI" panose="020B0502040204020203" pitchFamily="34" charset="0"/>
                <a:ea typeface="Calibri" panose="020F0502020204030204" pitchFamily="34" charset="0"/>
                <a:cs typeface="Segoe UI" panose="020B0502040204020203" pitchFamily="34" charset="0"/>
              </a:rPr>
              <a:t>With no-code tools built into the solutions people already use, IQ makes it easy for anyone to contribute to a shared semantic foundation. Teams can align data, models, and systems in real time – removing barriers between business and technical users. From there, everyone can work from a shared system of intelligence. People and AI use common business concepts, logic, and rules to uncover context-rich insights faster and act on them in the moment. </a:t>
            </a:r>
          </a:p>
          <a:p>
            <a:endParaRPr lang="en-US" sz="1200">
              <a:effectLst/>
              <a:latin typeface="Segoe UI" panose="020B0502040204020203" pitchFamily="34" charset="0"/>
              <a:ea typeface="Calibri" panose="020F0502020204030204" pitchFamily="34" charset="0"/>
              <a:cs typeface="Segoe UI" panose="020B0502040204020203" pitchFamily="34" charset="0"/>
            </a:endParaRPr>
          </a:p>
          <a:p>
            <a:r>
              <a:rPr lang="en-US" sz="1200">
                <a:effectLst/>
                <a:latin typeface="Segoe UI" panose="020B0502040204020203" pitchFamily="34" charset="0"/>
                <a:ea typeface="Calibri" panose="020F0502020204030204" pitchFamily="34" charset="0"/>
                <a:cs typeface="Segoe UI" panose="020B0502040204020203" pitchFamily="34" charset="0"/>
              </a:rPr>
              <a:t>Finally, this foundation powers Microsoft Foundry agents that truly understand the business. They learn and adapt with every interaction, capturing institutional knowledge to drive smarter decisions aligned to business priorities.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59DB70-910C-4CB7-9A85-C064D68A648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9033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D755F-F42B-95AE-0C85-6CDF676EE0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3450F-8D36-949B-5428-22434C80180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410870-3A56-0ADF-BC22-D4A9D384A183}"/>
              </a:ext>
            </a:extLst>
          </p:cNvPr>
          <p:cNvSpPr>
            <a:spLocks noGrp="1"/>
          </p:cNvSpPr>
          <p:nvPr>
            <p:ph type="body" idx="1"/>
          </p:nvPr>
        </p:nvSpPr>
        <p:spPr/>
        <p:txBody>
          <a:bodyPr/>
          <a:lstStyle/>
          <a:p>
            <a:pPr marL="0" marR="0" fontAlgn="base">
              <a:spcBef>
                <a:spcPts val="0"/>
              </a:spcBef>
              <a:spcAft>
                <a:spcPts val="0"/>
              </a:spcAft>
            </a:pPr>
            <a:endParaRPr lang="en-US" sz="1800" i="1">
              <a:solidFill>
                <a:srgbClr val="000000"/>
              </a:solidFill>
              <a:effectLst/>
              <a:latin typeface="Calibri" panose="020F0502020204030204" pitchFamily="34"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Fabric combines the best of Microsoft Power BI, Azure Synapse Analytics, and Azure Data Factory to create a single, unified software as a service (SaaS) platform with core workloads—each purpose-built for specific personas and specific tasks.​</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1800">
                <a:solidFill>
                  <a:srgbClr val="000000"/>
                </a:solidFill>
                <a:effectLst/>
                <a:latin typeface="Calibri" panose="020F0502020204030204" pitchFamily="34" charset="0"/>
                <a:ea typeface="Times New Roman" panose="02020603050405020304" pitchFamily="18" charset="0"/>
              </a:rPr>
              <a:t>Let’s explore how all these experiences empower data and business professionals alike to unlock the potential of their data and lay the foundation for the era of AI.​ Fabric empowers every team in the analytics process with the role-specific experiences they need, so data engineers, data warehousing professionals, data scientists, data analysts, and business users feel right at home. ​</a:t>
            </a:r>
            <a:endParaRPr lang="en-US" sz="1800">
              <a:effectLst/>
              <a:latin typeface="Times New Roman" panose="02020603050405020304" pitchFamily="18" charset="0"/>
              <a:ea typeface="Times New Roman" panose="02020603050405020304" pitchFamily="18" charset="0"/>
            </a:endParaRPr>
          </a:p>
          <a:p>
            <a:pPr marL="0" marR="0" fontAlgn="base"/>
            <a:r>
              <a:rPr lang="en-US" sz="1800">
                <a:solidFill>
                  <a:srgbClr val="000000"/>
                </a:solidFill>
                <a:effectLst/>
                <a:latin typeface="Calibri" panose="020F0502020204030204" pitchFamily="34" charset="0"/>
                <a:ea typeface="Times New Roman" panose="02020603050405020304" pitchFamily="18" charset="0"/>
              </a:rPr>
              <a:t>You can think of Fabric as almost as Office for Data. Just like Office 365 has word for document authoring, PowerPoint for presentations, Excel for spreadsheets, etc. in Microsoft Fabric, you have the core workloads. ​</a:t>
            </a:r>
            <a:endParaRPr lang="en-US" sz="18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Factory</a:t>
            </a:r>
            <a:r>
              <a:rPr lang="en-US" sz="1800">
                <a:solidFill>
                  <a:srgbClr val="000000"/>
                </a:solidFill>
                <a:effectLst/>
                <a:latin typeface="Calibri" panose="020F0502020204030204" pitchFamily="34" charset="0"/>
                <a:ea typeface="Times New Roman" panose="02020603050405020304" pitchFamily="18" charset="0"/>
              </a:rPr>
              <a:t> provides more than 150 connectors to cloud and on-premises data sources, drag-and-drop experiences for data transformation, and the ability to orchestrate data pipelines.​</a:t>
            </a:r>
            <a:endParaRPr lang="en-US" sz="180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Analytics </a:t>
            </a:r>
            <a:r>
              <a:rPr lang="en-US" sz="1800" b="0">
                <a:solidFill>
                  <a:srgbClr val="000000"/>
                </a:solidFill>
                <a:effectLst/>
                <a:latin typeface="Calibri" panose="020F0502020204030204" pitchFamily="34" charset="0"/>
                <a:ea typeface="Times New Roman" panose="02020603050405020304" pitchFamily="18" charset="0"/>
              </a:rPr>
              <a:t>is also a new combination of three workloads: Data Engineering, Data Science, and Data Warehousing. Within Analytics, data professionals have all the tools they need for more complex authoring and modeling</a:t>
            </a:r>
            <a:endParaRPr lang="en-US" sz="1800" b="1">
              <a:solidFill>
                <a:srgbClr val="000000"/>
              </a:solidFill>
              <a:effectLst/>
              <a:latin typeface="Calibri" panose="020F0502020204030204" pitchFamily="34"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Engineering </a:t>
            </a:r>
            <a:r>
              <a:rPr lang="en-US" sz="1800">
                <a:solidFill>
                  <a:srgbClr val="000000"/>
                </a:solidFill>
                <a:effectLst/>
                <a:latin typeface="Calibri" panose="020F0502020204030204" pitchFamily="34" charset="0"/>
                <a:ea typeface="Times New Roman" panose="02020603050405020304" pitchFamily="18" charset="0"/>
              </a:rPr>
              <a:t>enables great authoring experiences for Spark, instant start with live pools, and the ability to collaborate.​</a:t>
            </a:r>
            <a:endParaRPr lang="en-US" sz="1800">
              <a:effectLst/>
              <a:latin typeface="Times New Roman" panose="02020603050405020304" pitchFamily="18"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Science </a:t>
            </a:r>
            <a:r>
              <a:rPr lang="en-US" sz="1800">
                <a:solidFill>
                  <a:srgbClr val="000000"/>
                </a:solidFill>
                <a:effectLst/>
                <a:latin typeface="Calibri" panose="020F0502020204030204" pitchFamily="34" charset="0"/>
                <a:ea typeface="Times New Roman" panose="02020603050405020304" pitchFamily="18" charset="0"/>
              </a:rPr>
              <a:t>provides an end-to-end workflow for data scientists to build sophisticated AI models, collaborate easily, and train, deploy, and manage machine learning models. ​</a:t>
            </a:r>
            <a:endParaRPr lang="en-US" sz="1800">
              <a:effectLst/>
              <a:latin typeface="Times New Roman" panose="02020603050405020304" pitchFamily="18" charset="0"/>
              <a:ea typeface="Times New Roman" panose="02020603050405020304" pitchFamily="18" charset="0"/>
            </a:endParaRPr>
          </a:p>
          <a:p>
            <a:pPr marL="800100" marR="0" lvl="1" indent="-342900" fontAlgn="base">
              <a:spcBef>
                <a:spcPts val="0"/>
              </a:spcBef>
              <a:spcAft>
                <a:spcPts val="0"/>
              </a:spcAft>
              <a:buFont typeface="Symbol" panose="05050102010706020507" pitchFamily="18" charset="2"/>
              <a:buChar char=""/>
            </a:pPr>
            <a:r>
              <a:rPr lang="en-US" sz="1800" b="1">
                <a:solidFill>
                  <a:srgbClr val="000000"/>
                </a:solidFill>
                <a:effectLst/>
                <a:latin typeface="Calibri" panose="020F0502020204030204" pitchFamily="34" charset="0"/>
                <a:ea typeface="Times New Roman" panose="02020603050405020304" pitchFamily="18" charset="0"/>
              </a:rPr>
              <a:t>Data Warehousing</a:t>
            </a:r>
            <a:r>
              <a:rPr lang="en-US" sz="1800">
                <a:solidFill>
                  <a:srgbClr val="000000"/>
                </a:solidFill>
                <a:effectLst/>
                <a:latin typeface="Calibri" panose="020F0502020204030204" pitchFamily="34" charset="0"/>
                <a:ea typeface="Times New Roman" panose="02020603050405020304" pitchFamily="18" charset="0"/>
              </a:rPr>
              <a:t> provides a converged lake house and data warehouse experience with industry-leading SQL performance on open data formats.​</a:t>
            </a:r>
            <a:endParaRPr lang="en-US" sz="1800">
              <a:effectLst/>
              <a:latin typeface="Times New Roman" panose="02020603050405020304" pitchFamily="18" charset="0"/>
              <a:ea typeface="Times New Roman" panose="02020603050405020304" pitchFamily="18" charset="0"/>
            </a:endParaRP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2800" b="1">
                <a:solidFill>
                  <a:srgbClr val="000000"/>
                </a:solidFill>
                <a:effectLst/>
                <a:latin typeface="Calibri" panose="020F0502020204030204" pitchFamily="34" charset="0"/>
                <a:ea typeface="Times New Roman" panose="02020603050405020304" pitchFamily="18" charset="0"/>
              </a:rPr>
              <a:t>Databases </a:t>
            </a:r>
            <a:r>
              <a:rPr lang="en-US" sz="2800" b="0">
                <a:solidFill>
                  <a:srgbClr val="000000"/>
                </a:solidFill>
                <a:effectLst/>
                <a:latin typeface="Calibri" panose="020F0502020204030204" pitchFamily="34" charset="0"/>
                <a:ea typeface="Times New Roman" panose="02020603050405020304" pitchFamily="18" charset="0"/>
              </a:rPr>
              <a:t>enables the streamlining of AI application development with simple, intuitive, and autonomous databases that provision in seconds. With Fabric’s new Databases workload you can unlock innovative new scenarios for AI transformation.</a:t>
            </a:r>
            <a:endParaRPr lang="en-US" sz="2800" b="1">
              <a:solidFill>
                <a:srgbClr val="000000"/>
              </a:solidFill>
              <a:effectLst/>
              <a:latin typeface="Calibri" panose="020F0502020204030204" pitchFamily="34"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2800" b="1">
                <a:solidFill>
                  <a:srgbClr val="000000"/>
                </a:solidFill>
                <a:effectLst/>
                <a:latin typeface="Calibri" panose="020F0502020204030204" pitchFamily="34" charset="0"/>
                <a:ea typeface="Times New Roman" panose="02020603050405020304" pitchFamily="18" charset="0"/>
              </a:rPr>
              <a:t>Real-Time Intelligence</a:t>
            </a:r>
            <a:r>
              <a:rPr lang="en-US" sz="2800" b="0">
                <a:solidFill>
                  <a:srgbClr val="000000"/>
                </a:solidFill>
                <a:effectLst/>
                <a:latin typeface="Calibri" panose="020F0502020204030204" pitchFamily="34" charset="0"/>
                <a:ea typeface="Times New Roman" panose="02020603050405020304" pitchFamily="18" charset="0"/>
              </a:rPr>
              <a:t> is the combination of Real-Time Analytics and Activator, that allow you to ingest streaming data with high granularity, dynamically transform streaming data, query data in real-time for instant insights, and trigger actions like alerting a production manager when equipment is overheating or rerunning jobs when data pipelines fail. </a:t>
            </a:r>
          </a:p>
          <a:p>
            <a:pPr marL="342900" marR="0" lvl="0" indent="-342900" fontAlgn="base">
              <a:spcBef>
                <a:spcPts val="0"/>
              </a:spcBef>
              <a:spcAft>
                <a:spcPts val="0"/>
              </a:spcAft>
              <a:buFont typeface="Symbol" panose="05050102010706020507" pitchFamily="18" charset="2"/>
              <a:buChar char=""/>
            </a:pPr>
            <a:r>
              <a:rPr lang="en-US" sz="2800" b="1">
                <a:solidFill>
                  <a:srgbClr val="000000"/>
                </a:solidFill>
                <a:latin typeface="+mn-lt"/>
                <a:ea typeface="Times New Roman" panose="02020603050405020304" pitchFamily="18" charset="0"/>
                <a:cs typeface="Calibri"/>
              </a:rPr>
              <a:t>IQ</a:t>
            </a:r>
            <a:r>
              <a:rPr lang="en-US" sz="2800" b="1">
                <a:solidFill>
                  <a:srgbClr val="000000"/>
                </a:solidFill>
                <a:effectLst/>
                <a:latin typeface="+mn-lt"/>
                <a:ea typeface="Times New Roman" panose="02020603050405020304" pitchFamily="18" charset="0"/>
                <a:cs typeface="Calibri"/>
              </a:rPr>
              <a:t> </a:t>
            </a:r>
            <a:r>
              <a:rPr lang="en-US" sz="1800">
                <a:solidFill>
                  <a:srgbClr val="000000"/>
                </a:solidFill>
              </a:rPr>
              <a:t>elevates how organizations work with data </a:t>
            </a:r>
            <a:r>
              <a:rPr lang="en-US" sz="1800" b="0">
                <a:solidFill>
                  <a:srgbClr val="000000"/>
                </a:solidFill>
                <a:effectLst/>
              </a:rPr>
              <a:t>to </a:t>
            </a:r>
            <a:r>
              <a:rPr lang="en-US" sz="1800">
                <a:solidFill>
                  <a:srgbClr val="000000"/>
                </a:solidFill>
              </a:rPr>
              <a:t>think </a:t>
            </a:r>
            <a:r>
              <a:rPr lang="en-US" sz="1800" b="0">
                <a:solidFill>
                  <a:srgbClr val="000000"/>
                </a:solidFill>
                <a:effectLst/>
              </a:rPr>
              <a:t>and </a:t>
            </a:r>
            <a:r>
              <a:rPr lang="en-US" sz="1800">
                <a:solidFill>
                  <a:srgbClr val="000000"/>
                </a:solidFill>
              </a:rPr>
              <a:t>act at </a:t>
            </a:r>
            <a:r>
              <a:rPr lang="en-US" sz="1800" b="0">
                <a:solidFill>
                  <a:srgbClr val="000000"/>
                </a:solidFill>
                <a:effectLst/>
              </a:rPr>
              <a:t>the </a:t>
            </a:r>
            <a:r>
              <a:rPr lang="en-US" sz="1800">
                <a:solidFill>
                  <a:srgbClr val="000000"/>
                </a:solidFill>
              </a:rPr>
              <a:t>level of business concepts</a:t>
            </a:r>
            <a:r>
              <a:rPr lang="en-US" sz="1800" b="0">
                <a:solidFill>
                  <a:srgbClr val="000000"/>
                </a:solidFill>
                <a:effectLst/>
              </a:rPr>
              <a:t>, </a:t>
            </a:r>
            <a:r>
              <a:rPr lang="en-US" sz="1800">
                <a:solidFill>
                  <a:srgbClr val="000000"/>
                </a:solidFill>
              </a:rPr>
              <a:t>enabling them to see a unified view of </a:t>
            </a:r>
            <a:r>
              <a:rPr lang="en-US" sz="1800" b="0">
                <a:solidFill>
                  <a:srgbClr val="000000"/>
                </a:solidFill>
                <a:effectLst/>
              </a:rPr>
              <a:t>the </a:t>
            </a:r>
            <a:r>
              <a:rPr lang="en-US" sz="1800">
                <a:solidFill>
                  <a:srgbClr val="000000"/>
                </a:solidFill>
              </a:rPr>
              <a:t>business</a:t>
            </a:r>
            <a:r>
              <a:rPr lang="en-US" sz="1800" b="0">
                <a:solidFill>
                  <a:srgbClr val="000000"/>
                </a:solidFill>
                <a:effectLst/>
              </a:rPr>
              <a:t>, </a:t>
            </a:r>
            <a:r>
              <a:rPr lang="en-US" sz="1800">
                <a:solidFill>
                  <a:srgbClr val="000000"/>
                </a:solidFill>
              </a:rPr>
              <a:t>answer new questions faster</a:t>
            </a:r>
            <a:r>
              <a:rPr lang="en-US" sz="1800" b="0">
                <a:solidFill>
                  <a:srgbClr val="000000"/>
                </a:solidFill>
                <a:effectLst/>
              </a:rPr>
              <a:t>, and </a:t>
            </a:r>
            <a:r>
              <a:rPr lang="en-US" sz="1800">
                <a:solidFill>
                  <a:srgbClr val="000000"/>
                </a:solidFill>
              </a:rPr>
              <a:t>trust AI agents to make high-stakes decisions</a:t>
            </a:r>
            <a:r>
              <a:rPr lang="en-US" sz="1800" b="0">
                <a:solidFill>
                  <a:srgbClr val="000000"/>
                </a:solidFill>
                <a:effectLst/>
              </a:rPr>
              <a:t>.</a:t>
            </a:r>
            <a:endParaRPr lang="en-US" sz="1800">
              <a:solidFill>
                <a:srgbClr val="000000"/>
              </a:solidFill>
              <a:latin typeface="Calibri"/>
              <a:ea typeface="Times New Roman" panose="02020603050405020304" pitchFamily="18" charset="0"/>
              <a:cs typeface="Calibri"/>
            </a:endParaRPr>
          </a:p>
          <a:p>
            <a:pPr marL="342900" marR="0" lvl="0" indent="-342900" algn="l" defTabSz="914400" rtl="0" eaLnBrk="1" fontAlgn="base" latinLnBrk="0" hangingPunct="1">
              <a:lnSpc>
                <a:spcPct val="100000"/>
              </a:lnSpc>
              <a:spcBef>
                <a:spcPts val="0"/>
              </a:spcBef>
              <a:spcAft>
                <a:spcPts val="0"/>
              </a:spcAft>
              <a:buClrTx/>
              <a:buSzTx/>
              <a:buFont typeface="Symbol" panose="05050102010706020507" pitchFamily="18" charset="2"/>
              <a:buChar char=""/>
              <a:tabLst/>
              <a:defRPr/>
            </a:pPr>
            <a:r>
              <a:rPr lang="en-US" sz="1800" b="1">
                <a:solidFill>
                  <a:srgbClr val="000000"/>
                </a:solidFill>
                <a:effectLst/>
                <a:latin typeface="Calibri" panose="020F0502020204030204" pitchFamily="34" charset="0"/>
                <a:ea typeface="Times New Roman" panose="02020603050405020304" pitchFamily="18" charset="0"/>
              </a:rPr>
              <a:t>Power BI</a:t>
            </a:r>
            <a:r>
              <a:rPr lang="en-US" sz="1800">
                <a:solidFill>
                  <a:srgbClr val="000000"/>
                </a:solidFill>
                <a:effectLst/>
                <a:latin typeface="Calibri" panose="020F0502020204030204" pitchFamily="34" charset="0"/>
                <a:ea typeface="Times New Roman" panose="02020603050405020304" pitchFamily="18" charset="0"/>
              </a:rPr>
              <a:t> in Fabric provides industry-leading visualization and AI-driven analytics that enable business analysts and business users to gain insights from data. The Power BI experience is also deeply integrated into Microsoft 365, providing relevant insights where business users already work. ​</a:t>
            </a:r>
          </a:p>
          <a:p>
            <a:pPr marL="0" marR="0" lvl="0" indent="0" fontAlgn="base">
              <a:spcBef>
                <a:spcPts val="0"/>
              </a:spcBef>
              <a:spcAft>
                <a:spcPts val="0"/>
              </a:spcAft>
              <a:buFont typeface="Symbol" panose="05050102010706020507" pitchFamily="18" charset="2"/>
              <a:buNone/>
            </a:pPr>
            <a:endParaRPr lang="en-US" sz="1800" b="0">
              <a:solidFill>
                <a:srgbClr val="000000"/>
              </a:solidFill>
              <a:effectLst/>
              <a:latin typeface="Calibri" panose="020F0502020204030204" pitchFamily="34" charset="0"/>
              <a:ea typeface="Times New Roman" panose="02020603050405020304" pitchFamily="18" charset="0"/>
            </a:endParaRPr>
          </a:p>
          <a:p>
            <a:pPr marL="0" marR="0" lvl="0" indent="0" fontAlgn="base">
              <a:spcBef>
                <a:spcPts val="0"/>
              </a:spcBef>
              <a:spcAft>
                <a:spcPts val="0"/>
              </a:spcAft>
              <a:buFont typeface="Symbol" panose="05050102010706020507" pitchFamily="18" charset="2"/>
              <a:buNone/>
            </a:pPr>
            <a:r>
              <a:rPr lang="en-US" sz="1800" b="0">
                <a:solidFill>
                  <a:srgbClr val="000000"/>
                </a:solidFill>
                <a:effectLst/>
                <a:latin typeface="Calibri" panose="020F0502020204030204" pitchFamily="34" charset="0"/>
                <a:ea typeface="Times New Roman" panose="02020603050405020304" pitchFamily="18" charset="0"/>
              </a:rPr>
              <a:t>And with Microsoft Fabric’s new workload hub, you can </a:t>
            </a:r>
            <a:r>
              <a:rPr lang="en-US" sz="1800" kern="100">
                <a:effectLst/>
                <a:latin typeface="Segoe UI" panose="020B0502040204020203" pitchFamily="34" charset="0"/>
                <a:ea typeface="Calibri" panose="020F0502020204030204" pitchFamily="34" charset="0"/>
              </a:rPr>
              <a:t>discover, add, and manage partner created workloads from industry-leading ISVs like EPIC, London Stock Exchange, Informatica, and ESRI. </a:t>
            </a:r>
            <a:endParaRPr lang="en-US" sz="1800">
              <a:solidFill>
                <a:srgbClr val="000000"/>
              </a:solidFill>
              <a:effectLst/>
              <a:latin typeface="Calibri" panose="020F0502020204030204" pitchFamily="34" charset="0"/>
              <a:ea typeface="Times New Roman" panose="02020603050405020304" pitchFamily="18" charset="0"/>
            </a:endParaRPr>
          </a:p>
          <a:p>
            <a:endParaRPr lang="en-US" sz="1800">
              <a:effectLst/>
              <a:latin typeface="Times New Roman"/>
              <a:ea typeface="Times New Roman" panose="02020603050405020304" pitchFamily="18" charset="0"/>
              <a:cs typeface="Times New Roman"/>
            </a:endParaRPr>
          </a:p>
        </p:txBody>
      </p:sp>
      <p:sp>
        <p:nvSpPr>
          <p:cNvPr id="4" name="Slide Number Placeholder 3">
            <a:extLst>
              <a:ext uri="{FF2B5EF4-FFF2-40B4-BE49-F238E27FC236}">
                <a16:creationId xmlns:a16="http://schemas.microsoft.com/office/drawing/2014/main" id="{A1AEDAC4-15EE-9777-3D2B-AFF8C9CDC0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4A4EC1-C524-ED45-A185-10510AA0C8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870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0268C-7DAB-9922-E968-8A12307CD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A22D8-F0EE-6A4C-0B39-638F3C68E4D2}"/>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5B6195E-E15D-8EB7-7593-BB3DD3CAA685}"/>
              </a:ext>
            </a:extLst>
          </p:cNvPr>
          <p:cNvSpPr>
            <a:spLocks noGrp="1"/>
          </p:cNvSpPr>
          <p:nvPr>
            <p:ph type="body" idx="1"/>
          </p:nvPr>
        </p:nvSpPr>
        <p:spPr/>
        <p:txBody>
          <a:bodyPr/>
          <a:lstStyle/>
          <a:p>
            <a:pPr defTabSz="966612">
              <a:defRPr/>
            </a:pPr>
            <a:r>
              <a:rPr lang="en-US" sz="1300"/>
              <a:t>Demo length – 2 minutes 23 seconds</a:t>
            </a:r>
          </a:p>
          <a:p>
            <a:endParaRPr lang="en-US"/>
          </a:p>
          <a:p>
            <a:endParaRPr lang="en-US"/>
          </a:p>
        </p:txBody>
      </p:sp>
      <p:sp>
        <p:nvSpPr>
          <p:cNvPr id="4" name="Slide Number Placeholder 3">
            <a:extLst>
              <a:ext uri="{FF2B5EF4-FFF2-40B4-BE49-F238E27FC236}">
                <a16:creationId xmlns:a16="http://schemas.microsoft.com/office/drawing/2014/main" id="{88BFB08E-A1BF-C1F5-7EA0-C9D3964B6493}"/>
              </a:ext>
            </a:extLst>
          </p:cNvPr>
          <p:cNvSpPr>
            <a:spLocks noGrp="1"/>
          </p:cNvSpPr>
          <p:nvPr>
            <p:ph type="sldNum" sz="quarter" idx="5"/>
          </p:nvPr>
        </p:nvSpPr>
        <p:spPr/>
        <p:txBody>
          <a:bodyPr/>
          <a:lstStyle/>
          <a:p>
            <a:pPr defTabSz="966612">
              <a:defRPr/>
            </a:pPr>
            <a:fld id="{84AD5DE1-AECB-4749-B7EC-A243A2CD8B14}" type="slidenum">
              <a:rPr lang="en-US">
                <a:solidFill>
                  <a:prstClr val="black"/>
                </a:solidFill>
                <a:latin typeface="Aptos" panose="02110004020202020204"/>
              </a:rPr>
              <a:pPr defTabSz="966612">
                <a:defRPr/>
              </a:pPr>
              <a:t>11</a:t>
            </a:fld>
            <a:endParaRPr lang="en-US">
              <a:solidFill>
                <a:prstClr val="black"/>
              </a:solidFill>
              <a:latin typeface="Aptos" panose="02110004020202020204"/>
            </a:endParaRPr>
          </a:p>
        </p:txBody>
      </p:sp>
    </p:spTree>
    <p:extLst>
      <p:ext uri="{BB962C8B-B14F-4D97-AF65-F5344CB8AC3E}">
        <p14:creationId xmlns:p14="http://schemas.microsoft.com/office/powerpoint/2010/main" val="2547963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E32D4-78B7-7C11-559E-A3B022FCA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CEA933-6C65-CE59-1BEE-DAD1125788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85C3E-5D69-FC19-C8FB-B0D4534B20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7C727F-FFBC-ACC1-94F2-3E784CC056B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953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BF547-7992-1913-ED43-A359B47D3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DD6196-AB9A-9A38-130A-479CBCC2961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5B3EB9B-AB35-B2CA-A677-965D198ADB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3C3210-950B-38E0-ECD8-4C7494C3FAD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052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1FD0A-4E00-68BE-9793-6E72F12188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FCA88C-CF34-9EFE-38E5-142D9930799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0EFCA2-3C19-128A-5E0A-DBE121B9D7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EFDDF4-51FC-15B5-5B4A-C70FB7BDD2C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665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Converted from the user's uploaded image. All text recreated as editable PowerPoint objects; brand colors used: #182C61 dark blue and #FF7E00 orange.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sv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sv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sv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sv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sv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sv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sv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sv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mp; Body" type="tx">
  <p:cSld name="Title &amp; Body">
    <p:bg>
      <p:bgPr>
        <a:no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body" idx="1"/>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28" name="Google Shape;28;p4"/>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pic>
        <p:nvPicPr>
          <p:cNvPr id="30" name="Google Shape;30;p4"/>
          <p:cNvPicPr preferRelativeResize="0"/>
          <p:nvPr/>
        </p:nvPicPr>
        <p:blipFill>
          <a:blip r:embed="rId2">
            <a:alphaModFix/>
          </a:blip>
          <a:stretch>
            <a:fillRect/>
          </a:stretch>
        </p:blipFill>
        <p:spPr>
          <a:xfrm rot="-5400000">
            <a:off x="-310983" y="6158649"/>
            <a:ext cx="884300" cy="200400"/>
          </a:xfrm>
          <a:prstGeom prst="rect">
            <a:avLst/>
          </a:prstGeom>
          <a:noFill/>
          <a:ln>
            <a:noFill/>
          </a:ln>
        </p:spPr>
      </p:pic>
      <p:pic>
        <p:nvPicPr>
          <p:cNvPr id="2" name="Google Shape;415;p63">
            <a:extLst>
              <a:ext uri="{FF2B5EF4-FFF2-40B4-BE49-F238E27FC236}">
                <a16:creationId xmlns:a16="http://schemas.microsoft.com/office/drawing/2014/main" id="{D37CA251-7442-4676-80AC-1F282409DCA7}"/>
              </a:ext>
            </a:extLst>
          </p:cNvPr>
          <p:cNvPicPr preferRelativeResize="0"/>
          <p:nvPr userDrawn="1"/>
        </p:nvPicPr>
        <p:blipFill>
          <a:blip r:embed="rId3">
            <a:alphaModFix/>
          </a:blip>
          <a:stretch>
            <a:fillRect/>
          </a:stretch>
        </p:blipFill>
        <p:spPr>
          <a:xfrm>
            <a:off x="10882861" y="6485743"/>
            <a:ext cx="1175703" cy="265223"/>
          </a:xfrm>
          <a:prstGeom prst="rect">
            <a:avLst/>
          </a:prstGeom>
          <a:noFill/>
          <a:ln>
            <a:noFill/>
          </a:ln>
        </p:spPr>
      </p:pic>
      <p:pic>
        <p:nvPicPr>
          <p:cNvPr id="3" name="Google Shape;19;p2">
            <a:extLst>
              <a:ext uri="{FF2B5EF4-FFF2-40B4-BE49-F238E27FC236}">
                <a16:creationId xmlns:a16="http://schemas.microsoft.com/office/drawing/2014/main" id="{899F213B-5645-76E7-1AF5-F69108E1842D}"/>
              </a:ext>
            </a:extLst>
          </p:cNvPr>
          <p:cNvPicPr preferRelativeResize="0"/>
          <p:nvPr userDrawn="1"/>
        </p:nvPicPr>
        <p:blipFill>
          <a:blip r:embed="rId4">
            <a:alphaModFix/>
          </a:blip>
          <a:stretch>
            <a:fillRect/>
          </a:stretch>
        </p:blipFill>
        <p:spPr>
          <a:xfrm>
            <a:off x="83724" y="6185753"/>
            <a:ext cx="701880" cy="719900"/>
          </a:xfrm>
          <a:prstGeom prst="rect">
            <a:avLst/>
          </a:prstGeom>
          <a:noFill/>
          <a:ln>
            <a:noFill/>
          </a:ln>
        </p:spPr>
      </p:pic>
    </p:spTree>
    <p:extLst>
      <p:ext uri="{BB962C8B-B14F-4D97-AF65-F5344CB8AC3E}">
        <p14:creationId xmlns:p14="http://schemas.microsoft.com/office/powerpoint/2010/main" val="3394952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mp; Two Columns" type="twoColTx">
  <p:cSld name="Title &amp; Two Columns">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40" name="Google Shape;40;p7"/>
          <p:cNvSpPr txBox="1">
            <a:spLocks noGrp="1"/>
          </p:cNvSpPr>
          <p:nvPr>
            <p:ph type="body" idx="1"/>
          </p:nvPr>
        </p:nvSpPr>
        <p:spPr>
          <a:xfrm>
            <a:off x="61888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1" name="Google Shape;41;p7"/>
          <p:cNvSpPr txBox="1">
            <a:spLocks noGrp="1"/>
          </p:cNvSpPr>
          <p:nvPr>
            <p:ph type="body" idx="2"/>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2" name="Google Shape;42;p7"/>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43" name="Google Shape;43;p7"/>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674036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hree Columns">
  <p:cSld name="Three Columns">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46" name="Google Shape;46;p8"/>
          <p:cNvSpPr txBox="1">
            <a:spLocks noGrp="1"/>
          </p:cNvSpPr>
          <p:nvPr>
            <p:ph type="body" idx="1"/>
          </p:nvPr>
        </p:nvSpPr>
        <p:spPr>
          <a:xfrm>
            <a:off x="5780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7" name="Google Shape;47;p8"/>
          <p:cNvSpPr/>
          <p:nvPr/>
        </p:nvSpPr>
        <p:spPr>
          <a:xfrm>
            <a:off x="578000" y="1880125"/>
            <a:ext cx="3569200" cy="608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48" name="Google Shape;48;p8"/>
          <p:cNvSpPr/>
          <p:nvPr/>
        </p:nvSpPr>
        <p:spPr>
          <a:xfrm>
            <a:off x="8059200" y="1880125"/>
            <a:ext cx="3569200" cy="60800"/>
          </a:xfrm>
          <a:prstGeom prst="rect">
            <a:avLst/>
          </a:prstGeom>
          <a:gradFill>
            <a:gsLst>
              <a:gs pos="0">
                <a:schemeClr val="accent2"/>
              </a:gs>
              <a:gs pos="100000">
                <a:schemeClr val="accent3"/>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49" name="Google Shape;49;p8"/>
          <p:cNvSpPr/>
          <p:nvPr/>
        </p:nvSpPr>
        <p:spPr>
          <a:xfrm>
            <a:off x="4318800" y="1880128"/>
            <a:ext cx="3569200" cy="60800"/>
          </a:xfrm>
          <a:prstGeom prst="rect">
            <a:avLst/>
          </a:prstGeom>
          <a:gradFill>
            <a:gsLst>
              <a:gs pos="0">
                <a:srgbClr val="FC2474"/>
              </a:gs>
              <a:gs pos="100000">
                <a:srgbClr val="FF6918"/>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50" name="Google Shape;50;p8"/>
          <p:cNvSpPr txBox="1">
            <a:spLocks noGrp="1"/>
          </p:cNvSpPr>
          <p:nvPr>
            <p:ph type="body" idx="2"/>
          </p:nvPr>
        </p:nvSpPr>
        <p:spPr>
          <a:xfrm>
            <a:off x="43114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51" name="Google Shape;51;p8"/>
          <p:cNvSpPr txBox="1">
            <a:spLocks noGrp="1"/>
          </p:cNvSpPr>
          <p:nvPr>
            <p:ph type="body" idx="3"/>
          </p:nvPr>
        </p:nvSpPr>
        <p:spPr>
          <a:xfrm>
            <a:off x="80592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52" name="Google Shape;52;p8"/>
          <p:cNvSpPr txBox="1">
            <a:spLocks noGrp="1"/>
          </p:cNvSpPr>
          <p:nvPr>
            <p:ph type="body" idx="4"/>
          </p:nvPr>
        </p:nvSpPr>
        <p:spPr>
          <a:xfrm>
            <a:off x="5780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3" name="Google Shape;53;p8"/>
          <p:cNvSpPr txBox="1">
            <a:spLocks noGrp="1"/>
          </p:cNvSpPr>
          <p:nvPr>
            <p:ph type="body" idx="5"/>
          </p:nvPr>
        </p:nvSpPr>
        <p:spPr>
          <a:xfrm>
            <a:off x="43114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4" name="Google Shape;54;p8"/>
          <p:cNvSpPr txBox="1">
            <a:spLocks noGrp="1"/>
          </p:cNvSpPr>
          <p:nvPr>
            <p:ph type="body" idx="6"/>
          </p:nvPr>
        </p:nvSpPr>
        <p:spPr>
          <a:xfrm>
            <a:off x="80592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5" name="Google Shape;55;p8"/>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56" name="Google Shape;56;p8"/>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383468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 with Description Gray ">
  <p:cSld name="Image with Description Gray ">
    <p:spTree>
      <p:nvGrpSpPr>
        <p:cNvPr id="1" name="Shape 57"/>
        <p:cNvGrpSpPr/>
        <p:nvPr/>
      </p:nvGrpSpPr>
      <p:grpSpPr>
        <a:xfrm>
          <a:off x="0" y="0"/>
          <a:ext cx="0" cy="0"/>
          <a:chOff x="0" y="0"/>
          <a:chExt cx="0" cy="0"/>
        </a:xfrm>
      </p:grpSpPr>
      <p:sp>
        <p:nvSpPr>
          <p:cNvPr id="58" name="Google Shape;58;p9"/>
          <p:cNvSpPr/>
          <p:nvPr/>
        </p:nvSpPr>
        <p:spPr>
          <a:xfrm>
            <a:off x="67" y="0"/>
            <a:ext cx="121920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59;p9"/>
          <p:cNvSpPr txBox="1">
            <a:spLocks noGrp="1"/>
          </p:cNvSpPr>
          <p:nvPr>
            <p:ph type="title"/>
          </p:nvPr>
        </p:nvSpPr>
        <p:spPr>
          <a:xfrm>
            <a:off x="578000" y="3146867"/>
            <a:ext cx="2847200" cy="2857600"/>
          </a:xfrm>
          <a:prstGeom prst="rect">
            <a:avLst/>
          </a:prstGeom>
          <a:noFill/>
          <a:ln>
            <a:noFill/>
          </a:ln>
        </p:spPr>
        <p:txBody>
          <a:bodyPr spcFirstLastPara="1" wrap="square" lIns="0" tIns="0" rIns="0" bIns="0" anchor="b" anchorCtr="0">
            <a:noAutofit/>
          </a:bodyPr>
          <a:lstStyle>
            <a:lvl1pPr lvl="0" algn="r" rtl="0">
              <a:spcBef>
                <a:spcPts val="0"/>
              </a:spcBef>
              <a:spcAft>
                <a:spcPts val="0"/>
              </a:spcAft>
              <a:buSzPts val="1100"/>
              <a:buFont typeface="Manrope"/>
              <a:buChar char="●"/>
              <a:defRPr sz="1467">
                <a:latin typeface="Manrope"/>
                <a:ea typeface="Manrope"/>
                <a:cs typeface="Manrope"/>
                <a:sym typeface="Manrope"/>
              </a:defRPr>
            </a:lvl1pPr>
            <a:lvl2pPr lvl="1" algn="r" rtl="0">
              <a:spcBef>
                <a:spcPts val="0"/>
              </a:spcBef>
              <a:spcAft>
                <a:spcPts val="0"/>
              </a:spcAft>
              <a:buSzPts val="1100"/>
              <a:buFont typeface="Manrope"/>
              <a:buChar char="○"/>
              <a:defRPr sz="1467">
                <a:latin typeface="Manrope"/>
                <a:ea typeface="Manrope"/>
                <a:cs typeface="Manrope"/>
                <a:sym typeface="Manrope"/>
              </a:defRPr>
            </a:lvl2pPr>
            <a:lvl3pPr lvl="2" algn="r" rtl="0">
              <a:spcBef>
                <a:spcPts val="0"/>
              </a:spcBef>
              <a:spcAft>
                <a:spcPts val="0"/>
              </a:spcAft>
              <a:buSzPts val="1100"/>
              <a:buFont typeface="Manrope"/>
              <a:buChar char="■"/>
              <a:defRPr sz="1467">
                <a:latin typeface="Manrope"/>
                <a:ea typeface="Manrope"/>
                <a:cs typeface="Manrope"/>
                <a:sym typeface="Manrope"/>
              </a:defRPr>
            </a:lvl3pPr>
            <a:lvl4pPr lvl="3" algn="r" rtl="0">
              <a:spcBef>
                <a:spcPts val="0"/>
              </a:spcBef>
              <a:spcAft>
                <a:spcPts val="0"/>
              </a:spcAft>
              <a:buSzPts val="1100"/>
              <a:buFont typeface="Manrope"/>
              <a:buChar char="●"/>
              <a:defRPr sz="1467">
                <a:latin typeface="Manrope"/>
                <a:ea typeface="Manrope"/>
                <a:cs typeface="Manrope"/>
                <a:sym typeface="Manrope"/>
              </a:defRPr>
            </a:lvl4pPr>
            <a:lvl5pPr lvl="4" algn="r" rtl="0">
              <a:spcBef>
                <a:spcPts val="0"/>
              </a:spcBef>
              <a:spcAft>
                <a:spcPts val="0"/>
              </a:spcAft>
              <a:buSzPts val="1100"/>
              <a:buFont typeface="Manrope"/>
              <a:buChar char="○"/>
              <a:defRPr sz="1467">
                <a:latin typeface="Manrope"/>
                <a:ea typeface="Manrope"/>
                <a:cs typeface="Manrope"/>
                <a:sym typeface="Manrope"/>
              </a:defRPr>
            </a:lvl5pPr>
            <a:lvl6pPr lvl="5" algn="r" rtl="0">
              <a:spcBef>
                <a:spcPts val="0"/>
              </a:spcBef>
              <a:spcAft>
                <a:spcPts val="0"/>
              </a:spcAft>
              <a:buSzPts val="1100"/>
              <a:buFont typeface="Manrope"/>
              <a:buChar char="■"/>
              <a:defRPr sz="1467">
                <a:latin typeface="Manrope"/>
                <a:ea typeface="Manrope"/>
                <a:cs typeface="Manrope"/>
                <a:sym typeface="Manrope"/>
              </a:defRPr>
            </a:lvl6pPr>
            <a:lvl7pPr lvl="6" algn="r" rtl="0">
              <a:spcBef>
                <a:spcPts val="0"/>
              </a:spcBef>
              <a:spcAft>
                <a:spcPts val="0"/>
              </a:spcAft>
              <a:buSzPts val="1100"/>
              <a:buFont typeface="Manrope"/>
              <a:buChar char="●"/>
              <a:defRPr sz="1467">
                <a:latin typeface="Manrope"/>
                <a:ea typeface="Manrope"/>
                <a:cs typeface="Manrope"/>
                <a:sym typeface="Manrope"/>
              </a:defRPr>
            </a:lvl7pPr>
            <a:lvl8pPr lvl="7" algn="r" rtl="0">
              <a:spcBef>
                <a:spcPts val="0"/>
              </a:spcBef>
              <a:spcAft>
                <a:spcPts val="0"/>
              </a:spcAft>
              <a:buSzPts val="1100"/>
              <a:buFont typeface="Manrope"/>
              <a:buChar char="○"/>
              <a:defRPr sz="1467">
                <a:latin typeface="Manrope"/>
                <a:ea typeface="Manrope"/>
                <a:cs typeface="Manrope"/>
                <a:sym typeface="Manrope"/>
              </a:defRPr>
            </a:lvl8pPr>
            <a:lvl9pPr lvl="8"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60" name="Google Shape;60;p9"/>
          <p:cNvSpPr/>
          <p:nvPr/>
        </p:nvSpPr>
        <p:spPr>
          <a:xfrm>
            <a:off x="3586867" y="290500"/>
            <a:ext cx="24400" cy="6294800"/>
          </a:xfrm>
          <a:prstGeom prst="rect">
            <a:avLst/>
          </a:prstGeom>
          <a:gradFill>
            <a:gsLst>
              <a:gs pos="0">
                <a:schemeClr val="lt2"/>
              </a:gs>
              <a:gs pos="100000">
                <a:schemeClr val="dk2"/>
              </a:gs>
            </a:gsLst>
            <a:lin ang="8099331"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9"/>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62" name="Google Shape;62;p9"/>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2635668824"/>
      </p:ext>
    </p:extLst>
  </p:cSld>
  <p:clrMapOvr>
    <a:masterClrMapping/>
  </p:clrMapOvr>
  <p:extLst>
    <p:ext uri="{DCECCB84-F9BA-43D5-87BE-67443E8EF086}">
      <p15:sldGuideLst xmlns:p15="http://schemas.microsoft.com/office/powerpoint/2012/main">
        <p15:guide id="1" pos="200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mage with Description">
  <p:cSld name="Image with Description">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578000" y="3146867"/>
            <a:ext cx="2847200" cy="2857600"/>
          </a:xfrm>
          <a:prstGeom prst="rect">
            <a:avLst/>
          </a:prstGeom>
          <a:noFill/>
          <a:ln>
            <a:noFill/>
          </a:ln>
        </p:spPr>
        <p:txBody>
          <a:bodyPr spcFirstLastPara="1" wrap="square" lIns="0" tIns="0" rIns="0" bIns="0" anchor="b" anchorCtr="0">
            <a:noAutofit/>
          </a:bodyPr>
          <a:lstStyle>
            <a:lvl1pPr lvl="0" algn="r" rtl="0">
              <a:spcBef>
                <a:spcPts val="0"/>
              </a:spcBef>
              <a:spcAft>
                <a:spcPts val="0"/>
              </a:spcAft>
              <a:buSzPts val="1100"/>
              <a:buFont typeface="Manrope"/>
              <a:buChar char="●"/>
              <a:defRPr sz="1467">
                <a:latin typeface="Manrope"/>
                <a:ea typeface="Manrope"/>
                <a:cs typeface="Manrope"/>
                <a:sym typeface="Manrope"/>
              </a:defRPr>
            </a:lvl1pPr>
            <a:lvl2pPr lvl="1" algn="r" rtl="0">
              <a:spcBef>
                <a:spcPts val="0"/>
              </a:spcBef>
              <a:spcAft>
                <a:spcPts val="0"/>
              </a:spcAft>
              <a:buSzPts val="1100"/>
              <a:buFont typeface="Manrope"/>
              <a:buChar char="○"/>
              <a:defRPr sz="1467">
                <a:latin typeface="Manrope"/>
                <a:ea typeface="Manrope"/>
                <a:cs typeface="Manrope"/>
                <a:sym typeface="Manrope"/>
              </a:defRPr>
            </a:lvl2pPr>
            <a:lvl3pPr lvl="2" algn="r" rtl="0">
              <a:spcBef>
                <a:spcPts val="0"/>
              </a:spcBef>
              <a:spcAft>
                <a:spcPts val="0"/>
              </a:spcAft>
              <a:buSzPts val="1100"/>
              <a:buFont typeface="Manrope"/>
              <a:buChar char="■"/>
              <a:defRPr sz="1467">
                <a:latin typeface="Manrope"/>
                <a:ea typeface="Manrope"/>
                <a:cs typeface="Manrope"/>
                <a:sym typeface="Manrope"/>
              </a:defRPr>
            </a:lvl3pPr>
            <a:lvl4pPr lvl="3" algn="r" rtl="0">
              <a:spcBef>
                <a:spcPts val="0"/>
              </a:spcBef>
              <a:spcAft>
                <a:spcPts val="0"/>
              </a:spcAft>
              <a:buSzPts val="1100"/>
              <a:buFont typeface="Manrope"/>
              <a:buChar char="●"/>
              <a:defRPr sz="1467">
                <a:latin typeface="Manrope"/>
                <a:ea typeface="Manrope"/>
                <a:cs typeface="Manrope"/>
                <a:sym typeface="Manrope"/>
              </a:defRPr>
            </a:lvl4pPr>
            <a:lvl5pPr lvl="4" algn="r" rtl="0">
              <a:spcBef>
                <a:spcPts val="0"/>
              </a:spcBef>
              <a:spcAft>
                <a:spcPts val="0"/>
              </a:spcAft>
              <a:buSzPts val="1100"/>
              <a:buFont typeface="Manrope"/>
              <a:buChar char="○"/>
              <a:defRPr sz="1467">
                <a:latin typeface="Manrope"/>
                <a:ea typeface="Manrope"/>
                <a:cs typeface="Manrope"/>
                <a:sym typeface="Manrope"/>
              </a:defRPr>
            </a:lvl5pPr>
            <a:lvl6pPr lvl="5" algn="r" rtl="0">
              <a:spcBef>
                <a:spcPts val="0"/>
              </a:spcBef>
              <a:spcAft>
                <a:spcPts val="0"/>
              </a:spcAft>
              <a:buSzPts val="1100"/>
              <a:buFont typeface="Manrope"/>
              <a:buChar char="■"/>
              <a:defRPr sz="1467">
                <a:latin typeface="Manrope"/>
                <a:ea typeface="Manrope"/>
                <a:cs typeface="Manrope"/>
                <a:sym typeface="Manrope"/>
              </a:defRPr>
            </a:lvl6pPr>
            <a:lvl7pPr lvl="6" algn="r" rtl="0">
              <a:spcBef>
                <a:spcPts val="0"/>
              </a:spcBef>
              <a:spcAft>
                <a:spcPts val="0"/>
              </a:spcAft>
              <a:buSzPts val="1100"/>
              <a:buFont typeface="Manrope"/>
              <a:buChar char="●"/>
              <a:defRPr sz="1467">
                <a:latin typeface="Manrope"/>
                <a:ea typeface="Manrope"/>
                <a:cs typeface="Manrope"/>
                <a:sym typeface="Manrope"/>
              </a:defRPr>
            </a:lvl7pPr>
            <a:lvl8pPr lvl="7" algn="r" rtl="0">
              <a:spcBef>
                <a:spcPts val="0"/>
              </a:spcBef>
              <a:spcAft>
                <a:spcPts val="0"/>
              </a:spcAft>
              <a:buSzPts val="1100"/>
              <a:buFont typeface="Manrope"/>
              <a:buChar char="○"/>
              <a:defRPr sz="1467">
                <a:latin typeface="Manrope"/>
                <a:ea typeface="Manrope"/>
                <a:cs typeface="Manrope"/>
                <a:sym typeface="Manrope"/>
              </a:defRPr>
            </a:lvl8pPr>
            <a:lvl9pPr lvl="8"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65" name="Google Shape;65;p10"/>
          <p:cNvSpPr/>
          <p:nvPr/>
        </p:nvSpPr>
        <p:spPr>
          <a:xfrm>
            <a:off x="3586867" y="290500"/>
            <a:ext cx="24400" cy="6294800"/>
          </a:xfrm>
          <a:prstGeom prst="rect">
            <a:avLst/>
          </a:prstGeom>
          <a:gradFill>
            <a:gsLst>
              <a:gs pos="0">
                <a:schemeClr val="lt2"/>
              </a:gs>
              <a:gs pos="100000">
                <a:schemeClr val="dk2"/>
              </a:gs>
            </a:gsLst>
            <a:lin ang="8099331"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6" name="Google Shape;66;p10"/>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67" name="Google Shape;67;p10"/>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306471478"/>
      </p:ext>
    </p:extLst>
  </p:cSld>
  <p:clrMapOvr>
    <a:masterClrMapping/>
  </p:clrMapOvr>
  <p:extLst>
    <p:ext uri="{DCECCB84-F9BA-43D5-87BE-67443E8EF086}">
      <p15:sldGuideLst xmlns:p15="http://schemas.microsoft.com/office/powerpoint/2012/main">
        <p15:guide id="1" pos="200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Gray">
  <p:cSld name="Title and Body Gray">
    <p:spTree>
      <p:nvGrpSpPr>
        <p:cNvPr id="1" name="Shape 68"/>
        <p:cNvGrpSpPr/>
        <p:nvPr/>
      </p:nvGrpSpPr>
      <p:grpSpPr>
        <a:xfrm>
          <a:off x="0" y="0"/>
          <a:ext cx="0" cy="0"/>
          <a:chOff x="0" y="0"/>
          <a:chExt cx="0" cy="0"/>
        </a:xfrm>
      </p:grpSpPr>
      <p:sp>
        <p:nvSpPr>
          <p:cNvPr id="69" name="Google Shape;69;p11"/>
          <p:cNvSpPr/>
          <p:nvPr/>
        </p:nvSpPr>
        <p:spPr>
          <a:xfrm>
            <a:off x="67" y="0"/>
            <a:ext cx="121920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 name="Google Shape;70;p11"/>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2pPr>
            <a:lvl3pPr lvl="2"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3pPr>
            <a:lvl4pPr lvl="3"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4pPr>
            <a:lvl5pPr lvl="4"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5pPr>
            <a:lvl6pPr lvl="5"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6pPr>
            <a:lvl7pPr lvl="6"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7pPr>
            <a:lvl8pPr lvl="7"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8pPr>
            <a:lvl9pPr lvl="8"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9pPr>
          </a:lstStyle>
          <a:p>
            <a:endParaRPr/>
          </a:p>
        </p:txBody>
      </p:sp>
      <p:sp>
        <p:nvSpPr>
          <p:cNvPr id="71" name="Google Shape;71;p11"/>
          <p:cNvSpPr txBox="1">
            <a:spLocks noGrp="1"/>
          </p:cNvSpPr>
          <p:nvPr>
            <p:ph type="body" idx="1"/>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72" name="Google Shape;72;p11"/>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73" name="Google Shape;73;p11"/>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84582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Gray Split 1/2 Gray">
  <p:cSld name="Gray Split 1/2 Gray">
    <p:spTree>
      <p:nvGrpSpPr>
        <p:cNvPr id="1" name="Shape 74"/>
        <p:cNvGrpSpPr/>
        <p:nvPr/>
      </p:nvGrpSpPr>
      <p:grpSpPr>
        <a:xfrm>
          <a:off x="0" y="0"/>
          <a:ext cx="0" cy="0"/>
          <a:chOff x="0" y="0"/>
          <a:chExt cx="0" cy="0"/>
        </a:xfrm>
      </p:grpSpPr>
      <p:sp>
        <p:nvSpPr>
          <p:cNvPr id="75" name="Google Shape;75;p12"/>
          <p:cNvSpPr/>
          <p:nvPr/>
        </p:nvSpPr>
        <p:spPr>
          <a:xfrm>
            <a:off x="6105667" y="0"/>
            <a:ext cx="60864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12"/>
          <p:cNvSpPr txBox="1">
            <a:spLocks noGrp="1"/>
          </p:cNvSpPr>
          <p:nvPr>
            <p:ph type="body" idx="1"/>
          </p:nvPr>
        </p:nvSpPr>
        <p:spPr>
          <a:xfrm>
            <a:off x="6387600" y="487600"/>
            <a:ext cx="5240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77" name="Google Shape;77;p12"/>
          <p:cNvSpPr txBox="1">
            <a:spLocks noGrp="1"/>
          </p:cNvSpPr>
          <p:nvPr>
            <p:ph type="title"/>
          </p:nvPr>
        </p:nvSpPr>
        <p:spPr>
          <a:xfrm>
            <a:off x="5780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SzPts val="2400"/>
              <a:buFont typeface="Manrope Medium"/>
              <a:buChar char="○"/>
              <a:defRPr sz="3200">
                <a:latin typeface="Manrope Medium"/>
                <a:ea typeface="Manrope Medium"/>
                <a:cs typeface="Manrope Medium"/>
                <a:sym typeface="Manrope Medium"/>
              </a:defRPr>
            </a:lvl2pPr>
            <a:lvl3pPr lvl="2" rtl="0">
              <a:spcBef>
                <a:spcPts val="0"/>
              </a:spcBef>
              <a:spcAft>
                <a:spcPts val="0"/>
              </a:spcAft>
              <a:buSzPts val="2400"/>
              <a:buFont typeface="Manrope Medium"/>
              <a:buChar char="■"/>
              <a:defRPr sz="3200">
                <a:latin typeface="Manrope Medium"/>
                <a:ea typeface="Manrope Medium"/>
                <a:cs typeface="Manrope Medium"/>
                <a:sym typeface="Manrope Medium"/>
              </a:defRPr>
            </a:lvl3pPr>
            <a:lvl4pPr lvl="3" rtl="0">
              <a:spcBef>
                <a:spcPts val="0"/>
              </a:spcBef>
              <a:spcAft>
                <a:spcPts val="0"/>
              </a:spcAft>
              <a:buSzPts val="2400"/>
              <a:buFont typeface="Manrope Medium"/>
              <a:buChar char="●"/>
              <a:defRPr sz="3200">
                <a:latin typeface="Manrope Medium"/>
                <a:ea typeface="Manrope Medium"/>
                <a:cs typeface="Manrope Medium"/>
                <a:sym typeface="Manrope Medium"/>
              </a:defRPr>
            </a:lvl4pPr>
            <a:lvl5pPr lvl="4" rtl="0">
              <a:spcBef>
                <a:spcPts val="0"/>
              </a:spcBef>
              <a:spcAft>
                <a:spcPts val="0"/>
              </a:spcAft>
              <a:buSzPts val="2400"/>
              <a:buFont typeface="Manrope Medium"/>
              <a:buChar char="○"/>
              <a:defRPr sz="3200">
                <a:latin typeface="Manrope Medium"/>
                <a:ea typeface="Manrope Medium"/>
                <a:cs typeface="Manrope Medium"/>
                <a:sym typeface="Manrope Medium"/>
              </a:defRPr>
            </a:lvl5pPr>
            <a:lvl6pPr lvl="5" rtl="0">
              <a:spcBef>
                <a:spcPts val="0"/>
              </a:spcBef>
              <a:spcAft>
                <a:spcPts val="0"/>
              </a:spcAft>
              <a:buSzPts val="2400"/>
              <a:buFont typeface="Manrope Medium"/>
              <a:buChar char="■"/>
              <a:defRPr sz="3200">
                <a:latin typeface="Manrope Medium"/>
                <a:ea typeface="Manrope Medium"/>
                <a:cs typeface="Manrope Medium"/>
                <a:sym typeface="Manrope Medium"/>
              </a:defRPr>
            </a:lvl6pPr>
            <a:lvl7pPr lvl="6" rtl="0">
              <a:spcBef>
                <a:spcPts val="0"/>
              </a:spcBef>
              <a:spcAft>
                <a:spcPts val="0"/>
              </a:spcAft>
              <a:buSzPts val="2400"/>
              <a:buFont typeface="Manrope Medium"/>
              <a:buChar char="●"/>
              <a:defRPr sz="3200">
                <a:latin typeface="Manrope Medium"/>
                <a:ea typeface="Manrope Medium"/>
                <a:cs typeface="Manrope Medium"/>
                <a:sym typeface="Manrope Medium"/>
              </a:defRPr>
            </a:lvl7pPr>
            <a:lvl8pPr lvl="7" rtl="0">
              <a:spcBef>
                <a:spcPts val="0"/>
              </a:spcBef>
              <a:spcAft>
                <a:spcPts val="0"/>
              </a:spcAft>
              <a:buSzPts val="2400"/>
              <a:buFont typeface="Manrope Medium"/>
              <a:buChar char="○"/>
              <a:defRPr sz="3200">
                <a:latin typeface="Manrope Medium"/>
                <a:ea typeface="Manrope Medium"/>
                <a:cs typeface="Manrope Medium"/>
                <a:sym typeface="Manrope Medium"/>
              </a:defRPr>
            </a:lvl8pPr>
            <a:lvl9pPr lvl="8" rtl="0">
              <a:spcBef>
                <a:spcPts val="0"/>
              </a:spcBef>
              <a:spcAft>
                <a:spcPts val="0"/>
              </a:spcAft>
              <a:buSzPts val="2400"/>
              <a:buFont typeface="Manrope Medium"/>
              <a:buChar char="■"/>
              <a:defRPr sz="3200">
                <a:latin typeface="Manrope Medium"/>
                <a:ea typeface="Manrope Medium"/>
                <a:cs typeface="Manrope Medium"/>
                <a:sym typeface="Manrope Medium"/>
              </a:defRPr>
            </a:lvl9pPr>
          </a:lstStyle>
          <a:p>
            <a:endParaRPr/>
          </a:p>
        </p:txBody>
      </p:sp>
      <p:sp>
        <p:nvSpPr>
          <p:cNvPr id="78" name="Google Shape;78;p12"/>
          <p:cNvSpPr txBox="1">
            <a:spLocks noGrp="1"/>
          </p:cNvSpPr>
          <p:nvPr>
            <p:ph type="title" idx="2"/>
          </p:nvPr>
        </p:nvSpPr>
        <p:spPr>
          <a:xfrm>
            <a:off x="5780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79" name="Google Shape;79;p12"/>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80" name="Google Shape;80;p12"/>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2116787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plit 1/2 Reverse Gray">
  <p:cSld name="Split 1/2 Reverse Gray">
    <p:spTree>
      <p:nvGrpSpPr>
        <p:cNvPr id="1" name="Shape 81"/>
        <p:cNvGrpSpPr/>
        <p:nvPr/>
      </p:nvGrpSpPr>
      <p:grpSpPr>
        <a:xfrm>
          <a:off x="0" y="0"/>
          <a:ext cx="0" cy="0"/>
          <a:chOff x="0" y="0"/>
          <a:chExt cx="0" cy="0"/>
        </a:xfrm>
      </p:grpSpPr>
      <p:sp>
        <p:nvSpPr>
          <p:cNvPr id="82" name="Google Shape;82;p13"/>
          <p:cNvSpPr/>
          <p:nvPr/>
        </p:nvSpPr>
        <p:spPr>
          <a:xfrm rot="10800000">
            <a:off x="0" y="0"/>
            <a:ext cx="61056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 name="Google Shape;83;p13"/>
          <p:cNvSpPr txBox="1">
            <a:spLocks noGrp="1"/>
          </p:cNvSpPr>
          <p:nvPr>
            <p:ph type="title"/>
          </p:nvPr>
        </p:nvSpPr>
        <p:spPr>
          <a:xfrm>
            <a:off x="63604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SzPts val="2400"/>
              <a:buFont typeface="Manrope"/>
              <a:buChar char="○"/>
              <a:defRPr sz="3200" b="1">
                <a:latin typeface="Manrope"/>
                <a:ea typeface="Manrope"/>
                <a:cs typeface="Manrope"/>
                <a:sym typeface="Manrope"/>
              </a:defRPr>
            </a:lvl2pPr>
            <a:lvl3pPr lvl="2" rtl="0">
              <a:spcBef>
                <a:spcPts val="0"/>
              </a:spcBef>
              <a:spcAft>
                <a:spcPts val="0"/>
              </a:spcAft>
              <a:buSzPts val="2400"/>
              <a:buFont typeface="Manrope"/>
              <a:buChar char="■"/>
              <a:defRPr sz="3200" b="1">
                <a:latin typeface="Manrope"/>
                <a:ea typeface="Manrope"/>
                <a:cs typeface="Manrope"/>
                <a:sym typeface="Manrope"/>
              </a:defRPr>
            </a:lvl3pPr>
            <a:lvl4pPr lvl="3" rtl="0">
              <a:spcBef>
                <a:spcPts val="0"/>
              </a:spcBef>
              <a:spcAft>
                <a:spcPts val="0"/>
              </a:spcAft>
              <a:buSzPts val="2400"/>
              <a:buFont typeface="Manrope"/>
              <a:buChar char="●"/>
              <a:defRPr sz="3200" b="1">
                <a:latin typeface="Manrope"/>
                <a:ea typeface="Manrope"/>
                <a:cs typeface="Manrope"/>
                <a:sym typeface="Manrope"/>
              </a:defRPr>
            </a:lvl4pPr>
            <a:lvl5pPr lvl="4" rtl="0">
              <a:spcBef>
                <a:spcPts val="0"/>
              </a:spcBef>
              <a:spcAft>
                <a:spcPts val="0"/>
              </a:spcAft>
              <a:buSzPts val="2400"/>
              <a:buFont typeface="Manrope"/>
              <a:buChar char="○"/>
              <a:defRPr sz="3200" b="1">
                <a:latin typeface="Manrope"/>
                <a:ea typeface="Manrope"/>
                <a:cs typeface="Manrope"/>
                <a:sym typeface="Manrope"/>
              </a:defRPr>
            </a:lvl5pPr>
            <a:lvl6pPr lvl="5" rtl="0">
              <a:spcBef>
                <a:spcPts val="0"/>
              </a:spcBef>
              <a:spcAft>
                <a:spcPts val="0"/>
              </a:spcAft>
              <a:buSzPts val="2400"/>
              <a:buFont typeface="Manrope"/>
              <a:buChar char="■"/>
              <a:defRPr sz="3200" b="1">
                <a:latin typeface="Manrope"/>
                <a:ea typeface="Manrope"/>
                <a:cs typeface="Manrope"/>
                <a:sym typeface="Manrope"/>
              </a:defRPr>
            </a:lvl6pPr>
            <a:lvl7pPr lvl="6" rtl="0">
              <a:spcBef>
                <a:spcPts val="0"/>
              </a:spcBef>
              <a:spcAft>
                <a:spcPts val="0"/>
              </a:spcAft>
              <a:buSzPts val="2400"/>
              <a:buFont typeface="Manrope"/>
              <a:buChar char="●"/>
              <a:defRPr sz="3200" b="1">
                <a:latin typeface="Manrope"/>
                <a:ea typeface="Manrope"/>
                <a:cs typeface="Manrope"/>
                <a:sym typeface="Manrope"/>
              </a:defRPr>
            </a:lvl7pPr>
            <a:lvl8pPr lvl="7" rtl="0">
              <a:spcBef>
                <a:spcPts val="0"/>
              </a:spcBef>
              <a:spcAft>
                <a:spcPts val="0"/>
              </a:spcAft>
              <a:buSzPts val="2400"/>
              <a:buFont typeface="Manrope"/>
              <a:buChar char="○"/>
              <a:defRPr sz="3200" b="1">
                <a:latin typeface="Manrope"/>
                <a:ea typeface="Manrope"/>
                <a:cs typeface="Manrope"/>
                <a:sym typeface="Manrope"/>
              </a:defRPr>
            </a:lvl8pPr>
            <a:lvl9pPr lvl="8" rtl="0">
              <a:spcBef>
                <a:spcPts val="0"/>
              </a:spcBef>
              <a:spcAft>
                <a:spcPts val="0"/>
              </a:spcAft>
              <a:buSzPts val="2400"/>
              <a:buFont typeface="Manrope"/>
              <a:buChar char="■"/>
              <a:defRPr sz="3200" b="1">
                <a:latin typeface="Manrope"/>
                <a:ea typeface="Manrope"/>
                <a:cs typeface="Manrope"/>
                <a:sym typeface="Manrope"/>
              </a:defRPr>
            </a:lvl9pPr>
          </a:lstStyle>
          <a:p>
            <a:endParaRPr/>
          </a:p>
        </p:txBody>
      </p:sp>
      <p:sp>
        <p:nvSpPr>
          <p:cNvPr id="84" name="Google Shape;84;p13"/>
          <p:cNvSpPr txBox="1">
            <a:spLocks noGrp="1"/>
          </p:cNvSpPr>
          <p:nvPr>
            <p:ph type="title" idx="2"/>
          </p:nvPr>
        </p:nvSpPr>
        <p:spPr>
          <a:xfrm>
            <a:off x="63604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1100"/>
              <a:buFont typeface="Manrope"/>
              <a:buChar char="○"/>
              <a:defRPr sz="1467">
                <a:latin typeface="Manrope"/>
                <a:ea typeface="Manrope"/>
                <a:cs typeface="Manrope"/>
                <a:sym typeface="Manrope"/>
              </a:defRPr>
            </a:lvl2pPr>
            <a:lvl3pPr lvl="2" rtl="0">
              <a:spcBef>
                <a:spcPts val="0"/>
              </a:spcBef>
              <a:spcAft>
                <a:spcPts val="0"/>
              </a:spcAft>
              <a:buSzPts val="1100"/>
              <a:buFont typeface="Manrope"/>
              <a:buChar char="■"/>
              <a:defRPr sz="1467">
                <a:latin typeface="Manrope"/>
                <a:ea typeface="Manrope"/>
                <a:cs typeface="Manrope"/>
                <a:sym typeface="Manrope"/>
              </a:defRPr>
            </a:lvl3pPr>
            <a:lvl4pPr lvl="3" rtl="0">
              <a:spcBef>
                <a:spcPts val="0"/>
              </a:spcBef>
              <a:spcAft>
                <a:spcPts val="0"/>
              </a:spcAft>
              <a:buSzPts val="1100"/>
              <a:buFont typeface="Manrope"/>
              <a:buChar char="●"/>
              <a:defRPr sz="1467">
                <a:latin typeface="Manrope"/>
                <a:ea typeface="Manrope"/>
                <a:cs typeface="Manrope"/>
                <a:sym typeface="Manrope"/>
              </a:defRPr>
            </a:lvl4pPr>
            <a:lvl5pPr lvl="4" rtl="0">
              <a:spcBef>
                <a:spcPts val="0"/>
              </a:spcBef>
              <a:spcAft>
                <a:spcPts val="0"/>
              </a:spcAft>
              <a:buSzPts val="1100"/>
              <a:buFont typeface="Manrope"/>
              <a:buChar char="○"/>
              <a:defRPr sz="1467">
                <a:latin typeface="Manrope"/>
                <a:ea typeface="Manrope"/>
                <a:cs typeface="Manrope"/>
                <a:sym typeface="Manrope"/>
              </a:defRPr>
            </a:lvl5pPr>
            <a:lvl6pPr lvl="5" rtl="0">
              <a:spcBef>
                <a:spcPts val="0"/>
              </a:spcBef>
              <a:spcAft>
                <a:spcPts val="0"/>
              </a:spcAft>
              <a:buSzPts val="1100"/>
              <a:buFont typeface="Manrope"/>
              <a:buChar char="■"/>
              <a:defRPr sz="1467">
                <a:latin typeface="Manrope"/>
                <a:ea typeface="Manrope"/>
                <a:cs typeface="Manrope"/>
                <a:sym typeface="Manrope"/>
              </a:defRPr>
            </a:lvl6pPr>
            <a:lvl7pPr lvl="6" rtl="0">
              <a:spcBef>
                <a:spcPts val="0"/>
              </a:spcBef>
              <a:spcAft>
                <a:spcPts val="0"/>
              </a:spcAft>
              <a:buSzPts val="1100"/>
              <a:buFont typeface="Manrope"/>
              <a:buChar char="●"/>
              <a:defRPr sz="1467">
                <a:latin typeface="Manrope"/>
                <a:ea typeface="Manrope"/>
                <a:cs typeface="Manrope"/>
                <a:sym typeface="Manrope"/>
              </a:defRPr>
            </a:lvl7pPr>
            <a:lvl8pPr lvl="7" rtl="0">
              <a:spcBef>
                <a:spcPts val="0"/>
              </a:spcBef>
              <a:spcAft>
                <a:spcPts val="0"/>
              </a:spcAft>
              <a:buSzPts val="1100"/>
              <a:buFont typeface="Manrope"/>
              <a:buChar char="○"/>
              <a:defRPr sz="1467">
                <a:latin typeface="Manrope"/>
                <a:ea typeface="Manrope"/>
                <a:cs typeface="Manrope"/>
                <a:sym typeface="Manrope"/>
              </a:defRPr>
            </a:lvl8pPr>
            <a:lvl9pPr lvl="8"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85" name="Google Shape;85;p13"/>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86" name="Google Shape;86;p13"/>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40685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plit 1/2 Reverse Dark">
  <p:cSld name="Split 1/2 Reverse Dark">
    <p:spTree>
      <p:nvGrpSpPr>
        <p:cNvPr id="1" name="Shape 87"/>
        <p:cNvGrpSpPr/>
        <p:nvPr/>
      </p:nvGrpSpPr>
      <p:grpSpPr>
        <a:xfrm>
          <a:off x="0" y="0"/>
          <a:ext cx="0" cy="0"/>
          <a:chOff x="0" y="0"/>
          <a:chExt cx="0" cy="0"/>
        </a:xfrm>
      </p:grpSpPr>
      <p:sp>
        <p:nvSpPr>
          <p:cNvPr id="88" name="Google Shape;88;p14"/>
          <p:cNvSpPr/>
          <p:nvPr/>
        </p:nvSpPr>
        <p:spPr>
          <a:xfrm>
            <a:off x="0" y="-167"/>
            <a:ext cx="61056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 name="Google Shape;89;p14"/>
          <p:cNvSpPr txBox="1">
            <a:spLocks noGrp="1"/>
          </p:cNvSpPr>
          <p:nvPr>
            <p:ph type="title"/>
          </p:nvPr>
        </p:nvSpPr>
        <p:spPr>
          <a:xfrm>
            <a:off x="63604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90" name="Google Shape;90;p14"/>
          <p:cNvSpPr txBox="1">
            <a:spLocks noGrp="1"/>
          </p:cNvSpPr>
          <p:nvPr>
            <p:ph type="title" idx="2"/>
          </p:nvPr>
        </p:nvSpPr>
        <p:spPr>
          <a:xfrm>
            <a:off x="6360400" y="3652300"/>
            <a:ext cx="5268000" cy="1202800"/>
          </a:xfrm>
          <a:prstGeom prst="rect">
            <a:avLst/>
          </a:prstGeom>
          <a:noFill/>
          <a:ln>
            <a:noFill/>
          </a:ln>
        </p:spPr>
        <p:txBody>
          <a:bodyPr spcFirstLastPara="1" wrap="square" lIns="0" tIns="0" rIns="0" bIns="0" anchor="b"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91" name="Google Shape;91;p14"/>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92" name="Google Shape;92;p14"/>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831537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plit 2/3 Gray">
  <p:cSld name="Split 2/3 Gray">
    <p:spTree>
      <p:nvGrpSpPr>
        <p:cNvPr id="1" name="Shape 93"/>
        <p:cNvGrpSpPr/>
        <p:nvPr/>
      </p:nvGrpSpPr>
      <p:grpSpPr>
        <a:xfrm>
          <a:off x="0" y="0"/>
          <a:ext cx="0" cy="0"/>
          <a:chOff x="0" y="0"/>
          <a:chExt cx="0" cy="0"/>
        </a:xfrm>
      </p:grpSpPr>
      <p:sp>
        <p:nvSpPr>
          <p:cNvPr id="94" name="Google Shape;94;p15"/>
          <p:cNvSpPr/>
          <p:nvPr/>
        </p:nvSpPr>
        <p:spPr>
          <a:xfrm>
            <a:off x="4241267" y="0"/>
            <a:ext cx="79508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 name="Google Shape;95;p15"/>
          <p:cNvSpPr txBox="1">
            <a:spLocks noGrp="1"/>
          </p:cNvSpPr>
          <p:nvPr>
            <p:ph type="title"/>
          </p:nvPr>
        </p:nvSpPr>
        <p:spPr>
          <a:xfrm>
            <a:off x="578000" y="487600"/>
            <a:ext cx="33816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2pPr>
            <a:lvl3pPr lvl="2"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3pPr>
            <a:lvl4pPr lvl="3"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4pPr>
            <a:lvl5pPr lvl="4"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5pPr>
            <a:lvl6pPr lvl="5"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6pPr>
            <a:lvl7pPr lvl="6"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7pPr>
            <a:lvl8pPr lvl="7"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8pPr>
            <a:lvl9pPr lvl="8"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9pPr>
          </a:lstStyle>
          <a:p>
            <a:endParaRPr/>
          </a:p>
        </p:txBody>
      </p:sp>
      <p:sp>
        <p:nvSpPr>
          <p:cNvPr id="96" name="Google Shape;96;p15"/>
          <p:cNvSpPr txBox="1">
            <a:spLocks noGrp="1"/>
          </p:cNvSpPr>
          <p:nvPr>
            <p:ph type="title" idx="2"/>
          </p:nvPr>
        </p:nvSpPr>
        <p:spPr>
          <a:xfrm>
            <a:off x="578000" y="1999867"/>
            <a:ext cx="33816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97" name="Google Shape;97;p15"/>
          <p:cNvSpPr txBox="1">
            <a:spLocks noGrp="1"/>
          </p:cNvSpPr>
          <p:nvPr>
            <p:ph type="body" idx="1"/>
          </p:nvPr>
        </p:nvSpPr>
        <p:spPr>
          <a:xfrm>
            <a:off x="4553433" y="487600"/>
            <a:ext cx="7074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98" name="Google Shape;98;p15"/>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99" name="Google Shape;99;p15"/>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140294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Highlight">
  <p:cSld name="Highlight">
    <p:bg>
      <p:bgPr>
        <a:noFill/>
        <a:effectLst/>
      </p:bgPr>
    </p:bg>
    <p:spTree>
      <p:nvGrpSpPr>
        <p:cNvPr id="1" name="Shape 100"/>
        <p:cNvGrpSpPr/>
        <p:nvPr/>
      </p:nvGrpSpPr>
      <p:grpSpPr>
        <a:xfrm>
          <a:off x="0" y="0"/>
          <a:ext cx="0" cy="0"/>
          <a:chOff x="0" y="0"/>
          <a:chExt cx="0" cy="0"/>
        </a:xfrm>
      </p:grpSpPr>
      <p:sp>
        <p:nvSpPr>
          <p:cNvPr id="101" name="Google Shape;101;p16"/>
          <p:cNvSpPr/>
          <p:nvPr/>
        </p:nvSpPr>
        <p:spPr>
          <a:xfrm>
            <a:off x="2277067" y="1999867"/>
            <a:ext cx="7481200" cy="1340800"/>
          </a:xfrm>
          <a:prstGeom prst="roundRect">
            <a:avLst>
              <a:gd name="adj" fmla="val 6712"/>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 name="Google Shape;102;p16"/>
          <p:cNvSpPr txBox="1">
            <a:spLocks noGrp="1"/>
          </p:cNvSpPr>
          <p:nvPr>
            <p:ph type="title"/>
          </p:nvPr>
        </p:nvSpPr>
        <p:spPr>
          <a:xfrm>
            <a:off x="2496800" y="2127667"/>
            <a:ext cx="7198400" cy="11080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1pPr>
            <a:lvl2pPr lvl="1"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2pPr>
            <a:lvl3pPr lvl="2"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3pPr>
            <a:lvl4pPr lvl="3"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4pPr>
            <a:lvl5pPr lvl="4"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5pPr>
            <a:lvl6pPr lvl="5"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6pPr>
            <a:lvl7pPr lvl="6"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7pPr>
            <a:lvl8pPr lvl="7"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8pPr>
            <a:lvl9pPr lvl="8"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9pPr>
          </a:lstStyle>
          <a:p>
            <a:endParaRPr/>
          </a:p>
        </p:txBody>
      </p:sp>
      <p:sp>
        <p:nvSpPr>
          <p:cNvPr id="103" name="Google Shape;103;p16"/>
          <p:cNvSpPr txBox="1">
            <a:spLocks noGrp="1"/>
          </p:cNvSpPr>
          <p:nvPr>
            <p:ph type="body" idx="1"/>
          </p:nvPr>
        </p:nvSpPr>
        <p:spPr>
          <a:xfrm>
            <a:off x="2445800" y="3514400"/>
            <a:ext cx="7312400" cy="1340800"/>
          </a:xfrm>
          <a:prstGeom prst="rect">
            <a:avLst/>
          </a:prstGeom>
          <a:noFill/>
          <a:ln>
            <a:noFill/>
          </a:ln>
        </p:spPr>
        <p:txBody>
          <a:bodyPr spcFirstLastPara="1" wrap="square" lIns="0" tIns="0" rIns="0" bIns="0" anchor="ctr" anchorCtr="0">
            <a:noAutofit/>
          </a:bodyPr>
          <a:lstStyle>
            <a:lvl1pPr marL="609585" lvl="0" indent="-397923" algn="ctr" rtl="0">
              <a:spcBef>
                <a:spcPts val="0"/>
              </a:spcBef>
              <a:spcAft>
                <a:spcPts val="0"/>
              </a:spcAft>
              <a:buSzPts val="1100"/>
              <a:buFont typeface="Manrope"/>
              <a:buChar char="●"/>
              <a:defRPr sz="1467">
                <a:latin typeface="Manrope"/>
                <a:ea typeface="Manrope"/>
                <a:cs typeface="Manrope"/>
                <a:sym typeface="Manrope"/>
              </a:defRPr>
            </a:lvl1pPr>
            <a:lvl2pPr marL="1219170" lvl="1" indent="-397923" algn="ctr" rtl="0">
              <a:spcBef>
                <a:spcPts val="0"/>
              </a:spcBef>
              <a:spcAft>
                <a:spcPts val="0"/>
              </a:spcAft>
              <a:buSzPts val="1100"/>
              <a:buFont typeface="Manrope"/>
              <a:buChar char="○"/>
              <a:defRPr sz="1467">
                <a:latin typeface="Manrope"/>
                <a:ea typeface="Manrope"/>
                <a:cs typeface="Manrope"/>
                <a:sym typeface="Manrope"/>
              </a:defRPr>
            </a:lvl2pPr>
            <a:lvl3pPr marL="1828754" lvl="2" indent="-397923" algn="ctr" rtl="0">
              <a:spcBef>
                <a:spcPts val="0"/>
              </a:spcBef>
              <a:spcAft>
                <a:spcPts val="0"/>
              </a:spcAft>
              <a:buSzPts val="1100"/>
              <a:buFont typeface="Manrope"/>
              <a:buChar char="■"/>
              <a:defRPr sz="1467">
                <a:latin typeface="Manrope"/>
                <a:ea typeface="Manrope"/>
                <a:cs typeface="Manrope"/>
                <a:sym typeface="Manrope"/>
              </a:defRPr>
            </a:lvl3pPr>
            <a:lvl4pPr marL="2438339" lvl="3" indent="-397923" algn="ctr" rtl="0">
              <a:spcBef>
                <a:spcPts val="0"/>
              </a:spcBef>
              <a:spcAft>
                <a:spcPts val="0"/>
              </a:spcAft>
              <a:buSzPts val="1100"/>
              <a:buFont typeface="Manrope"/>
              <a:buChar char="●"/>
              <a:defRPr sz="1467">
                <a:latin typeface="Manrope"/>
                <a:ea typeface="Manrope"/>
                <a:cs typeface="Manrope"/>
                <a:sym typeface="Manrope"/>
              </a:defRPr>
            </a:lvl4pPr>
            <a:lvl5pPr marL="3047924" lvl="4" indent="-397923" algn="ctr" rtl="0">
              <a:spcBef>
                <a:spcPts val="0"/>
              </a:spcBef>
              <a:spcAft>
                <a:spcPts val="0"/>
              </a:spcAft>
              <a:buSzPts val="1100"/>
              <a:buFont typeface="Manrope"/>
              <a:buChar char="○"/>
              <a:defRPr sz="1467">
                <a:latin typeface="Manrope"/>
                <a:ea typeface="Manrope"/>
                <a:cs typeface="Manrope"/>
                <a:sym typeface="Manrope"/>
              </a:defRPr>
            </a:lvl5pPr>
            <a:lvl6pPr marL="3657509" lvl="5" indent="-397923" algn="ctr" rtl="0">
              <a:spcBef>
                <a:spcPts val="0"/>
              </a:spcBef>
              <a:spcAft>
                <a:spcPts val="0"/>
              </a:spcAft>
              <a:buSzPts val="1100"/>
              <a:buFont typeface="Manrope"/>
              <a:buChar char="■"/>
              <a:defRPr sz="1467">
                <a:latin typeface="Manrope"/>
                <a:ea typeface="Manrope"/>
                <a:cs typeface="Manrope"/>
                <a:sym typeface="Manrope"/>
              </a:defRPr>
            </a:lvl6pPr>
            <a:lvl7pPr marL="4267093" lvl="6" indent="-397923" algn="ctr" rtl="0">
              <a:spcBef>
                <a:spcPts val="0"/>
              </a:spcBef>
              <a:spcAft>
                <a:spcPts val="0"/>
              </a:spcAft>
              <a:buSzPts val="1100"/>
              <a:buFont typeface="Manrope"/>
              <a:buChar char="●"/>
              <a:defRPr sz="1467">
                <a:latin typeface="Manrope"/>
                <a:ea typeface="Manrope"/>
                <a:cs typeface="Manrope"/>
                <a:sym typeface="Manrope"/>
              </a:defRPr>
            </a:lvl7pPr>
            <a:lvl8pPr marL="4876678" lvl="7" indent="-397923" algn="ctr" rtl="0">
              <a:spcBef>
                <a:spcPts val="0"/>
              </a:spcBef>
              <a:spcAft>
                <a:spcPts val="0"/>
              </a:spcAft>
              <a:buSzPts val="1100"/>
              <a:buFont typeface="Manrope"/>
              <a:buChar char="○"/>
              <a:defRPr sz="1467">
                <a:latin typeface="Manrope"/>
                <a:ea typeface="Manrope"/>
                <a:cs typeface="Manrope"/>
                <a:sym typeface="Manrope"/>
              </a:defRPr>
            </a:lvl8pPr>
            <a:lvl9pPr marL="5486263" lvl="8" indent="-397923" algn="ct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04" name="Google Shape;104;p16"/>
          <p:cNvSpPr/>
          <p:nvPr/>
        </p:nvSpPr>
        <p:spPr>
          <a:xfrm>
            <a:off x="6083800" y="5028933"/>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05" name="Google Shape;105;p16"/>
          <p:cNvPicPr preferRelativeResize="0"/>
          <p:nvPr/>
        </p:nvPicPr>
        <p:blipFill>
          <a:blip r:embed="rId2">
            <a:alphaModFix/>
          </a:blip>
          <a:stretch>
            <a:fillRect/>
          </a:stretch>
        </p:blipFill>
        <p:spPr>
          <a:xfrm>
            <a:off x="497334" y="263734"/>
            <a:ext cx="941933" cy="943767"/>
          </a:xfrm>
          <a:prstGeom prst="rect">
            <a:avLst/>
          </a:prstGeom>
          <a:noFill/>
          <a:ln>
            <a:noFill/>
          </a:ln>
        </p:spPr>
      </p:pic>
    </p:spTree>
    <p:extLst>
      <p:ext uri="{BB962C8B-B14F-4D97-AF65-F5344CB8AC3E}">
        <p14:creationId xmlns:p14="http://schemas.microsoft.com/office/powerpoint/2010/main" val="3541602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Quote">
    <p:bg>
      <p:bgPr>
        <a:noFill/>
        <a:effectLst/>
      </p:bgPr>
    </p:bg>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2448267" y="1999867"/>
            <a:ext cx="7300400" cy="24036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9pPr>
          </a:lstStyle>
          <a:p>
            <a:endParaRPr/>
          </a:p>
        </p:txBody>
      </p:sp>
      <p:sp>
        <p:nvSpPr>
          <p:cNvPr id="108" name="Google Shape;108;p17"/>
          <p:cNvSpPr txBox="1">
            <a:spLocks noGrp="1"/>
          </p:cNvSpPr>
          <p:nvPr>
            <p:ph type="body" idx="1"/>
          </p:nvPr>
        </p:nvSpPr>
        <p:spPr>
          <a:xfrm>
            <a:off x="2473600" y="4624033"/>
            <a:ext cx="7275200" cy="231200"/>
          </a:xfrm>
          <a:prstGeom prst="rect">
            <a:avLst/>
          </a:prstGeom>
          <a:noFill/>
          <a:ln>
            <a:noFill/>
          </a:ln>
        </p:spPr>
        <p:txBody>
          <a:bodyPr spcFirstLastPara="1" wrap="square" lIns="0" tIns="0" rIns="0" bIns="0" anchor="ctr" anchorCtr="0">
            <a:noAutofit/>
          </a:bodyPr>
          <a:lstStyle>
            <a:lvl1pPr marL="609585" lvl="0" indent="-397923" algn="r" rtl="0">
              <a:spcBef>
                <a:spcPts val="0"/>
              </a:spcBef>
              <a:spcAft>
                <a:spcPts val="0"/>
              </a:spcAft>
              <a:buSzPts val="1100"/>
              <a:buFont typeface="Manrope"/>
              <a:buChar char="●"/>
              <a:defRPr sz="1467">
                <a:latin typeface="Manrope"/>
                <a:ea typeface="Manrope"/>
                <a:cs typeface="Manrope"/>
                <a:sym typeface="Manrope"/>
              </a:defRPr>
            </a:lvl1pPr>
            <a:lvl2pPr marL="1219170" lvl="1" indent="-397923" algn="r" rtl="0">
              <a:spcBef>
                <a:spcPts val="0"/>
              </a:spcBef>
              <a:spcAft>
                <a:spcPts val="0"/>
              </a:spcAft>
              <a:buSzPts val="1100"/>
              <a:buFont typeface="Manrope"/>
              <a:buChar char="○"/>
              <a:defRPr sz="1467">
                <a:latin typeface="Manrope"/>
                <a:ea typeface="Manrope"/>
                <a:cs typeface="Manrope"/>
                <a:sym typeface="Manrope"/>
              </a:defRPr>
            </a:lvl2pPr>
            <a:lvl3pPr marL="1828754" lvl="2" indent="-397923" algn="r" rtl="0">
              <a:spcBef>
                <a:spcPts val="0"/>
              </a:spcBef>
              <a:spcAft>
                <a:spcPts val="0"/>
              </a:spcAft>
              <a:buSzPts val="1100"/>
              <a:buFont typeface="Manrope"/>
              <a:buChar char="■"/>
              <a:defRPr sz="1467">
                <a:latin typeface="Manrope"/>
                <a:ea typeface="Manrope"/>
                <a:cs typeface="Manrope"/>
                <a:sym typeface="Manrope"/>
              </a:defRPr>
            </a:lvl3pPr>
            <a:lvl4pPr marL="2438339" lvl="3" indent="-397923" algn="r" rtl="0">
              <a:spcBef>
                <a:spcPts val="0"/>
              </a:spcBef>
              <a:spcAft>
                <a:spcPts val="0"/>
              </a:spcAft>
              <a:buSzPts val="1100"/>
              <a:buFont typeface="Manrope"/>
              <a:buChar char="●"/>
              <a:defRPr sz="1467">
                <a:latin typeface="Manrope"/>
                <a:ea typeface="Manrope"/>
                <a:cs typeface="Manrope"/>
                <a:sym typeface="Manrope"/>
              </a:defRPr>
            </a:lvl4pPr>
            <a:lvl5pPr marL="3047924" lvl="4" indent="-397923" algn="r" rtl="0">
              <a:spcBef>
                <a:spcPts val="0"/>
              </a:spcBef>
              <a:spcAft>
                <a:spcPts val="0"/>
              </a:spcAft>
              <a:buSzPts val="1100"/>
              <a:buFont typeface="Manrope"/>
              <a:buChar char="○"/>
              <a:defRPr sz="1467">
                <a:latin typeface="Manrope"/>
                <a:ea typeface="Manrope"/>
                <a:cs typeface="Manrope"/>
                <a:sym typeface="Manrope"/>
              </a:defRPr>
            </a:lvl5pPr>
            <a:lvl6pPr marL="3657509" lvl="5" indent="-397923" algn="r" rtl="0">
              <a:spcBef>
                <a:spcPts val="0"/>
              </a:spcBef>
              <a:spcAft>
                <a:spcPts val="0"/>
              </a:spcAft>
              <a:buSzPts val="1100"/>
              <a:buFont typeface="Manrope"/>
              <a:buChar char="■"/>
              <a:defRPr sz="1467">
                <a:latin typeface="Manrope"/>
                <a:ea typeface="Manrope"/>
                <a:cs typeface="Manrope"/>
                <a:sym typeface="Manrope"/>
              </a:defRPr>
            </a:lvl6pPr>
            <a:lvl7pPr marL="4267093" lvl="6" indent="-397923" algn="r" rtl="0">
              <a:spcBef>
                <a:spcPts val="0"/>
              </a:spcBef>
              <a:spcAft>
                <a:spcPts val="0"/>
              </a:spcAft>
              <a:buSzPts val="1100"/>
              <a:buFont typeface="Manrope"/>
              <a:buChar char="●"/>
              <a:defRPr sz="1467">
                <a:latin typeface="Manrope"/>
                <a:ea typeface="Manrope"/>
                <a:cs typeface="Manrope"/>
                <a:sym typeface="Manrope"/>
              </a:defRPr>
            </a:lvl7pPr>
            <a:lvl8pPr marL="4876678" lvl="7" indent="-397923" algn="r" rtl="0">
              <a:spcBef>
                <a:spcPts val="0"/>
              </a:spcBef>
              <a:spcAft>
                <a:spcPts val="0"/>
              </a:spcAft>
              <a:buSzPts val="1100"/>
              <a:buFont typeface="Manrope"/>
              <a:buChar char="○"/>
              <a:defRPr sz="1467">
                <a:latin typeface="Manrope"/>
                <a:ea typeface="Manrope"/>
                <a:cs typeface="Manrope"/>
                <a:sym typeface="Manrope"/>
              </a:defRPr>
            </a:lvl8pPr>
            <a:lvl9pPr marL="5486263" lvl="8" indent="-397923"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09" name="Google Shape;109;p17"/>
          <p:cNvSpPr/>
          <p:nvPr/>
        </p:nvSpPr>
        <p:spPr>
          <a:xfrm>
            <a:off x="6083800" y="11267"/>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 name="Google Shape;110;p17"/>
          <p:cNvSpPr/>
          <p:nvPr/>
        </p:nvSpPr>
        <p:spPr>
          <a:xfrm>
            <a:off x="6083800" y="5017667"/>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Manrope"/>
              <a:ea typeface="Manrope"/>
              <a:cs typeface="Manrope"/>
              <a:sym typeface="Manrope"/>
            </a:endParaRPr>
          </a:p>
        </p:txBody>
      </p:sp>
      <p:sp>
        <p:nvSpPr>
          <p:cNvPr id="111" name="Google Shape;111;p17"/>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12" name="Google Shape;112;p17"/>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294988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plit 1/2 Dark">
  <p:cSld name="Split 1/2 Dark">
    <p:bg>
      <p:bgPr>
        <a:noFill/>
        <a:effectLst/>
      </p:bgPr>
    </p:bg>
    <p:spTree>
      <p:nvGrpSpPr>
        <p:cNvPr id="1" name="Shape 113"/>
        <p:cNvGrpSpPr/>
        <p:nvPr/>
      </p:nvGrpSpPr>
      <p:grpSpPr>
        <a:xfrm>
          <a:off x="0" y="0"/>
          <a:ext cx="0" cy="0"/>
          <a:chOff x="0" y="0"/>
          <a:chExt cx="0" cy="0"/>
        </a:xfrm>
      </p:grpSpPr>
      <p:sp>
        <p:nvSpPr>
          <p:cNvPr id="114" name="Google Shape;114;p18"/>
          <p:cNvSpPr/>
          <p:nvPr/>
        </p:nvSpPr>
        <p:spPr>
          <a:xfrm>
            <a:off x="6098000" y="-167"/>
            <a:ext cx="61056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 name="Google Shape;115;p18"/>
          <p:cNvSpPr txBox="1">
            <a:spLocks noGrp="1"/>
          </p:cNvSpPr>
          <p:nvPr>
            <p:ph type="title"/>
          </p:nvPr>
        </p:nvSpPr>
        <p:spPr>
          <a:xfrm>
            <a:off x="5780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116" name="Google Shape;116;p18"/>
          <p:cNvSpPr txBox="1">
            <a:spLocks noGrp="1"/>
          </p:cNvSpPr>
          <p:nvPr>
            <p:ph type="title" idx="2"/>
          </p:nvPr>
        </p:nvSpPr>
        <p:spPr>
          <a:xfrm>
            <a:off x="5780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1100"/>
              <a:buFont typeface="Manrope"/>
              <a:buChar char="○"/>
              <a:defRPr sz="1467">
                <a:latin typeface="Manrope"/>
                <a:ea typeface="Manrope"/>
                <a:cs typeface="Manrope"/>
                <a:sym typeface="Manrope"/>
              </a:defRPr>
            </a:lvl2pPr>
            <a:lvl3pPr lvl="2" rtl="0">
              <a:spcBef>
                <a:spcPts val="0"/>
              </a:spcBef>
              <a:spcAft>
                <a:spcPts val="0"/>
              </a:spcAft>
              <a:buSzPts val="1100"/>
              <a:buFont typeface="Manrope"/>
              <a:buChar char="■"/>
              <a:defRPr sz="1467">
                <a:latin typeface="Manrope"/>
                <a:ea typeface="Manrope"/>
                <a:cs typeface="Manrope"/>
                <a:sym typeface="Manrope"/>
              </a:defRPr>
            </a:lvl3pPr>
            <a:lvl4pPr lvl="3" rtl="0">
              <a:spcBef>
                <a:spcPts val="0"/>
              </a:spcBef>
              <a:spcAft>
                <a:spcPts val="0"/>
              </a:spcAft>
              <a:buSzPts val="1100"/>
              <a:buFont typeface="Manrope"/>
              <a:buChar char="●"/>
              <a:defRPr sz="1467">
                <a:latin typeface="Manrope"/>
                <a:ea typeface="Manrope"/>
                <a:cs typeface="Manrope"/>
                <a:sym typeface="Manrope"/>
              </a:defRPr>
            </a:lvl4pPr>
            <a:lvl5pPr lvl="4" rtl="0">
              <a:spcBef>
                <a:spcPts val="0"/>
              </a:spcBef>
              <a:spcAft>
                <a:spcPts val="0"/>
              </a:spcAft>
              <a:buSzPts val="1100"/>
              <a:buFont typeface="Manrope"/>
              <a:buChar char="○"/>
              <a:defRPr sz="1467">
                <a:latin typeface="Manrope"/>
                <a:ea typeface="Manrope"/>
                <a:cs typeface="Manrope"/>
                <a:sym typeface="Manrope"/>
              </a:defRPr>
            </a:lvl5pPr>
            <a:lvl6pPr lvl="5" rtl="0">
              <a:spcBef>
                <a:spcPts val="0"/>
              </a:spcBef>
              <a:spcAft>
                <a:spcPts val="0"/>
              </a:spcAft>
              <a:buSzPts val="1100"/>
              <a:buFont typeface="Manrope"/>
              <a:buChar char="■"/>
              <a:defRPr sz="1467">
                <a:latin typeface="Manrope"/>
                <a:ea typeface="Manrope"/>
                <a:cs typeface="Manrope"/>
                <a:sym typeface="Manrope"/>
              </a:defRPr>
            </a:lvl6pPr>
            <a:lvl7pPr lvl="6" rtl="0">
              <a:spcBef>
                <a:spcPts val="0"/>
              </a:spcBef>
              <a:spcAft>
                <a:spcPts val="0"/>
              </a:spcAft>
              <a:buSzPts val="1100"/>
              <a:buFont typeface="Manrope"/>
              <a:buChar char="●"/>
              <a:defRPr sz="1467">
                <a:latin typeface="Manrope"/>
                <a:ea typeface="Manrope"/>
                <a:cs typeface="Manrope"/>
                <a:sym typeface="Manrope"/>
              </a:defRPr>
            </a:lvl7pPr>
            <a:lvl8pPr lvl="7" rtl="0">
              <a:spcBef>
                <a:spcPts val="0"/>
              </a:spcBef>
              <a:spcAft>
                <a:spcPts val="0"/>
              </a:spcAft>
              <a:buSzPts val="1100"/>
              <a:buFont typeface="Manrope"/>
              <a:buChar char="○"/>
              <a:defRPr sz="1467">
                <a:latin typeface="Manrope"/>
                <a:ea typeface="Manrope"/>
                <a:cs typeface="Manrope"/>
                <a:sym typeface="Manrope"/>
              </a:defRPr>
            </a:lvl8pPr>
            <a:lvl9pPr lvl="8"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17" name="Google Shape;117;p18"/>
          <p:cNvSpPr txBox="1">
            <a:spLocks noGrp="1"/>
          </p:cNvSpPr>
          <p:nvPr>
            <p:ph type="body" idx="1"/>
          </p:nvPr>
        </p:nvSpPr>
        <p:spPr>
          <a:xfrm>
            <a:off x="6387600" y="487600"/>
            <a:ext cx="5240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1pPr>
            <a:lvl2pPr marL="1219170" lvl="1"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2pPr>
            <a:lvl3pPr marL="1828754" lvl="2"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3pPr>
            <a:lvl4pPr marL="2438339" lvl="3"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4pPr>
            <a:lvl5pPr marL="3047924" lvl="4"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5pPr>
            <a:lvl6pPr marL="3657509" lvl="5"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6pPr>
            <a:lvl7pPr marL="4267093" lvl="6"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7pPr>
            <a:lvl8pPr marL="4876678" lvl="7"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8pPr>
            <a:lvl9pPr marL="5486263" lvl="8"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9pPr>
          </a:lstStyle>
          <a:p>
            <a:endParaRPr/>
          </a:p>
        </p:txBody>
      </p:sp>
      <p:sp>
        <p:nvSpPr>
          <p:cNvPr id="118" name="Google Shape;118;p18"/>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19" name="Google Shape;119;p18"/>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644856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plit 2/3 Dark">
  <p:cSld name="Split 2/3 Dark">
    <p:bg>
      <p:bgPr>
        <a:noFill/>
        <a:effectLst/>
      </p:bgPr>
    </p:bg>
    <p:spTree>
      <p:nvGrpSpPr>
        <p:cNvPr id="1" name="Shape 120"/>
        <p:cNvGrpSpPr/>
        <p:nvPr/>
      </p:nvGrpSpPr>
      <p:grpSpPr>
        <a:xfrm>
          <a:off x="0" y="0"/>
          <a:ext cx="0" cy="0"/>
          <a:chOff x="0" y="0"/>
          <a:chExt cx="0" cy="0"/>
        </a:xfrm>
      </p:grpSpPr>
      <p:sp>
        <p:nvSpPr>
          <p:cNvPr id="121" name="Google Shape;121;p19"/>
          <p:cNvSpPr/>
          <p:nvPr/>
        </p:nvSpPr>
        <p:spPr>
          <a:xfrm>
            <a:off x="4241200" y="-400"/>
            <a:ext cx="79508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 name="Google Shape;122;p19"/>
          <p:cNvSpPr txBox="1">
            <a:spLocks noGrp="1"/>
          </p:cNvSpPr>
          <p:nvPr>
            <p:ph type="title"/>
          </p:nvPr>
        </p:nvSpPr>
        <p:spPr>
          <a:xfrm>
            <a:off x="578000" y="487600"/>
            <a:ext cx="33816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123" name="Google Shape;123;p19"/>
          <p:cNvSpPr txBox="1">
            <a:spLocks noGrp="1"/>
          </p:cNvSpPr>
          <p:nvPr>
            <p:ph type="title" idx="2"/>
          </p:nvPr>
        </p:nvSpPr>
        <p:spPr>
          <a:xfrm>
            <a:off x="578000" y="1999867"/>
            <a:ext cx="33816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124" name="Google Shape;124;p19"/>
          <p:cNvSpPr txBox="1">
            <a:spLocks noGrp="1"/>
          </p:cNvSpPr>
          <p:nvPr>
            <p:ph type="body" idx="1"/>
          </p:nvPr>
        </p:nvSpPr>
        <p:spPr>
          <a:xfrm>
            <a:off x="4553433" y="487600"/>
            <a:ext cx="7074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1pPr>
            <a:lvl2pPr marL="1219170" lvl="1"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2pPr>
            <a:lvl3pPr marL="1828754" lvl="2"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3pPr>
            <a:lvl4pPr marL="2438339" lvl="3"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4pPr>
            <a:lvl5pPr marL="3047924" lvl="4"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5pPr>
            <a:lvl6pPr marL="3657509" lvl="5"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6pPr>
            <a:lvl7pPr marL="4267093" lvl="6"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7pPr>
            <a:lvl8pPr marL="4876678" lvl="7"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8pPr>
            <a:lvl9pPr marL="5486263" lvl="8"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9pPr>
          </a:lstStyle>
          <a:p>
            <a:endParaRPr/>
          </a:p>
        </p:txBody>
      </p:sp>
      <p:sp>
        <p:nvSpPr>
          <p:cNvPr id="125" name="Google Shape;125;p19"/>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26" name="Google Shape;126;p19"/>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520528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ank You">
  <p:cSld name="Thank You">
    <p:bg>
      <p:bgPr>
        <a:noFill/>
        <a:effectLst/>
      </p:bgPr>
    </p:bg>
    <p:spTree>
      <p:nvGrpSpPr>
        <p:cNvPr id="1" name="Shape 127"/>
        <p:cNvGrpSpPr/>
        <p:nvPr/>
      </p:nvGrpSpPr>
      <p:grpSpPr>
        <a:xfrm>
          <a:off x="0" y="0"/>
          <a:ext cx="0" cy="0"/>
          <a:chOff x="0" y="0"/>
          <a:chExt cx="0" cy="0"/>
        </a:xfrm>
      </p:grpSpPr>
      <p:pic>
        <p:nvPicPr>
          <p:cNvPr id="128" name="Google Shape;128;p20"/>
          <p:cNvPicPr preferRelativeResize="0"/>
          <p:nvPr/>
        </p:nvPicPr>
        <p:blipFill>
          <a:blip r:embed="rId2">
            <a:alphaModFix/>
          </a:blip>
          <a:stretch>
            <a:fillRect/>
          </a:stretch>
        </p:blipFill>
        <p:spPr>
          <a:xfrm>
            <a:off x="497334" y="263734"/>
            <a:ext cx="941933" cy="943767"/>
          </a:xfrm>
          <a:prstGeom prst="rect">
            <a:avLst/>
          </a:prstGeom>
          <a:noFill/>
          <a:ln>
            <a:noFill/>
          </a:ln>
        </p:spPr>
      </p:pic>
      <p:cxnSp>
        <p:nvCxnSpPr>
          <p:cNvPr id="129" name="Google Shape;129;p20"/>
          <p:cNvCxnSpPr/>
          <p:nvPr/>
        </p:nvCxnSpPr>
        <p:spPr>
          <a:xfrm>
            <a:off x="578000" y="5031033"/>
            <a:ext cx="0" cy="1323600"/>
          </a:xfrm>
          <a:prstGeom prst="straightConnector1">
            <a:avLst/>
          </a:prstGeom>
          <a:noFill/>
          <a:ln w="19050" cap="flat" cmpd="sng">
            <a:solidFill>
              <a:schemeClr val="dk2"/>
            </a:solidFill>
            <a:prstDash val="solid"/>
            <a:round/>
            <a:headEnd type="none" w="med" len="med"/>
            <a:tailEnd type="none" w="med" len="med"/>
          </a:ln>
        </p:spPr>
      </p:cxnSp>
      <p:sp>
        <p:nvSpPr>
          <p:cNvPr id="130" name="Google Shape;130;p20"/>
          <p:cNvSpPr txBox="1"/>
          <p:nvPr/>
        </p:nvSpPr>
        <p:spPr>
          <a:xfrm>
            <a:off x="569700" y="2020867"/>
            <a:ext cx="3577600" cy="1674305"/>
          </a:xfrm>
          <a:prstGeom prst="rect">
            <a:avLst/>
          </a:prstGeom>
          <a:noFill/>
          <a:ln>
            <a:noFill/>
          </a:ln>
        </p:spPr>
        <p:txBody>
          <a:bodyPr spcFirstLastPara="1" wrap="square" lIns="0" tIns="0" rIns="0" bIns="0" anchor="t" anchorCtr="0">
            <a:spAutoFit/>
          </a:bodyPr>
          <a:lstStyle/>
          <a:p>
            <a:pPr marL="0" lvl="0" indent="0" algn="l" rtl="0">
              <a:lnSpc>
                <a:spcPct val="85000"/>
              </a:lnSpc>
              <a:spcBef>
                <a:spcPts val="0"/>
              </a:spcBef>
              <a:spcAft>
                <a:spcPts val="0"/>
              </a:spcAft>
              <a:buNone/>
            </a:pPr>
            <a:r>
              <a:rPr lang="en" sz="6400">
                <a:solidFill>
                  <a:schemeClr val="accent6"/>
                </a:solidFill>
                <a:latin typeface="Manrope Medium"/>
                <a:ea typeface="Manrope Medium"/>
                <a:cs typeface="Manrope Medium"/>
                <a:sym typeface="Manrope Medium"/>
              </a:rPr>
              <a:t>Thank</a:t>
            </a:r>
            <a:endParaRPr sz="6400">
              <a:solidFill>
                <a:schemeClr val="accent6"/>
              </a:solidFill>
              <a:latin typeface="Manrope Medium"/>
              <a:ea typeface="Manrope Medium"/>
              <a:cs typeface="Manrope Medium"/>
              <a:sym typeface="Manrope Medium"/>
            </a:endParaRPr>
          </a:p>
          <a:p>
            <a:pPr marL="0" lvl="0" indent="0" algn="l" rtl="0">
              <a:lnSpc>
                <a:spcPct val="85000"/>
              </a:lnSpc>
              <a:spcBef>
                <a:spcPts val="0"/>
              </a:spcBef>
              <a:spcAft>
                <a:spcPts val="0"/>
              </a:spcAft>
              <a:buNone/>
            </a:pPr>
            <a:r>
              <a:rPr lang="en" sz="6400">
                <a:solidFill>
                  <a:schemeClr val="accent6"/>
                </a:solidFill>
                <a:latin typeface="Manrope Medium"/>
                <a:ea typeface="Manrope Medium"/>
                <a:cs typeface="Manrope Medium"/>
                <a:sym typeface="Manrope Medium"/>
              </a:rPr>
              <a:t>You</a:t>
            </a:r>
            <a:endParaRPr sz="6400">
              <a:solidFill>
                <a:schemeClr val="accent6"/>
              </a:solidFill>
              <a:latin typeface="Manrope Medium"/>
              <a:ea typeface="Manrope Medium"/>
              <a:cs typeface="Manrope Medium"/>
              <a:sym typeface="Manrope Medium"/>
            </a:endParaRPr>
          </a:p>
        </p:txBody>
      </p:sp>
      <p:sp>
        <p:nvSpPr>
          <p:cNvPr id="131" name="Google Shape;131;p20"/>
          <p:cNvSpPr txBox="1">
            <a:spLocks noGrp="1"/>
          </p:cNvSpPr>
          <p:nvPr>
            <p:ph type="body" idx="1"/>
          </p:nvPr>
        </p:nvSpPr>
        <p:spPr>
          <a:xfrm>
            <a:off x="757800" y="5017667"/>
            <a:ext cx="3389600" cy="1338000"/>
          </a:xfrm>
          <a:prstGeom prst="rect">
            <a:avLst/>
          </a:prstGeom>
          <a:noFill/>
          <a:ln>
            <a:noFill/>
          </a:ln>
        </p:spPr>
        <p:txBody>
          <a:bodyPr spcFirstLastPara="1" wrap="square" lIns="0" tIns="0" rIns="0" bIns="0" anchor="b" anchorCtr="0">
            <a:noAutofit/>
          </a:bodyPr>
          <a:lstStyle>
            <a:lvl1pPr marL="609585" lvl="0"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1pPr>
            <a:lvl2pPr marL="1219170" lvl="1"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2pPr>
            <a:lvl3pPr marL="1828754" lvl="2"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3pPr>
            <a:lvl4pPr marL="2438339" lvl="3"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4pPr>
            <a:lvl5pPr marL="3047924" lvl="4"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5pPr>
            <a:lvl6pPr marL="3657509" lvl="5"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6pPr>
            <a:lvl7pPr marL="4267093" lvl="6"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7pPr>
            <a:lvl8pPr marL="4876678" lvl="7"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8pPr>
            <a:lvl9pPr marL="5486263" lvl="8"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9pPr>
          </a:lstStyle>
          <a:p>
            <a:endParaRPr/>
          </a:p>
        </p:txBody>
      </p:sp>
      <p:sp>
        <p:nvSpPr>
          <p:cNvPr id="132" name="Google Shape;132;p20"/>
          <p:cNvSpPr txBox="1"/>
          <p:nvPr/>
        </p:nvSpPr>
        <p:spPr>
          <a:xfrm rot="-5400000">
            <a:off x="11052189" y="5607167"/>
            <a:ext cx="1316400" cy="164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933">
                <a:solidFill>
                  <a:schemeClr val="lt2"/>
                </a:solidFill>
                <a:latin typeface="Manrope"/>
                <a:ea typeface="Manrope"/>
                <a:cs typeface="Manrope"/>
                <a:sym typeface="Manrope"/>
              </a:rPr>
              <a:t>©️COGNITE 2023</a:t>
            </a:r>
            <a:endParaRPr sz="933">
              <a:solidFill>
                <a:schemeClr val="lt2"/>
              </a:solidFill>
              <a:latin typeface="Manrope"/>
              <a:ea typeface="Manrope"/>
              <a:cs typeface="Manrope"/>
              <a:sym typeface="Manrope"/>
            </a:endParaRPr>
          </a:p>
        </p:txBody>
      </p:sp>
    </p:spTree>
    <p:extLst>
      <p:ext uri="{BB962C8B-B14F-4D97-AF65-F5344CB8AC3E}">
        <p14:creationId xmlns:p14="http://schemas.microsoft.com/office/powerpoint/2010/main" val="3618585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184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Option">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A8A83A78-C306-BF4C-A9FF-1CF870092F70}"/>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18" name="Rectangle 17">
            <a:extLst>
              <a:ext uri="{FF2B5EF4-FFF2-40B4-BE49-F238E27FC236}">
                <a16:creationId xmlns:a16="http://schemas.microsoft.com/office/drawing/2014/main" id="{697EA7A6-EED0-8049-95CF-277E667FEE09}"/>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13" name="Text Placeholder 2"/>
          <p:cNvSpPr>
            <a:spLocks noGrp="1"/>
          </p:cNvSpPr>
          <p:nvPr>
            <p:ph type="body" sz="quarter" idx="15" hasCustomPrompt="1"/>
          </p:nvPr>
        </p:nvSpPr>
        <p:spPr bwMode="auto">
          <a:xfrm>
            <a:off x="745323" y="4760586"/>
            <a:ext cx="6276531" cy="548640"/>
          </a:xfrm>
        </p:spPr>
        <p:txBody>
          <a:bodyPr lIns="0" tIns="109728" rIns="91440" bIns="109728">
            <a:noAutofit/>
          </a:bodyPr>
          <a:lstStyle>
            <a:lvl1pPr marL="0" indent="0">
              <a:spcBef>
                <a:spcPts val="600"/>
              </a:spcBef>
              <a:buNone/>
              <a:defRPr sz="1800" b="1" i="0">
                <a:solidFill>
                  <a:schemeClr val="tx1"/>
                </a:solidFill>
                <a:latin typeface="+mn-lt"/>
                <a:ea typeface="Helvetica Neue" panose="02000503000000020004" pitchFamily="2" charset="0"/>
                <a:cs typeface="Helvetica Neue" panose="02000503000000020004" pitchFamily="2" charset="0"/>
              </a:defRPr>
            </a:lvl1pPr>
          </a:lstStyle>
          <a:p>
            <a:pPr lvl="0"/>
            <a:r>
              <a:rPr lang="en-US"/>
              <a:t>Speaker Name</a:t>
            </a:r>
          </a:p>
        </p:txBody>
      </p:sp>
      <p:sp>
        <p:nvSpPr>
          <p:cNvPr id="16" name="Text Placeholder 2"/>
          <p:cNvSpPr>
            <a:spLocks noGrp="1"/>
          </p:cNvSpPr>
          <p:nvPr>
            <p:ph type="body" sz="quarter" idx="16" hasCustomPrompt="1"/>
          </p:nvPr>
        </p:nvSpPr>
        <p:spPr bwMode="auto">
          <a:xfrm>
            <a:off x="745323" y="5309508"/>
            <a:ext cx="6276531" cy="548640"/>
          </a:xfrm>
        </p:spPr>
        <p:txBody>
          <a:bodyPr lIns="0" tIns="109728" rIns="91440" bIns="109728">
            <a:noAutofit/>
          </a:bodyPr>
          <a:lstStyle>
            <a:lvl1pPr marL="0" indent="0">
              <a:spcBef>
                <a:spcPts val="600"/>
              </a:spcBef>
              <a:buNone/>
              <a:defRPr sz="1400" b="1" i="0" spc="0">
                <a:solidFill>
                  <a:schemeClr val="tx1"/>
                </a:solidFill>
                <a:latin typeface="+mn-lt"/>
                <a:ea typeface="Helvetica Neue" panose="02000503000000020004" pitchFamily="2" charset="0"/>
                <a:cs typeface="Helvetica Neue" panose="02000503000000020004" pitchFamily="2" charset="0"/>
              </a:defRPr>
            </a:lvl1pPr>
          </a:lstStyle>
          <a:p>
            <a:pPr lvl="0"/>
            <a:r>
              <a:rPr lang="en-US"/>
              <a:t>Date</a:t>
            </a:r>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8169" y="642112"/>
            <a:ext cx="1376456" cy="54864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169" y="2314719"/>
            <a:ext cx="5121974" cy="1307397"/>
          </a:xfrm>
          <a:prstGeom prst="rect">
            <a:avLst/>
          </a:prstGeom>
        </p:spPr>
      </p:pic>
    </p:spTree>
    <p:extLst>
      <p:ext uri="{BB962C8B-B14F-4D97-AF65-F5344CB8AC3E}">
        <p14:creationId xmlns:p14="http://schemas.microsoft.com/office/powerpoint/2010/main" val="115763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57646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44299307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29854682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Column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8"/>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5" name="Text Placeholder 3"/>
          <p:cNvSpPr>
            <a:spLocks noGrp="1"/>
          </p:cNvSpPr>
          <p:nvPr>
            <p:ph type="body" sz="quarter" idx="11"/>
          </p:nvPr>
        </p:nvSpPr>
        <p:spPr>
          <a:xfrm>
            <a:off x="6254324" y="1189178"/>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B7709138-67D2-8449-A11D-C8E09265C012}"/>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7BFDF358-CC03-2544-9231-3B60F96E19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97455077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Title 5"/>
          <p:cNvSpPr>
            <a:spLocks noGrp="1"/>
          </p:cNvSpPr>
          <p:nvPr>
            <p:ph type="title"/>
          </p:nvPr>
        </p:nvSpPr>
        <p:spPr>
          <a:xfrm>
            <a:off x="274391" y="228600"/>
            <a:ext cx="11615905" cy="548640"/>
          </a:xfrm>
        </p:spPr>
        <p:txBody>
          <a:bodyPr/>
          <a:lstStyle/>
          <a:p>
            <a:r>
              <a:rPr lang="en-US"/>
              <a:t>Click to edit Master title style</a:t>
            </a:r>
          </a:p>
        </p:txBody>
      </p:sp>
      <p:sp>
        <p:nvSpPr>
          <p:cNvPr id="3" name="Text Placeholder 2"/>
          <p:cNvSpPr>
            <a:spLocks noGrp="1"/>
          </p:cNvSpPr>
          <p:nvPr>
            <p:ph type="body" sz="quarter" idx="11"/>
          </p:nvPr>
        </p:nvSpPr>
        <p:spPr>
          <a:xfrm>
            <a:off x="274391" y="866288"/>
            <a:ext cx="11615905" cy="276999"/>
          </a:xfrm>
        </p:spPr>
        <p:txBody>
          <a:bodyPr tIns="0" bIns="0"/>
          <a:lstStyle>
            <a:lvl1pPr marL="0" indent="0" algn="l">
              <a:buFontTx/>
              <a:buNone/>
              <a:defRPr sz="1800" b="1" i="0">
                <a:solidFill>
                  <a:schemeClr val="accent1"/>
                </a:solidFill>
                <a:latin typeface="+mn-lt"/>
                <a:ea typeface="Helvetica Neue" panose="02000503000000020004" pitchFamily="2" charset="0"/>
                <a:cs typeface="Helvetica Neue" panose="02000503000000020004" pitchFamily="2"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9"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220D3EF1-413C-2246-9662-FCF08A65F7A7}"/>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03BAD107-700A-FE40-95F3-0354FE4EFEC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88836931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Sub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371599"/>
            <a:ext cx="11615905"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1" y="228600"/>
            <a:ext cx="11615905" cy="548640"/>
          </a:xfrm>
        </p:spPr>
        <p:txBody>
          <a:bodyPr/>
          <a:lstStyle>
            <a:lvl1pPr>
              <a:defRPr>
                <a:solidFill>
                  <a:schemeClr val="accent1"/>
                </a:solidFill>
              </a:defRPr>
            </a:lvl1pPr>
          </a:lstStyle>
          <a:p>
            <a:r>
              <a:rPr lang="en-US"/>
              <a:t>Click to edit Master title style</a:t>
            </a:r>
          </a:p>
        </p:txBody>
      </p:sp>
      <p:sp>
        <p:nvSpPr>
          <p:cNvPr id="3" name="Text Placeholder 2"/>
          <p:cNvSpPr>
            <a:spLocks noGrp="1"/>
          </p:cNvSpPr>
          <p:nvPr>
            <p:ph type="body" sz="quarter" idx="11"/>
          </p:nvPr>
        </p:nvSpPr>
        <p:spPr>
          <a:xfrm>
            <a:off x="274391" y="866288"/>
            <a:ext cx="11615905" cy="276999"/>
          </a:xfrm>
        </p:spPr>
        <p:txBody>
          <a:bodyPr tIns="0" bIns="0"/>
          <a:lstStyle>
            <a:lvl1pPr marL="0" indent="0" algn="l">
              <a:buFontTx/>
              <a:buNone/>
              <a:defRPr sz="1800" b="1">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02D5AC9C-6504-2547-9F14-41DD8F9EDB2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93A42516-3468-6346-96A7-96C28D436DC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6925337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Heading">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3" y="1189176"/>
            <a:ext cx="11655839" cy="1577355"/>
          </a:xfrm>
        </p:spPr>
        <p:txBody>
          <a:bodyPr rIns="0"/>
          <a:lstStyle>
            <a:lvl1pPr marL="0" indent="0">
              <a:buClr>
                <a:schemeClr val="tx1">
                  <a:lumMod val="50000"/>
                </a:schemeClr>
              </a:buClr>
              <a:buNone/>
              <a:defRPr sz="1800" b="1">
                <a:solidFill>
                  <a:schemeClr val="tx1"/>
                </a:solidFill>
              </a:defRPr>
            </a:lvl1pPr>
            <a:lvl2pPr marL="285750" indent="-220663">
              <a:buClr>
                <a:schemeClr val="tx1">
                  <a:lumMod val="50000"/>
                </a:schemeClr>
              </a:buClr>
              <a:buFont typeface="Arial" charset="0"/>
              <a:buChar char="•"/>
              <a:tabLst/>
              <a:defRPr sz="1600">
                <a:solidFill>
                  <a:schemeClr val="tx1"/>
                </a:solidFill>
              </a:defRPr>
            </a:lvl2pPr>
            <a:lvl3pPr marL="517525" indent="-173038">
              <a:buClr>
                <a:schemeClr val="tx1">
                  <a:lumMod val="50000"/>
                </a:schemeClr>
              </a:buClr>
              <a:buFont typeface="Arial" charset="0"/>
              <a:buChar char="•"/>
              <a:tabLst/>
              <a:defRPr sz="1400">
                <a:solidFill>
                  <a:schemeClr val="tx1"/>
                </a:solidFill>
              </a:defRPr>
            </a:lvl3pPr>
            <a:lvl4pPr marL="744538" indent="-166688">
              <a:buClr>
                <a:schemeClr val="tx1">
                  <a:lumMod val="50000"/>
                </a:schemeClr>
              </a:buClr>
              <a:buFont typeface="Arial" charset="0"/>
              <a:buChar char="•"/>
              <a:tabLst/>
              <a:defRPr sz="1200">
                <a:solidFill>
                  <a:schemeClr val="tx1"/>
                </a:solidFill>
              </a:defRPr>
            </a:lvl4pPr>
            <a:lvl5pPr marL="971550" indent="-173038">
              <a:buClr>
                <a:schemeClr val="tx1">
                  <a:lumMod val="50000"/>
                </a:schemeClr>
              </a:buClr>
              <a:buFont typeface="Arial" charset="0"/>
              <a:buChar char="•"/>
              <a:tabLst/>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hape 3">
            <a:extLst>
              <a:ext uri="{FF2B5EF4-FFF2-40B4-BE49-F238E27FC236}">
                <a16:creationId xmlns:a16="http://schemas.microsoft.com/office/drawing/2014/main" id="{0FB39B1C-7FCA-2D47-BFDD-94C358AF3816}"/>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99FAD52C-9D2A-DE42-85F3-D74E193CF288}"/>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D06B110B-30AC-0A4D-BBA1-1DE5FA5DF2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8678514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Two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lvl1pPr>
              <a:defRPr>
                <a:solidFill>
                  <a:schemeClr val="accent1"/>
                </a:solidFill>
              </a:defRPr>
            </a:lvl1pPr>
          </a:lstStyle>
          <a:p>
            <a:r>
              <a:rPr lang="en-US"/>
              <a:t>Click to edit Master title style</a:t>
            </a:r>
          </a:p>
        </p:txBody>
      </p:sp>
      <p:sp>
        <p:nvSpPr>
          <p:cNvPr id="6" name="Text Placeholder 5"/>
          <p:cNvSpPr>
            <a:spLocks noGrp="1"/>
          </p:cNvSpPr>
          <p:nvPr>
            <p:ph type="body" sz="quarter" idx="10"/>
          </p:nvPr>
        </p:nvSpPr>
        <p:spPr>
          <a:xfrm>
            <a:off x="274392" y="1189176"/>
            <a:ext cx="5666316" cy="1577355"/>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6259475" y="1189176"/>
            <a:ext cx="5670757" cy="1577355"/>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1" name="Shape 5">
            <a:extLst>
              <a:ext uri="{FF2B5EF4-FFF2-40B4-BE49-F238E27FC236}">
                <a16:creationId xmlns:a16="http://schemas.microsoft.com/office/drawing/2014/main" id="{DAD0DA99-DFB8-9742-82DB-4AAADCD6C96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9" name="Graphic 8">
            <a:extLst>
              <a:ext uri="{FF2B5EF4-FFF2-40B4-BE49-F238E27FC236}">
                <a16:creationId xmlns:a16="http://schemas.microsoft.com/office/drawing/2014/main" id="{6A489CF9-ADF6-F949-88A4-40C0F0D26B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01320049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Three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2"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4217591"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12"/>
          </p:nvPr>
        </p:nvSpPr>
        <p:spPr>
          <a:xfrm>
            <a:off x="8160790"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ACDE8D3E-C090-734E-8EB2-6DEAD01CB001}"/>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10" name="Graphic 9">
            <a:extLst>
              <a:ext uri="{FF2B5EF4-FFF2-40B4-BE49-F238E27FC236}">
                <a16:creationId xmlns:a16="http://schemas.microsoft.com/office/drawing/2014/main" id="{9E5B25F7-5498-4B4E-8D9A-DD0D986BC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47030769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Four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3"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3214546"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12"/>
          </p:nvPr>
        </p:nvSpPr>
        <p:spPr>
          <a:xfrm>
            <a:off x="6154700"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p:cNvSpPr>
            <a:spLocks noGrp="1"/>
          </p:cNvSpPr>
          <p:nvPr>
            <p:ph type="body" sz="quarter" idx="13"/>
          </p:nvPr>
        </p:nvSpPr>
        <p:spPr>
          <a:xfrm>
            <a:off x="9094854"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p:cNvSpPr>
            <a:spLocks noGrp="1"/>
          </p:cNvSpPr>
          <p:nvPr>
            <p:ph type="body" sz="quarter" idx="14"/>
          </p:nvPr>
        </p:nvSpPr>
        <p:spPr>
          <a:xfrm>
            <a:off x="274391" y="866288"/>
            <a:ext cx="11655840" cy="276999"/>
          </a:xfrm>
        </p:spPr>
        <p:txBody>
          <a:bodyPr tIns="0" bIns="0"/>
          <a:lstStyle>
            <a:lvl1pPr marL="0" indent="0" algn="l">
              <a:buFontTx/>
              <a:buNone/>
              <a:defRPr sz="1800" b="1" i="0">
                <a:solidFill>
                  <a:schemeClr val="accent1"/>
                </a:solidFill>
                <a:latin typeface="+mn-lt"/>
                <a:ea typeface="Helvetica Neue" panose="02000503000000020004" pitchFamily="2" charset="0"/>
                <a:cs typeface="Helvetica Neue" panose="02000503000000020004" pitchFamily="2"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17"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6A0C810E-4C39-A94D-B416-E733B13627EA}"/>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13" name="Graphic 12">
            <a:extLst>
              <a:ext uri="{FF2B5EF4-FFF2-40B4-BE49-F238E27FC236}">
                <a16:creationId xmlns:a16="http://schemas.microsoft.com/office/drawing/2014/main" id="{95E12026-C38F-DD45-8192-0907D9B024C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63681604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57200677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 Photo">
    <p:spTree>
      <p:nvGrpSpPr>
        <p:cNvPr id="1" name=""/>
        <p:cNvGrpSpPr/>
        <p:nvPr/>
      </p:nvGrpSpPr>
      <p:grpSpPr>
        <a:xfrm>
          <a:off x="0" y="0"/>
          <a:ext cx="0" cy="0"/>
          <a:chOff x="0" y="0"/>
          <a:chExt cx="0" cy="0"/>
        </a:xfrm>
      </p:grpSpPr>
      <p:sp>
        <p:nvSpPr>
          <p:cNvPr id="8" name="Picture Placeholder 13"/>
          <p:cNvSpPr>
            <a:spLocks noGrp="1"/>
          </p:cNvSpPr>
          <p:nvPr>
            <p:ph type="pic" sz="quarter" idx="11"/>
          </p:nvPr>
        </p:nvSpPr>
        <p:spPr>
          <a:xfrm>
            <a:off x="6097588" y="0"/>
            <a:ext cx="6094412" cy="6858000"/>
          </a:xfrm>
          <a:blipFill>
            <a:blip r:embed="rId2"/>
            <a:stretch>
              <a:fillRect/>
            </a:stretch>
          </a:blipFill>
        </p:spPr>
        <p:txBody>
          <a:bodyPr tIns="548640" anchor="ctr" anchorCtr="0">
            <a:noAutofit/>
          </a:bodyPr>
          <a:lstStyle>
            <a:lvl1pPr marL="0" indent="0" algn="ctr">
              <a:buFontTx/>
              <a:buNone/>
              <a:defRPr sz="1600" baseline="0">
                <a:solidFill>
                  <a:schemeClr val="tx1"/>
                </a:solidFill>
              </a:defRPr>
            </a:lvl1pPr>
          </a:lstStyle>
          <a:p>
            <a:r>
              <a:rPr lang="en-US"/>
              <a:t>Click icon to add picture</a:t>
            </a:r>
          </a:p>
        </p:txBody>
      </p:sp>
      <p:sp>
        <p:nvSpPr>
          <p:cNvPr id="4" name="Text Placeholder 3"/>
          <p:cNvSpPr>
            <a:spLocks noGrp="1"/>
          </p:cNvSpPr>
          <p:nvPr>
            <p:ph type="body" sz="quarter" idx="10"/>
          </p:nvPr>
        </p:nvSpPr>
        <p:spPr>
          <a:xfrm>
            <a:off x="274391" y="1458012"/>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1" y="228600"/>
            <a:ext cx="5670757" cy="548640"/>
          </a:xfrm>
        </p:spPr>
        <p:txBody>
          <a:bodyPr lIns="91440"/>
          <a:lstStyle>
            <a:lvl1pPr algn="l">
              <a:defRPr/>
            </a:lvl1pPr>
          </a:lstStyle>
          <a:p>
            <a:r>
              <a:rPr lang="en-US"/>
              <a:t>Click to edit Master title style</a:t>
            </a:r>
          </a:p>
        </p:txBody>
      </p:sp>
      <p:sp>
        <p:nvSpPr>
          <p:cNvPr id="14"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39E92B43-3546-3A49-8960-F79EDA070FF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Tree>
    <p:extLst>
      <p:ext uri="{BB962C8B-B14F-4D97-AF65-F5344CB8AC3E}">
        <p14:creationId xmlns:p14="http://schemas.microsoft.com/office/powerpoint/2010/main" val="156719631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accent1"/>
                </a:solidFill>
              </a:defRPr>
            </a:lvl1pPr>
          </a:lstStyle>
          <a:p>
            <a:r>
              <a:rPr lang="en-US"/>
              <a:t>Slide for developer code</a:t>
            </a:r>
          </a:p>
        </p:txBody>
      </p:sp>
      <p:sp>
        <p:nvSpPr>
          <p:cNvPr id="5" name="Text Placeholder 4"/>
          <p:cNvSpPr>
            <a:spLocks noGrp="1"/>
          </p:cNvSpPr>
          <p:nvPr>
            <p:ph type="body" sz="quarter" idx="10"/>
          </p:nvPr>
        </p:nvSpPr>
        <p:spPr>
          <a:xfrm>
            <a:off x="257285" y="2071384"/>
            <a:ext cx="11653522" cy="1392689"/>
          </a:xfrm>
          <a:solidFill>
            <a:schemeClr val="bg2"/>
          </a:solidFill>
        </p:spPr>
        <p:txBody>
          <a:bodyPr lIns="182880" tIns="182880" bIns="182880"/>
          <a:lstStyle>
            <a:lvl1pPr marL="0" indent="0">
              <a:buNone/>
              <a:defRPr sz="1800">
                <a:solidFill>
                  <a:schemeClr val="accent1"/>
                </a:solidFill>
                <a:latin typeface="Consolas" panose="020B0609020204030204" pitchFamily="49" charset="0"/>
                <a:cs typeface="Consolas" panose="020B0609020204030204" pitchFamily="49" charset="0"/>
              </a:defRPr>
            </a:lvl1pPr>
            <a:lvl2pPr marL="339657" indent="0">
              <a:buNone/>
              <a:defRPr sz="1200">
                <a:solidFill>
                  <a:schemeClr val="accent1"/>
                </a:solidFill>
                <a:latin typeface="Consolas" panose="020B0609020204030204" pitchFamily="49" charset="0"/>
                <a:cs typeface="Consolas" panose="020B0609020204030204" pitchFamily="49" charset="0"/>
              </a:defRPr>
            </a:lvl2pPr>
            <a:lvl3pPr marL="572973" indent="0">
              <a:buNone/>
              <a:defRPr sz="1100">
                <a:solidFill>
                  <a:schemeClr val="accent1"/>
                </a:solidFill>
                <a:latin typeface="Consolas" panose="020B0609020204030204" pitchFamily="49" charset="0"/>
                <a:cs typeface="Consolas" panose="020B0609020204030204" pitchFamily="49" charset="0"/>
              </a:defRPr>
            </a:lvl3pPr>
            <a:lvl4pPr marL="798353" indent="0">
              <a:buNone/>
              <a:defRPr sz="1050">
                <a:solidFill>
                  <a:schemeClr val="accent1"/>
                </a:solidFill>
                <a:latin typeface="Consolas" panose="020B0609020204030204" pitchFamily="49" charset="0"/>
                <a:cs typeface="Consolas" panose="020B0609020204030204" pitchFamily="49" charset="0"/>
              </a:defRPr>
            </a:lvl4pPr>
            <a:lvl5pPr marL="1030082" indent="0">
              <a:buNone/>
              <a:defRPr sz="105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5"/>
          <p:cNvSpPr>
            <a:spLocks noGrp="1"/>
          </p:cNvSpPr>
          <p:nvPr>
            <p:ph type="body" sz="quarter" idx="11"/>
          </p:nvPr>
        </p:nvSpPr>
        <p:spPr>
          <a:xfrm>
            <a:off x="274391" y="1189177"/>
            <a:ext cx="11653523" cy="784830"/>
          </a:xfrm>
        </p:spPr>
        <p:txBody>
          <a:bodyPr/>
          <a:lstStyle>
            <a:lvl1pPr marL="0" indent="0">
              <a:buNone/>
              <a:defRPr sz="1800" b="1">
                <a:solidFill>
                  <a:schemeClr val="accent1"/>
                </a:solidFill>
              </a:defRPr>
            </a:lvl1pPr>
            <a:lvl2pPr marL="285750" indent="-220663">
              <a:buFont typeface="Arial" charset="0"/>
              <a:buChar char="•"/>
              <a:tabLst/>
              <a:defRPr sz="1600">
                <a:solidFill>
                  <a:schemeClr val="accent1"/>
                </a:solidFill>
              </a:defRPr>
            </a:lvl2pPr>
            <a:lvl3pPr marL="517525" indent="-173038">
              <a:buFont typeface="Arial" charset="0"/>
              <a:buChar char="•"/>
              <a:tabLst/>
              <a:defRPr sz="1400"/>
            </a:lvl3pPr>
            <a:lvl4pPr marL="744538" indent="-166688">
              <a:buFont typeface="Arial" charset="0"/>
              <a:buChar char="•"/>
              <a:tabLst/>
              <a:defRPr sz="1200"/>
            </a:lvl4pPr>
            <a:lvl5pPr marL="971550" indent="-173038">
              <a:buFont typeface="Arial" charset="0"/>
              <a:buChar char="•"/>
              <a:tabLst/>
              <a:defRPr sz="1050"/>
            </a:lvl5pPr>
          </a:lstStyle>
          <a:p>
            <a:pPr lvl="0"/>
            <a:r>
              <a:rPr lang="en-US"/>
              <a:t>Click to edit Master text styles</a:t>
            </a:r>
          </a:p>
          <a:p>
            <a:pPr lvl="1"/>
            <a:r>
              <a:rPr lang="en-US"/>
              <a:t>Second level</a:t>
            </a:r>
          </a:p>
        </p:txBody>
      </p:sp>
      <p:sp>
        <p:nvSpPr>
          <p:cNvPr id="11"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F3A621D0-865E-B045-AFA1-305433D4695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154DA75B-04D3-D941-9CD1-C2DA25E817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59649707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bg1">
                    <a:lumMod val="50000"/>
                    <a:lumOff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9" name="Shape 5">
            <a:extLst>
              <a:ext uri="{FF2B5EF4-FFF2-40B4-BE49-F238E27FC236}">
                <a16:creationId xmlns:a16="http://schemas.microsoft.com/office/drawing/2014/main" id="{E7668196-8426-454C-B678-A05F4AF25339}"/>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bg1">
                    <a:lumMod val="50000"/>
                    <a:lumOff val="50000"/>
                  </a:schemeClr>
                </a:solidFill>
                <a:latin typeface="Arial" charset="0"/>
                <a:ea typeface="Arial" charset="0"/>
                <a:cs typeface="Arial" charset="0"/>
              </a:rPr>
              <a:t>© </a:t>
            </a:r>
            <a:r>
              <a:rPr lang="en-US" sz="500" cap="all">
                <a:solidFill>
                  <a:schemeClr val="bg1">
                    <a:lumMod val="50000"/>
                    <a:lumOff val="50000"/>
                  </a:schemeClr>
                </a:solidFill>
                <a:latin typeface="Arial" charset="0"/>
                <a:ea typeface="Arial" charset="0"/>
                <a:cs typeface="Arial" charset="0"/>
              </a:rPr>
              <a:t>C3.</a:t>
            </a:r>
            <a:r>
              <a:rPr lang="en-US" sz="500" cap="none">
                <a:solidFill>
                  <a:schemeClr val="bg1">
                    <a:lumMod val="50000"/>
                    <a:lumOff val="50000"/>
                  </a:schemeClr>
                </a:solidFill>
                <a:latin typeface="Arial" charset="0"/>
                <a:ea typeface="Arial" charset="0"/>
                <a:cs typeface="Arial" charset="0"/>
              </a:rPr>
              <a:t>ai</a:t>
            </a:r>
            <a:r>
              <a:rPr sz="500" cap="all">
                <a:solidFill>
                  <a:schemeClr val="bg1">
                    <a:lumMod val="50000"/>
                    <a:lumOff val="50000"/>
                  </a:schemeClr>
                </a:solidFill>
                <a:latin typeface="Arial" charset="0"/>
                <a:ea typeface="Arial" charset="0"/>
                <a:cs typeface="Arial" charset="0"/>
              </a:rPr>
              <a:t> 20</a:t>
            </a:r>
            <a:r>
              <a:rPr lang="en-US" sz="500" cap="all">
                <a:solidFill>
                  <a:schemeClr val="bg1">
                    <a:lumMod val="50000"/>
                    <a:lumOff val="50000"/>
                  </a:schemeClr>
                </a:solidFill>
                <a:latin typeface="Arial" charset="0"/>
                <a:ea typeface="Arial" charset="0"/>
                <a:cs typeface="Arial" charset="0"/>
              </a:rPr>
              <a:t>21</a:t>
            </a:r>
            <a:r>
              <a:rPr sz="500" cap="all">
                <a:solidFill>
                  <a:schemeClr val="bg1">
                    <a:lumMod val="50000"/>
                    <a:lumOff val="50000"/>
                  </a:schemeClr>
                </a:solidFill>
                <a:latin typeface="Arial" charset="0"/>
                <a:ea typeface="Arial" charset="0"/>
                <a:cs typeface="Arial" charset="0"/>
              </a:rPr>
              <a:t>  |  confidential - DO not copy, repurpose or distribute</a:t>
            </a:r>
          </a:p>
        </p:txBody>
      </p:sp>
      <p:pic>
        <p:nvPicPr>
          <p:cNvPr id="5" name="Graphic 4">
            <a:extLst>
              <a:ext uri="{FF2B5EF4-FFF2-40B4-BE49-F238E27FC236}">
                <a16:creationId xmlns:a16="http://schemas.microsoft.com/office/drawing/2014/main" id="{7153C7F1-4A8B-1148-8D28-B6D0556ED5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84836068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335742195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93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16075069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91341049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788416913"/>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05528452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0228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70000527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23184256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2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283179018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14042296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27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26618213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83490472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35D50-79E1-F29F-62C6-E375E1580C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8D2106D-6180-84A2-E5AD-6800E797FD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C0A55F-4FB5-2339-1952-E983D9347B3E}"/>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490902F5-502B-3536-D88C-846BCA78E85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68FFDAC-FD73-DE08-2CD6-742C66C404C4}"/>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1188972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A9DFF-C0B3-1702-8F85-9E410D831F2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888B93E-27F2-3D1B-E9B8-C604F35845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96B3A20-DB4A-7E33-E254-642F4F5302BD}"/>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6F04EC77-21C0-48B0-74B2-436603772D9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8BA89F6-514A-34DA-350E-6C1756AE1A50}"/>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2489629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1C27C-2374-E522-2230-0C683A4C95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FFF423D-614B-8192-C473-778F3E90ED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BA1419-AF70-2A48-9399-DC309AAD8CC7}"/>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5D7B15B2-D8FA-D72C-9EBA-BDFE311E76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5F4897-7F20-6E22-ECF7-EA0393E854E0}"/>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2047466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20769-328F-91CF-7A3E-8834A6D68EE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24A7A33-91CF-6402-EB1C-F9129F0EB6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688366F-62B7-8F30-9CC4-67394C6B9D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2FF628E-38F3-7049-1B61-8E2FC859CFEB}"/>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6" name="Footer Placeholder 5">
            <a:extLst>
              <a:ext uri="{FF2B5EF4-FFF2-40B4-BE49-F238E27FC236}">
                <a16:creationId xmlns:a16="http://schemas.microsoft.com/office/drawing/2014/main" id="{B211E95F-5EA0-DBBC-E99A-87515022B3D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C1E6B41-B2F9-C11C-710D-AED2FEBBB376}"/>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18608511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5349A-6065-7E41-28BB-B5327B5B6E6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260D54B-C7B3-BF32-CC88-A0F9622928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E751BE-017B-3B70-E231-642172CCAC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BB554CA-977A-6FD5-BD05-4224B84460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5A0924-7E97-E792-1DDD-127238F8CE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E181887-63F8-19E1-9E97-08B24DB0FBC0}"/>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8" name="Footer Placeholder 7">
            <a:extLst>
              <a:ext uri="{FF2B5EF4-FFF2-40B4-BE49-F238E27FC236}">
                <a16:creationId xmlns:a16="http://schemas.microsoft.com/office/drawing/2014/main" id="{5C06F2FE-A9B4-17AC-466F-0C5E57194A2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CC35ABC-3875-9AE0-5506-FB11A4C3AEF7}"/>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24775877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E96F6-3401-CC33-D78E-4146DE34D79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87B2D65-D421-8022-8849-504562C7A2BA}"/>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4" name="Footer Placeholder 3">
            <a:extLst>
              <a:ext uri="{FF2B5EF4-FFF2-40B4-BE49-F238E27FC236}">
                <a16:creationId xmlns:a16="http://schemas.microsoft.com/office/drawing/2014/main" id="{3D574362-655D-E75B-D30D-4A41C350510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F5F802C-199C-EAC8-27D2-CDF9AE07005E}"/>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9571333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16A1848E-B7FC-0FE1-6B0F-8CF5F7C5D5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8587" y="139788"/>
            <a:ext cx="1388187" cy="411424"/>
          </a:xfrm>
          <a:prstGeom prst="rect">
            <a:avLst/>
          </a:prstGeom>
        </p:spPr>
      </p:pic>
    </p:spTree>
    <p:extLst>
      <p:ext uri="{BB962C8B-B14F-4D97-AF65-F5344CB8AC3E}">
        <p14:creationId xmlns:p14="http://schemas.microsoft.com/office/powerpoint/2010/main" val="32981607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392AE-C978-4641-E376-4CE752CC2C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AE0B1B1-D359-AA76-D3DC-80B8F9F37B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0075ACF-6548-1A18-EAFA-712D37A37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423EB4-51F4-8B51-48AC-0F00FD7E0A57}"/>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6" name="Footer Placeholder 5">
            <a:extLst>
              <a:ext uri="{FF2B5EF4-FFF2-40B4-BE49-F238E27FC236}">
                <a16:creationId xmlns:a16="http://schemas.microsoft.com/office/drawing/2014/main" id="{14B15F9E-59FB-3818-C5D2-106598B1519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105A5AB-4D3B-59C3-A9C7-FEFEE698C133}"/>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42360117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1D57A-376E-F87F-524D-4184D6E1A7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BEEDCDF-A739-31A5-7D6F-D34E8EDFB5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61D3E83-DECC-97F3-EE50-63F4E55EC6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FB4229-6BBA-8E76-0103-3DE9D307A42E}"/>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6" name="Footer Placeholder 5">
            <a:extLst>
              <a:ext uri="{FF2B5EF4-FFF2-40B4-BE49-F238E27FC236}">
                <a16:creationId xmlns:a16="http://schemas.microsoft.com/office/drawing/2014/main" id="{9D37970C-2213-9B98-C47C-7CCDC5BE742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950E93F-C732-2255-CC85-544498C1DC33}"/>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37464514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5F79-7289-F117-F9C6-DCA44E761B3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F36EA20-5632-370A-0006-A01FD60627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257EE8A-7452-E29A-264F-968E3FCA8628}"/>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71DB64E5-EFC5-4064-FC75-E8C707EA9E1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7314BEA-B552-4E30-D598-990CD75A856B}"/>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239642675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264DD6-7E1F-397C-9B28-9FE4B27BB1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CDB0AC5-8043-37E2-91FB-3DF9519921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B70334E-17FA-A24E-AC8D-212ED83512A3}"/>
              </a:ext>
            </a:extLst>
          </p:cNvPr>
          <p:cNvSpPr>
            <a:spLocks noGrp="1"/>
          </p:cNvSpPr>
          <p:nvPr>
            <p:ph type="dt" sz="half" idx="10"/>
          </p:nvPr>
        </p:nvSpPr>
        <p:spPr/>
        <p:txBody>
          <a:body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600613E6-4829-FDB7-E80D-30F5CAC88D0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9427047-FADA-91C1-3F47-125057014E17}"/>
              </a:ext>
            </a:extLst>
          </p:cNvPr>
          <p:cNvSpPr>
            <a:spLocks noGrp="1"/>
          </p:cNvSpPr>
          <p:nvPr>
            <p:ph type="sldNum" sz="quarter" idx="12"/>
          </p:nvPr>
        </p:nvSpPr>
        <p:spPr/>
        <p:txBody>
          <a:bodyPr/>
          <a:lstStyle/>
          <a:p>
            <a:fld id="{BCFE09BF-43F0-4533-838F-5FE8FB289B48}" type="slidenum">
              <a:rPr lang="en-IN" smtClean="0"/>
              <a:t>‹#›</a:t>
            </a:fld>
            <a:endParaRPr lang="en-IN"/>
          </a:p>
        </p:txBody>
      </p:sp>
    </p:spTree>
    <p:extLst>
      <p:ext uri="{BB962C8B-B14F-4D97-AF65-F5344CB8AC3E}">
        <p14:creationId xmlns:p14="http://schemas.microsoft.com/office/powerpoint/2010/main" val="16984834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40116345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20F1A-8B1E-4FFB-806E-EB4D9DC597FB}"/>
              </a:ext>
            </a:extLst>
          </p:cNvPr>
          <p:cNvSpPr>
            <a:spLocks noGrp="1"/>
          </p:cNvSpPr>
          <p:nvPr>
            <p:ph type="pic" sz="quarter" idx="10"/>
          </p:nvPr>
        </p:nvSpPr>
        <p:spPr>
          <a:xfrm>
            <a:off x="1" y="2002972"/>
            <a:ext cx="7532913" cy="4855029"/>
          </a:xfrm>
          <a:custGeom>
            <a:avLst/>
            <a:gdLst>
              <a:gd name="connsiteX0" fmla="*/ 0 w 7532913"/>
              <a:gd name="connsiteY0" fmla="*/ 0 h 4855029"/>
              <a:gd name="connsiteX1" fmla="*/ 7532913 w 7532913"/>
              <a:gd name="connsiteY1" fmla="*/ 0 h 4855029"/>
              <a:gd name="connsiteX2" fmla="*/ 7532913 w 7532913"/>
              <a:gd name="connsiteY2" fmla="*/ 4855029 h 4855029"/>
              <a:gd name="connsiteX3" fmla="*/ 0 w 7532913"/>
              <a:gd name="connsiteY3" fmla="*/ 4855029 h 4855029"/>
            </a:gdLst>
            <a:ahLst/>
            <a:cxnLst>
              <a:cxn ang="0">
                <a:pos x="connsiteX0" y="connsiteY0"/>
              </a:cxn>
              <a:cxn ang="0">
                <a:pos x="connsiteX1" y="connsiteY1"/>
              </a:cxn>
              <a:cxn ang="0">
                <a:pos x="connsiteX2" y="connsiteY2"/>
              </a:cxn>
              <a:cxn ang="0">
                <a:pos x="connsiteX3" y="connsiteY3"/>
              </a:cxn>
            </a:cxnLst>
            <a:rect l="l" t="t" r="r" b="b"/>
            <a:pathLst>
              <a:path w="7532913" h="4855029">
                <a:moveTo>
                  <a:pt x="0" y="0"/>
                </a:moveTo>
                <a:lnTo>
                  <a:pt x="7532913" y="0"/>
                </a:lnTo>
                <a:lnTo>
                  <a:pt x="7532913" y="4855029"/>
                </a:lnTo>
                <a:lnTo>
                  <a:pt x="0" y="4855029"/>
                </a:lnTo>
                <a:close/>
              </a:path>
            </a:pathLst>
          </a:custGeom>
        </p:spPr>
        <p:txBody>
          <a:bodyPr wrap="square">
            <a:noAutofit/>
          </a:bodyPr>
          <a:lstStyle/>
          <a:p>
            <a:endParaRPr lang="en-US"/>
          </a:p>
        </p:txBody>
      </p:sp>
    </p:spTree>
    <p:extLst>
      <p:ext uri="{BB962C8B-B14F-4D97-AF65-F5344CB8AC3E}">
        <p14:creationId xmlns:p14="http://schemas.microsoft.com/office/powerpoint/2010/main" val="3095228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_Gradient_Dark Blue">
    <p:bg>
      <p:bgPr>
        <a:solidFill>
          <a:schemeClr val="bg2"/>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1C9D6987-B7F5-0C98-A76B-1F2B3C15A8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924" y="0"/>
            <a:ext cx="12188952" cy="6856285"/>
          </a:xfrm>
          <a:prstGeom prst="rect">
            <a:avLst/>
          </a:prstGeom>
        </p:spPr>
      </p:pic>
      <p:sp>
        <p:nvSpPr>
          <p:cNvPr id="4" name="Title 1">
            <a:extLst>
              <a:ext uri="{FF2B5EF4-FFF2-40B4-BE49-F238E27FC236}">
                <a16:creationId xmlns:a16="http://schemas.microsoft.com/office/drawing/2014/main" id="{782285C3-99A0-8CCF-D634-885F1C5CB19F}"/>
              </a:ext>
            </a:extLst>
          </p:cNvPr>
          <p:cNvSpPr>
            <a:spLocks noGrp="1"/>
          </p:cNvSpPr>
          <p:nvPr>
            <p:ph type="title" hasCustomPrompt="1"/>
          </p:nvPr>
        </p:nvSpPr>
        <p:spPr bwMode="white">
          <a:xfrm>
            <a:off x="569911" y="3384610"/>
            <a:ext cx="8193024" cy="615553"/>
          </a:xfrm>
          <a:noFill/>
        </p:spPr>
        <p:txBody>
          <a:bodyPr wrap="square" lIns="0" tIns="0" rIns="0" bIns="0" anchor="b" anchorCtr="0">
            <a:spAutoFit/>
          </a:bodyPr>
          <a:lstStyle>
            <a:lvl1pPr>
              <a:defRPr sz="4000" b="0" i="0" spc="-50" baseline="0">
                <a:solidFill>
                  <a:schemeClr val="tx1"/>
                </a:solidFill>
                <a:latin typeface="+mn-lt"/>
                <a:cs typeface="Segoe UI" panose="020B0502040204020203" pitchFamily="34" charset="0"/>
              </a:defRPr>
            </a:lvl1pPr>
          </a:lstStyle>
          <a:p>
            <a:r>
              <a:rPr lang="en-US"/>
              <a:t>Section divider title</a:t>
            </a:r>
          </a:p>
        </p:txBody>
      </p:sp>
      <p:sp>
        <p:nvSpPr>
          <p:cNvPr id="3" name="Text Placeholder 4">
            <a:extLst>
              <a:ext uri="{FF2B5EF4-FFF2-40B4-BE49-F238E27FC236}">
                <a16:creationId xmlns:a16="http://schemas.microsoft.com/office/drawing/2014/main" id="{2EC080A7-654B-D07C-9038-BDE71311A26B}"/>
              </a:ext>
            </a:extLst>
          </p:cNvPr>
          <p:cNvSpPr>
            <a:spLocks noGrp="1"/>
          </p:cNvSpPr>
          <p:nvPr>
            <p:ph type="body" sz="quarter" idx="12" hasCustomPrompt="1"/>
          </p:nvPr>
        </p:nvSpPr>
        <p:spPr bwMode="white">
          <a:xfrm>
            <a:off x="582042" y="4215828"/>
            <a:ext cx="8193024" cy="246221"/>
          </a:xfrm>
          <a:prstGeom prst="rect">
            <a:avLst/>
          </a:prstGeo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Subtitle</a:t>
            </a:r>
          </a:p>
        </p:txBody>
      </p:sp>
    </p:spTree>
    <p:extLst>
      <p:ext uri="{BB962C8B-B14F-4D97-AF65-F5344CB8AC3E}">
        <p14:creationId xmlns:p14="http://schemas.microsoft.com/office/powerpoint/2010/main" val="314749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50">
          <p15:clr>
            <a:srgbClr val="FBAE40"/>
          </p15:clr>
        </p15:guide>
        <p15:guide id="2" orient="horz" pos="264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12750790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5355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212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20F1A-8B1E-4FFB-806E-EB4D9DC597FB}"/>
              </a:ext>
            </a:extLst>
          </p:cNvPr>
          <p:cNvSpPr>
            <a:spLocks noGrp="1"/>
          </p:cNvSpPr>
          <p:nvPr>
            <p:ph type="pic" sz="quarter" idx="10"/>
          </p:nvPr>
        </p:nvSpPr>
        <p:spPr>
          <a:xfrm>
            <a:off x="1" y="2002972"/>
            <a:ext cx="7532913" cy="4855029"/>
          </a:xfrm>
          <a:custGeom>
            <a:avLst/>
            <a:gdLst>
              <a:gd name="connsiteX0" fmla="*/ 0 w 7532913"/>
              <a:gd name="connsiteY0" fmla="*/ 0 h 4855029"/>
              <a:gd name="connsiteX1" fmla="*/ 7532913 w 7532913"/>
              <a:gd name="connsiteY1" fmla="*/ 0 h 4855029"/>
              <a:gd name="connsiteX2" fmla="*/ 7532913 w 7532913"/>
              <a:gd name="connsiteY2" fmla="*/ 4855029 h 4855029"/>
              <a:gd name="connsiteX3" fmla="*/ 0 w 7532913"/>
              <a:gd name="connsiteY3" fmla="*/ 4855029 h 4855029"/>
            </a:gdLst>
            <a:ahLst/>
            <a:cxnLst>
              <a:cxn ang="0">
                <a:pos x="connsiteX0" y="connsiteY0"/>
              </a:cxn>
              <a:cxn ang="0">
                <a:pos x="connsiteX1" y="connsiteY1"/>
              </a:cxn>
              <a:cxn ang="0">
                <a:pos x="connsiteX2" y="connsiteY2"/>
              </a:cxn>
              <a:cxn ang="0">
                <a:pos x="connsiteX3" y="connsiteY3"/>
              </a:cxn>
            </a:cxnLst>
            <a:rect l="l" t="t" r="r" b="b"/>
            <a:pathLst>
              <a:path w="7532913" h="4855029">
                <a:moveTo>
                  <a:pt x="0" y="0"/>
                </a:moveTo>
                <a:lnTo>
                  <a:pt x="7532913" y="0"/>
                </a:lnTo>
                <a:lnTo>
                  <a:pt x="7532913" y="4855029"/>
                </a:lnTo>
                <a:lnTo>
                  <a:pt x="0" y="4855029"/>
                </a:lnTo>
                <a:close/>
              </a:path>
            </a:pathLst>
          </a:custGeom>
        </p:spPr>
        <p:txBody>
          <a:bodyPr wrap="square">
            <a:noAutofit/>
          </a:bodyPr>
          <a:lstStyle/>
          <a:p>
            <a:endParaRPr lang="en-US"/>
          </a:p>
        </p:txBody>
      </p:sp>
    </p:spTree>
    <p:extLst>
      <p:ext uri="{BB962C8B-B14F-4D97-AF65-F5344CB8AC3E}">
        <p14:creationId xmlns:p14="http://schemas.microsoft.com/office/powerpoint/2010/main" val="12134995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25138818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Title Only">
    <p:bg>
      <p:bgPr>
        <a:solidFill>
          <a:srgbClr val="FFFDF9"/>
        </a:solidFill>
        <a:effectLst/>
      </p:bgPr>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73C3A004-548D-6F4A-0D00-BD592CCB519D}"/>
              </a:ext>
            </a:extLst>
          </p:cNvPr>
          <p:cNvSpPr>
            <a:spLocks noGrp="1"/>
          </p:cNvSpPr>
          <p:nvPr>
            <p:ph type="title"/>
          </p:nvPr>
        </p:nvSpPr>
        <p:spPr>
          <a:xfrm>
            <a:off x="588263" y="469900"/>
            <a:ext cx="11018520" cy="553998"/>
          </a:xfrm>
          <a:prstGeom prst="rect">
            <a:avLst/>
          </a:prstGeom>
        </p:spPr>
        <p:txBody>
          <a:bodyPr vert="horz" wrap="square" lIns="0" tIns="0" rIns="0" bIns="0" rtlCol="0" anchor="t">
            <a:spAutoFit/>
          </a:bodyPr>
          <a:lstStyle/>
          <a:p>
            <a:r>
              <a:rPr lang="en-US"/>
              <a:t>Click to edit Master title style</a:t>
            </a:r>
          </a:p>
        </p:txBody>
      </p:sp>
      <p:sp>
        <p:nvSpPr>
          <p:cNvPr id="8" name="Footer Placeholder 5">
            <a:extLst>
              <a:ext uri="{FF2B5EF4-FFF2-40B4-BE49-F238E27FC236}">
                <a16:creationId xmlns:a16="http://schemas.microsoft.com/office/drawing/2014/main" id="{A158E224-6B0C-C81E-CCB9-21FA9BEFAD49}"/>
              </a:ext>
            </a:extLst>
          </p:cNvPr>
          <p:cNvSpPr>
            <a:spLocks noGrp="1"/>
          </p:cNvSpPr>
          <p:nvPr>
            <p:ph type="ftr" sz="quarter" idx="3"/>
          </p:nvPr>
        </p:nvSpPr>
        <p:spPr>
          <a:xfrm>
            <a:off x="919162" y="6467475"/>
            <a:ext cx="2078736" cy="190500"/>
          </a:xfrm>
          <a:prstGeom prst="rect">
            <a:avLst/>
          </a:prstGeom>
        </p:spPr>
        <p:txBody>
          <a:bodyPr anchor="ctr"/>
          <a:lstStyle>
            <a:lvl1pPr>
              <a:defRPr sz="800">
                <a:solidFill>
                  <a:schemeClr val="tx1"/>
                </a:solidFill>
                <a:latin typeface="+mn-lt"/>
              </a:defRPr>
            </a:lvl1pPr>
          </a:lstStyle>
          <a:p>
            <a:r>
              <a:rPr lang="en-US"/>
              <a:t>Microsoft Fabric</a:t>
            </a:r>
            <a:endParaRPr lang="en-US" sz="800"/>
          </a:p>
        </p:txBody>
      </p:sp>
      <p:sp>
        <p:nvSpPr>
          <p:cNvPr id="9" name="Slide Number Placeholder 6">
            <a:extLst>
              <a:ext uri="{FF2B5EF4-FFF2-40B4-BE49-F238E27FC236}">
                <a16:creationId xmlns:a16="http://schemas.microsoft.com/office/drawing/2014/main" id="{0BB9B5DF-EB78-1CF8-918E-CC1CE462EBBC}"/>
              </a:ext>
            </a:extLst>
          </p:cNvPr>
          <p:cNvSpPr>
            <a:spLocks noGrp="1"/>
          </p:cNvSpPr>
          <p:nvPr>
            <p:ph type="sldNum" sz="quarter" idx="4"/>
          </p:nvPr>
        </p:nvSpPr>
        <p:spPr>
          <a:xfrm>
            <a:off x="583996" y="6467475"/>
            <a:ext cx="325642" cy="190500"/>
          </a:xfrm>
          <a:prstGeom prst="rect">
            <a:avLst/>
          </a:prstGeom>
        </p:spPr>
        <p:txBody>
          <a:bodyPr wrap="none" anchor="ctr"/>
          <a:lstStyle>
            <a:lvl1pPr algn="ctr">
              <a:buFont typeface="Arial" panose="020B0604020202020204" pitchFamily="34" charset="0"/>
              <a:buNone/>
              <a:defRPr sz="800">
                <a:solidFill>
                  <a:schemeClr val="tx1"/>
                </a:solidFill>
                <a:latin typeface="+mn-lt"/>
              </a:defRPr>
            </a:lvl1pPr>
          </a:lstStyle>
          <a:p>
            <a:fld id="{B1356FBF-028C-F74E-A7B4-9B8ED246DD1B}" type="slidenum">
              <a:rPr lang="en-US" smtClean="0"/>
              <a:pPr/>
              <a:t>‹#›</a:t>
            </a:fld>
            <a:endParaRPr lang="en-US" sz="800"/>
          </a:p>
        </p:txBody>
      </p:sp>
    </p:spTree>
    <p:extLst>
      <p:ext uri="{BB962C8B-B14F-4D97-AF65-F5344CB8AC3E}">
        <p14:creationId xmlns:p14="http://schemas.microsoft.com/office/powerpoint/2010/main" val="1717155738"/>
      </p:ext>
    </p:extLst>
  </p:cSld>
  <p:clrMapOvr>
    <a:masterClrMapping/>
  </p:clrMapOvr>
  <p:transition>
    <p:fade/>
  </p:transition>
  <p:extLst>
    <p:ext uri="{DCECCB84-F9BA-43D5-87BE-67443E8EF086}">
      <p15:sldGuideLst xmlns:p15="http://schemas.microsoft.com/office/powerpoint/2012/main">
        <p15:guide id="18" pos="4343">
          <p15:clr>
            <a:srgbClr val="A4A3A4"/>
          </p15:clr>
        </p15:guide>
        <p15:guide id="19" pos="4526">
          <p15:clr>
            <a:srgbClr val="A4A3A4"/>
          </p15:clr>
        </p15:guide>
        <p15:guide id="21" pos="5120">
          <p15:clr>
            <a:srgbClr val="A4A3A4"/>
          </p15:clr>
        </p15:guide>
        <p15:guide id="25" pos="6308">
          <p15:clr>
            <a:srgbClr val="A4A3A4"/>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99421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90DC2-B2CC-6509-74A7-E1275DE2E6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F1193DA-A7D9-B77D-63E8-E353070923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ECE13A8-0364-887F-1622-78790F484773}"/>
              </a:ext>
            </a:extLst>
          </p:cNvPr>
          <p:cNvSpPr>
            <a:spLocks noGrp="1"/>
          </p:cNvSpPr>
          <p:nvPr>
            <p:ph type="dt" sz="half" idx="10"/>
          </p:nvPr>
        </p:nvSpPr>
        <p:spPr/>
        <p:txBody>
          <a:bodyPr/>
          <a:lstStyle/>
          <a:p>
            <a:fld id="{516FDEEA-5950-4C4B-9438-38035448EA2B}" type="datetimeFigureOut">
              <a:rPr lang="en-IN" smtClean="0"/>
              <a:t>16-09-2026</a:t>
            </a:fld>
            <a:endParaRPr lang="en-IN"/>
          </a:p>
        </p:txBody>
      </p:sp>
      <p:sp>
        <p:nvSpPr>
          <p:cNvPr id="5" name="Footer Placeholder 4">
            <a:extLst>
              <a:ext uri="{FF2B5EF4-FFF2-40B4-BE49-F238E27FC236}">
                <a16:creationId xmlns:a16="http://schemas.microsoft.com/office/drawing/2014/main" id="{76C3C0B4-A7FB-00D4-F554-4480114E128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AFC5433-073D-88BD-290D-BB17BB2BA7CD}"/>
              </a:ext>
            </a:extLst>
          </p:cNvPr>
          <p:cNvSpPr>
            <a:spLocks noGrp="1"/>
          </p:cNvSpPr>
          <p:nvPr>
            <p:ph type="sldNum" sz="quarter" idx="12"/>
          </p:nvPr>
        </p:nvSpPr>
        <p:spPr/>
        <p:txBody>
          <a:bodyPr/>
          <a:lstStyle/>
          <a:p>
            <a:fld id="{DF793FF0-A6C9-4C1D-9F29-469222E2DC6B}" type="slidenum">
              <a:rPr lang="en-IN" smtClean="0"/>
              <a:t>‹#›</a:t>
            </a:fld>
            <a:endParaRPr lang="en-IN"/>
          </a:p>
        </p:txBody>
      </p:sp>
    </p:spTree>
    <p:extLst>
      <p:ext uri="{BB962C8B-B14F-4D97-AF65-F5344CB8AC3E}">
        <p14:creationId xmlns:p14="http://schemas.microsoft.com/office/powerpoint/2010/main" val="2512049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image" Target="../media/image4.emf"/><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slideLayout" Target="../slideLayouts/slideLayout45.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oleObject" Target="../embeddings/oleObject1.bin"/><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tags" Target="../tags/tag1.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theme" Target="../theme/theme2.xml"/><Relationship Id="rId8"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theme" Target="../theme/theme3.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4.xml"/><Relationship Id="rId7" Type="http://schemas.openxmlformats.org/officeDocument/2006/relationships/theme" Target="../theme/theme4.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5" Type="http://schemas.openxmlformats.org/officeDocument/2006/relationships/slideLayout" Target="../slideLayouts/slideLayout66.xml"/><Relationship Id="rId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5"/>
        <p:cNvGrpSpPr/>
        <p:nvPr/>
      </p:nvGrpSpPr>
      <p:grpSpPr>
        <a:xfrm>
          <a:off x="0" y="0"/>
          <a:ext cx="0" cy="0"/>
          <a:chOff x="0" y="0"/>
          <a:chExt cx="0" cy="0"/>
        </a:xfrm>
      </p:grpSpPr>
      <p:sp>
        <p:nvSpPr>
          <p:cNvPr id="6" name="Google Shape;6;p1"/>
          <p:cNvSpPr/>
          <p:nvPr/>
        </p:nvSpPr>
        <p:spPr>
          <a:xfrm>
            <a:off x="12522041" y="0"/>
            <a:ext cx="210800" cy="572400"/>
          </a:xfrm>
          <a:prstGeom prst="rect">
            <a:avLst/>
          </a:prstGeom>
          <a:solidFill>
            <a:srgbClr val="4967FB"/>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7" name="Google Shape;7;p1"/>
          <p:cNvSpPr/>
          <p:nvPr/>
        </p:nvSpPr>
        <p:spPr>
          <a:xfrm>
            <a:off x="12522041" y="742143"/>
            <a:ext cx="210800" cy="572400"/>
          </a:xfrm>
          <a:prstGeom prst="rect">
            <a:avLst/>
          </a:prstGeom>
          <a:solidFill>
            <a:srgbClr val="C945DB"/>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8" name="Google Shape;8;p1"/>
          <p:cNvSpPr/>
          <p:nvPr/>
        </p:nvSpPr>
        <p:spPr>
          <a:xfrm>
            <a:off x="12522041" y="1484285"/>
            <a:ext cx="210800" cy="572400"/>
          </a:xfrm>
          <a:prstGeom prst="rect">
            <a:avLst/>
          </a:prstGeom>
          <a:solidFill>
            <a:srgbClr val="FC2474"/>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9" name="Google Shape;9;p1"/>
          <p:cNvSpPr/>
          <p:nvPr/>
        </p:nvSpPr>
        <p:spPr>
          <a:xfrm>
            <a:off x="12522041" y="2226428"/>
            <a:ext cx="210800" cy="572400"/>
          </a:xfrm>
          <a:prstGeom prst="rect">
            <a:avLst/>
          </a:prstGeom>
          <a:solidFill>
            <a:srgbClr val="FF6918"/>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0" name="Google Shape;10;p1"/>
          <p:cNvSpPr/>
          <p:nvPr/>
        </p:nvSpPr>
        <p:spPr>
          <a:xfrm>
            <a:off x="12522041" y="2968571"/>
            <a:ext cx="210800" cy="572400"/>
          </a:xfrm>
          <a:prstGeom prst="rect">
            <a:avLst/>
          </a:prstGeom>
          <a:solidFill>
            <a:srgbClr val="FFBB00"/>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1" name="Google Shape;11;p1"/>
          <p:cNvSpPr/>
          <p:nvPr/>
        </p:nvSpPr>
        <p:spPr>
          <a:xfrm>
            <a:off x="12250533" y="1484275"/>
            <a:ext cx="210800" cy="572400"/>
          </a:xfrm>
          <a:prstGeom prst="rect">
            <a:avLst/>
          </a:prstGeom>
          <a:gradFill>
            <a:gsLst>
              <a:gs pos="0">
                <a:schemeClr val="accent2"/>
              </a:gs>
              <a:gs pos="100000">
                <a:schemeClr val="accent3"/>
              </a:gs>
            </a:gsLst>
            <a:lin ang="18900732"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2" name="Google Shape;12;p1"/>
          <p:cNvSpPr/>
          <p:nvPr/>
        </p:nvSpPr>
        <p:spPr>
          <a:xfrm>
            <a:off x="12250533" y="1112"/>
            <a:ext cx="210800" cy="572400"/>
          </a:xfrm>
          <a:prstGeom prst="rect">
            <a:avLst/>
          </a:prstGeom>
          <a:gradFill>
            <a:gsLst>
              <a:gs pos="0">
                <a:srgbClr val="23D8ED"/>
              </a:gs>
              <a:gs pos="100000">
                <a:srgbClr val="4867FB"/>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3" name="Google Shape;13;p1"/>
          <p:cNvSpPr/>
          <p:nvPr/>
        </p:nvSpPr>
        <p:spPr>
          <a:xfrm>
            <a:off x="12250533" y="742132"/>
            <a:ext cx="210800" cy="572400"/>
          </a:xfrm>
          <a:prstGeom prst="rect">
            <a:avLst/>
          </a:prstGeom>
          <a:gradFill>
            <a:gsLst>
              <a:gs pos="0">
                <a:schemeClr val="accent1"/>
              </a:gs>
              <a:gs pos="100000">
                <a:schemeClr val="accent2"/>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4" name="Google Shape;14;p1"/>
          <p:cNvSpPr/>
          <p:nvPr/>
        </p:nvSpPr>
        <p:spPr>
          <a:xfrm>
            <a:off x="12250533" y="2226417"/>
            <a:ext cx="210800" cy="572400"/>
          </a:xfrm>
          <a:prstGeom prst="rect">
            <a:avLst/>
          </a:prstGeom>
          <a:gradFill>
            <a:gsLst>
              <a:gs pos="0">
                <a:schemeClr val="accent3"/>
              </a:gs>
              <a:gs pos="100000">
                <a:schemeClr val="accent4"/>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5" name="Google Shape;15;p1"/>
          <p:cNvSpPr/>
          <p:nvPr/>
        </p:nvSpPr>
        <p:spPr>
          <a:xfrm>
            <a:off x="12250533" y="2968561"/>
            <a:ext cx="210800" cy="572400"/>
          </a:xfrm>
          <a:prstGeom prst="rect">
            <a:avLst/>
          </a:prstGeom>
          <a:gradFill>
            <a:gsLst>
              <a:gs pos="0">
                <a:srgbClr val="FF6917"/>
              </a:gs>
              <a:gs pos="100000">
                <a:srgbClr val="FFBB00"/>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83531348"/>
      </p:ext>
    </p:extLst>
  </p:cSld>
  <p:clrMap bg1="lt1" tx1="dk1" bg2="dk2" tx2="lt2" accent1="accent1" accent2="accent2" accent3="accent3" accent4="accent4" accent5="accent5" accent6="accent6" hlink="hlink" folHlink="folHlink"/>
  <p:sldLayoutIdLst>
    <p:sldLayoutId id="2147484630" r:id="rId1"/>
    <p:sldLayoutId id="2147484631" r:id="rId2"/>
    <p:sldLayoutId id="2147484632" r:id="rId3"/>
    <p:sldLayoutId id="2147484633" r:id="rId4"/>
    <p:sldLayoutId id="2147484634" r:id="rId5"/>
    <p:sldLayoutId id="2147484635" r:id="rId6"/>
    <p:sldLayoutId id="2147484636" r:id="rId7"/>
    <p:sldLayoutId id="2147484637" r:id="rId8"/>
    <p:sldLayoutId id="2147484638" r:id="rId9"/>
    <p:sldLayoutId id="2147484639" r:id="rId10"/>
    <p:sldLayoutId id="2147484640" r:id="rId11"/>
    <p:sldLayoutId id="2147484641" r:id="rId12"/>
    <p:sldLayoutId id="2147484642" r:id="rId13"/>
    <p:sldLayoutId id="2147484643" r:id="rId14"/>
    <p:sldLayoutId id="2147484644" r:id="rId15"/>
    <p:sldLayoutId id="2147485504"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73">
          <p15:clr>
            <a:srgbClr val="EA4335"/>
          </p15:clr>
        </p15:guide>
        <p15:guide id="2" pos="1076">
          <p15:clr>
            <a:srgbClr val="EA4335"/>
          </p15:clr>
        </p15:guide>
        <p15:guide id="3" pos="1157">
          <p15:clr>
            <a:srgbClr val="EA4335"/>
          </p15:clr>
        </p15:guide>
        <p15:guide id="4" pos="1959">
          <p15:clr>
            <a:srgbClr val="EA4335"/>
          </p15:clr>
        </p15:guide>
        <p15:guide id="5" orient="horz" pos="230">
          <p15:clr>
            <a:srgbClr val="EA4335"/>
          </p15:clr>
        </p15:guide>
        <p15:guide id="6" orient="horz" pos="867">
          <p15:clr>
            <a:srgbClr val="EA4335"/>
          </p15:clr>
        </p15:guide>
        <p15:guide id="7" orient="horz" pos="945">
          <p15:clr>
            <a:srgbClr val="EA4335"/>
          </p15:clr>
        </p15:guide>
        <p15:guide id="8" orient="horz" pos="1578">
          <p15:clr>
            <a:srgbClr val="EA4335"/>
          </p15:clr>
        </p15:guide>
        <p15:guide id="9" orient="horz" pos="1657">
          <p15:clr>
            <a:srgbClr val="EA4335"/>
          </p15:clr>
        </p15:guide>
        <p15:guide id="10" orient="horz" pos="2294">
          <p15:clr>
            <a:srgbClr val="EA4335"/>
          </p15:clr>
        </p15:guide>
        <p15:guide id="11" orient="horz" pos="2371">
          <p15:clr>
            <a:srgbClr val="EA4335"/>
          </p15:clr>
        </p15:guide>
        <p15:guide id="12" orient="horz" pos="3007">
          <p15:clr>
            <a:srgbClr val="EA4335"/>
          </p15:clr>
        </p15:guide>
        <p15:guide id="13" pos="2843">
          <p15:clr>
            <a:srgbClr val="EA4335"/>
          </p15:clr>
        </p15:guide>
        <p15:guide id="14" pos="2924">
          <p15:clr>
            <a:srgbClr val="EA4335"/>
          </p15:clr>
        </p15:guide>
        <p15:guide id="15" pos="3727">
          <p15:clr>
            <a:srgbClr val="EA4335"/>
          </p15:clr>
        </p15:guide>
        <p15:guide id="16" pos="3807">
          <p15:clr>
            <a:srgbClr val="EA4335"/>
          </p15:clr>
        </p15:guide>
        <p15:guide id="17" pos="4610">
          <p15:clr>
            <a:srgbClr val="EA4335"/>
          </p15:clr>
        </p15:guide>
        <p15:guide id="18" pos="4691">
          <p15:clr>
            <a:srgbClr val="EA4335"/>
          </p15:clr>
        </p15:guide>
        <p15:guide id="19" pos="5494">
          <p15:clr>
            <a:srgbClr val="EA4335"/>
          </p15:clr>
        </p15:guide>
        <p15:guide id="20" pos="204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ECF7F68-2E44-DE49-A164-60F41A2AF0AE}"/>
              </a:ext>
            </a:extLst>
          </p:cNvPr>
          <p:cNvGraphicFramePr>
            <a:graphicFrameLocks noChangeAspect="1"/>
          </p:cNvGraphicFramePr>
          <p:nvPr userDrawn="1">
            <p:custDataLst>
              <p:tags r:id="rId31"/>
            </p:custDataLst>
            <p:extLst>
              <p:ext uri="{D42A27DB-BD31-4B8C-83A1-F6EECF244321}">
                <p14:modId xmlns:p14="http://schemas.microsoft.com/office/powerpoint/2010/main" val="508440010"/>
              </p:ext>
            </p:ext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32" imgW="7772400" imgH="10058400" progId="TCLayout.ActiveDocument.1">
                  <p:embed/>
                </p:oleObj>
              </mc:Choice>
              <mc:Fallback>
                <p:oleObj name="think-cell Slide" r:id="rId32" imgW="7772400" imgH="10058400" progId="TCLayout.ActiveDocument.1">
                  <p:embed/>
                  <p:pic>
                    <p:nvPicPr>
                      <p:cNvPr id="5" name="Object 4" hidden="1">
                        <a:extLst>
                          <a:ext uri="{FF2B5EF4-FFF2-40B4-BE49-F238E27FC236}">
                            <a16:creationId xmlns:a16="http://schemas.microsoft.com/office/drawing/2014/main" id="{AECF7F68-2E44-DE49-A164-60F41A2AF0AE}"/>
                          </a:ext>
                        </a:extLst>
                      </p:cNvPr>
                      <p:cNvPicPr/>
                      <p:nvPr/>
                    </p:nvPicPr>
                    <p:blipFill>
                      <a:blip r:embed="rId33"/>
                      <a:stretch>
                        <a:fillRect/>
                      </a:stretch>
                    </p:blipFill>
                    <p:spPr>
                      <a:xfrm>
                        <a:off x="1589" y="1588"/>
                        <a:ext cx="1227" cy="1588"/>
                      </a:xfrm>
                      <a:prstGeom prst="rect">
                        <a:avLst/>
                      </a:prstGeom>
                    </p:spPr>
                  </p:pic>
                </p:oleObj>
              </mc:Fallback>
            </mc:AlternateContent>
          </a:graphicData>
        </a:graphic>
      </p:graphicFrame>
      <p:sp>
        <p:nvSpPr>
          <p:cNvPr id="2" name="Title Placeholder 1"/>
          <p:cNvSpPr>
            <a:spLocks noGrp="1"/>
          </p:cNvSpPr>
          <p:nvPr>
            <p:ph type="title"/>
          </p:nvPr>
        </p:nvSpPr>
        <p:spPr>
          <a:xfrm>
            <a:off x="274392" y="228600"/>
            <a:ext cx="11655840" cy="548640"/>
          </a:xfrm>
          <a:prstGeom prst="rect">
            <a:avLst/>
          </a:prstGeom>
        </p:spPr>
        <p:txBody>
          <a:bodyPr vert="horz" wrap="square" lIns="91440" tIns="45720" rIns="146304" bIns="0" rtlCol="0" anchor="t">
            <a:noAutofit/>
          </a:bodyPr>
          <a:lstStyle/>
          <a:p>
            <a:r>
              <a:rPr lang="en-US"/>
              <a:t>Click to edit Master title style</a:t>
            </a:r>
          </a:p>
        </p:txBody>
      </p:sp>
      <p:sp>
        <p:nvSpPr>
          <p:cNvPr id="4" name="Text Placeholder 3"/>
          <p:cNvSpPr>
            <a:spLocks noGrp="1"/>
          </p:cNvSpPr>
          <p:nvPr>
            <p:ph type="body" idx="1"/>
          </p:nvPr>
        </p:nvSpPr>
        <p:spPr>
          <a:xfrm>
            <a:off x="274391" y="1189179"/>
            <a:ext cx="11653521" cy="1438855"/>
          </a:xfrm>
          <a:prstGeom prst="rect">
            <a:avLst/>
          </a:prstGeom>
        </p:spPr>
        <p:txBody>
          <a:bodyPr vert="horz" wrap="square" lIns="91440" tIns="91440" rIns="182880"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4423317"/>
      </p:ext>
    </p:extLst>
  </p:cSld>
  <p:clrMap bg1="dk1" tx1="lt1" bg2="dk2" tx2="lt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 id="2147484837" r:id="rId12"/>
    <p:sldLayoutId id="2147484838" r:id="rId13"/>
    <p:sldLayoutId id="2147484839" r:id="rId14"/>
    <p:sldLayoutId id="2147484840" r:id="rId15"/>
    <p:sldLayoutId id="2147484841" r:id="rId16"/>
    <p:sldLayoutId id="2147484842" r:id="rId17"/>
    <p:sldLayoutId id="2147484843" r:id="rId18"/>
    <p:sldLayoutId id="2147484844" r:id="rId19"/>
    <p:sldLayoutId id="2147484845" r:id="rId20"/>
    <p:sldLayoutId id="2147484846" r:id="rId21"/>
    <p:sldLayoutId id="2147484847" r:id="rId22"/>
    <p:sldLayoutId id="2147484848" r:id="rId23"/>
    <p:sldLayoutId id="2147484849" r:id="rId24"/>
    <p:sldLayoutId id="2147484850" r:id="rId25"/>
    <p:sldLayoutId id="2147484851" r:id="rId26"/>
    <p:sldLayoutId id="2147484852" r:id="rId27"/>
    <p:sldLayoutId id="2147484853" r:id="rId28"/>
    <p:sldLayoutId id="2147484854" r:id="rId29"/>
  </p:sldLayoutIdLst>
  <p:transition>
    <p:fade/>
  </p:transition>
  <p:hf hdr="0" ftr="0" dt="0"/>
  <p:txStyles>
    <p:titleStyle>
      <a:lvl1pPr algn="l" defTabSz="914180" rtl="0" eaLnBrk="1" latinLnBrk="0" hangingPunct="1">
        <a:lnSpc>
          <a:spcPct val="100000"/>
        </a:lnSpc>
        <a:spcBef>
          <a:spcPct val="0"/>
        </a:spcBef>
        <a:buNone/>
        <a:defRPr lang="en-US" sz="3200" b="1" i="0" kern="1200" cap="none" spc="0" baseline="0" dirty="0" smtClean="0">
          <a:ln w="3175">
            <a:noFill/>
          </a:ln>
          <a:solidFill>
            <a:srgbClr val="06BC95"/>
          </a:solidFill>
          <a:effectLst/>
          <a:latin typeface="+mj-lt"/>
          <a:ea typeface="Helvetica Neue" panose="02000503000000020004" pitchFamily="2" charset="0"/>
          <a:cs typeface="Helvetica Neue" panose="02000503000000020004" pitchFamily="2" charset="0"/>
        </a:defRPr>
      </a:lvl1pPr>
    </p:titleStyle>
    <p:bodyStyle>
      <a:lvl1pPr marL="228600" marR="0" indent="-22860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6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1pPr>
      <a:lvl2pPr marL="458788" marR="0" indent="-173038"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4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2pPr>
      <a:lvl3pPr marL="631825" marR="0" indent="-115888"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2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3pPr>
      <a:lvl4pPr marL="803275" marR="0" indent="-11430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05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4pPr>
      <a:lvl5pPr marL="976313" marR="0" indent="-12065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9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5pPr>
      <a:lvl6pPr marL="2513996"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108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817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5268"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4180" rtl="0" eaLnBrk="1" latinLnBrk="0" hangingPunct="1">
        <a:defRPr sz="1764" kern="1200">
          <a:solidFill>
            <a:schemeClr val="tx1"/>
          </a:solidFill>
          <a:latin typeface="+mn-lt"/>
          <a:ea typeface="+mn-ea"/>
          <a:cs typeface="+mn-cs"/>
        </a:defRPr>
      </a:lvl1pPr>
      <a:lvl2pPr marL="457090" algn="l" defTabSz="914180" rtl="0" eaLnBrk="1" latinLnBrk="0" hangingPunct="1">
        <a:defRPr sz="1764" kern="1200">
          <a:solidFill>
            <a:schemeClr val="tx1"/>
          </a:solidFill>
          <a:latin typeface="+mn-lt"/>
          <a:ea typeface="+mn-ea"/>
          <a:cs typeface="+mn-cs"/>
        </a:defRPr>
      </a:lvl2pPr>
      <a:lvl3pPr marL="914180" algn="l" defTabSz="914180" rtl="0" eaLnBrk="1" latinLnBrk="0" hangingPunct="1">
        <a:defRPr sz="1764" kern="1200">
          <a:solidFill>
            <a:schemeClr val="tx1"/>
          </a:solidFill>
          <a:latin typeface="+mn-lt"/>
          <a:ea typeface="+mn-ea"/>
          <a:cs typeface="+mn-cs"/>
        </a:defRPr>
      </a:lvl3pPr>
      <a:lvl4pPr marL="1371271" algn="l" defTabSz="914180" rtl="0" eaLnBrk="1" latinLnBrk="0" hangingPunct="1">
        <a:defRPr sz="1764" kern="1200">
          <a:solidFill>
            <a:schemeClr val="tx1"/>
          </a:solidFill>
          <a:latin typeface="+mn-lt"/>
          <a:ea typeface="+mn-ea"/>
          <a:cs typeface="+mn-cs"/>
        </a:defRPr>
      </a:lvl4pPr>
      <a:lvl5pPr marL="1828361" algn="l" defTabSz="914180" rtl="0" eaLnBrk="1" latinLnBrk="0" hangingPunct="1">
        <a:defRPr sz="1764" kern="1200">
          <a:solidFill>
            <a:schemeClr val="tx1"/>
          </a:solidFill>
          <a:latin typeface="+mn-lt"/>
          <a:ea typeface="+mn-ea"/>
          <a:cs typeface="+mn-cs"/>
        </a:defRPr>
      </a:lvl5pPr>
      <a:lvl6pPr marL="2285452" algn="l" defTabSz="914180" rtl="0" eaLnBrk="1" latinLnBrk="0" hangingPunct="1">
        <a:defRPr sz="1764" kern="1200">
          <a:solidFill>
            <a:schemeClr val="tx1"/>
          </a:solidFill>
          <a:latin typeface="+mn-lt"/>
          <a:ea typeface="+mn-ea"/>
          <a:cs typeface="+mn-cs"/>
        </a:defRPr>
      </a:lvl6pPr>
      <a:lvl7pPr marL="2742541" algn="l" defTabSz="914180" rtl="0" eaLnBrk="1" latinLnBrk="0" hangingPunct="1">
        <a:defRPr sz="1764" kern="1200">
          <a:solidFill>
            <a:schemeClr val="tx1"/>
          </a:solidFill>
          <a:latin typeface="+mn-lt"/>
          <a:ea typeface="+mn-ea"/>
          <a:cs typeface="+mn-cs"/>
        </a:defRPr>
      </a:lvl7pPr>
      <a:lvl8pPr marL="3199632" algn="l" defTabSz="914180" rtl="0" eaLnBrk="1" latinLnBrk="0" hangingPunct="1">
        <a:defRPr sz="1764" kern="1200">
          <a:solidFill>
            <a:schemeClr val="tx1"/>
          </a:solidFill>
          <a:latin typeface="+mn-lt"/>
          <a:ea typeface="+mn-ea"/>
          <a:cs typeface="+mn-cs"/>
        </a:defRPr>
      </a:lvl8pPr>
      <a:lvl9pPr marL="3656723" algn="l" defTabSz="914180" rtl="0" eaLnBrk="1" latinLnBrk="0" hangingPunct="1">
        <a:defRPr sz="176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3">
          <p15:clr>
            <a:srgbClr val="5ACBF0"/>
          </p15:clr>
        </p15:guide>
        <p15:guide id="2" pos="170">
          <p15:clr>
            <a:srgbClr val="5ACBF0"/>
          </p15:clr>
        </p15:guide>
        <p15:guide id="3" pos="734">
          <p15:clr>
            <a:srgbClr val="5ACBF0"/>
          </p15:clr>
        </p15:guide>
        <p15:guide id="4" pos="1299">
          <p15:clr>
            <a:srgbClr val="5ACBF0"/>
          </p15:clr>
        </p15:guide>
        <p15:guide id="5" pos="1863">
          <p15:clr>
            <a:srgbClr val="5ACBF0"/>
          </p15:clr>
        </p15:guide>
        <p15:guide id="6" pos="2428">
          <p15:clr>
            <a:srgbClr val="5ACBF0"/>
          </p15:clr>
        </p15:guide>
        <p15:guide id="7" pos="2992">
          <p15:clr>
            <a:srgbClr val="5ACBF0"/>
          </p15:clr>
        </p15:guide>
        <p15:guide id="8" pos="3557">
          <p15:clr>
            <a:srgbClr val="5ACBF0"/>
          </p15:clr>
        </p15:guide>
        <p15:guide id="9" pos="4121">
          <p15:clr>
            <a:srgbClr val="5ACBF0"/>
          </p15:clr>
        </p15:guide>
        <p15:guide id="10" pos="4686">
          <p15:clr>
            <a:srgbClr val="5ACBF0"/>
          </p15:clr>
        </p15:guide>
        <p15:guide id="11" pos="5250">
          <p15:clr>
            <a:srgbClr val="5ACBF0"/>
          </p15:clr>
        </p15:guide>
        <p15:guide id="12" pos="5815">
          <p15:clr>
            <a:srgbClr val="5ACBF0"/>
          </p15:clr>
        </p15:guide>
        <p15:guide id="13" pos="6379">
          <p15:clr>
            <a:srgbClr val="5ACBF0"/>
          </p15:clr>
        </p15:guide>
        <p15:guide id="14" pos="6944">
          <p15:clr>
            <a:srgbClr val="5ACBF0"/>
          </p15:clr>
        </p15:guide>
        <p15:guide id="15" pos="7508">
          <p15:clr>
            <a:srgbClr val="5ACBF0"/>
          </p15:clr>
        </p15:guide>
        <p15:guide id="16" pos="282">
          <p15:clr>
            <a:srgbClr val="C35EA4"/>
          </p15:clr>
        </p15:guide>
        <p15:guide id="17" pos="7396">
          <p15:clr>
            <a:srgbClr val="C35EA4"/>
          </p15:clr>
        </p15:guide>
        <p15:guide id="18" orient="horz" pos="748">
          <p15:clr>
            <a:srgbClr val="5ACBF0"/>
          </p15:clr>
        </p15:guide>
        <p15:guide id="19" orient="horz" pos="1313">
          <p15:clr>
            <a:srgbClr val="5ACBF0"/>
          </p15:clr>
        </p15:guide>
        <p15:guide id="20" orient="horz" pos="1878">
          <p15:clr>
            <a:srgbClr val="5ACBF0"/>
          </p15:clr>
        </p15:guide>
        <p15:guide id="21" orient="horz" pos="2442">
          <p15:clr>
            <a:srgbClr val="5ACBF0"/>
          </p15:clr>
        </p15:guide>
        <p15:guide id="22" orient="horz" pos="3007">
          <p15:clr>
            <a:srgbClr val="5ACBF0"/>
          </p15:clr>
        </p15:guide>
        <p15:guide id="23" orient="horz" pos="3572">
          <p15:clr>
            <a:srgbClr val="5ACBF0"/>
          </p15:clr>
        </p15:guide>
        <p15:guide id="24" orient="horz" pos="4137">
          <p15:clr>
            <a:srgbClr val="5ACBF0"/>
          </p15:clr>
        </p15:guide>
        <p15:guide id="25" orient="horz" pos="296">
          <p15:clr>
            <a:srgbClr val="C35EA4"/>
          </p15:clr>
        </p15:guide>
        <p15:guide id="26" orient="horz" pos="402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B29E08-27F0-0234-170A-7F0654BFC3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A9F2873-A79C-6C79-AE30-7AF81E8B08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39C1BD3-D9E7-4032-A077-021C02C987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FA351-3D3F-4340-82BB-9D14E863770D}" type="datetimeFigureOut">
              <a:rPr lang="en-IN" smtClean="0"/>
              <a:t>16-09-2026</a:t>
            </a:fld>
            <a:endParaRPr lang="en-IN"/>
          </a:p>
        </p:txBody>
      </p:sp>
      <p:sp>
        <p:nvSpPr>
          <p:cNvPr id="5" name="Footer Placeholder 4">
            <a:extLst>
              <a:ext uri="{FF2B5EF4-FFF2-40B4-BE49-F238E27FC236}">
                <a16:creationId xmlns:a16="http://schemas.microsoft.com/office/drawing/2014/main" id="{8594C05C-EB72-005E-6CC4-7F69F47824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C366609-35A5-DA83-5469-F37F7B9BAE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E09BF-43F0-4533-838F-5FE8FB289B48}" type="slidenum">
              <a:rPr lang="en-IN" smtClean="0"/>
              <a:t>‹#›</a:t>
            </a:fld>
            <a:endParaRPr lang="en-IN"/>
          </a:p>
        </p:txBody>
      </p:sp>
    </p:spTree>
    <p:extLst>
      <p:ext uri="{BB962C8B-B14F-4D97-AF65-F5344CB8AC3E}">
        <p14:creationId xmlns:p14="http://schemas.microsoft.com/office/powerpoint/2010/main" val="2300045195"/>
      </p:ext>
    </p:extLst>
  </p:cSld>
  <p:clrMap bg1="lt1" tx1="dk1" bg2="lt2" tx2="dk2" accent1="accent1" accent2="accent2" accent3="accent3" accent4="accent4" accent5="accent5" accent6="accent6" hlink="hlink" folHlink="folHlink"/>
  <p:sldLayoutIdLst>
    <p:sldLayoutId id="2147485372" r:id="rId1"/>
    <p:sldLayoutId id="2147485373" r:id="rId2"/>
    <p:sldLayoutId id="2147485374" r:id="rId3"/>
    <p:sldLayoutId id="2147485375" r:id="rId4"/>
    <p:sldLayoutId id="2147485376" r:id="rId5"/>
    <p:sldLayoutId id="2147485377" r:id="rId6"/>
    <p:sldLayoutId id="2147485378" r:id="rId7"/>
    <p:sldLayoutId id="2147485379" r:id="rId8"/>
    <p:sldLayoutId id="2147485380" r:id="rId9"/>
    <p:sldLayoutId id="2147485381" r:id="rId10"/>
    <p:sldLayoutId id="2147485382" r:id="rId11"/>
    <p:sldLayoutId id="2147485383" r:id="rId12"/>
    <p:sldLayoutId id="2147485384" r:id="rId13"/>
    <p:sldLayoutId id="2147485385" r:id="rId14"/>
    <p:sldLayoutId id="2147485386" r:id="rId15"/>
    <p:sldLayoutId id="214748563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1408190"/>
      </p:ext>
    </p:extLst>
  </p:cSld>
  <p:clrMap bg1="lt1" tx1="dk1" bg2="lt2" tx2="dk2" accent1="accent1" accent2="accent2" accent3="accent3" accent4="accent4" accent5="accent5" accent6="accent6" hlink="hlink" folHlink="folHlink"/>
  <p:sldLayoutIdLst>
    <p:sldLayoutId id="2147485633" r:id="rId1"/>
    <p:sldLayoutId id="2147485634" r:id="rId2"/>
    <p:sldLayoutId id="2147485635" r:id="rId3"/>
    <p:sldLayoutId id="2147485636" r:id="rId4"/>
    <p:sldLayoutId id="2147485637" r:id="rId5"/>
    <p:sldLayoutId id="2147485639" r:id="rId6"/>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svg"/><Relationship Id="rId2" Type="http://schemas.openxmlformats.org/officeDocument/2006/relationships/notesSlide" Target="../notesSlides/notesSlide1.xml"/><Relationship Id="rId1" Type="http://schemas.openxmlformats.org/officeDocument/2006/relationships/slideLayout" Target="../slideLayouts/slideLayout6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svg"/></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62.xml"/><Relationship Id="rId6" Type="http://schemas.openxmlformats.org/officeDocument/2006/relationships/image" Target="../media/image24.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7.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Layout" Target="../slideLayouts/slideLayout64.xml"/><Relationship Id="rId5" Type="http://schemas.openxmlformats.org/officeDocument/2006/relationships/image" Target="../media/image31.pn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2.png"/><Relationship Id="rId1" Type="http://schemas.openxmlformats.org/officeDocument/2006/relationships/slideLayout" Target="../slideLayouts/slideLayout64.xml"/><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26" Type="http://schemas.openxmlformats.org/officeDocument/2006/relationships/image" Target="../media/image56.jpeg"/><Relationship Id="rId21" Type="http://schemas.openxmlformats.org/officeDocument/2006/relationships/image" Target="../media/image51.jpeg"/><Relationship Id="rId42" Type="http://schemas.openxmlformats.org/officeDocument/2006/relationships/image" Target="../media/image72.jpeg"/><Relationship Id="rId47" Type="http://schemas.openxmlformats.org/officeDocument/2006/relationships/image" Target="../media/image77.png"/><Relationship Id="rId63" Type="http://schemas.openxmlformats.org/officeDocument/2006/relationships/image" Target="../media/image93.png"/><Relationship Id="rId68" Type="http://schemas.openxmlformats.org/officeDocument/2006/relationships/image" Target="../media/image98.svg"/><Relationship Id="rId2" Type="http://schemas.openxmlformats.org/officeDocument/2006/relationships/notesSlide" Target="../notesSlides/notesSlide3.xml"/><Relationship Id="rId16" Type="http://schemas.openxmlformats.org/officeDocument/2006/relationships/image" Target="../media/image46.svg"/><Relationship Id="rId29" Type="http://schemas.openxmlformats.org/officeDocument/2006/relationships/image" Target="../media/image59.png"/><Relationship Id="rId11" Type="http://schemas.openxmlformats.org/officeDocument/2006/relationships/image" Target="../media/image41.png"/><Relationship Id="rId24" Type="http://schemas.openxmlformats.org/officeDocument/2006/relationships/image" Target="../media/image54.jpeg"/><Relationship Id="rId32" Type="http://schemas.openxmlformats.org/officeDocument/2006/relationships/image" Target="../media/image62.png"/><Relationship Id="rId37" Type="http://schemas.openxmlformats.org/officeDocument/2006/relationships/image" Target="../media/image67.png"/><Relationship Id="rId40" Type="http://schemas.openxmlformats.org/officeDocument/2006/relationships/image" Target="../media/image70.png"/><Relationship Id="rId45" Type="http://schemas.openxmlformats.org/officeDocument/2006/relationships/image" Target="../media/image75.png"/><Relationship Id="rId53" Type="http://schemas.openxmlformats.org/officeDocument/2006/relationships/image" Target="../media/image83.png"/><Relationship Id="rId58" Type="http://schemas.openxmlformats.org/officeDocument/2006/relationships/image" Target="../media/image88.png"/><Relationship Id="rId66" Type="http://schemas.openxmlformats.org/officeDocument/2006/relationships/image" Target="../media/image96.png"/><Relationship Id="rId5" Type="http://schemas.openxmlformats.org/officeDocument/2006/relationships/image" Target="../media/image35.svg"/><Relationship Id="rId61" Type="http://schemas.openxmlformats.org/officeDocument/2006/relationships/image" Target="../media/image91.png"/><Relationship Id="rId19" Type="http://schemas.openxmlformats.org/officeDocument/2006/relationships/image" Target="../media/image49.png"/><Relationship Id="rId14" Type="http://schemas.openxmlformats.org/officeDocument/2006/relationships/image" Target="../media/image44.png"/><Relationship Id="rId22" Type="http://schemas.openxmlformats.org/officeDocument/2006/relationships/image" Target="../media/image52.png"/><Relationship Id="rId27" Type="http://schemas.openxmlformats.org/officeDocument/2006/relationships/image" Target="../media/image57.jpeg"/><Relationship Id="rId30" Type="http://schemas.openxmlformats.org/officeDocument/2006/relationships/image" Target="../media/image60.svg"/><Relationship Id="rId35" Type="http://schemas.openxmlformats.org/officeDocument/2006/relationships/image" Target="../media/image65.png"/><Relationship Id="rId43" Type="http://schemas.openxmlformats.org/officeDocument/2006/relationships/image" Target="../media/image73.png"/><Relationship Id="rId48" Type="http://schemas.openxmlformats.org/officeDocument/2006/relationships/image" Target="../media/image78.svg"/><Relationship Id="rId56" Type="http://schemas.openxmlformats.org/officeDocument/2006/relationships/image" Target="../media/image86.png"/><Relationship Id="rId64" Type="http://schemas.openxmlformats.org/officeDocument/2006/relationships/image" Target="../media/image94.png"/><Relationship Id="rId69" Type="http://schemas.openxmlformats.org/officeDocument/2006/relationships/image" Target="../media/image99.jpeg"/><Relationship Id="rId8" Type="http://schemas.openxmlformats.org/officeDocument/2006/relationships/image" Target="../media/image38.svg"/><Relationship Id="rId51" Type="http://schemas.openxmlformats.org/officeDocument/2006/relationships/image" Target="../media/image81.png"/><Relationship Id="rId72" Type="http://schemas.openxmlformats.org/officeDocument/2006/relationships/image" Target="../media/image101.png"/><Relationship Id="rId3" Type="http://schemas.openxmlformats.org/officeDocument/2006/relationships/image" Target="../media/image33.svg"/><Relationship Id="rId12" Type="http://schemas.openxmlformats.org/officeDocument/2006/relationships/image" Target="../media/image42.png"/><Relationship Id="rId17" Type="http://schemas.openxmlformats.org/officeDocument/2006/relationships/image" Target="../media/image47.png"/><Relationship Id="rId25" Type="http://schemas.openxmlformats.org/officeDocument/2006/relationships/image" Target="../media/image55.jpeg"/><Relationship Id="rId33" Type="http://schemas.openxmlformats.org/officeDocument/2006/relationships/image" Target="../media/image63.png"/><Relationship Id="rId38" Type="http://schemas.openxmlformats.org/officeDocument/2006/relationships/image" Target="../media/image68.jpeg"/><Relationship Id="rId46" Type="http://schemas.openxmlformats.org/officeDocument/2006/relationships/image" Target="../media/image76.jpeg"/><Relationship Id="rId59" Type="http://schemas.openxmlformats.org/officeDocument/2006/relationships/image" Target="../media/image89.png"/><Relationship Id="rId67" Type="http://schemas.openxmlformats.org/officeDocument/2006/relationships/image" Target="../media/image97.png"/><Relationship Id="rId20" Type="http://schemas.openxmlformats.org/officeDocument/2006/relationships/image" Target="../media/image50.png"/><Relationship Id="rId41" Type="http://schemas.openxmlformats.org/officeDocument/2006/relationships/image" Target="../media/image71.png"/><Relationship Id="rId54" Type="http://schemas.openxmlformats.org/officeDocument/2006/relationships/image" Target="../media/image84.svg"/><Relationship Id="rId62" Type="http://schemas.openxmlformats.org/officeDocument/2006/relationships/image" Target="../media/image92.png"/><Relationship Id="rId70" Type="http://schemas.openxmlformats.org/officeDocument/2006/relationships/image" Target="../media/image19.png"/><Relationship Id="rId1" Type="http://schemas.openxmlformats.org/officeDocument/2006/relationships/slideLayout" Target="../slideLayouts/slideLayout67.xml"/><Relationship Id="rId6" Type="http://schemas.openxmlformats.org/officeDocument/2006/relationships/image" Target="../media/image36.png"/><Relationship Id="rId15" Type="http://schemas.openxmlformats.org/officeDocument/2006/relationships/image" Target="../media/image45.png"/><Relationship Id="rId23" Type="http://schemas.openxmlformats.org/officeDocument/2006/relationships/image" Target="../media/image53.png"/><Relationship Id="rId28" Type="http://schemas.openxmlformats.org/officeDocument/2006/relationships/image" Target="../media/image58.png"/><Relationship Id="rId36" Type="http://schemas.openxmlformats.org/officeDocument/2006/relationships/image" Target="../media/image66.png"/><Relationship Id="rId49" Type="http://schemas.openxmlformats.org/officeDocument/2006/relationships/image" Target="../media/image79.png"/><Relationship Id="rId57" Type="http://schemas.openxmlformats.org/officeDocument/2006/relationships/image" Target="../media/image87.png"/><Relationship Id="rId10" Type="http://schemas.openxmlformats.org/officeDocument/2006/relationships/image" Target="../media/image40.svg"/><Relationship Id="rId31" Type="http://schemas.openxmlformats.org/officeDocument/2006/relationships/image" Target="../media/image61.jpeg"/><Relationship Id="rId44" Type="http://schemas.openxmlformats.org/officeDocument/2006/relationships/image" Target="../media/image74.jpeg"/><Relationship Id="rId52" Type="http://schemas.openxmlformats.org/officeDocument/2006/relationships/image" Target="../media/image82.png"/><Relationship Id="rId60" Type="http://schemas.openxmlformats.org/officeDocument/2006/relationships/image" Target="../media/image90.png"/><Relationship Id="rId65" Type="http://schemas.openxmlformats.org/officeDocument/2006/relationships/image" Target="../media/image95.jpeg"/><Relationship Id="rId73" Type="http://schemas.openxmlformats.org/officeDocument/2006/relationships/image" Target="../media/image102.png"/><Relationship Id="rId4" Type="http://schemas.openxmlformats.org/officeDocument/2006/relationships/image" Target="../media/image34.png"/><Relationship Id="rId9" Type="http://schemas.openxmlformats.org/officeDocument/2006/relationships/image" Target="../media/image39.svg"/><Relationship Id="rId13" Type="http://schemas.openxmlformats.org/officeDocument/2006/relationships/image" Target="../media/image43.png"/><Relationship Id="rId18" Type="http://schemas.openxmlformats.org/officeDocument/2006/relationships/image" Target="../media/image48.svg"/><Relationship Id="rId39" Type="http://schemas.openxmlformats.org/officeDocument/2006/relationships/image" Target="../media/image69.png"/><Relationship Id="rId34" Type="http://schemas.openxmlformats.org/officeDocument/2006/relationships/image" Target="../media/image64.jpeg"/><Relationship Id="rId50" Type="http://schemas.openxmlformats.org/officeDocument/2006/relationships/image" Target="../media/image80.png"/><Relationship Id="rId55" Type="http://schemas.openxmlformats.org/officeDocument/2006/relationships/image" Target="../media/image85.svg"/><Relationship Id="rId7" Type="http://schemas.openxmlformats.org/officeDocument/2006/relationships/image" Target="../media/image37.png"/><Relationship Id="rId71" Type="http://schemas.openxmlformats.org/officeDocument/2006/relationships/image" Target="../media/image100.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3.jpeg"/><Relationship Id="rId1" Type="http://schemas.openxmlformats.org/officeDocument/2006/relationships/slideLayout" Target="../slideLayouts/slideLayout60.xml"/><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9.png"/><Relationship Id="rId3" Type="http://schemas.openxmlformats.org/officeDocument/2006/relationships/image" Target="../media/image104.svg"/><Relationship Id="rId7" Type="http://schemas.openxmlformats.org/officeDocument/2006/relationships/image" Target="../media/image108.svg"/><Relationship Id="rId12" Type="http://schemas.openxmlformats.org/officeDocument/2006/relationships/image" Target="../media/image113.png"/><Relationship Id="rId2" Type="http://schemas.openxmlformats.org/officeDocument/2006/relationships/notesSlide" Target="../notesSlides/notesSlide4.xml"/><Relationship Id="rId1" Type="http://schemas.openxmlformats.org/officeDocument/2006/relationships/slideLayout" Target="../slideLayouts/slideLayout65.xml"/><Relationship Id="rId6" Type="http://schemas.openxmlformats.org/officeDocument/2006/relationships/image" Target="../media/image107.png"/><Relationship Id="rId11" Type="http://schemas.openxmlformats.org/officeDocument/2006/relationships/image" Target="../media/image112.png"/><Relationship Id="rId5" Type="http://schemas.openxmlformats.org/officeDocument/2006/relationships/image" Target="../media/image106.png"/><Relationship Id="rId15" Type="http://schemas.openxmlformats.org/officeDocument/2006/relationships/image" Target="../media/image115.png"/><Relationship Id="rId10" Type="http://schemas.openxmlformats.org/officeDocument/2006/relationships/image" Target="../media/image111.png"/><Relationship Id="rId4" Type="http://schemas.openxmlformats.org/officeDocument/2006/relationships/image" Target="../media/image105.svg"/><Relationship Id="rId9" Type="http://schemas.openxmlformats.org/officeDocument/2006/relationships/image" Target="../media/image110.svg"/><Relationship Id="rId14" Type="http://schemas.openxmlformats.org/officeDocument/2006/relationships/image" Target="../media/image114.png"/></Relationships>
</file>

<file path=ppt/slides/_rels/slide8.xml.rels><?xml version="1.0" encoding="UTF-8" standalone="yes"?>
<Relationships xmlns="http://schemas.openxmlformats.org/package/2006/relationships"><Relationship Id="rId3" Type="http://schemas.openxmlformats.org/officeDocument/2006/relationships/image" Target="../media/image116.svg"/><Relationship Id="rId2" Type="http://schemas.openxmlformats.org/officeDocument/2006/relationships/notesSlide" Target="../notesSlides/notesSlide5.xml"/><Relationship Id="rId1" Type="http://schemas.openxmlformats.org/officeDocument/2006/relationships/slideLayout" Target="../slideLayouts/slideLayout65.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9.png"/><Relationship Id="rId7" Type="http://schemas.openxmlformats.org/officeDocument/2006/relationships/image" Target="../media/image111.png"/><Relationship Id="rId2" Type="http://schemas.openxmlformats.org/officeDocument/2006/relationships/notesSlide" Target="../notesSlides/notesSlide6.xml"/><Relationship Id="rId1" Type="http://schemas.openxmlformats.org/officeDocument/2006/relationships/slideLayout" Target="../slideLayouts/slideLayout65.xml"/><Relationship Id="rId6" Type="http://schemas.openxmlformats.org/officeDocument/2006/relationships/image" Target="../media/image112.png"/><Relationship Id="rId5" Type="http://schemas.openxmlformats.org/officeDocument/2006/relationships/image" Target="../media/image117.svg"/><Relationship Id="rId10" Type="http://schemas.openxmlformats.org/officeDocument/2006/relationships/image" Target="../media/image115.png"/><Relationship Id="rId4" Type="http://schemas.openxmlformats.org/officeDocument/2006/relationships/image" Target="../media/image116.svg"/><Relationship Id="rId9" Type="http://schemas.openxmlformats.org/officeDocument/2006/relationships/image" Target="../media/image114.png"/></Relationships>
</file>

<file path=ppt/slides/_rels/slide1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9.png"/><Relationship Id="rId1" Type="http://schemas.openxmlformats.org/officeDocument/2006/relationships/slideLayout" Target="../slideLayouts/slideLayout2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15.pn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66.xml"/><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png"/><Relationship Id="rId5" Type="http://schemas.openxmlformats.org/officeDocument/2006/relationships/image" Target="../media/image119.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2.xml"/><Relationship Id="rId5" Type="http://schemas.openxmlformats.org/officeDocument/2006/relationships/image" Target="../media/image115.png"/><Relationship Id="rId4" Type="http://schemas.openxmlformats.org/officeDocument/2006/relationships/image" Target="../media/image114.png"/></Relationships>
</file>

<file path=ppt/slides/_rels/slide13.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20.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 Id="rId9" Type="http://schemas.openxmlformats.org/officeDocument/2006/relationships/image" Target="../media/image115.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62.xml"/><Relationship Id="rId5" Type="http://schemas.openxmlformats.org/officeDocument/2006/relationships/image" Target="../media/image115.png"/><Relationship Id="rId4" Type="http://schemas.openxmlformats.org/officeDocument/2006/relationships/image" Target="../media/image114.png"/></Relationships>
</file>

<file path=ppt/slides/_rels/slide15.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14.png"/><Relationship Id="rId7" Type="http://schemas.openxmlformats.org/officeDocument/2006/relationships/image" Target="../media/image125.png"/><Relationship Id="rId2" Type="http://schemas.openxmlformats.org/officeDocument/2006/relationships/notesSlide" Target="../notesSlides/notesSlide11.xml"/><Relationship Id="rId1" Type="http://schemas.openxmlformats.org/officeDocument/2006/relationships/slideLayout" Target="../slideLayouts/slideLayout62.xml"/><Relationship Id="rId6" Type="http://schemas.openxmlformats.org/officeDocument/2006/relationships/image" Target="../media/image124.png"/><Relationship Id="rId5" Type="http://schemas.openxmlformats.org/officeDocument/2006/relationships/image" Target="../media/image19.png"/><Relationship Id="rId4" Type="http://schemas.openxmlformats.org/officeDocument/2006/relationships/image" Target="../media/image115.png"/><Relationship Id="rId9" Type="http://schemas.openxmlformats.org/officeDocument/2006/relationships/image" Target="../media/image127.png"/></Relationships>
</file>

<file path=ppt/slides/_rels/slide16.xml.rels><?xml version="1.0" encoding="UTF-8" standalone="yes"?>
<Relationships xmlns="http://schemas.openxmlformats.org/package/2006/relationships"><Relationship Id="rId8" Type="http://schemas.openxmlformats.org/officeDocument/2006/relationships/image" Target="../media/image129.png"/><Relationship Id="rId3" Type="http://schemas.microsoft.com/office/2018/10/relationships/comments" Target="../comments/modernComment_110_28634785.xml"/><Relationship Id="rId7" Type="http://schemas.openxmlformats.org/officeDocument/2006/relationships/image" Target="../media/image128.png"/><Relationship Id="rId2" Type="http://schemas.openxmlformats.org/officeDocument/2006/relationships/notesSlide" Target="../notesSlides/notesSlide12.xml"/><Relationship Id="rId1" Type="http://schemas.openxmlformats.org/officeDocument/2006/relationships/slideLayout" Target="../slideLayouts/slideLayout62.xml"/><Relationship Id="rId6" Type="http://schemas.openxmlformats.org/officeDocument/2006/relationships/image" Target="../media/image19.png"/><Relationship Id="rId5" Type="http://schemas.openxmlformats.org/officeDocument/2006/relationships/image" Target="../media/image115.png"/><Relationship Id="rId10" Type="http://schemas.openxmlformats.org/officeDocument/2006/relationships/image" Target="../media/image131.png"/><Relationship Id="rId4" Type="http://schemas.openxmlformats.org/officeDocument/2006/relationships/image" Target="../media/image114.png"/><Relationship Id="rId9" Type="http://schemas.openxmlformats.org/officeDocument/2006/relationships/image" Target="../media/image130.png"/></Relationships>
</file>

<file path=ppt/slides/_rels/slide17.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14.png"/><Relationship Id="rId7" Type="http://schemas.openxmlformats.org/officeDocument/2006/relationships/image" Target="../media/image133.png"/><Relationship Id="rId2" Type="http://schemas.openxmlformats.org/officeDocument/2006/relationships/notesSlide" Target="../notesSlides/notesSlide13.xml"/><Relationship Id="rId1" Type="http://schemas.openxmlformats.org/officeDocument/2006/relationships/slideLayout" Target="../slideLayouts/slideLayout62.xml"/><Relationship Id="rId6" Type="http://schemas.openxmlformats.org/officeDocument/2006/relationships/image" Target="../media/image132.png"/><Relationship Id="rId5" Type="http://schemas.openxmlformats.org/officeDocument/2006/relationships/image" Target="../media/image19.png"/><Relationship Id="rId4" Type="http://schemas.openxmlformats.org/officeDocument/2006/relationships/image" Target="../media/image115.png"/><Relationship Id="rId9" Type="http://schemas.openxmlformats.org/officeDocument/2006/relationships/image" Target="../media/image135.png"/></Relationships>
</file>

<file path=ppt/slides/_rels/slide18.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14.png"/><Relationship Id="rId7" Type="http://schemas.openxmlformats.org/officeDocument/2006/relationships/image" Target="../media/image137.png"/><Relationship Id="rId2" Type="http://schemas.openxmlformats.org/officeDocument/2006/relationships/notesSlide" Target="../notesSlides/notesSlide14.xml"/><Relationship Id="rId1" Type="http://schemas.openxmlformats.org/officeDocument/2006/relationships/slideLayout" Target="../slideLayouts/slideLayout62.xml"/><Relationship Id="rId6" Type="http://schemas.openxmlformats.org/officeDocument/2006/relationships/image" Target="../media/image136.png"/><Relationship Id="rId5" Type="http://schemas.openxmlformats.org/officeDocument/2006/relationships/image" Target="../media/image19.png"/><Relationship Id="rId4" Type="http://schemas.openxmlformats.org/officeDocument/2006/relationships/image" Target="../media/image115.png"/><Relationship Id="rId9" Type="http://schemas.openxmlformats.org/officeDocument/2006/relationships/image" Target="../media/image139.png"/></Relationships>
</file>

<file path=ppt/slides/_rels/slide19.xml.rels><?xml version="1.0" encoding="UTF-8" standalone="yes"?>
<Relationships xmlns="http://schemas.openxmlformats.org/package/2006/relationships"><Relationship Id="rId8" Type="http://schemas.openxmlformats.org/officeDocument/2006/relationships/image" Target="../media/image142.png"/><Relationship Id="rId3" Type="http://schemas.microsoft.com/office/2018/10/relationships/comments" Target="../comments/modernComment_114_E9D44224.xml"/><Relationship Id="rId7" Type="http://schemas.openxmlformats.org/officeDocument/2006/relationships/image" Target="../media/image141.png"/><Relationship Id="rId12"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62.xml"/><Relationship Id="rId6" Type="http://schemas.openxmlformats.org/officeDocument/2006/relationships/image" Target="../media/image140.png"/><Relationship Id="rId11" Type="http://schemas.openxmlformats.org/officeDocument/2006/relationships/image" Target="../media/image123.png"/><Relationship Id="rId5" Type="http://schemas.openxmlformats.org/officeDocument/2006/relationships/image" Target="../media/image115.png"/><Relationship Id="rId10" Type="http://schemas.openxmlformats.org/officeDocument/2006/relationships/image" Target="../media/image144.png"/><Relationship Id="rId4" Type="http://schemas.openxmlformats.org/officeDocument/2006/relationships/image" Target="../media/image114.png"/><Relationship Id="rId9" Type="http://schemas.openxmlformats.org/officeDocument/2006/relationships/image" Target="../media/image143.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3.jpeg"/><Relationship Id="rId1" Type="http://schemas.openxmlformats.org/officeDocument/2006/relationships/slideLayout" Target="../slideLayouts/slideLayout60.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31.png"/><Relationship Id="rId1" Type="http://schemas.openxmlformats.org/officeDocument/2006/relationships/slideLayout" Target="../slideLayouts/slideLayout63.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62.xml"/><Relationship Id="rId5" Type="http://schemas.openxmlformats.org/officeDocument/2006/relationships/image" Target="../media/image19.png"/><Relationship Id="rId4" Type="http://schemas.openxmlformats.org/officeDocument/2006/relationships/image" Target="../media/image115.png"/></Relationships>
</file>

<file path=ppt/slides/_rels/slide23.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31.png"/><Relationship Id="rId7" Type="http://schemas.openxmlformats.org/officeDocument/2006/relationships/image" Target="../media/image147.pn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146.png"/><Relationship Id="rId11" Type="http://schemas.openxmlformats.org/officeDocument/2006/relationships/image" Target="../media/image19.png"/><Relationship Id="rId5" Type="http://schemas.openxmlformats.org/officeDocument/2006/relationships/image" Target="../media/image145.png"/><Relationship Id="rId10" Type="http://schemas.openxmlformats.org/officeDocument/2006/relationships/image" Target="../media/image150.png"/><Relationship Id="rId4" Type="http://schemas.openxmlformats.org/officeDocument/2006/relationships/image" Target="../media/image115.png"/><Relationship Id="rId9" Type="http://schemas.openxmlformats.org/officeDocument/2006/relationships/image" Target="../media/image14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19.png"/><Relationship Id="rId5" Type="http://schemas.openxmlformats.org/officeDocument/2006/relationships/image" Target="../media/image151.png"/><Relationship Id="rId4" Type="http://schemas.openxmlformats.org/officeDocument/2006/relationships/image" Target="../media/image115.png"/></Relationships>
</file>

<file path=ppt/slides/_rels/slide25.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15.png"/><Relationship Id="rId7" Type="http://schemas.openxmlformats.org/officeDocument/2006/relationships/image" Target="../media/image143.png"/><Relationship Id="rId2" Type="http://schemas.openxmlformats.org/officeDocument/2006/relationships/image" Target="../media/image114.png"/><Relationship Id="rId1" Type="http://schemas.openxmlformats.org/officeDocument/2006/relationships/slideLayout" Target="../slideLayouts/slideLayout16.xml"/><Relationship Id="rId6" Type="http://schemas.openxmlformats.org/officeDocument/2006/relationships/image" Target="../media/image142.png"/><Relationship Id="rId5" Type="http://schemas.openxmlformats.org/officeDocument/2006/relationships/image" Target="../media/image141.png"/><Relationship Id="rId10" Type="http://schemas.openxmlformats.org/officeDocument/2006/relationships/image" Target="../media/image19.png"/><Relationship Id="rId4" Type="http://schemas.openxmlformats.org/officeDocument/2006/relationships/image" Target="../media/image140.png"/><Relationship Id="rId9" Type="http://schemas.openxmlformats.org/officeDocument/2006/relationships/image" Target="../media/image123.png"/></Relationships>
</file>

<file path=ppt/slides/_rels/slide26.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15.png"/><Relationship Id="rId7" Type="http://schemas.openxmlformats.org/officeDocument/2006/relationships/image" Target="../media/image143.png"/><Relationship Id="rId2" Type="http://schemas.openxmlformats.org/officeDocument/2006/relationships/image" Target="../media/image114.png"/><Relationship Id="rId1" Type="http://schemas.openxmlformats.org/officeDocument/2006/relationships/slideLayout" Target="../slideLayouts/slideLayout16.xml"/><Relationship Id="rId6" Type="http://schemas.openxmlformats.org/officeDocument/2006/relationships/image" Target="../media/image142.png"/><Relationship Id="rId5" Type="http://schemas.openxmlformats.org/officeDocument/2006/relationships/image" Target="../media/image141.png"/><Relationship Id="rId10" Type="http://schemas.openxmlformats.org/officeDocument/2006/relationships/image" Target="../media/image19.png"/><Relationship Id="rId4" Type="http://schemas.openxmlformats.org/officeDocument/2006/relationships/image" Target="../media/image140.png"/><Relationship Id="rId9" Type="http://schemas.openxmlformats.org/officeDocument/2006/relationships/image" Target="../media/image123.png"/></Relationships>
</file>

<file path=ppt/slides/_rels/slide2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6.xml"/><Relationship Id="rId6" Type="http://schemas.openxmlformats.org/officeDocument/2006/relationships/image" Target="../media/image19.png"/><Relationship Id="rId5" Type="http://schemas.openxmlformats.org/officeDocument/2006/relationships/image" Target="../media/image153.png"/><Relationship Id="rId4" Type="http://schemas.openxmlformats.org/officeDocument/2006/relationships/image" Target="../media/image152.png"/></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14.png"/><Relationship Id="rId7" Type="http://schemas.openxmlformats.org/officeDocument/2006/relationships/diagramQuickStyle" Target="../diagrams/quickStyle1.xml"/><Relationship Id="rId2" Type="http://schemas.openxmlformats.org/officeDocument/2006/relationships/notesSlide" Target="../notesSlides/notesSlide19.xml"/><Relationship Id="rId1" Type="http://schemas.openxmlformats.org/officeDocument/2006/relationships/slideLayout" Target="../slideLayouts/slideLayout6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9.png"/><Relationship Id="rId4" Type="http://schemas.openxmlformats.org/officeDocument/2006/relationships/image" Target="../media/image115.png"/><Relationship Id="rId9" Type="http://schemas.microsoft.com/office/2007/relationships/diagramDrawing" Target="../diagrams/drawing1.xml"/></Relationships>
</file>

<file path=ppt/slides/_rels/slide29.xml.rels><?xml version="1.0" encoding="UTF-8" standalone="yes"?>
<Relationships xmlns="http://schemas.openxmlformats.org/package/2006/relationships"><Relationship Id="rId8" Type="http://schemas.openxmlformats.org/officeDocument/2006/relationships/image" Target="../media/image156.svg"/><Relationship Id="rId3" Type="http://schemas.openxmlformats.org/officeDocument/2006/relationships/image" Target="../media/image114.png"/><Relationship Id="rId7" Type="http://schemas.openxmlformats.org/officeDocument/2006/relationships/image" Target="../media/image155.svg"/><Relationship Id="rId12" Type="http://schemas.openxmlformats.org/officeDocument/2006/relationships/image" Target="../media/image160.png"/><Relationship Id="rId2" Type="http://schemas.openxmlformats.org/officeDocument/2006/relationships/notesSlide" Target="../notesSlides/notesSlide20.xml"/><Relationship Id="rId1" Type="http://schemas.openxmlformats.org/officeDocument/2006/relationships/slideLayout" Target="../slideLayouts/slideLayout62.xml"/><Relationship Id="rId6" Type="http://schemas.openxmlformats.org/officeDocument/2006/relationships/image" Target="../media/image154.svg"/><Relationship Id="rId11" Type="http://schemas.openxmlformats.org/officeDocument/2006/relationships/image" Target="../media/image159.svg"/><Relationship Id="rId5" Type="http://schemas.openxmlformats.org/officeDocument/2006/relationships/image" Target="../media/image19.png"/><Relationship Id="rId10" Type="http://schemas.openxmlformats.org/officeDocument/2006/relationships/image" Target="../media/image158.svg"/><Relationship Id="rId4" Type="http://schemas.openxmlformats.org/officeDocument/2006/relationships/image" Target="../media/image115.png"/><Relationship Id="rId9" Type="http://schemas.openxmlformats.org/officeDocument/2006/relationships/image" Target="../media/image157.svg"/></Relationships>
</file>

<file path=ppt/slides/_rels/slide30.xml.rels><?xml version="1.0" encoding="UTF-8" standalone="yes"?>
<Relationships xmlns="http://schemas.openxmlformats.org/package/2006/relationships"><Relationship Id="rId8" Type="http://schemas.openxmlformats.org/officeDocument/2006/relationships/image" Target="../media/image163.svg"/><Relationship Id="rId3" Type="http://schemas.openxmlformats.org/officeDocument/2006/relationships/image" Target="../media/image114.png"/><Relationship Id="rId7" Type="http://schemas.openxmlformats.org/officeDocument/2006/relationships/image" Target="../media/image162.svg"/><Relationship Id="rId2" Type="http://schemas.openxmlformats.org/officeDocument/2006/relationships/notesSlide" Target="../notesSlides/notesSlide21.xml"/><Relationship Id="rId1" Type="http://schemas.openxmlformats.org/officeDocument/2006/relationships/slideLayout" Target="../slideLayouts/slideLayout62.xml"/><Relationship Id="rId6" Type="http://schemas.openxmlformats.org/officeDocument/2006/relationships/image" Target="../media/image161.svg"/><Relationship Id="rId5" Type="http://schemas.openxmlformats.org/officeDocument/2006/relationships/image" Target="../media/image19.png"/><Relationship Id="rId10" Type="http://schemas.openxmlformats.org/officeDocument/2006/relationships/image" Target="../media/image165.svg"/><Relationship Id="rId4" Type="http://schemas.openxmlformats.org/officeDocument/2006/relationships/image" Target="../media/image115.png"/><Relationship Id="rId9" Type="http://schemas.openxmlformats.org/officeDocument/2006/relationships/image" Target="../media/image164.sv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61.xml"/><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8" Type="http://schemas.openxmlformats.org/officeDocument/2006/relationships/image" Target="../media/image168.svg"/><Relationship Id="rId3" Type="http://schemas.openxmlformats.org/officeDocument/2006/relationships/image" Target="../media/image19.png"/><Relationship Id="rId7" Type="http://schemas.openxmlformats.org/officeDocument/2006/relationships/image" Target="../media/image167.svg"/><Relationship Id="rId2" Type="http://schemas.openxmlformats.org/officeDocument/2006/relationships/notesSlide" Target="../notesSlides/notesSlide23.xml"/><Relationship Id="rId1" Type="http://schemas.openxmlformats.org/officeDocument/2006/relationships/slideLayout" Target="../slideLayouts/slideLayout62.xml"/><Relationship Id="rId6" Type="http://schemas.openxmlformats.org/officeDocument/2006/relationships/image" Target="../media/image166.svg"/><Relationship Id="rId5" Type="http://schemas.openxmlformats.org/officeDocument/2006/relationships/image" Target="../media/image115.png"/><Relationship Id="rId10" Type="http://schemas.openxmlformats.org/officeDocument/2006/relationships/image" Target="../media/image170.svg"/><Relationship Id="rId4" Type="http://schemas.openxmlformats.org/officeDocument/2006/relationships/image" Target="../media/image114.png"/><Relationship Id="rId9" Type="http://schemas.openxmlformats.org/officeDocument/2006/relationships/image" Target="../media/image169.sv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3.jpeg"/><Relationship Id="rId1" Type="http://schemas.openxmlformats.org/officeDocument/2006/relationships/slideLayout" Target="../slideLayouts/slideLayout60.xml"/><Relationship Id="rId5" Type="http://schemas.openxmlformats.org/officeDocument/2006/relationships/image" Target="../media/image31.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jpeg"/><Relationship Id="rId1" Type="http://schemas.openxmlformats.org/officeDocument/2006/relationships/slideLayout" Target="../slideLayouts/slideLayout64.xml"/></Relationships>
</file>

<file path=ppt/slides/_rels/slide35.xml.rels><?xml version="1.0" encoding="UTF-8" standalone="yes"?>
<Relationships xmlns="http://schemas.openxmlformats.org/package/2006/relationships"><Relationship Id="rId8" Type="http://schemas.openxmlformats.org/officeDocument/2006/relationships/hyperlink" Target="mailto:info@acuvate.com" TargetMode="External"/><Relationship Id="rId13" Type="http://schemas.openxmlformats.org/officeDocument/2006/relationships/hyperlink" Target="https://twitter.com/Acuvate" TargetMode="External"/><Relationship Id="rId18" Type="http://schemas.openxmlformats.org/officeDocument/2006/relationships/image" Target="../media/image179.png"/><Relationship Id="rId3" Type="http://schemas.openxmlformats.org/officeDocument/2006/relationships/image" Target="../media/image173.svg"/><Relationship Id="rId7" Type="http://schemas.openxmlformats.org/officeDocument/2006/relationships/image" Target="../media/image18.svg"/><Relationship Id="rId12" Type="http://schemas.openxmlformats.org/officeDocument/2006/relationships/image" Target="../media/image176.png"/><Relationship Id="rId17" Type="http://schemas.openxmlformats.org/officeDocument/2006/relationships/hyperlink" Target="https://www.instagram.com/acuvate/" TargetMode="External"/><Relationship Id="rId2" Type="http://schemas.openxmlformats.org/officeDocument/2006/relationships/notesSlide" Target="../notesSlides/notesSlide24.xml"/><Relationship Id="rId16" Type="http://schemas.openxmlformats.org/officeDocument/2006/relationships/image" Target="../media/image178.png"/><Relationship Id="rId20" Type="http://schemas.openxmlformats.org/officeDocument/2006/relationships/image" Target="../media/image20.svg"/><Relationship Id="rId1" Type="http://schemas.openxmlformats.org/officeDocument/2006/relationships/slideLayout" Target="../slideLayouts/slideLayout62.xml"/><Relationship Id="rId6" Type="http://schemas.openxmlformats.org/officeDocument/2006/relationships/image" Target="../media/image17.svg"/><Relationship Id="rId11" Type="http://schemas.openxmlformats.org/officeDocument/2006/relationships/hyperlink" Target="https://www.youtube.com/channel/UC0QDnJZk5eUuJeA2hqDwIjQ" TargetMode="External"/><Relationship Id="rId5" Type="http://schemas.openxmlformats.org/officeDocument/2006/relationships/image" Target="../media/image16.png"/><Relationship Id="rId15" Type="http://schemas.openxmlformats.org/officeDocument/2006/relationships/hyperlink" Target="https://www.facebook.com/AcuvateSoftware" TargetMode="External"/><Relationship Id="rId10" Type="http://schemas.openxmlformats.org/officeDocument/2006/relationships/image" Target="../media/image175.png"/><Relationship Id="rId19" Type="http://schemas.openxmlformats.org/officeDocument/2006/relationships/image" Target="../media/image19.png"/><Relationship Id="rId4" Type="http://schemas.openxmlformats.org/officeDocument/2006/relationships/image" Target="../media/image174.png"/><Relationship Id="rId9" Type="http://schemas.openxmlformats.org/officeDocument/2006/relationships/hyperlink" Target="https://www.linkedin.com/company/acuvate/" TargetMode="External"/><Relationship Id="rId14" Type="http://schemas.openxmlformats.org/officeDocument/2006/relationships/image" Target="../media/image1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9FD"/>
          </a:solidFill>
          <a:ln/>
        </p:spPr>
        <p:txBody>
          <a:bodyPr/>
          <a:lstStyle/>
          <a:p>
            <a:endParaRPr lang="en-US"/>
          </a:p>
        </p:txBody>
      </p:sp>
      <p:sp>
        <p:nvSpPr>
          <p:cNvPr id="3" name="Shape 1"/>
          <p:cNvSpPr/>
          <p:nvPr/>
        </p:nvSpPr>
        <p:spPr>
          <a:xfrm>
            <a:off x="518007" y="457200"/>
            <a:ext cx="11155680" cy="5943600"/>
          </a:xfrm>
          <a:prstGeom prst="roundRect">
            <a:avLst>
              <a:gd name="adj" fmla="val 1846"/>
            </a:avLst>
          </a:prstGeom>
          <a:solidFill>
            <a:srgbClr val="FFFFFF"/>
          </a:solidFill>
          <a:ln w="12700">
            <a:solidFill>
              <a:srgbClr val="D5DEEE"/>
            </a:solidFill>
            <a:prstDash val="solid"/>
          </a:ln>
          <a:effectLst>
            <a:outerShdw blurRad="177800" dist="25400" dir="5400000" algn="bl" rotWithShape="0">
              <a:srgbClr val="AAB4CC">
                <a:alpha val="25000"/>
              </a:srgbClr>
            </a:outerShdw>
          </a:effectLst>
        </p:spPr>
        <p:txBody>
          <a:bodyPr/>
          <a:lstStyle/>
          <a:p>
            <a:endParaRPr lang="en-US"/>
          </a:p>
        </p:txBody>
      </p:sp>
      <p:sp>
        <p:nvSpPr>
          <p:cNvPr id="18" name="Text 16"/>
          <p:cNvSpPr/>
          <p:nvPr/>
        </p:nvSpPr>
        <p:spPr>
          <a:xfrm>
            <a:off x="1005840" y="2289028"/>
            <a:ext cx="3657600" cy="274320"/>
          </a:xfrm>
          <a:prstGeom prst="rect">
            <a:avLst/>
          </a:prstGeom>
          <a:noFill/>
          <a:ln/>
        </p:spPr>
        <p:txBody>
          <a:bodyPr wrap="square" lIns="0" tIns="0" rIns="0" bIns="0" rtlCol="0" anchor="ctr"/>
          <a:lstStyle/>
          <a:p>
            <a:pPr marL="0" indent="0">
              <a:buNone/>
            </a:pPr>
            <a:r>
              <a:rPr lang="en-US" sz="1300" b="1" kern="0" spc="120">
                <a:solidFill>
                  <a:srgbClr val="F47B20"/>
                </a:solidFill>
                <a:latin typeface="Calibri" pitchFamily="34" charset="0"/>
                <a:ea typeface="Calibri" pitchFamily="34" charset="-122"/>
                <a:cs typeface="Calibri" pitchFamily="34" charset="-120"/>
              </a:rPr>
              <a:t>TECHNOLOGY TRACK SESSION</a:t>
            </a:r>
            <a:endParaRPr lang="en-US" sz="1300"/>
          </a:p>
        </p:txBody>
      </p:sp>
      <p:sp>
        <p:nvSpPr>
          <p:cNvPr id="19" name="Text 17"/>
          <p:cNvSpPr/>
          <p:nvPr/>
        </p:nvSpPr>
        <p:spPr>
          <a:xfrm>
            <a:off x="1005838" y="2754053"/>
            <a:ext cx="10185486" cy="553271"/>
          </a:xfrm>
          <a:prstGeom prst="rect">
            <a:avLst/>
          </a:prstGeom>
          <a:noFill/>
          <a:ln/>
        </p:spPr>
        <p:txBody>
          <a:bodyPr wrap="square" lIns="0" tIns="0" rIns="0" bIns="0" rtlCol="0" anchor="t"/>
          <a:lstStyle/>
          <a:p>
            <a:pPr defTabSz="1219170">
              <a:defRPr/>
            </a:pPr>
            <a:r>
              <a:rPr lang="en-IN" sz="4000" b="1" i="1">
                <a:solidFill>
                  <a:srgbClr val="002060"/>
                </a:solidFill>
                <a:latin typeface="Open Sans" panose="020B0606030504020204" pitchFamily="34" charset="0"/>
                <a:ea typeface="Open Sans" panose="020B0606030504020204" pitchFamily="34" charset="0"/>
                <a:cs typeface="Open Sans" panose="020B0606030504020204" pitchFamily="34" charset="0"/>
              </a:rPr>
              <a:t>Ontologies &amp; Semantic Context</a:t>
            </a:r>
            <a:endParaRPr lang="en-US" sz="4000" b="1" i="1">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Shape 18"/>
          <p:cNvSpPr/>
          <p:nvPr/>
        </p:nvSpPr>
        <p:spPr>
          <a:xfrm>
            <a:off x="1005840" y="5074920"/>
            <a:ext cx="2926080" cy="0"/>
          </a:xfrm>
          <a:prstGeom prst="line">
            <a:avLst/>
          </a:prstGeom>
          <a:noFill/>
          <a:ln w="19050">
            <a:solidFill>
              <a:srgbClr val="D5DEEE"/>
            </a:solidFill>
            <a:prstDash val="solid"/>
          </a:ln>
        </p:spPr>
        <p:txBody>
          <a:bodyPr/>
          <a:lstStyle/>
          <a:p>
            <a:endParaRPr lang="en-US"/>
          </a:p>
        </p:txBody>
      </p:sp>
      <p:sp>
        <p:nvSpPr>
          <p:cNvPr id="21" name="Shape 19"/>
          <p:cNvSpPr/>
          <p:nvPr/>
        </p:nvSpPr>
        <p:spPr>
          <a:xfrm>
            <a:off x="3895344" y="5029200"/>
            <a:ext cx="100584" cy="100584"/>
          </a:xfrm>
          <a:prstGeom prst="ellipse">
            <a:avLst/>
          </a:prstGeom>
          <a:solidFill>
            <a:srgbClr val="1B2A5B"/>
          </a:solidFill>
          <a:ln/>
        </p:spPr>
        <p:txBody>
          <a:bodyPr/>
          <a:lstStyle/>
          <a:p>
            <a:endParaRPr lang="en-US"/>
          </a:p>
        </p:txBody>
      </p:sp>
      <p:sp>
        <p:nvSpPr>
          <p:cNvPr id="22" name="Text 20"/>
          <p:cNvSpPr/>
          <p:nvPr/>
        </p:nvSpPr>
        <p:spPr>
          <a:xfrm>
            <a:off x="1024129" y="5319779"/>
            <a:ext cx="4572000" cy="548104"/>
          </a:xfrm>
          <a:prstGeom prst="rect">
            <a:avLst/>
          </a:prstGeom>
          <a:noFill/>
          <a:ln/>
        </p:spPr>
        <p:txBody>
          <a:bodyPr wrap="square" lIns="0" tIns="0" rIns="0" bIns="0" rtlCol="0" anchor="ctr"/>
          <a:lstStyle/>
          <a:p>
            <a:pPr marL="0" indent="0">
              <a:lnSpc>
                <a:spcPts val="1700"/>
              </a:lnSpc>
              <a:buNone/>
            </a:pPr>
            <a:r>
              <a:rPr lang="en-US" sz="1300" b="1">
                <a:solidFill>
                  <a:srgbClr val="1B2A5B"/>
                </a:solidFill>
                <a:latin typeface="Calibri" pitchFamily="34" charset="0"/>
                <a:ea typeface="Calibri" pitchFamily="34" charset="-122"/>
                <a:cs typeface="Calibri" pitchFamily="34" charset="-120"/>
              </a:rPr>
              <a:t>Date
</a:t>
            </a:r>
            <a:r>
              <a:rPr lang="en-US" sz="1300">
                <a:solidFill>
                  <a:srgbClr val="5A6478"/>
                </a:solidFill>
                <a:latin typeface="Calibri" pitchFamily="34" charset="0"/>
                <a:ea typeface="Calibri" pitchFamily="34" charset="-122"/>
                <a:cs typeface="Calibri" pitchFamily="34" charset="-120"/>
              </a:rPr>
              <a:t>15 / 09 / 26
</a:t>
            </a:r>
            <a:endParaRPr lang="en-US" sz="1300"/>
          </a:p>
        </p:txBody>
      </p:sp>
      <p:pic>
        <p:nvPicPr>
          <p:cNvPr id="30" name="Picture 29">
            <a:extLst>
              <a:ext uri="{FF2B5EF4-FFF2-40B4-BE49-F238E27FC236}">
                <a16:creationId xmlns:a16="http://schemas.microsoft.com/office/drawing/2014/main" id="{D8207676-7C95-4483-D053-8E70D90C8BAF}"/>
              </a:ext>
            </a:extLst>
          </p:cNvPr>
          <p:cNvPicPr>
            <a:picLocks noChangeAspect="1"/>
          </p:cNvPicPr>
          <p:nvPr/>
        </p:nvPicPr>
        <p:blipFill>
          <a:blip r:embed="rId3"/>
          <a:stretch>
            <a:fillRect/>
          </a:stretch>
        </p:blipFill>
        <p:spPr>
          <a:xfrm>
            <a:off x="1024128" y="815671"/>
            <a:ext cx="3206040" cy="839361"/>
          </a:xfrm>
          <a:prstGeom prst="rect">
            <a:avLst/>
          </a:prstGeom>
        </p:spPr>
      </p:pic>
      <p:grpSp>
        <p:nvGrpSpPr>
          <p:cNvPr id="5" name="Group 4">
            <a:extLst>
              <a:ext uri="{FF2B5EF4-FFF2-40B4-BE49-F238E27FC236}">
                <a16:creationId xmlns:a16="http://schemas.microsoft.com/office/drawing/2014/main" id="{AC71FA90-1281-57FC-D5CE-EF627AD36B37}"/>
              </a:ext>
            </a:extLst>
          </p:cNvPr>
          <p:cNvGrpSpPr/>
          <p:nvPr/>
        </p:nvGrpSpPr>
        <p:grpSpPr>
          <a:xfrm>
            <a:off x="1024128" y="4088792"/>
            <a:ext cx="3319649" cy="759654"/>
            <a:chOff x="1024128" y="2064448"/>
            <a:chExt cx="3319649" cy="759654"/>
          </a:xfrm>
        </p:grpSpPr>
        <p:sp>
          <p:nvSpPr>
            <p:cNvPr id="7" name="Text 5"/>
            <p:cNvSpPr/>
            <p:nvPr/>
          </p:nvSpPr>
          <p:spPr>
            <a:xfrm>
              <a:off x="1024128" y="206444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Presented by</a:t>
              </a:r>
              <a:endParaRPr lang="en-US" sz="1000"/>
            </a:p>
          </p:txBody>
        </p:sp>
        <p:pic>
          <p:nvPicPr>
            <p:cNvPr id="32" name="Graphic 31">
              <a:extLst>
                <a:ext uri="{FF2B5EF4-FFF2-40B4-BE49-F238E27FC236}">
                  <a16:creationId xmlns:a16="http://schemas.microsoft.com/office/drawing/2014/main" id="{232791D5-81B0-4FB9-5B1C-71A5490CB2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4129" y="2437798"/>
              <a:ext cx="1332209" cy="386304"/>
            </a:xfrm>
            <a:prstGeom prst="rect">
              <a:avLst/>
            </a:prstGeom>
          </p:spPr>
        </p:pic>
        <p:pic>
          <p:nvPicPr>
            <p:cNvPr id="34" name="Graphic 33">
              <a:extLst>
                <a:ext uri="{FF2B5EF4-FFF2-40B4-BE49-F238E27FC236}">
                  <a16:creationId xmlns:a16="http://schemas.microsoft.com/office/drawing/2014/main" id="{35FD2CC2-9438-8575-BE13-F718C06D09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04575" y="2437798"/>
              <a:ext cx="1639202" cy="349561"/>
            </a:xfrm>
            <a:prstGeom prst="rect">
              <a:avLst/>
            </a:prstGeom>
          </p:spPr>
        </p:pic>
        <p:cxnSp>
          <p:nvCxnSpPr>
            <p:cNvPr id="40" name="Straight Connector 39">
              <a:extLst>
                <a:ext uri="{FF2B5EF4-FFF2-40B4-BE49-F238E27FC236}">
                  <a16:creationId xmlns:a16="http://schemas.microsoft.com/office/drawing/2014/main" id="{A3D301CB-C8BC-8459-86B8-05AA13479011}"/>
                </a:ext>
              </a:extLst>
            </p:cNvPr>
            <p:cNvCxnSpPr/>
            <p:nvPr/>
          </p:nvCxnSpPr>
          <p:spPr>
            <a:xfrm>
              <a:off x="2523393" y="242021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43" name="Text 20">
            <a:extLst>
              <a:ext uri="{FF2B5EF4-FFF2-40B4-BE49-F238E27FC236}">
                <a16:creationId xmlns:a16="http://schemas.microsoft.com/office/drawing/2014/main" id="{F48FD8A2-56B1-206A-4310-F79CEE5528F8}"/>
              </a:ext>
            </a:extLst>
          </p:cNvPr>
          <p:cNvSpPr/>
          <p:nvPr/>
        </p:nvSpPr>
        <p:spPr>
          <a:xfrm>
            <a:off x="4362066" y="4845448"/>
            <a:ext cx="2689426" cy="809730"/>
          </a:xfrm>
          <a:prstGeom prst="rect">
            <a:avLst/>
          </a:prstGeom>
          <a:noFill/>
          <a:ln/>
        </p:spPr>
        <p:txBody>
          <a:bodyPr wrap="square" lIns="0" tIns="0" rIns="0" bIns="0" rtlCol="0" anchor="ctr"/>
          <a:lstStyle/>
          <a:p>
            <a:pPr marL="0" indent="0">
              <a:lnSpc>
                <a:spcPts val="1700"/>
              </a:lnSpc>
              <a:buNone/>
            </a:pPr>
            <a:r>
              <a:rPr lang="en-US" sz="1300">
                <a:solidFill>
                  <a:srgbClr val="5A6478"/>
                </a:solidFill>
                <a:latin typeface="Calibri"/>
                <a:ea typeface="Calibri"/>
                <a:cs typeface="Calibri"/>
              </a:rPr>
              <a:t>
</a:t>
            </a:r>
            <a:r>
              <a:rPr lang="en-US" sz="1300" b="1">
                <a:solidFill>
                  <a:srgbClr val="1B2A5B"/>
                </a:solidFill>
                <a:latin typeface="Calibri"/>
                <a:ea typeface="Calibri"/>
                <a:cs typeface="Calibri"/>
              </a:rPr>
              <a:t>Time
</a:t>
            </a:r>
            <a:r>
              <a:rPr lang="en-US" sz="1300">
                <a:solidFill>
                  <a:srgbClr val="5A6478"/>
                </a:solidFill>
                <a:latin typeface="Calibri"/>
                <a:ea typeface="Calibri"/>
                <a:cs typeface="Calibri"/>
              </a:rPr>
              <a:t>15:00–15:45 CEST  |  09:00–09:45 EDT</a:t>
            </a:r>
            <a:endParaRPr lang="en-US" sz="1300">
              <a:latin typeface="Calibri"/>
              <a:ea typeface="Calibri"/>
              <a:cs typeface="Calibri"/>
            </a:endParaRPr>
          </a:p>
        </p:txBody>
      </p:sp>
      <p:sp>
        <p:nvSpPr>
          <p:cNvPr id="4" name="Text 17">
            <a:extLst>
              <a:ext uri="{FF2B5EF4-FFF2-40B4-BE49-F238E27FC236}">
                <a16:creationId xmlns:a16="http://schemas.microsoft.com/office/drawing/2014/main" id="{1969740D-CAE5-8AA5-2746-06B3BA11B3F0}"/>
              </a:ext>
            </a:extLst>
          </p:cNvPr>
          <p:cNvSpPr/>
          <p:nvPr/>
        </p:nvSpPr>
        <p:spPr>
          <a:xfrm>
            <a:off x="1005839" y="3531503"/>
            <a:ext cx="9538941" cy="546706"/>
          </a:xfrm>
          <a:prstGeom prst="rect">
            <a:avLst/>
          </a:prstGeom>
          <a:noFill/>
          <a:ln/>
        </p:spPr>
        <p:txBody>
          <a:bodyPr wrap="square" lIns="0" tIns="0" rIns="0" bIns="0" rtlCol="0" anchor="t"/>
          <a:lstStyle/>
          <a:p>
            <a:pPr defTabSz="1219170">
              <a:defRPr/>
            </a:pPr>
            <a:r>
              <a:rPr lang="en-US" sz="2800" i="1">
                <a:latin typeface="Open Sans" panose="020B0606030504020204" pitchFamily="34" charset="0"/>
                <a:ea typeface="Open Sans" panose="020B0606030504020204" pitchFamily="34" charset="0"/>
                <a:cs typeface="Open Sans" panose="020B0606030504020204" pitchFamily="34" charset="0"/>
              </a:rPr>
              <a:t>Building Shared Business Context for AI</a:t>
            </a:r>
          </a:p>
        </p:txBody>
      </p:sp>
      <p:pic>
        <p:nvPicPr>
          <p:cNvPr id="10" name="Picture 9">
            <a:extLst>
              <a:ext uri="{FF2B5EF4-FFF2-40B4-BE49-F238E27FC236}">
                <a16:creationId xmlns:a16="http://schemas.microsoft.com/office/drawing/2014/main" id="{A56AB02B-20B5-9A20-8975-03C51C5DB3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6" name="Graphic 5">
            <a:extLst>
              <a:ext uri="{FF2B5EF4-FFF2-40B4-BE49-F238E27FC236}">
                <a16:creationId xmlns:a16="http://schemas.microsoft.com/office/drawing/2014/main" id="{EC010EEC-10B7-C3F3-66F4-8D953A9B3DD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a:off x="8610353" y="387963"/>
            <a:ext cx="2996996" cy="3129675"/>
          </a:xfrm>
          <a:prstGeom prst="rect">
            <a:avLst/>
          </a:prstGeom>
        </p:spPr>
      </p:pic>
    </p:spTree>
    <p:extLst>
      <p:ext uri="{BB962C8B-B14F-4D97-AF65-F5344CB8AC3E}">
        <p14:creationId xmlns:p14="http://schemas.microsoft.com/office/powerpoint/2010/main" val="610578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n-US" sz="2400"/>
          </a:p>
        </p:txBody>
      </p:sp>
      <p:pic>
        <p:nvPicPr>
          <p:cNvPr id="4" name="Image 1" descr="preencoded.png"/>
          <p:cNvPicPr>
            <a:picLocks noChangeAspect="1"/>
          </p:cNvPicPr>
          <p:nvPr/>
        </p:nvPicPr>
        <p:blipFill>
          <a:blip r:embed="rId3"/>
          <a:srcRect/>
          <a:stretch/>
        </p:blipFill>
        <p:spPr>
          <a:xfrm>
            <a:off x="952500" y="638176"/>
            <a:ext cx="2760688" cy="396193"/>
          </a:xfrm>
          <a:prstGeom prst="rect">
            <a:avLst/>
          </a:prstGeom>
        </p:spPr>
      </p:pic>
      <p:sp>
        <p:nvSpPr>
          <p:cNvPr id="5" name="Text 1"/>
          <p:cNvSpPr/>
          <p:nvPr/>
        </p:nvSpPr>
        <p:spPr>
          <a:xfrm>
            <a:off x="952500" y="1476376"/>
            <a:ext cx="3133725" cy="352425"/>
          </a:xfrm>
          <a:prstGeom prst="rect">
            <a:avLst/>
          </a:prstGeom>
          <a:noFill/>
          <a:ln/>
        </p:spPr>
        <p:txBody>
          <a:bodyPr wrap="square" lIns="0" tIns="0" rIns="0" bIns="0" rtlCol="0" anchor="ctr"/>
          <a:lstStyle/>
          <a:p>
            <a:pPr>
              <a:lnSpc>
                <a:spcPts val="4367"/>
              </a:lnSpc>
            </a:pPr>
            <a:r>
              <a:rPr lang="en-US" sz="3207" b="1">
                <a:solidFill>
                  <a:srgbClr val="182C61">
                    <a:alpha val="99000"/>
                  </a:srgbClr>
                </a:solidFill>
                <a:latin typeface="Open Sans" pitchFamily="34" charset="0"/>
                <a:ea typeface="Open Sans" pitchFamily="34" charset="-122"/>
                <a:cs typeface="Open Sans" pitchFamily="34" charset="-120"/>
              </a:rPr>
              <a:t>Your speakers</a:t>
            </a:r>
            <a:endParaRPr lang="en-US" sz="3207"/>
          </a:p>
        </p:txBody>
      </p:sp>
      <p:sp>
        <p:nvSpPr>
          <p:cNvPr id="6" name="Text 2"/>
          <p:cNvSpPr/>
          <p:nvPr/>
        </p:nvSpPr>
        <p:spPr>
          <a:xfrm>
            <a:off x="952500" y="2057401"/>
            <a:ext cx="4029075" cy="352425"/>
          </a:xfrm>
          <a:prstGeom prst="rect">
            <a:avLst/>
          </a:prstGeom>
          <a:noFill/>
          <a:ln/>
        </p:spPr>
        <p:txBody>
          <a:bodyPr wrap="square" lIns="0" tIns="0" rIns="0" bIns="0" rtlCol="0" anchor="ctr"/>
          <a:lstStyle/>
          <a:p>
            <a:pPr>
              <a:lnSpc>
                <a:spcPts val="2135"/>
              </a:lnSpc>
            </a:pPr>
            <a:r>
              <a:rPr lang="en-US" sz="1568">
                <a:solidFill>
                  <a:srgbClr val="182C61">
                    <a:alpha val="99000"/>
                  </a:srgbClr>
                </a:solidFill>
                <a:latin typeface="Open Sans" pitchFamily="34" charset="0"/>
                <a:ea typeface="Open Sans" pitchFamily="34" charset="-122"/>
                <a:cs typeface="Open Sans" pitchFamily="34" charset="-120"/>
              </a:rPr>
              <a:t>Meet the team presenting this session</a:t>
            </a:r>
            <a:endParaRPr lang="en-US" sz="1568"/>
          </a:p>
        </p:txBody>
      </p:sp>
      <p:pic>
        <p:nvPicPr>
          <p:cNvPr id="7" name="Image 2" descr="preencoded.png"/>
          <p:cNvPicPr>
            <a:picLocks noChangeAspect="1"/>
          </p:cNvPicPr>
          <p:nvPr/>
        </p:nvPicPr>
        <p:blipFill>
          <a:blip r:embed="rId4"/>
          <a:srcRect/>
          <a:stretch/>
        </p:blipFill>
        <p:spPr>
          <a:xfrm>
            <a:off x="952501" y="2847975"/>
            <a:ext cx="2607945" cy="3303269"/>
          </a:xfrm>
          <a:prstGeom prst="rect">
            <a:avLst/>
          </a:prstGeom>
        </p:spPr>
      </p:pic>
      <p:pic>
        <p:nvPicPr>
          <p:cNvPr id="8" name="Image 3" descr="preencoded.png"/>
          <p:cNvPicPr>
            <a:picLocks noChangeAspect="1"/>
          </p:cNvPicPr>
          <p:nvPr/>
        </p:nvPicPr>
        <p:blipFill>
          <a:blip r:embed="rId5"/>
          <a:srcRect/>
          <a:stretch/>
        </p:blipFill>
        <p:spPr>
          <a:xfrm>
            <a:off x="1714500" y="5562600"/>
            <a:ext cx="956875" cy="290189"/>
          </a:xfrm>
          <a:prstGeom prst="rect">
            <a:avLst/>
          </a:prstGeom>
        </p:spPr>
      </p:pic>
      <p:sp>
        <p:nvSpPr>
          <p:cNvPr id="9" name="Text 3"/>
          <p:cNvSpPr/>
          <p:nvPr/>
        </p:nvSpPr>
        <p:spPr>
          <a:xfrm>
            <a:off x="1247776" y="4867275"/>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Poonam Chug</a:t>
            </a:r>
            <a:endParaRPr lang="en-US" sz="1209"/>
          </a:p>
        </p:txBody>
      </p:sp>
      <p:sp>
        <p:nvSpPr>
          <p:cNvPr id="10" name="Text 4"/>
          <p:cNvSpPr/>
          <p:nvPr/>
        </p:nvSpPr>
        <p:spPr>
          <a:xfrm>
            <a:off x="1609726" y="5124451"/>
            <a:ext cx="1171575"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Vice President – Business Unit Head</a:t>
            </a:r>
            <a:endParaRPr lang="en-US" sz="968"/>
          </a:p>
        </p:txBody>
      </p:sp>
      <p:pic>
        <p:nvPicPr>
          <p:cNvPr id="11" name="Image 4" descr="preencoded.png"/>
          <p:cNvPicPr>
            <a:picLocks noChangeAspect="1"/>
          </p:cNvPicPr>
          <p:nvPr/>
        </p:nvPicPr>
        <p:blipFill>
          <a:blip r:embed="rId6"/>
          <a:srcRect/>
          <a:stretch/>
        </p:blipFill>
        <p:spPr>
          <a:xfrm>
            <a:off x="1276351" y="3048000"/>
            <a:ext cx="1828800" cy="1666875"/>
          </a:xfrm>
          <a:prstGeom prst="rect">
            <a:avLst/>
          </a:prstGeom>
        </p:spPr>
      </p:pic>
      <p:pic>
        <p:nvPicPr>
          <p:cNvPr id="12" name="Image 5" descr="preencoded.png"/>
          <p:cNvPicPr>
            <a:picLocks noChangeAspect="1"/>
          </p:cNvPicPr>
          <p:nvPr/>
        </p:nvPicPr>
        <p:blipFill>
          <a:blip r:embed="rId7"/>
          <a:srcRect/>
          <a:stretch/>
        </p:blipFill>
        <p:spPr>
          <a:xfrm>
            <a:off x="1276351" y="3048000"/>
            <a:ext cx="1828800" cy="1666875"/>
          </a:xfrm>
          <a:prstGeom prst="rect">
            <a:avLst/>
          </a:prstGeom>
        </p:spPr>
      </p:pic>
      <p:pic>
        <p:nvPicPr>
          <p:cNvPr id="13" name="Image 6" descr="preencoded.png"/>
          <p:cNvPicPr>
            <a:picLocks noChangeAspect="1"/>
          </p:cNvPicPr>
          <p:nvPr/>
        </p:nvPicPr>
        <p:blipFill>
          <a:blip r:embed="rId4"/>
          <a:srcRect/>
          <a:stretch/>
        </p:blipFill>
        <p:spPr>
          <a:xfrm>
            <a:off x="3914776" y="2847975"/>
            <a:ext cx="2607945" cy="3303269"/>
          </a:xfrm>
          <a:prstGeom prst="rect">
            <a:avLst/>
          </a:prstGeom>
        </p:spPr>
      </p:pic>
      <p:pic>
        <p:nvPicPr>
          <p:cNvPr id="14" name="Image 7" descr="preencoded.png"/>
          <p:cNvPicPr>
            <a:picLocks noChangeAspect="1"/>
          </p:cNvPicPr>
          <p:nvPr/>
        </p:nvPicPr>
        <p:blipFill>
          <a:blip r:embed="rId8"/>
          <a:srcRect/>
          <a:stretch/>
        </p:blipFill>
        <p:spPr>
          <a:xfrm>
            <a:off x="4562473" y="5581651"/>
            <a:ext cx="1180395" cy="251292"/>
          </a:xfrm>
          <a:prstGeom prst="rect">
            <a:avLst/>
          </a:prstGeom>
        </p:spPr>
      </p:pic>
      <p:sp>
        <p:nvSpPr>
          <p:cNvPr id="15" name="Text 5"/>
          <p:cNvSpPr/>
          <p:nvPr/>
        </p:nvSpPr>
        <p:spPr>
          <a:xfrm>
            <a:off x="4210052" y="4867275"/>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Ramesh Nelluri</a:t>
            </a:r>
            <a:endParaRPr lang="en-US" sz="1209"/>
          </a:p>
        </p:txBody>
      </p:sp>
      <p:sp>
        <p:nvSpPr>
          <p:cNvPr id="16" name="Text 6"/>
          <p:cNvSpPr/>
          <p:nvPr/>
        </p:nvSpPr>
        <p:spPr>
          <a:xfrm>
            <a:off x="4019551" y="5124451"/>
            <a:ext cx="2266951"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EMEA Global Black Belt (GBB) - Cloud &amp; AI Data Solution Advisory</a:t>
            </a:r>
            <a:endParaRPr lang="en-US" sz="968"/>
          </a:p>
        </p:txBody>
      </p:sp>
      <p:pic>
        <p:nvPicPr>
          <p:cNvPr id="17" name="Image 8" descr="preencoded.png"/>
          <p:cNvPicPr>
            <a:picLocks noChangeAspect="1"/>
          </p:cNvPicPr>
          <p:nvPr/>
        </p:nvPicPr>
        <p:blipFill>
          <a:blip r:embed="rId6"/>
          <a:srcRect/>
          <a:stretch/>
        </p:blipFill>
        <p:spPr>
          <a:xfrm>
            <a:off x="4238625" y="3048000"/>
            <a:ext cx="1828800" cy="1666875"/>
          </a:xfrm>
          <a:prstGeom prst="rect">
            <a:avLst/>
          </a:prstGeom>
        </p:spPr>
      </p:pic>
      <p:pic>
        <p:nvPicPr>
          <p:cNvPr id="18" name="Image 9" descr="preencoded.png"/>
          <p:cNvPicPr>
            <a:picLocks noChangeAspect="1"/>
          </p:cNvPicPr>
          <p:nvPr/>
        </p:nvPicPr>
        <p:blipFill>
          <a:blip r:embed="rId9"/>
          <a:srcRect/>
          <a:stretch/>
        </p:blipFill>
        <p:spPr>
          <a:xfrm>
            <a:off x="4238625" y="3048000"/>
            <a:ext cx="1828800" cy="1666875"/>
          </a:xfrm>
          <a:prstGeom prst="rect">
            <a:avLst/>
          </a:prstGeom>
        </p:spPr>
      </p:pic>
      <p:pic>
        <p:nvPicPr>
          <p:cNvPr id="20" name="Picture 19">
            <a:extLst>
              <a:ext uri="{FF2B5EF4-FFF2-40B4-BE49-F238E27FC236}">
                <a16:creationId xmlns:a16="http://schemas.microsoft.com/office/drawing/2014/main" id="{33DBAA0B-56F8-76AA-7D0E-87140134B6A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 name="Rectangle 2">
            <a:extLst>
              <a:ext uri="{FF2B5EF4-FFF2-40B4-BE49-F238E27FC236}">
                <a16:creationId xmlns:a16="http://schemas.microsoft.com/office/drawing/2014/main" id="{7CBD9A7B-AF6D-9F95-7145-C8AE49690764}"/>
              </a:ext>
            </a:extLst>
          </p:cNvPr>
          <p:cNvSpPr/>
          <p:nvPr/>
        </p:nvSpPr>
        <p:spPr>
          <a:xfrm>
            <a:off x="9025979" y="-1692"/>
            <a:ext cx="3166867" cy="6861383"/>
          </a:xfrm>
          <a:prstGeom prst="rect">
            <a:avLst/>
          </a:prstGeom>
          <a:solidFill>
            <a:srgbClr val="182C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59F3EB53-B42E-2A02-6968-A793F944504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554103" y="0"/>
            <a:ext cx="637897" cy="6858000"/>
          </a:xfrm>
          <a:prstGeom prst="rect">
            <a:avLst/>
          </a:prstGeom>
        </p:spPr>
      </p:pic>
    </p:spTree>
    <p:extLst>
      <p:ext uri="{BB962C8B-B14F-4D97-AF65-F5344CB8AC3E}">
        <p14:creationId xmlns:p14="http://schemas.microsoft.com/office/powerpoint/2010/main" val="996420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9F073-C5AD-7154-F9CF-1415AF8AE4EC}"/>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AFDA1F0B-6831-CD05-D2C8-EB85750C1CA5}"/>
              </a:ext>
            </a:extLst>
          </p:cNvPr>
          <p:cNvSpPr txBox="1"/>
          <p:nvPr/>
        </p:nvSpPr>
        <p:spPr>
          <a:xfrm>
            <a:off x="523562" y="497456"/>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b="1">
                <a:solidFill>
                  <a:srgbClr val="182C61"/>
                </a:solidFill>
                <a:latin typeface="Montserrat" pitchFamily="2" charset="0"/>
                <a:cs typeface="Roboto Black" panose="02000000000000000000" pitchFamily="2" charset="0"/>
              </a:rPr>
              <a:t> </a:t>
            </a:r>
            <a:r>
              <a:rPr lang="en-US" sz="2400" b="1">
                <a:solidFill>
                  <a:srgbClr val="E58527"/>
                </a:solidFill>
                <a:latin typeface="Montserrat" pitchFamily="2" charset="0"/>
                <a:ea typeface="Open Sans" panose="020B0606030504020204" pitchFamily="34" charset="0"/>
                <a:cs typeface="Open Sans" panose="020B0606030504020204" pitchFamily="34" charset="0"/>
              </a:rPr>
              <a:t>– </a:t>
            </a:r>
            <a:r>
              <a:rPr lang="en-US" sz="2400">
                <a:solidFill>
                  <a:srgbClr val="E58527"/>
                </a:solidFill>
                <a:latin typeface="Montserrat" pitchFamily="2" charset="0"/>
                <a:ea typeface="Open Sans" panose="020B0606030504020204" pitchFamily="34" charset="0"/>
                <a:cs typeface="Poppins" panose="00000500000000000000" pitchFamily="2" charset="0"/>
              </a:rPr>
              <a:t>Asking speaker a question </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B444D224-4839-A721-AAC5-AF646B326C4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We want to hear from you! </a:t>
            </a:r>
          </a:p>
          <a:p>
            <a:r>
              <a:rPr lang="en-US" sz="1600">
                <a:latin typeface="Open Sans" panose="020B0606030504020204" pitchFamily="34" charset="0"/>
                <a:ea typeface="Open Sans" panose="020B0606030504020204" pitchFamily="34" charset="0"/>
                <a:cs typeface="Open Sans" panose="020B0606030504020204" pitchFamily="34" charset="0"/>
              </a:rPr>
              <a:t>Please submit your questions. We’ll reserve time for Q&amp;A at the end of the webinar. </a:t>
            </a:r>
          </a:p>
        </p:txBody>
      </p:sp>
      <p:pic>
        <p:nvPicPr>
          <p:cNvPr id="15" name="Picture 14">
            <a:extLst>
              <a:ext uri="{FF2B5EF4-FFF2-40B4-BE49-F238E27FC236}">
                <a16:creationId xmlns:a16="http://schemas.microsoft.com/office/drawing/2014/main" id="{FF84F6BF-BD93-CBF7-199F-3DC34CC6C409}"/>
              </a:ext>
            </a:extLst>
          </p:cNvPr>
          <p:cNvPicPr>
            <a:picLocks noChangeAspect="1"/>
          </p:cNvPicPr>
          <p:nvPr/>
        </p:nvPicPr>
        <p:blipFill>
          <a:blip r:embed="rId2"/>
          <a:stretch>
            <a:fillRect/>
          </a:stretch>
        </p:blipFill>
        <p:spPr>
          <a:xfrm>
            <a:off x="7475989" y="2166556"/>
            <a:ext cx="4140413" cy="4343623"/>
          </a:xfrm>
          <a:prstGeom prst="rect">
            <a:avLst/>
          </a:prstGeom>
        </p:spPr>
      </p:pic>
      <p:sp>
        <p:nvSpPr>
          <p:cNvPr id="16" name="Rectangle: Rounded Corners 15">
            <a:extLst>
              <a:ext uri="{FF2B5EF4-FFF2-40B4-BE49-F238E27FC236}">
                <a16:creationId xmlns:a16="http://schemas.microsoft.com/office/drawing/2014/main" id="{C5613772-55A4-F79B-7B86-CCEED403E600}"/>
              </a:ext>
            </a:extLst>
          </p:cNvPr>
          <p:cNvSpPr/>
          <p:nvPr/>
        </p:nvSpPr>
        <p:spPr>
          <a:xfrm>
            <a:off x="7876452" y="2092960"/>
            <a:ext cx="672662" cy="7396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22C651FC-64FD-7944-730D-63E68DC2DA23}"/>
              </a:ext>
            </a:extLst>
          </p:cNvPr>
          <p:cNvSpPr/>
          <p:nvPr/>
        </p:nvSpPr>
        <p:spPr>
          <a:xfrm>
            <a:off x="9441074" y="5986229"/>
            <a:ext cx="1684126" cy="4348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2E23F08-3DD7-DA37-A87F-C6725E316E73}"/>
              </a:ext>
            </a:extLst>
          </p:cNvPr>
          <p:cNvSpPr txBox="1"/>
          <p:nvPr/>
        </p:nvSpPr>
        <p:spPr>
          <a:xfrm>
            <a:off x="2432435" y="3761960"/>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Clicking on the Q&amp;A icon will open a window where you can type your question.</a:t>
            </a:r>
          </a:p>
        </p:txBody>
      </p:sp>
      <p:sp>
        <p:nvSpPr>
          <p:cNvPr id="20" name="TextBox 19">
            <a:extLst>
              <a:ext uri="{FF2B5EF4-FFF2-40B4-BE49-F238E27FC236}">
                <a16:creationId xmlns:a16="http://schemas.microsoft.com/office/drawing/2014/main" id="{00A03B30-7054-ED18-76FF-EABF971B7079}"/>
              </a:ext>
            </a:extLst>
          </p:cNvPr>
          <p:cNvSpPr txBox="1"/>
          <p:nvPr/>
        </p:nvSpPr>
        <p:spPr>
          <a:xfrm>
            <a:off x="1230587" y="2368688"/>
            <a:ext cx="9184640" cy="338554"/>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To submit questions, click on the Q&amp;A at the top right corner</a:t>
            </a:r>
          </a:p>
        </p:txBody>
      </p:sp>
      <p:sp>
        <p:nvSpPr>
          <p:cNvPr id="21" name="TextBox 20">
            <a:extLst>
              <a:ext uri="{FF2B5EF4-FFF2-40B4-BE49-F238E27FC236}">
                <a16:creationId xmlns:a16="http://schemas.microsoft.com/office/drawing/2014/main" id="{C5243C99-EF0B-761F-6712-109ED4231449}"/>
              </a:ext>
            </a:extLst>
          </p:cNvPr>
          <p:cNvSpPr txBox="1"/>
          <p:nvPr/>
        </p:nvSpPr>
        <p:spPr>
          <a:xfrm>
            <a:off x="2432435" y="5693841"/>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 on the ‘Ask a question’ button &amp; type your question.</a:t>
            </a:r>
          </a:p>
        </p:txBody>
      </p:sp>
      <p:sp>
        <p:nvSpPr>
          <p:cNvPr id="26" name="Oval 25">
            <a:extLst>
              <a:ext uri="{FF2B5EF4-FFF2-40B4-BE49-F238E27FC236}">
                <a16:creationId xmlns:a16="http://schemas.microsoft.com/office/drawing/2014/main" id="{DA45D5AA-F889-E102-9764-AF3E86C9575E}"/>
              </a:ext>
            </a:extLst>
          </p:cNvPr>
          <p:cNvSpPr/>
          <p:nvPr/>
        </p:nvSpPr>
        <p:spPr>
          <a:xfrm>
            <a:off x="593908"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2093F9B9-33E6-D9E0-0C45-076BDB8ACAD5}"/>
              </a:ext>
            </a:extLst>
          </p:cNvPr>
          <p:cNvSpPr txBox="1"/>
          <p:nvPr/>
        </p:nvSpPr>
        <p:spPr>
          <a:xfrm>
            <a:off x="691525"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D7ECD8A2-9F01-6160-2A7B-D5687CFC41ED}"/>
              </a:ext>
            </a:extLst>
          </p:cNvPr>
          <p:cNvSpPr/>
          <p:nvPr/>
        </p:nvSpPr>
        <p:spPr>
          <a:xfrm>
            <a:off x="1896173" y="377228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43C86621-161B-23D4-9A26-53A7321FBB90}"/>
              </a:ext>
            </a:extLst>
          </p:cNvPr>
          <p:cNvSpPr txBox="1"/>
          <p:nvPr/>
        </p:nvSpPr>
        <p:spPr>
          <a:xfrm>
            <a:off x="1993790" y="381582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30" name="Oval 29">
            <a:extLst>
              <a:ext uri="{FF2B5EF4-FFF2-40B4-BE49-F238E27FC236}">
                <a16:creationId xmlns:a16="http://schemas.microsoft.com/office/drawing/2014/main" id="{C22EBC03-225B-A5D2-F9F7-8580CEE7A393}"/>
              </a:ext>
            </a:extLst>
          </p:cNvPr>
          <p:cNvSpPr/>
          <p:nvPr/>
        </p:nvSpPr>
        <p:spPr>
          <a:xfrm>
            <a:off x="1891213" y="565030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31" name="TextBox 30">
            <a:extLst>
              <a:ext uri="{FF2B5EF4-FFF2-40B4-BE49-F238E27FC236}">
                <a16:creationId xmlns:a16="http://schemas.microsoft.com/office/drawing/2014/main" id="{F738F196-29EF-A4DD-114F-D5C2D6E9B94B}"/>
              </a:ext>
            </a:extLst>
          </p:cNvPr>
          <p:cNvSpPr txBox="1"/>
          <p:nvPr/>
        </p:nvSpPr>
        <p:spPr>
          <a:xfrm>
            <a:off x="1988830" y="569384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cxnSp>
        <p:nvCxnSpPr>
          <p:cNvPr id="33" name="Connector: Elbow 32">
            <a:extLst>
              <a:ext uri="{FF2B5EF4-FFF2-40B4-BE49-F238E27FC236}">
                <a16:creationId xmlns:a16="http://schemas.microsoft.com/office/drawing/2014/main" id="{55F76664-9421-F0B0-355B-7DEE092A07DA}"/>
              </a:ext>
            </a:extLst>
          </p:cNvPr>
          <p:cNvCxnSpPr/>
          <p:nvPr/>
        </p:nvCxnSpPr>
        <p:spPr>
          <a:xfrm>
            <a:off x="5892800" y="4346735"/>
            <a:ext cx="3251200" cy="845025"/>
          </a:xfrm>
          <a:prstGeom prst="bentConnector3">
            <a:avLst>
              <a:gd name="adj1" fmla="val 40000"/>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D848F51-BFE1-A7EE-11B5-A655342B2AFF}"/>
              </a:ext>
            </a:extLst>
          </p:cNvPr>
          <p:cNvCxnSpPr>
            <a:cxnSpLocks/>
          </p:cNvCxnSpPr>
          <p:nvPr/>
        </p:nvCxnSpPr>
        <p:spPr>
          <a:xfrm>
            <a:off x="5974080" y="6061169"/>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09A3FCC1-F298-3EE1-FA26-367824338A93}"/>
              </a:ext>
            </a:extLst>
          </p:cNvPr>
          <p:cNvCxnSpPr>
            <a:cxnSpLocks/>
            <a:endCxn id="18" idx="1"/>
          </p:cNvCxnSpPr>
          <p:nvPr/>
        </p:nvCxnSpPr>
        <p:spPr>
          <a:xfrm>
            <a:off x="5974080" y="6203675"/>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CDF0673-2843-F598-A117-AA76C41D6B99}"/>
              </a:ext>
            </a:extLst>
          </p:cNvPr>
          <p:cNvCxnSpPr>
            <a:cxnSpLocks/>
          </p:cNvCxnSpPr>
          <p:nvPr/>
        </p:nvCxnSpPr>
        <p:spPr>
          <a:xfrm>
            <a:off x="4362503" y="2690146"/>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2188AF4-49EA-62F1-B174-08B2D79F8DB8}"/>
              </a:ext>
            </a:extLst>
          </p:cNvPr>
          <p:cNvCxnSpPr>
            <a:cxnSpLocks/>
          </p:cNvCxnSpPr>
          <p:nvPr/>
        </p:nvCxnSpPr>
        <p:spPr>
          <a:xfrm>
            <a:off x="4362503" y="2832652"/>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BEB5041-8CCA-DDE1-D60F-2C0D1BCE570D}"/>
              </a:ext>
            </a:extLst>
          </p:cNvPr>
          <p:cNvSpPr/>
          <p:nvPr/>
        </p:nvSpPr>
        <p:spPr>
          <a:xfrm>
            <a:off x="593908" y="949923"/>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9DFCCADA-B016-D093-FDAF-9715557297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EFEC7765-5518-8A63-5CB2-4FFFA3A242D4}"/>
              </a:ext>
            </a:extLst>
          </p:cNvPr>
          <p:cNvGrpSpPr/>
          <p:nvPr/>
        </p:nvGrpSpPr>
        <p:grpSpPr>
          <a:xfrm>
            <a:off x="9711570" y="76202"/>
            <a:ext cx="2285005" cy="495708"/>
            <a:chOff x="9630162" y="199656"/>
            <a:chExt cx="2285005" cy="495708"/>
          </a:xfrm>
        </p:grpSpPr>
        <p:pic>
          <p:nvPicPr>
            <p:cNvPr id="5" name="Picture 2" descr="Microsoft Logo and symbol, meaning, history, PNG, brand">
              <a:extLst>
                <a:ext uri="{FF2B5EF4-FFF2-40B4-BE49-F238E27FC236}">
                  <a16:creationId xmlns:a16="http://schemas.microsoft.com/office/drawing/2014/main" id="{AB00723F-0C02-F0B5-E1E5-5748A0B29EB9}"/>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con&#10;&#10;Description automatically generated">
              <a:extLst>
                <a:ext uri="{FF2B5EF4-FFF2-40B4-BE49-F238E27FC236}">
                  <a16:creationId xmlns:a16="http://schemas.microsoft.com/office/drawing/2014/main" id="{60FE3402-09B4-6C85-222B-A316FE7D558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7" name="Straight Connector 6">
              <a:extLst>
                <a:ext uri="{FF2B5EF4-FFF2-40B4-BE49-F238E27FC236}">
                  <a16:creationId xmlns:a16="http://schemas.microsoft.com/office/drawing/2014/main" id="{62D5520C-23C2-AC88-CE7C-02CF5A3ED53D}"/>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5503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031B6-274F-D280-F803-B05399937975}"/>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5214613A-AF9F-D7BF-7871-52DFB2BA4E4E}"/>
              </a:ext>
            </a:extLst>
          </p:cNvPr>
          <p:cNvGrpSpPr/>
          <p:nvPr/>
        </p:nvGrpSpPr>
        <p:grpSpPr>
          <a:xfrm>
            <a:off x="6826791" y="1266160"/>
            <a:ext cx="5126048" cy="4784312"/>
            <a:chOff x="6826791" y="1266160"/>
            <a:chExt cx="5126048" cy="4784312"/>
          </a:xfrm>
        </p:grpSpPr>
        <p:pic>
          <p:nvPicPr>
            <p:cNvPr id="6" name="Picture 5" descr="A screenshot of a computer&#10;&#10;Description automatically generated">
              <a:extLst>
                <a:ext uri="{FF2B5EF4-FFF2-40B4-BE49-F238E27FC236}">
                  <a16:creationId xmlns:a16="http://schemas.microsoft.com/office/drawing/2014/main" id="{AA9DEEAD-5C74-5F84-79E8-7C361AA98B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791" y="1266160"/>
              <a:ext cx="5126048" cy="4784312"/>
            </a:xfrm>
            <a:prstGeom prst="rect">
              <a:avLst/>
            </a:prstGeom>
          </p:spPr>
        </p:pic>
        <p:sp>
          <p:nvSpPr>
            <p:cNvPr id="14" name="Rectangle 13">
              <a:extLst>
                <a:ext uri="{FF2B5EF4-FFF2-40B4-BE49-F238E27FC236}">
                  <a16:creationId xmlns:a16="http://schemas.microsoft.com/office/drawing/2014/main" id="{45CFBDD1-1184-769F-8671-2FC0D8D50C75}"/>
                </a:ext>
              </a:extLst>
            </p:cNvPr>
            <p:cNvSpPr/>
            <p:nvPr/>
          </p:nvSpPr>
          <p:spPr>
            <a:xfrm>
              <a:off x="7747000" y="2508450"/>
              <a:ext cx="2291080" cy="121920"/>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7CA85E5D-2606-1E1E-9245-58B2860AD58C}"/>
              </a:ext>
            </a:extLst>
          </p:cNvPr>
          <p:cNvSpPr txBox="1"/>
          <p:nvPr/>
        </p:nvSpPr>
        <p:spPr>
          <a:xfrm>
            <a:off x="499389" y="412692"/>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a:solidFill>
                  <a:srgbClr val="E58527"/>
                </a:solidFill>
                <a:latin typeface="Montserrat" pitchFamily="2" charset="0"/>
                <a:ea typeface="Open Sans" panose="020B0606030504020204" pitchFamily="34" charset="0"/>
                <a:cs typeface="Poppins" panose="00000500000000000000" pitchFamily="2" charset="0"/>
              </a:rPr>
              <a:t> -Participating in Polls</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ABF29CCC-020A-024B-55A0-C44211C912CD}"/>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Your opinion is valuable to us!</a:t>
            </a:r>
          </a:p>
          <a:p>
            <a:r>
              <a:rPr lang="en-US" sz="1600">
                <a:latin typeface="Open Sans" panose="020B0606030504020204" pitchFamily="34" charset="0"/>
                <a:ea typeface="Open Sans" panose="020B0606030504020204" pitchFamily="34" charset="0"/>
                <a:cs typeface="Open Sans" panose="020B0606030504020204" pitchFamily="34" charset="0"/>
              </a:rPr>
              <a:t>Please take part in our polls to help us understand your views. </a:t>
            </a:r>
          </a:p>
        </p:txBody>
      </p:sp>
      <p:sp>
        <p:nvSpPr>
          <p:cNvPr id="16" name="Rectangle: Rounded Corners 15">
            <a:extLst>
              <a:ext uri="{FF2B5EF4-FFF2-40B4-BE49-F238E27FC236}">
                <a16:creationId xmlns:a16="http://schemas.microsoft.com/office/drawing/2014/main" id="{EF7B91D6-C701-F51A-69AF-BC9EDE664BFF}"/>
              </a:ext>
            </a:extLst>
          </p:cNvPr>
          <p:cNvSpPr/>
          <p:nvPr/>
        </p:nvSpPr>
        <p:spPr>
          <a:xfrm>
            <a:off x="7329555" y="2662585"/>
            <a:ext cx="3717148" cy="434857"/>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262501BB-D791-A832-29B3-EA2D36674F18}"/>
              </a:ext>
            </a:extLst>
          </p:cNvPr>
          <p:cNvSpPr/>
          <p:nvPr/>
        </p:nvSpPr>
        <p:spPr>
          <a:xfrm>
            <a:off x="10265690" y="5186877"/>
            <a:ext cx="1547228" cy="430360"/>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91EF814-286D-BFF1-C25B-CF075AE8B513}"/>
              </a:ext>
            </a:extLst>
          </p:cNvPr>
          <p:cNvSpPr txBox="1"/>
          <p:nvPr/>
        </p:nvSpPr>
        <p:spPr>
          <a:xfrm>
            <a:off x="921324" y="4383815"/>
            <a:ext cx="5290926" cy="1077218"/>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Confirm Your Selection: </a:t>
            </a:r>
            <a:br>
              <a:rPr lang="en-US" sz="1600">
                <a:latin typeface="Open Sans" panose="020B0606030504020204" pitchFamily="34" charset="0"/>
                <a:ea typeface="Open Sans" panose="020B0606030504020204" pitchFamily="34" charset="0"/>
                <a:cs typeface="Open Sans" panose="020B0606030504020204" pitchFamily="34" charset="0"/>
              </a:rPr>
            </a:br>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After selecting your option, make sure to hit the 'Submit' button to record your response..</a:t>
            </a:r>
          </a:p>
        </p:txBody>
      </p:sp>
      <p:sp>
        <p:nvSpPr>
          <p:cNvPr id="20" name="TextBox 19">
            <a:extLst>
              <a:ext uri="{FF2B5EF4-FFF2-40B4-BE49-F238E27FC236}">
                <a16:creationId xmlns:a16="http://schemas.microsoft.com/office/drawing/2014/main" id="{0AC9BFAF-9261-C40C-848A-885329141116}"/>
              </a:ext>
            </a:extLst>
          </p:cNvPr>
          <p:cNvSpPr txBox="1"/>
          <p:nvPr/>
        </p:nvSpPr>
        <p:spPr>
          <a:xfrm>
            <a:off x="902691" y="2279256"/>
            <a:ext cx="5290926" cy="1569660"/>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Submit Your Vote: </a:t>
            </a:r>
          </a:p>
          <a:p>
            <a:endParaRPr lang="en-US" sz="1600">
              <a:latin typeface="Open Sans" panose="020B0606030504020204" pitchFamily="34" charset="0"/>
              <a:ea typeface="Open Sans" panose="020B0606030504020204" pitchFamily="34" charset="0"/>
              <a:cs typeface="Open Sans" panose="020B0606030504020204" pitchFamily="34" charset="0"/>
            </a:endParaRPr>
          </a:p>
          <a:p>
            <a:r>
              <a:rPr lang="en-US" sz="1600">
                <a:latin typeface="Open Sans" panose="020B0606030504020204" pitchFamily="34" charset="0"/>
                <a:ea typeface="Open Sans" panose="020B0606030504020204" pitchFamily="34" charset="0"/>
                <a:cs typeface="Open Sans" panose="020B0606030504020204" pitchFamily="34" charset="0"/>
              </a:rPr>
              <a:t>A new window will pop up with the poll question.</a:t>
            </a:r>
          </a:p>
          <a:p>
            <a:endParaRPr lang="en-US" sz="1600">
              <a:latin typeface="Open Sans" panose="020B0606030504020204" pitchFamily="34" charset="0"/>
              <a:ea typeface="Open Sans" panose="020B0606030504020204" pitchFamily="34" charset="0"/>
              <a:cs typeface="Open Sans" panose="020B0606030504020204" pitchFamily="34" charset="0"/>
            </a:endParaRPr>
          </a:p>
          <a:p>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Choose your answer from the provided options</a:t>
            </a:r>
          </a:p>
        </p:txBody>
      </p:sp>
      <p:sp>
        <p:nvSpPr>
          <p:cNvPr id="26" name="Oval 25">
            <a:extLst>
              <a:ext uri="{FF2B5EF4-FFF2-40B4-BE49-F238E27FC236}">
                <a16:creationId xmlns:a16="http://schemas.microsoft.com/office/drawing/2014/main" id="{442E1871-4052-C651-A728-52A89A0BFF6F}"/>
              </a:ext>
            </a:extLst>
          </p:cNvPr>
          <p:cNvSpPr/>
          <p:nvPr/>
        </p:nvSpPr>
        <p:spPr>
          <a:xfrm>
            <a:off x="355600"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EFE11EB9-38BB-637B-A06A-142EBBD921C3}"/>
              </a:ext>
            </a:extLst>
          </p:cNvPr>
          <p:cNvSpPr txBox="1"/>
          <p:nvPr/>
        </p:nvSpPr>
        <p:spPr>
          <a:xfrm>
            <a:off x="453217"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5A48A682-D91E-8AC1-3F0E-69449092213E}"/>
              </a:ext>
            </a:extLst>
          </p:cNvPr>
          <p:cNvSpPr/>
          <p:nvPr/>
        </p:nvSpPr>
        <p:spPr>
          <a:xfrm>
            <a:off x="325416" y="4369742"/>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F11F950F-CE2D-E04A-5F3F-627E7B1B8E1D}"/>
              </a:ext>
            </a:extLst>
          </p:cNvPr>
          <p:cNvSpPr txBox="1"/>
          <p:nvPr/>
        </p:nvSpPr>
        <p:spPr>
          <a:xfrm>
            <a:off x="423033" y="4413276"/>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cxnSp>
        <p:nvCxnSpPr>
          <p:cNvPr id="41" name="Straight Connector 40">
            <a:extLst>
              <a:ext uri="{FF2B5EF4-FFF2-40B4-BE49-F238E27FC236}">
                <a16:creationId xmlns:a16="http://schemas.microsoft.com/office/drawing/2014/main" id="{11F87169-B221-825B-338C-51473D1706D6}"/>
              </a:ext>
            </a:extLst>
          </p:cNvPr>
          <p:cNvCxnSpPr>
            <a:cxnSpLocks/>
          </p:cNvCxnSpPr>
          <p:nvPr/>
        </p:nvCxnSpPr>
        <p:spPr>
          <a:xfrm>
            <a:off x="5791200" y="4418867"/>
            <a:ext cx="0" cy="104216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40945CD3-7ABB-DF43-CFFD-C579FB9EF9AE}"/>
              </a:ext>
            </a:extLst>
          </p:cNvPr>
          <p:cNvCxnSpPr>
            <a:cxnSpLocks/>
          </p:cNvCxnSpPr>
          <p:nvPr/>
        </p:nvCxnSpPr>
        <p:spPr>
          <a:xfrm>
            <a:off x="5778500" y="2933700"/>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CADF82A8-5B75-A997-D65E-0F03BDE0CA13}"/>
              </a:ext>
            </a:extLst>
          </p:cNvPr>
          <p:cNvCxnSpPr>
            <a:cxnSpLocks/>
          </p:cNvCxnSpPr>
          <p:nvPr/>
        </p:nvCxnSpPr>
        <p:spPr>
          <a:xfrm>
            <a:off x="5778500" y="2508450"/>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624F381D-8C76-CC8E-0B26-D0B4CCF98CB3}"/>
              </a:ext>
            </a:extLst>
          </p:cNvPr>
          <p:cNvCxnSpPr>
            <a:cxnSpLocks/>
          </p:cNvCxnSpPr>
          <p:nvPr/>
        </p:nvCxnSpPr>
        <p:spPr>
          <a:xfrm>
            <a:off x="5791200" y="5461033"/>
            <a:ext cx="4432300"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92DAC2B-FC9A-8EC5-71EB-FE7A90E5ACCA}"/>
              </a:ext>
            </a:extLst>
          </p:cNvPr>
          <p:cNvCxnSpPr>
            <a:cxnSpLocks/>
          </p:cNvCxnSpPr>
          <p:nvPr/>
        </p:nvCxnSpPr>
        <p:spPr>
          <a:xfrm>
            <a:off x="5778500" y="3720838"/>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0B91FD0-9EF5-9ACC-7522-887784552556}"/>
              </a:ext>
            </a:extLst>
          </p:cNvPr>
          <p:cNvCxnSpPr>
            <a:cxnSpLocks/>
          </p:cNvCxnSpPr>
          <p:nvPr/>
        </p:nvCxnSpPr>
        <p:spPr>
          <a:xfrm>
            <a:off x="5791200" y="3267777"/>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4BCB4007-B72D-5169-50A1-281E15242BF9}"/>
              </a:ext>
            </a:extLst>
          </p:cNvPr>
          <p:cNvSpPr/>
          <p:nvPr/>
        </p:nvSpPr>
        <p:spPr>
          <a:xfrm>
            <a:off x="593908" y="918024"/>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4" name="Picture 63">
            <a:extLst>
              <a:ext uri="{FF2B5EF4-FFF2-40B4-BE49-F238E27FC236}">
                <a16:creationId xmlns:a16="http://schemas.microsoft.com/office/drawing/2014/main" id="{D0E202B7-4A10-6437-257B-EE3393323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540A70D6-607D-AD56-4AD1-33097E4A987B}"/>
              </a:ext>
            </a:extLst>
          </p:cNvPr>
          <p:cNvGrpSpPr/>
          <p:nvPr/>
        </p:nvGrpSpPr>
        <p:grpSpPr>
          <a:xfrm>
            <a:off x="9711570" y="76202"/>
            <a:ext cx="2285005" cy="495708"/>
            <a:chOff x="9630162" y="199656"/>
            <a:chExt cx="2285005" cy="495708"/>
          </a:xfrm>
        </p:grpSpPr>
        <p:pic>
          <p:nvPicPr>
            <p:cNvPr id="7" name="Picture 2" descr="Microsoft Logo and symbol, meaning, history, PNG, brand">
              <a:extLst>
                <a:ext uri="{FF2B5EF4-FFF2-40B4-BE49-F238E27FC236}">
                  <a16:creationId xmlns:a16="http://schemas.microsoft.com/office/drawing/2014/main" id="{C9AEF510-5E16-48A2-91B3-787B294B70A6}"/>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Icon&#10;&#10;Description automatically generated">
              <a:extLst>
                <a:ext uri="{FF2B5EF4-FFF2-40B4-BE49-F238E27FC236}">
                  <a16:creationId xmlns:a16="http://schemas.microsoft.com/office/drawing/2014/main" id="{D6B60147-9911-F876-3D3F-0161F8D361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9" name="Straight Connector 8">
              <a:extLst>
                <a:ext uri="{FF2B5EF4-FFF2-40B4-BE49-F238E27FC236}">
                  <a16:creationId xmlns:a16="http://schemas.microsoft.com/office/drawing/2014/main" id="{35612F4E-183E-713E-DE15-905A5F120D73}"/>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39676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Rectangle 65" descr="preencoded.png">
            <a:extLst>
              <a:ext uri="{FF2B5EF4-FFF2-40B4-BE49-F238E27FC236}">
                <a16:creationId xmlns:a16="http://schemas.microsoft.com/office/drawing/2014/main" id="{6E3B394F-8CD8-1AFF-1E80-3E278B5FB2B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8773" y="5643588"/>
            <a:ext cx="4119398" cy="711696"/>
          </a:xfrm>
          <a:prstGeom prst="rect">
            <a:avLst/>
          </a:prstGeom>
        </p:spPr>
      </p:pic>
      <p:pic>
        <p:nvPicPr>
          <p:cNvPr id="6" name="Vector 82" descr="preencoded.png">
            <a:extLst>
              <a:ext uri="{FF2B5EF4-FFF2-40B4-BE49-F238E27FC236}">
                <a16:creationId xmlns:a16="http://schemas.microsoft.com/office/drawing/2014/main" id="{ABDF4A4F-35CF-D9E6-617C-12D5190CFBF4}"/>
              </a:ext>
            </a:extLst>
          </p:cNvPr>
          <p:cNvPicPr>
            <a:picLocks noChangeAspect="1"/>
          </p:cNvPicPr>
          <p:nvPr/>
        </p:nvPicPr>
        <p:blipFill>
          <a:blip r:embed="rId4"/>
          <a:srcRect/>
          <a:stretch/>
        </p:blipFill>
        <p:spPr>
          <a:xfrm>
            <a:off x="390525" y="577579"/>
            <a:ext cx="1838325" cy="38100"/>
          </a:xfrm>
          <a:prstGeom prst="rect">
            <a:avLst/>
          </a:prstGeom>
        </p:spPr>
      </p:pic>
      <p:sp>
        <p:nvSpPr>
          <p:cNvPr id="7" name="About Acuvate">
            <a:extLst>
              <a:ext uri="{FF2B5EF4-FFF2-40B4-BE49-F238E27FC236}">
                <a16:creationId xmlns:a16="http://schemas.microsoft.com/office/drawing/2014/main" id="{B251254B-8B45-B49B-D50E-2953CA2EC1E7}"/>
              </a:ext>
            </a:extLst>
          </p:cNvPr>
          <p:cNvSpPr/>
          <p:nvPr/>
        </p:nvSpPr>
        <p:spPr>
          <a:xfrm>
            <a:off x="390525" y="196985"/>
            <a:ext cx="1885950" cy="266700"/>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lang="en-US" b="1">
                <a:solidFill>
                  <a:srgbClr val="182C61"/>
                </a:solidFill>
                <a:latin typeface="Montserrat" panose="00000500000000000000"/>
              </a:rPr>
              <a:t>About </a:t>
            </a:r>
            <a:r>
              <a:rPr lang="en-US" b="1" err="1">
                <a:solidFill>
                  <a:srgbClr val="182C61"/>
                </a:solidFill>
                <a:latin typeface="Montserrat" panose="00000500000000000000"/>
              </a:rPr>
              <a:t>Acuvate</a:t>
            </a:r>
            <a:endParaRPr lang="en-US" b="1">
              <a:solidFill>
                <a:srgbClr val="182C61"/>
              </a:solidFill>
              <a:latin typeface="Montserrat" panose="00000500000000000000"/>
            </a:endParaRPr>
          </a:p>
        </p:txBody>
      </p:sp>
      <p:sp>
        <p:nvSpPr>
          <p:cNvPr id="9" name="Acuvate is a global player in next-generation digital solutions  services that modernize automate and transform enterprise applications With over 18 years of experience we have been enabling our clients globally to steer their digital transformation strat">
            <a:extLst>
              <a:ext uri="{FF2B5EF4-FFF2-40B4-BE49-F238E27FC236}">
                <a16:creationId xmlns:a16="http://schemas.microsoft.com/office/drawing/2014/main" id="{C778420D-574C-FD69-3BA5-BD7702E97D25}"/>
              </a:ext>
            </a:extLst>
          </p:cNvPr>
          <p:cNvSpPr/>
          <p:nvPr/>
        </p:nvSpPr>
        <p:spPr>
          <a:xfrm>
            <a:off x="388773" y="818854"/>
            <a:ext cx="4179864" cy="89372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Acuvate</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is a global player in next-generation digital solutions &amp; services that modernize, automate and transform enterprise applications. With over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19+ years</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of experience, we have been enabling our clients globally to steer their digital transformation strategy using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AI, Data &amp; Cloud.</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Rectangle 67" descr="preencoded.png">
            <a:extLst>
              <a:ext uri="{FF2B5EF4-FFF2-40B4-BE49-F238E27FC236}">
                <a16:creationId xmlns:a16="http://schemas.microsoft.com/office/drawing/2014/main" id="{058F5815-E23A-F878-BF70-41FB53FEB69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24566" y="2368975"/>
            <a:ext cx="6948333" cy="361950"/>
          </a:xfrm>
          <a:prstGeom prst="rect">
            <a:avLst/>
          </a:prstGeom>
        </p:spPr>
      </p:pic>
      <p:pic>
        <p:nvPicPr>
          <p:cNvPr id="14" name="image 198" descr="preencoded.png">
            <a:extLst>
              <a:ext uri="{FF2B5EF4-FFF2-40B4-BE49-F238E27FC236}">
                <a16:creationId xmlns:a16="http://schemas.microsoft.com/office/drawing/2014/main" id="{B7D40CE4-C331-87EB-3E6B-6066DD3C8C89}"/>
              </a:ext>
            </a:extLst>
          </p:cNvPr>
          <p:cNvPicPr>
            <a:picLocks noChangeAspect="1"/>
          </p:cNvPicPr>
          <p:nvPr/>
        </p:nvPicPr>
        <p:blipFill>
          <a:blip r:embed="rId6"/>
          <a:srcRect/>
          <a:stretch/>
        </p:blipFill>
        <p:spPr>
          <a:xfrm>
            <a:off x="9444229" y="2842056"/>
            <a:ext cx="655504" cy="410913"/>
          </a:xfrm>
          <a:prstGeom prst="rect">
            <a:avLst/>
          </a:prstGeom>
        </p:spPr>
      </p:pic>
      <p:pic>
        <p:nvPicPr>
          <p:cNvPr id="15" name="image 199" descr="preencoded.png">
            <a:extLst>
              <a:ext uri="{FF2B5EF4-FFF2-40B4-BE49-F238E27FC236}">
                <a16:creationId xmlns:a16="http://schemas.microsoft.com/office/drawing/2014/main" id="{1649307D-3507-B96C-E07D-0E13FA0D90BE}"/>
              </a:ext>
            </a:extLst>
          </p:cNvPr>
          <p:cNvPicPr>
            <a:picLocks noChangeAspect="1"/>
          </p:cNvPicPr>
          <p:nvPr/>
        </p:nvPicPr>
        <p:blipFill>
          <a:blip r:embed="rId7"/>
          <a:srcRect/>
          <a:stretch/>
        </p:blipFill>
        <p:spPr>
          <a:xfrm>
            <a:off x="10269342" y="2958707"/>
            <a:ext cx="859524" cy="202241"/>
          </a:xfrm>
          <a:prstGeom prst="rect">
            <a:avLst/>
          </a:prstGeom>
        </p:spPr>
      </p:pic>
      <p:pic>
        <p:nvPicPr>
          <p:cNvPr id="16" name="adidas-seeklogo 1" descr="preencoded.png">
            <a:extLst>
              <a:ext uri="{FF2B5EF4-FFF2-40B4-BE49-F238E27FC236}">
                <a16:creationId xmlns:a16="http://schemas.microsoft.com/office/drawing/2014/main" id="{9C3C536B-7F9D-C4AD-07AD-DE184F0AF10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177768" y="2871167"/>
            <a:ext cx="506063" cy="354244"/>
          </a:xfrm>
          <a:prstGeom prst="rect">
            <a:avLst/>
          </a:prstGeom>
        </p:spPr>
      </p:pic>
      <p:pic>
        <p:nvPicPr>
          <p:cNvPr id="17" name="Group" descr="preencoded.png">
            <a:extLst>
              <a:ext uri="{FF2B5EF4-FFF2-40B4-BE49-F238E27FC236}">
                <a16:creationId xmlns:a16="http://schemas.microsoft.com/office/drawing/2014/main" id="{A6632199-27E9-C954-B2F0-628838F6BF4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715412" y="2896157"/>
            <a:ext cx="323850" cy="323850"/>
          </a:xfrm>
          <a:prstGeom prst="rect">
            <a:avLst/>
          </a:prstGeom>
        </p:spPr>
      </p:pic>
      <p:pic>
        <p:nvPicPr>
          <p:cNvPr id="18" name="dell-2-logo-svg-vector 1" descr="preencoded.png">
            <a:extLst>
              <a:ext uri="{FF2B5EF4-FFF2-40B4-BE49-F238E27FC236}">
                <a16:creationId xmlns:a16="http://schemas.microsoft.com/office/drawing/2014/main" id="{03884324-B710-BE8F-AB19-B789ABA6DB6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293990" y="2882331"/>
            <a:ext cx="342900" cy="342900"/>
          </a:xfrm>
          <a:prstGeom prst="rect">
            <a:avLst/>
          </a:prstGeom>
        </p:spPr>
      </p:pic>
      <p:pic>
        <p:nvPicPr>
          <p:cNvPr id="19" name="Picture 2" descr="Regal Rexnord® | About Regal Rexnord">
            <a:extLst>
              <a:ext uri="{FF2B5EF4-FFF2-40B4-BE49-F238E27FC236}">
                <a16:creationId xmlns:a16="http://schemas.microsoft.com/office/drawing/2014/main" id="{6940C5E6-05CD-A5A8-4F18-DCC84C0084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41461" y="2918787"/>
            <a:ext cx="613632" cy="2969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a:extLst>
              <a:ext uri="{FF2B5EF4-FFF2-40B4-BE49-F238E27FC236}">
                <a16:creationId xmlns:a16="http://schemas.microsoft.com/office/drawing/2014/main" id="{78D9BCD4-6C09-FEBD-31DE-E70D046CA4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33501" y="2913096"/>
            <a:ext cx="672986" cy="273050"/>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181" descr="preencoded.png">
            <a:extLst>
              <a:ext uri="{FF2B5EF4-FFF2-40B4-BE49-F238E27FC236}">
                <a16:creationId xmlns:a16="http://schemas.microsoft.com/office/drawing/2014/main" id="{5BC22D1A-B7F6-F5F4-B070-CD3766C5B541}"/>
              </a:ext>
            </a:extLst>
          </p:cNvPr>
          <p:cNvPicPr>
            <a:picLocks noChangeAspect="1"/>
          </p:cNvPicPr>
          <p:nvPr/>
        </p:nvPicPr>
        <p:blipFill>
          <a:blip r:embed="rId13"/>
          <a:srcRect/>
          <a:stretch/>
        </p:blipFill>
        <p:spPr>
          <a:xfrm>
            <a:off x="6694271" y="3674321"/>
            <a:ext cx="1261948" cy="170533"/>
          </a:xfrm>
          <a:prstGeom prst="rect">
            <a:avLst/>
          </a:prstGeom>
        </p:spPr>
      </p:pic>
      <p:pic>
        <p:nvPicPr>
          <p:cNvPr id="22" name="image 185" descr="preencoded.png">
            <a:extLst>
              <a:ext uri="{FF2B5EF4-FFF2-40B4-BE49-F238E27FC236}">
                <a16:creationId xmlns:a16="http://schemas.microsoft.com/office/drawing/2014/main" id="{36161A2C-199D-3CC0-FF4C-BA691939F7FD}"/>
              </a:ext>
            </a:extLst>
          </p:cNvPr>
          <p:cNvPicPr>
            <a:picLocks noChangeAspect="1"/>
          </p:cNvPicPr>
          <p:nvPr/>
        </p:nvPicPr>
        <p:blipFill>
          <a:blip r:embed="rId14"/>
          <a:srcRect/>
          <a:stretch/>
        </p:blipFill>
        <p:spPr>
          <a:xfrm>
            <a:off x="8123851" y="3519952"/>
            <a:ext cx="807100" cy="191085"/>
          </a:xfrm>
          <a:prstGeom prst="rect">
            <a:avLst/>
          </a:prstGeom>
        </p:spPr>
      </p:pic>
      <p:pic>
        <p:nvPicPr>
          <p:cNvPr id="23" name="Mars-Logo 2" descr="preencoded.png">
            <a:extLst>
              <a:ext uri="{FF2B5EF4-FFF2-40B4-BE49-F238E27FC236}">
                <a16:creationId xmlns:a16="http://schemas.microsoft.com/office/drawing/2014/main" id="{E486D78C-7728-B699-9D8E-9238C51A474C}"/>
              </a:ext>
            </a:extLst>
          </p:cNvPr>
          <p:cNvPicPr>
            <a:picLocks noChangeAspect="1"/>
          </p:cNvPicPr>
          <p:nvPr/>
        </p:nvPicPr>
        <p:blipFill>
          <a:blip r:embed="rId15"/>
          <a:srcRect/>
          <a:stretch/>
        </p:blipFill>
        <p:spPr>
          <a:xfrm>
            <a:off x="9831192" y="3490825"/>
            <a:ext cx="438150" cy="247650"/>
          </a:xfrm>
          <a:prstGeom prst="rect">
            <a:avLst/>
          </a:prstGeom>
        </p:spPr>
      </p:pic>
      <p:pic>
        <p:nvPicPr>
          <p:cNvPr id="24" name="Unilever 2" descr="preencoded.png">
            <a:extLst>
              <a:ext uri="{FF2B5EF4-FFF2-40B4-BE49-F238E27FC236}">
                <a16:creationId xmlns:a16="http://schemas.microsoft.com/office/drawing/2014/main" id="{6B8A210D-CB01-D63C-48B0-804819879D56}"/>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255404" y="3462129"/>
            <a:ext cx="323851" cy="350839"/>
          </a:xfrm>
          <a:prstGeom prst="rect">
            <a:avLst/>
          </a:prstGeom>
        </p:spPr>
      </p:pic>
      <p:pic>
        <p:nvPicPr>
          <p:cNvPr id="25" name="2560px-Diageo_Logo.svg 1" descr="preencoded.png">
            <a:extLst>
              <a:ext uri="{FF2B5EF4-FFF2-40B4-BE49-F238E27FC236}">
                <a16:creationId xmlns:a16="http://schemas.microsoft.com/office/drawing/2014/main" id="{48623E81-00C8-2644-EC40-1F41B13D3D83}"/>
              </a:ext>
            </a:extLst>
          </p:cNvPr>
          <p:cNvPicPr>
            <a:picLocks noChangeAspect="1"/>
          </p:cNvPicPr>
          <p:nvPr/>
        </p:nvPicPr>
        <p:blipFill>
          <a:blip r:embed="rId17"/>
          <a:srcRect/>
          <a:stretch/>
        </p:blipFill>
        <p:spPr>
          <a:xfrm>
            <a:off x="9035467" y="3529170"/>
            <a:ext cx="697955" cy="189445"/>
          </a:xfrm>
          <a:prstGeom prst="rect">
            <a:avLst/>
          </a:prstGeom>
        </p:spPr>
      </p:pic>
      <p:pic>
        <p:nvPicPr>
          <p:cNvPr id="26" name="Vector" descr="preencoded.png">
            <a:extLst>
              <a:ext uri="{FF2B5EF4-FFF2-40B4-BE49-F238E27FC236}">
                <a16:creationId xmlns:a16="http://schemas.microsoft.com/office/drawing/2014/main" id="{0DC6E6E0-940A-A82C-2132-46A832583FCD}"/>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710989" y="3455741"/>
            <a:ext cx="892466" cy="123953"/>
          </a:xfrm>
          <a:prstGeom prst="rect">
            <a:avLst/>
          </a:prstGeom>
        </p:spPr>
      </p:pic>
      <p:pic>
        <p:nvPicPr>
          <p:cNvPr id="27" name="image 194" descr="preencoded.png">
            <a:extLst>
              <a:ext uri="{FF2B5EF4-FFF2-40B4-BE49-F238E27FC236}">
                <a16:creationId xmlns:a16="http://schemas.microsoft.com/office/drawing/2014/main" id="{C9466A4D-42EE-E9D3-ED87-B342D2782268}"/>
              </a:ext>
            </a:extLst>
          </p:cNvPr>
          <p:cNvPicPr>
            <a:picLocks noChangeAspect="1"/>
          </p:cNvPicPr>
          <p:nvPr/>
        </p:nvPicPr>
        <p:blipFill>
          <a:blip r:embed="rId19"/>
          <a:srcRect/>
          <a:stretch/>
        </p:blipFill>
        <p:spPr>
          <a:xfrm>
            <a:off x="10939263" y="4142462"/>
            <a:ext cx="676275" cy="209550"/>
          </a:xfrm>
          <a:prstGeom prst="rect">
            <a:avLst/>
          </a:prstGeom>
        </p:spPr>
      </p:pic>
      <p:pic>
        <p:nvPicPr>
          <p:cNvPr id="28" name="image 197" descr="preencoded.png">
            <a:extLst>
              <a:ext uri="{FF2B5EF4-FFF2-40B4-BE49-F238E27FC236}">
                <a16:creationId xmlns:a16="http://schemas.microsoft.com/office/drawing/2014/main" id="{43006A82-7EA1-F668-6277-D4802ABBC649}"/>
              </a:ext>
            </a:extLst>
          </p:cNvPr>
          <p:cNvPicPr>
            <a:picLocks noChangeAspect="1"/>
          </p:cNvPicPr>
          <p:nvPr/>
        </p:nvPicPr>
        <p:blipFill>
          <a:blip r:embed="rId20"/>
          <a:srcRect/>
          <a:stretch/>
        </p:blipFill>
        <p:spPr>
          <a:xfrm>
            <a:off x="10183980" y="3934523"/>
            <a:ext cx="740467" cy="415879"/>
          </a:xfrm>
          <a:prstGeom prst="rect">
            <a:avLst/>
          </a:prstGeom>
        </p:spPr>
      </p:pic>
      <p:pic>
        <p:nvPicPr>
          <p:cNvPr id="29" name="88aaafcd8b43ac27_org 2" descr="preencoded.png">
            <a:extLst>
              <a:ext uri="{FF2B5EF4-FFF2-40B4-BE49-F238E27FC236}">
                <a16:creationId xmlns:a16="http://schemas.microsoft.com/office/drawing/2014/main" id="{CA1B8DA1-E554-B977-90AE-F334426825BE}"/>
              </a:ext>
            </a:extLst>
          </p:cNvPr>
          <p:cNvPicPr>
            <a:picLocks noChangeAspect="1"/>
          </p:cNvPicPr>
          <p:nvPr/>
        </p:nvPicPr>
        <p:blipFill>
          <a:blip r:embed="rId21"/>
          <a:srcRect/>
          <a:stretch/>
        </p:blipFill>
        <p:spPr>
          <a:xfrm>
            <a:off x="8387236" y="3986367"/>
            <a:ext cx="808364" cy="455780"/>
          </a:xfrm>
          <a:prstGeom prst="rect">
            <a:avLst/>
          </a:prstGeom>
        </p:spPr>
      </p:pic>
      <p:pic>
        <p:nvPicPr>
          <p:cNvPr id="30" name="Shell_logo.svg 2" descr="preencoded.png">
            <a:extLst>
              <a:ext uri="{FF2B5EF4-FFF2-40B4-BE49-F238E27FC236}">
                <a16:creationId xmlns:a16="http://schemas.microsoft.com/office/drawing/2014/main" id="{DF32DD75-8F97-AC57-6130-41C8AD1FA6CA}"/>
              </a:ext>
            </a:extLst>
          </p:cNvPr>
          <p:cNvPicPr>
            <a:picLocks noChangeAspect="1"/>
          </p:cNvPicPr>
          <p:nvPr/>
        </p:nvPicPr>
        <p:blipFill>
          <a:blip r:embed="rId22"/>
          <a:srcRect/>
          <a:stretch/>
        </p:blipFill>
        <p:spPr>
          <a:xfrm>
            <a:off x="6315751" y="4073350"/>
            <a:ext cx="338857" cy="312105"/>
          </a:xfrm>
          <a:prstGeom prst="rect">
            <a:avLst/>
          </a:prstGeom>
        </p:spPr>
      </p:pic>
      <p:pic>
        <p:nvPicPr>
          <p:cNvPr id="31" name="ENI-logo-01 2" descr="preencoded.png">
            <a:extLst>
              <a:ext uri="{FF2B5EF4-FFF2-40B4-BE49-F238E27FC236}">
                <a16:creationId xmlns:a16="http://schemas.microsoft.com/office/drawing/2014/main" id="{7684459B-2159-EADE-F993-A3C75CFDBCAD}"/>
              </a:ext>
            </a:extLst>
          </p:cNvPr>
          <p:cNvPicPr>
            <a:picLocks noChangeAspect="1"/>
          </p:cNvPicPr>
          <p:nvPr/>
        </p:nvPicPr>
        <p:blipFill>
          <a:blip r:embed="rId23"/>
          <a:srcRect/>
          <a:stretch/>
        </p:blipFill>
        <p:spPr>
          <a:xfrm>
            <a:off x="6803044" y="3983311"/>
            <a:ext cx="795357" cy="383966"/>
          </a:xfrm>
          <a:prstGeom prst="rect">
            <a:avLst/>
          </a:prstGeom>
        </p:spPr>
      </p:pic>
      <p:pic>
        <p:nvPicPr>
          <p:cNvPr id="32" name="seadrill-logo-high-res-rgb-jpg 1" descr="preencoded.png">
            <a:extLst>
              <a:ext uri="{FF2B5EF4-FFF2-40B4-BE49-F238E27FC236}">
                <a16:creationId xmlns:a16="http://schemas.microsoft.com/office/drawing/2014/main" id="{A105C64E-D8EB-2560-2079-4B27212CAC83}"/>
              </a:ext>
            </a:extLst>
          </p:cNvPr>
          <p:cNvPicPr>
            <a:picLocks noChangeAspect="1"/>
          </p:cNvPicPr>
          <p:nvPr/>
        </p:nvPicPr>
        <p:blipFill>
          <a:blip r:embed="rId24"/>
          <a:srcRect/>
          <a:stretch/>
        </p:blipFill>
        <p:spPr>
          <a:xfrm>
            <a:off x="9259314" y="4017604"/>
            <a:ext cx="820589" cy="298396"/>
          </a:xfrm>
          <a:prstGeom prst="rect">
            <a:avLst/>
          </a:prstGeom>
        </p:spPr>
      </p:pic>
      <p:pic>
        <p:nvPicPr>
          <p:cNvPr id="33" name="images 1" descr="preencoded.png">
            <a:extLst>
              <a:ext uri="{FF2B5EF4-FFF2-40B4-BE49-F238E27FC236}">
                <a16:creationId xmlns:a16="http://schemas.microsoft.com/office/drawing/2014/main" id="{831EBC41-1DD2-E3D3-461F-8A3EC07AAD97}"/>
              </a:ext>
            </a:extLst>
          </p:cNvPr>
          <p:cNvPicPr>
            <a:picLocks noChangeAspect="1"/>
          </p:cNvPicPr>
          <p:nvPr/>
        </p:nvPicPr>
        <p:blipFill>
          <a:blip r:embed="rId25"/>
          <a:srcRect/>
          <a:stretch/>
        </p:blipFill>
        <p:spPr>
          <a:xfrm>
            <a:off x="7665320" y="4014320"/>
            <a:ext cx="685640" cy="342820"/>
          </a:xfrm>
          <a:prstGeom prst="rect">
            <a:avLst/>
          </a:prstGeom>
        </p:spPr>
      </p:pic>
      <p:pic>
        <p:nvPicPr>
          <p:cNvPr id="34" name="image 225" descr="preencoded.png">
            <a:extLst>
              <a:ext uri="{FF2B5EF4-FFF2-40B4-BE49-F238E27FC236}">
                <a16:creationId xmlns:a16="http://schemas.microsoft.com/office/drawing/2014/main" id="{9926BB19-4A73-24D4-A0A6-75B166100ACF}"/>
              </a:ext>
            </a:extLst>
          </p:cNvPr>
          <p:cNvPicPr>
            <a:picLocks noChangeAspect="1"/>
          </p:cNvPicPr>
          <p:nvPr/>
        </p:nvPicPr>
        <p:blipFill>
          <a:blip r:embed="rId26"/>
          <a:srcRect/>
          <a:stretch/>
        </p:blipFill>
        <p:spPr>
          <a:xfrm>
            <a:off x="6315701" y="4582682"/>
            <a:ext cx="763909" cy="227108"/>
          </a:xfrm>
          <a:prstGeom prst="rect">
            <a:avLst/>
          </a:prstGeom>
        </p:spPr>
      </p:pic>
      <p:pic>
        <p:nvPicPr>
          <p:cNvPr id="35" name="image 226" descr="preencoded.png">
            <a:extLst>
              <a:ext uri="{FF2B5EF4-FFF2-40B4-BE49-F238E27FC236}">
                <a16:creationId xmlns:a16="http://schemas.microsoft.com/office/drawing/2014/main" id="{00408C52-7A93-3D97-F6A2-BD4ED4472F78}"/>
              </a:ext>
            </a:extLst>
          </p:cNvPr>
          <p:cNvPicPr>
            <a:picLocks noChangeAspect="1"/>
          </p:cNvPicPr>
          <p:nvPr/>
        </p:nvPicPr>
        <p:blipFill>
          <a:blip r:embed="rId27"/>
          <a:srcRect/>
          <a:stretch/>
        </p:blipFill>
        <p:spPr>
          <a:xfrm>
            <a:off x="8601292" y="4663483"/>
            <a:ext cx="410754" cy="168342"/>
          </a:xfrm>
          <a:prstGeom prst="rect">
            <a:avLst/>
          </a:prstGeom>
        </p:spPr>
      </p:pic>
      <p:pic>
        <p:nvPicPr>
          <p:cNvPr id="36" name="image 229" descr="preencoded.png">
            <a:extLst>
              <a:ext uri="{FF2B5EF4-FFF2-40B4-BE49-F238E27FC236}">
                <a16:creationId xmlns:a16="http://schemas.microsoft.com/office/drawing/2014/main" id="{F5FE590F-A7DA-210C-952D-2017AC6039F7}"/>
              </a:ext>
            </a:extLst>
          </p:cNvPr>
          <p:cNvPicPr>
            <a:picLocks noChangeAspect="1"/>
          </p:cNvPicPr>
          <p:nvPr/>
        </p:nvPicPr>
        <p:blipFill>
          <a:blip r:embed="rId28"/>
          <a:srcRect/>
          <a:stretch/>
        </p:blipFill>
        <p:spPr>
          <a:xfrm>
            <a:off x="7720869" y="4569782"/>
            <a:ext cx="774956" cy="266391"/>
          </a:xfrm>
          <a:prstGeom prst="rect">
            <a:avLst/>
          </a:prstGeom>
        </p:spPr>
      </p:pic>
      <p:pic>
        <p:nvPicPr>
          <p:cNvPr id="37" name="image 230" descr="preencoded.png">
            <a:extLst>
              <a:ext uri="{FF2B5EF4-FFF2-40B4-BE49-F238E27FC236}">
                <a16:creationId xmlns:a16="http://schemas.microsoft.com/office/drawing/2014/main" id="{9E03D66D-9A34-6C3E-D355-3923DDDE9AF5}"/>
              </a:ext>
            </a:extLst>
          </p:cNvPr>
          <p:cNvPicPr>
            <a:picLocks noChangeAspect="1"/>
          </p:cNvPicPr>
          <p:nvPr/>
        </p:nvPicPr>
        <p:blipFill>
          <a:blip r:embed="rId29"/>
          <a:srcRect/>
          <a:stretch/>
        </p:blipFill>
        <p:spPr>
          <a:xfrm>
            <a:off x="10537966" y="4635864"/>
            <a:ext cx="528436" cy="197368"/>
          </a:xfrm>
          <a:prstGeom prst="rect">
            <a:avLst/>
          </a:prstGeom>
        </p:spPr>
      </p:pic>
      <p:pic>
        <p:nvPicPr>
          <p:cNvPr id="38" name="Celgene 1" descr="preencoded.png">
            <a:extLst>
              <a:ext uri="{FF2B5EF4-FFF2-40B4-BE49-F238E27FC236}">
                <a16:creationId xmlns:a16="http://schemas.microsoft.com/office/drawing/2014/main" id="{E2EC830A-D700-CBBD-48D5-BC01F5584768}"/>
              </a:ext>
            </a:extLst>
          </p:cNvPr>
          <p:cNvPicPr>
            <a:picLocks noChangeAspect="1"/>
          </p:cNvPicPr>
          <p:nvPr/>
        </p:nvPicPr>
        <p:blipFill>
          <a:blip>
            <a:extLst>
              <a:ext uri="{96DAC541-7B7A-43D3-8B79-37D633B846F1}">
                <asvg:svgBlip xmlns:asvg="http://schemas.microsoft.com/office/drawing/2016/SVG/main" r:embed="rId30"/>
              </a:ext>
            </a:extLst>
          </a:blip>
          <a:srcRect/>
          <a:stretch/>
        </p:blipFill>
        <p:spPr>
          <a:xfrm>
            <a:off x="7161511" y="4503726"/>
            <a:ext cx="458214" cy="371759"/>
          </a:xfrm>
          <a:prstGeom prst="rect">
            <a:avLst/>
          </a:prstGeom>
        </p:spPr>
      </p:pic>
      <p:pic>
        <p:nvPicPr>
          <p:cNvPr id="39" name="Picture 10" descr="OMERS Private Equity - CBI Health Group">
            <a:extLst>
              <a:ext uri="{FF2B5EF4-FFF2-40B4-BE49-F238E27FC236}">
                <a16:creationId xmlns:a16="http://schemas.microsoft.com/office/drawing/2014/main" id="{EB1D237B-A87E-F4F3-2C42-BED09AB6B23C}"/>
              </a:ext>
            </a:extLst>
          </p:cNvPr>
          <p:cNvPicPr>
            <a:picLocks noChangeAspect="1" noChangeArrowheads="1"/>
          </p:cNvPicPr>
          <p:nvPr/>
        </p:nvPicPr>
        <p:blipFill rotWithShape="1">
          <a:blip r:embed="rId31" cstate="print">
            <a:clrChange>
              <a:clrFrom>
                <a:srgbClr val="FFFFFF"/>
              </a:clrFrom>
              <a:clrTo>
                <a:srgbClr val="FFFFFF">
                  <a:alpha val="0"/>
                </a:srgbClr>
              </a:clrTo>
            </a:clrChange>
            <a:extLst>
              <a:ext uri="{28A0092B-C50C-407E-A947-70E740481C1C}">
                <a14:useLocalDpi xmlns:a14="http://schemas.microsoft.com/office/drawing/2010/main" val="0"/>
              </a:ext>
            </a:extLst>
          </a:blip>
          <a:srcRect t="36491" b="35719"/>
          <a:stretch/>
        </p:blipFill>
        <p:spPr bwMode="auto">
          <a:xfrm>
            <a:off x="9102367" y="4578814"/>
            <a:ext cx="1307543" cy="265783"/>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217" descr="preencoded.png">
            <a:extLst>
              <a:ext uri="{FF2B5EF4-FFF2-40B4-BE49-F238E27FC236}">
                <a16:creationId xmlns:a16="http://schemas.microsoft.com/office/drawing/2014/main" id="{D4A4EEE1-0B55-F544-CB8F-29CDA81E7D7A}"/>
              </a:ext>
            </a:extLst>
          </p:cNvPr>
          <p:cNvPicPr>
            <a:picLocks noChangeAspect="1"/>
          </p:cNvPicPr>
          <p:nvPr/>
        </p:nvPicPr>
        <p:blipFill>
          <a:blip r:embed="rId32"/>
          <a:srcRect/>
          <a:stretch/>
        </p:blipFill>
        <p:spPr>
          <a:xfrm>
            <a:off x="8781406" y="5014537"/>
            <a:ext cx="791064" cy="255697"/>
          </a:xfrm>
          <a:prstGeom prst="rect">
            <a:avLst/>
          </a:prstGeom>
        </p:spPr>
      </p:pic>
      <p:pic>
        <p:nvPicPr>
          <p:cNvPr id="41" name="image 218" descr="preencoded.png">
            <a:extLst>
              <a:ext uri="{FF2B5EF4-FFF2-40B4-BE49-F238E27FC236}">
                <a16:creationId xmlns:a16="http://schemas.microsoft.com/office/drawing/2014/main" id="{85D4DF74-4447-A2B9-024E-220149582E52}"/>
              </a:ext>
            </a:extLst>
          </p:cNvPr>
          <p:cNvPicPr>
            <a:picLocks noChangeAspect="1"/>
          </p:cNvPicPr>
          <p:nvPr/>
        </p:nvPicPr>
        <p:blipFill>
          <a:blip r:embed="rId33"/>
          <a:srcRect/>
          <a:stretch/>
        </p:blipFill>
        <p:spPr>
          <a:xfrm>
            <a:off x="6183927" y="5059607"/>
            <a:ext cx="991646" cy="179047"/>
          </a:xfrm>
          <a:prstGeom prst="rect">
            <a:avLst/>
          </a:prstGeom>
        </p:spPr>
      </p:pic>
      <p:pic>
        <p:nvPicPr>
          <p:cNvPr id="42" name="image 221" descr="preencoded.png">
            <a:extLst>
              <a:ext uri="{FF2B5EF4-FFF2-40B4-BE49-F238E27FC236}">
                <a16:creationId xmlns:a16="http://schemas.microsoft.com/office/drawing/2014/main" id="{0B803D64-5E5F-BC16-A144-4746D7E52E14}"/>
              </a:ext>
            </a:extLst>
          </p:cNvPr>
          <p:cNvPicPr>
            <a:picLocks noChangeAspect="1"/>
          </p:cNvPicPr>
          <p:nvPr/>
        </p:nvPicPr>
        <p:blipFill>
          <a:blip r:embed="rId34"/>
          <a:srcRect/>
          <a:stretch/>
        </p:blipFill>
        <p:spPr>
          <a:xfrm>
            <a:off x="9689277" y="5021083"/>
            <a:ext cx="784530" cy="216146"/>
          </a:xfrm>
          <a:prstGeom prst="rect">
            <a:avLst/>
          </a:prstGeom>
        </p:spPr>
      </p:pic>
      <p:pic>
        <p:nvPicPr>
          <p:cNvPr id="43" name="image 223" descr="preencoded.png">
            <a:extLst>
              <a:ext uri="{FF2B5EF4-FFF2-40B4-BE49-F238E27FC236}">
                <a16:creationId xmlns:a16="http://schemas.microsoft.com/office/drawing/2014/main" id="{0E8BC854-BD9B-5003-3E41-3CB41F1C3203}"/>
              </a:ext>
            </a:extLst>
          </p:cNvPr>
          <p:cNvPicPr>
            <a:picLocks noChangeAspect="1"/>
          </p:cNvPicPr>
          <p:nvPr/>
        </p:nvPicPr>
        <p:blipFill>
          <a:blip r:embed="rId35"/>
          <a:srcRect/>
          <a:stretch/>
        </p:blipFill>
        <p:spPr>
          <a:xfrm>
            <a:off x="10600844" y="5017562"/>
            <a:ext cx="485775" cy="219075"/>
          </a:xfrm>
          <a:prstGeom prst="rect">
            <a:avLst/>
          </a:prstGeom>
        </p:spPr>
      </p:pic>
      <p:sp>
        <p:nvSpPr>
          <p:cNvPr id="44" name="Freeform 10">
            <a:extLst>
              <a:ext uri="{FF2B5EF4-FFF2-40B4-BE49-F238E27FC236}">
                <a16:creationId xmlns:a16="http://schemas.microsoft.com/office/drawing/2014/main" id="{62E0A1B9-A81D-BBF5-9F2A-BBA25D08B74B}"/>
              </a:ext>
            </a:extLst>
          </p:cNvPr>
          <p:cNvSpPr/>
          <p:nvPr/>
        </p:nvSpPr>
        <p:spPr>
          <a:xfrm>
            <a:off x="7332787" y="5040096"/>
            <a:ext cx="791064" cy="242995"/>
          </a:xfrm>
          <a:custGeom>
            <a:avLst/>
            <a:gdLst/>
            <a:ahLst/>
            <a:cxnLst/>
            <a:rect l="l" t="t" r="r" b="b"/>
            <a:pathLst>
              <a:path w="5645221" h="1488992">
                <a:moveTo>
                  <a:pt x="0" y="0"/>
                </a:moveTo>
                <a:lnTo>
                  <a:pt x="5645221" y="0"/>
                </a:lnTo>
                <a:lnTo>
                  <a:pt x="5645221" y="1488992"/>
                </a:lnTo>
                <a:lnTo>
                  <a:pt x="0" y="1488992"/>
                </a:lnTo>
                <a:lnTo>
                  <a:pt x="0" y="0"/>
                </a:lnTo>
                <a:close/>
              </a:path>
            </a:pathLst>
          </a:custGeom>
          <a:blipFill>
            <a:blip r:embed="rId3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45" name="Picture 2">
            <a:extLst>
              <a:ext uri="{FF2B5EF4-FFF2-40B4-BE49-F238E27FC236}">
                <a16:creationId xmlns:a16="http://schemas.microsoft.com/office/drawing/2014/main" id="{ECB439FB-4DFD-5E71-5A03-FFEAB161E6D7}"/>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8281065" y="5038455"/>
            <a:ext cx="390525" cy="229250"/>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208" descr="preencoded.png">
            <a:extLst>
              <a:ext uri="{FF2B5EF4-FFF2-40B4-BE49-F238E27FC236}">
                <a16:creationId xmlns:a16="http://schemas.microsoft.com/office/drawing/2014/main" id="{EC96E82B-D7C0-2C6C-244C-547F0E6FC856}"/>
              </a:ext>
            </a:extLst>
          </p:cNvPr>
          <p:cNvPicPr>
            <a:picLocks noChangeAspect="1"/>
          </p:cNvPicPr>
          <p:nvPr/>
        </p:nvPicPr>
        <p:blipFill>
          <a:blip r:embed="rId38"/>
          <a:srcRect/>
          <a:stretch/>
        </p:blipFill>
        <p:spPr>
          <a:xfrm>
            <a:off x="7063946" y="5349586"/>
            <a:ext cx="534455" cy="415687"/>
          </a:xfrm>
          <a:prstGeom prst="rect">
            <a:avLst/>
          </a:prstGeom>
        </p:spPr>
      </p:pic>
      <p:pic>
        <p:nvPicPr>
          <p:cNvPr id="47" name="image 212" descr="preencoded.png">
            <a:extLst>
              <a:ext uri="{FF2B5EF4-FFF2-40B4-BE49-F238E27FC236}">
                <a16:creationId xmlns:a16="http://schemas.microsoft.com/office/drawing/2014/main" id="{0ECAD14F-EC5F-4A39-5521-E81E2C19F076}"/>
              </a:ext>
            </a:extLst>
          </p:cNvPr>
          <p:cNvPicPr>
            <a:picLocks noChangeAspect="1"/>
          </p:cNvPicPr>
          <p:nvPr/>
        </p:nvPicPr>
        <p:blipFill>
          <a:blip r:embed="rId39"/>
          <a:srcRect/>
          <a:stretch/>
        </p:blipFill>
        <p:spPr>
          <a:xfrm>
            <a:off x="11033343" y="5497797"/>
            <a:ext cx="733425" cy="200025"/>
          </a:xfrm>
          <a:prstGeom prst="rect">
            <a:avLst/>
          </a:prstGeom>
        </p:spPr>
      </p:pic>
      <p:pic>
        <p:nvPicPr>
          <p:cNvPr id="48" name="image 215" descr="preencoded.png">
            <a:extLst>
              <a:ext uri="{FF2B5EF4-FFF2-40B4-BE49-F238E27FC236}">
                <a16:creationId xmlns:a16="http://schemas.microsoft.com/office/drawing/2014/main" id="{61D793E8-6EEF-58C4-C1A7-7AAFF046E2B8}"/>
              </a:ext>
            </a:extLst>
          </p:cNvPr>
          <p:cNvPicPr>
            <a:picLocks noChangeAspect="1"/>
          </p:cNvPicPr>
          <p:nvPr/>
        </p:nvPicPr>
        <p:blipFill>
          <a:blip r:embed="rId40"/>
          <a:srcRect/>
          <a:stretch/>
        </p:blipFill>
        <p:spPr>
          <a:xfrm>
            <a:off x="9163739" y="5426299"/>
            <a:ext cx="1542302" cy="327568"/>
          </a:xfrm>
          <a:prstGeom prst="rect">
            <a:avLst/>
          </a:prstGeom>
        </p:spPr>
      </p:pic>
      <p:pic>
        <p:nvPicPr>
          <p:cNvPr id="49" name="New_York_City_Department_of_Environmental_Protection_logo 1" descr="preencoded.png">
            <a:extLst>
              <a:ext uri="{FF2B5EF4-FFF2-40B4-BE49-F238E27FC236}">
                <a16:creationId xmlns:a16="http://schemas.microsoft.com/office/drawing/2014/main" id="{737E24AE-4D28-8731-BA32-A282348C8F63}"/>
              </a:ext>
            </a:extLst>
          </p:cNvPr>
          <p:cNvPicPr>
            <a:picLocks noChangeAspect="1"/>
          </p:cNvPicPr>
          <p:nvPr/>
        </p:nvPicPr>
        <p:blipFill>
          <a:blip r:embed="rId41"/>
          <a:srcRect/>
          <a:stretch/>
        </p:blipFill>
        <p:spPr>
          <a:xfrm>
            <a:off x="6399654" y="5426300"/>
            <a:ext cx="552521" cy="327420"/>
          </a:xfrm>
          <a:prstGeom prst="rect">
            <a:avLst/>
          </a:prstGeom>
        </p:spPr>
      </p:pic>
      <p:pic>
        <p:nvPicPr>
          <p:cNvPr id="50" name="Picture 49" descr="A logo of a company&#10;&#10;Description automatically generated">
            <a:extLst>
              <a:ext uri="{FF2B5EF4-FFF2-40B4-BE49-F238E27FC236}">
                <a16:creationId xmlns:a16="http://schemas.microsoft.com/office/drawing/2014/main" id="{9C9CF552-03B4-A891-E4CC-1513E330B330}"/>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7849747" y="5409604"/>
            <a:ext cx="381000" cy="381000"/>
          </a:xfrm>
          <a:prstGeom prst="rect">
            <a:avLst/>
          </a:prstGeom>
        </p:spPr>
      </p:pic>
      <p:sp>
        <p:nvSpPr>
          <p:cNvPr id="51" name="Freeform 9">
            <a:extLst>
              <a:ext uri="{FF2B5EF4-FFF2-40B4-BE49-F238E27FC236}">
                <a16:creationId xmlns:a16="http://schemas.microsoft.com/office/drawing/2014/main" id="{9E4A0554-BBC0-A691-00F5-367A6593C32E}"/>
              </a:ext>
            </a:extLst>
          </p:cNvPr>
          <p:cNvSpPr/>
          <p:nvPr/>
        </p:nvSpPr>
        <p:spPr>
          <a:xfrm>
            <a:off x="8455093" y="5386607"/>
            <a:ext cx="409659" cy="426993"/>
          </a:xfrm>
          <a:custGeom>
            <a:avLst/>
            <a:gdLst/>
            <a:ahLst/>
            <a:cxnLst/>
            <a:rect l="l" t="t" r="r" b="b"/>
            <a:pathLst>
              <a:path w="2609373" h="2609373">
                <a:moveTo>
                  <a:pt x="0" y="0"/>
                </a:moveTo>
                <a:lnTo>
                  <a:pt x="2609372" y="0"/>
                </a:lnTo>
                <a:lnTo>
                  <a:pt x="2609372" y="2609373"/>
                </a:lnTo>
                <a:lnTo>
                  <a:pt x="0" y="2609373"/>
                </a:lnTo>
                <a:lnTo>
                  <a:pt x="0" y="0"/>
                </a:lnTo>
                <a:close/>
              </a:path>
            </a:pathLst>
          </a:custGeom>
          <a:blipFill>
            <a:blip r:embed="rId4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52" name="image 248" descr="preencoded.png">
            <a:extLst>
              <a:ext uri="{FF2B5EF4-FFF2-40B4-BE49-F238E27FC236}">
                <a16:creationId xmlns:a16="http://schemas.microsoft.com/office/drawing/2014/main" id="{B198D1C5-C2EF-59DA-6215-A5883D5488D2}"/>
              </a:ext>
            </a:extLst>
          </p:cNvPr>
          <p:cNvPicPr>
            <a:picLocks noChangeAspect="1"/>
          </p:cNvPicPr>
          <p:nvPr/>
        </p:nvPicPr>
        <p:blipFill>
          <a:blip r:embed="rId44"/>
          <a:srcRect/>
          <a:stretch/>
        </p:blipFill>
        <p:spPr>
          <a:xfrm>
            <a:off x="10239482" y="5956720"/>
            <a:ext cx="789491" cy="348305"/>
          </a:xfrm>
          <a:prstGeom prst="rect">
            <a:avLst/>
          </a:prstGeom>
        </p:spPr>
      </p:pic>
      <p:pic>
        <p:nvPicPr>
          <p:cNvPr id="53" name="image 252" descr="preencoded.png">
            <a:extLst>
              <a:ext uri="{FF2B5EF4-FFF2-40B4-BE49-F238E27FC236}">
                <a16:creationId xmlns:a16="http://schemas.microsoft.com/office/drawing/2014/main" id="{DAC1A123-3528-BA4E-E084-0F240A0A980E}"/>
              </a:ext>
            </a:extLst>
          </p:cNvPr>
          <p:cNvPicPr>
            <a:picLocks noChangeAspect="1"/>
          </p:cNvPicPr>
          <p:nvPr/>
        </p:nvPicPr>
        <p:blipFill>
          <a:blip r:embed="rId45"/>
          <a:srcRect/>
          <a:stretch/>
        </p:blipFill>
        <p:spPr>
          <a:xfrm>
            <a:off x="7462951" y="5957830"/>
            <a:ext cx="1225257" cy="314745"/>
          </a:xfrm>
          <a:prstGeom prst="rect">
            <a:avLst/>
          </a:prstGeom>
        </p:spPr>
      </p:pic>
      <p:pic>
        <p:nvPicPr>
          <p:cNvPr id="54" name="image 249" descr="preencoded.png">
            <a:extLst>
              <a:ext uri="{FF2B5EF4-FFF2-40B4-BE49-F238E27FC236}">
                <a16:creationId xmlns:a16="http://schemas.microsoft.com/office/drawing/2014/main" id="{7C596580-72D5-EFCE-C068-75C7E1AFF461}"/>
              </a:ext>
            </a:extLst>
          </p:cNvPr>
          <p:cNvPicPr>
            <a:picLocks noChangeAspect="1"/>
          </p:cNvPicPr>
          <p:nvPr/>
        </p:nvPicPr>
        <p:blipFill>
          <a:blip r:embed="rId46"/>
          <a:srcRect/>
          <a:stretch/>
        </p:blipFill>
        <p:spPr>
          <a:xfrm>
            <a:off x="8806669" y="5976911"/>
            <a:ext cx="1339228" cy="338189"/>
          </a:xfrm>
          <a:prstGeom prst="rect">
            <a:avLst/>
          </a:prstGeom>
        </p:spPr>
      </p:pic>
      <p:pic>
        <p:nvPicPr>
          <p:cNvPr id="55" name="image 250" descr="preencoded.png">
            <a:extLst>
              <a:ext uri="{FF2B5EF4-FFF2-40B4-BE49-F238E27FC236}">
                <a16:creationId xmlns:a16="http://schemas.microsoft.com/office/drawing/2014/main" id="{45F76444-181B-55EB-9241-38C48FA8B576}"/>
              </a:ext>
            </a:extLst>
          </p:cNvPr>
          <p:cNvPicPr>
            <a:picLocks noChangeAspect="1"/>
          </p:cNvPicPr>
          <p:nvPr/>
        </p:nvPicPr>
        <p:blipFill>
          <a:blip r:embed="rId47"/>
          <a:srcRect/>
          <a:stretch/>
        </p:blipFill>
        <p:spPr>
          <a:xfrm>
            <a:off x="6446979" y="5907273"/>
            <a:ext cx="592283" cy="333964"/>
          </a:xfrm>
          <a:prstGeom prst="rect">
            <a:avLst/>
          </a:prstGeom>
        </p:spPr>
      </p:pic>
      <p:cxnSp>
        <p:nvCxnSpPr>
          <p:cNvPr id="56" name="Straight Connector 55">
            <a:extLst>
              <a:ext uri="{FF2B5EF4-FFF2-40B4-BE49-F238E27FC236}">
                <a16:creationId xmlns:a16="http://schemas.microsoft.com/office/drawing/2014/main" id="{0809D4E3-AA01-F07F-64D0-077CD753B5B9}"/>
              </a:ext>
            </a:extLst>
          </p:cNvPr>
          <p:cNvCxnSpPr>
            <a:cxnSpLocks/>
          </p:cNvCxnSpPr>
          <p:nvPr/>
        </p:nvCxnSpPr>
        <p:spPr>
          <a:xfrm>
            <a:off x="6324550" y="3318441"/>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01D050D-5DB6-2849-B82B-67A673021C30}"/>
              </a:ext>
            </a:extLst>
          </p:cNvPr>
          <p:cNvCxnSpPr/>
          <p:nvPr/>
        </p:nvCxnSpPr>
        <p:spPr>
          <a:xfrm>
            <a:off x="6324550" y="3899320"/>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3387928-A90F-B7CC-2A77-953189B069A4}"/>
              </a:ext>
            </a:extLst>
          </p:cNvPr>
          <p:cNvCxnSpPr/>
          <p:nvPr/>
        </p:nvCxnSpPr>
        <p:spPr>
          <a:xfrm>
            <a:off x="6334694" y="4437486"/>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3F6DC1B-EF4C-4316-FA86-4F61A7513C12}"/>
              </a:ext>
            </a:extLst>
          </p:cNvPr>
          <p:cNvCxnSpPr/>
          <p:nvPr/>
        </p:nvCxnSpPr>
        <p:spPr>
          <a:xfrm>
            <a:off x="6359097" y="4918638"/>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CDC441-BE76-B779-0821-ACCB9CE45EBC}"/>
              </a:ext>
            </a:extLst>
          </p:cNvPr>
          <p:cNvCxnSpPr/>
          <p:nvPr/>
        </p:nvCxnSpPr>
        <p:spPr>
          <a:xfrm>
            <a:off x="6370139" y="5318293"/>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8BD22DD-34CA-BF37-06FF-137613E8A99F}"/>
              </a:ext>
            </a:extLst>
          </p:cNvPr>
          <p:cNvCxnSpPr>
            <a:cxnSpLocks/>
          </p:cNvCxnSpPr>
          <p:nvPr/>
        </p:nvCxnSpPr>
        <p:spPr>
          <a:xfrm>
            <a:off x="6363569" y="5857099"/>
            <a:ext cx="5287804"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A9EF352-427C-A4DE-D9F6-0AC00D2852B1}"/>
              </a:ext>
            </a:extLst>
          </p:cNvPr>
          <p:cNvCxnSpPr>
            <a:cxnSpLocks/>
          </p:cNvCxnSpPr>
          <p:nvPr/>
        </p:nvCxnSpPr>
        <p:spPr>
          <a:xfrm>
            <a:off x="5005003" y="6468661"/>
            <a:ext cx="668321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3" name="name_18 Years in the Industry">
            <a:extLst>
              <a:ext uri="{FF2B5EF4-FFF2-40B4-BE49-F238E27FC236}">
                <a16:creationId xmlns:a16="http://schemas.microsoft.com/office/drawing/2014/main" id="{33221C01-F88F-6947-99CD-81FE4BA1D8F2}"/>
              </a:ext>
            </a:extLst>
          </p:cNvPr>
          <p:cNvSpPr/>
          <p:nvPr/>
        </p:nvSpPr>
        <p:spPr>
          <a:xfrm>
            <a:off x="630491" y="5800200"/>
            <a:ext cx="800100" cy="504825"/>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19+</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Years in the Industry</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name_3 Continents 7 offices">
            <a:extLst>
              <a:ext uri="{FF2B5EF4-FFF2-40B4-BE49-F238E27FC236}">
                <a16:creationId xmlns:a16="http://schemas.microsoft.com/office/drawing/2014/main" id="{95FCA44C-0910-3619-4CDD-B78590AE3453}"/>
              </a:ext>
            </a:extLst>
          </p:cNvPr>
          <p:cNvSpPr/>
          <p:nvPr/>
        </p:nvSpPr>
        <p:spPr>
          <a:xfrm>
            <a:off x="2349481" y="5832184"/>
            <a:ext cx="2038350" cy="174588"/>
          </a:xfrm>
          <a:prstGeom prst="rect">
            <a:avLst/>
          </a:prstGeom>
          <a:noFill/>
          <a:ln/>
        </p:spPr>
        <p:txBody>
          <a:bodyPr wrap="square" lIns="0" tIns="0" rIns="0" bIns="0" rtlCol="0" anchor="ctr"/>
          <a:lstStyle/>
          <a:p>
            <a:pPr>
              <a:lnSpc>
                <a:spcPts val="1950"/>
              </a:lnSpc>
            </a:pPr>
            <a:r>
              <a:rPr lang="en-US" sz="1400" b="1">
                <a:solidFill>
                  <a:srgbClr val="FF7E00"/>
                </a:solidFill>
                <a:latin typeface="Open Sans Bold" pitchFamily="34" charset="0"/>
                <a:ea typeface="Open Sans Bold" pitchFamily="34" charset="-122"/>
                <a:cs typeface="Open Sans Bold" pitchFamily="34" charset="-120"/>
              </a:rPr>
              <a:t>3 Continents, 7 offices</a:t>
            </a:r>
            <a:endParaRPr lang="en-US" sz="1400">
              <a:solidFill>
                <a:srgbClr val="000000"/>
              </a:solidFill>
              <a:latin typeface="Segoe Sans Display"/>
            </a:endParaRPr>
          </a:p>
        </p:txBody>
      </p:sp>
      <p:sp>
        <p:nvSpPr>
          <p:cNvPr id="65" name="North America Europe Asia">
            <a:extLst>
              <a:ext uri="{FF2B5EF4-FFF2-40B4-BE49-F238E27FC236}">
                <a16:creationId xmlns:a16="http://schemas.microsoft.com/office/drawing/2014/main" id="{13DA63B9-0332-B903-839E-346C17F23E55}"/>
              </a:ext>
            </a:extLst>
          </p:cNvPr>
          <p:cNvSpPr/>
          <p:nvPr/>
        </p:nvSpPr>
        <p:spPr>
          <a:xfrm>
            <a:off x="2338508" y="5970222"/>
            <a:ext cx="1285875" cy="184113"/>
          </a:xfrm>
          <a:prstGeom prst="rect">
            <a:avLst/>
          </a:prstGeom>
          <a:noFill/>
          <a:ln/>
        </p:spPr>
        <p:txBody>
          <a:bodyPr wrap="square" lIns="0" tIns="0" rIns="0" bIns="0" rtlCol="0" anchor="ctr"/>
          <a:lstStyle/>
          <a:p>
            <a:pPr>
              <a:lnSpc>
                <a:spcPts val="1950"/>
              </a:lnSpc>
            </a:pPr>
            <a:r>
              <a:rPr lang="en-US" sz="750">
                <a:solidFill>
                  <a:srgbClr val="FFFFFF"/>
                </a:solidFill>
                <a:latin typeface="Open Sans Regular" pitchFamily="34" charset="0"/>
                <a:ea typeface="Open Sans Regular" pitchFamily="34" charset="-122"/>
                <a:cs typeface="Open Sans Regular" pitchFamily="34" charset="-120"/>
              </a:rPr>
              <a:t>North America, Europe, Asia</a:t>
            </a:r>
            <a:endParaRPr lang="en-US" sz="750">
              <a:solidFill>
                <a:srgbClr val="000000"/>
              </a:solidFill>
              <a:latin typeface="Segoe Sans Display"/>
            </a:endParaRPr>
          </a:p>
        </p:txBody>
      </p:sp>
      <p:sp>
        <p:nvSpPr>
          <p:cNvPr id="66" name="name_500 Multi-Skilled Professionals">
            <a:extLst>
              <a:ext uri="{FF2B5EF4-FFF2-40B4-BE49-F238E27FC236}">
                <a16:creationId xmlns:a16="http://schemas.microsoft.com/office/drawing/2014/main" id="{534BC47B-EF50-DD75-4652-CF6D8D091BB7}"/>
              </a:ext>
            </a:extLst>
          </p:cNvPr>
          <p:cNvSpPr/>
          <p:nvPr/>
        </p:nvSpPr>
        <p:spPr>
          <a:xfrm>
            <a:off x="1442358" y="5841189"/>
            <a:ext cx="902833" cy="400050"/>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500+</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Multi-Skilled Professionals</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7" name="Rectangle 66" descr="preencoded.png">
            <a:extLst>
              <a:ext uri="{FF2B5EF4-FFF2-40B4-BE49-F238E27FC236}">
                <a16:creationId xmlns:a16="http://schemas.microsoft.com/office/drawing/2014/main" id="{961AE3FD-61F0-0DEE-8232-DED37E07AF9C}"/>
              </a:ext>
            </a:extLst>
          </p:cNvPr>
          <p:cNvPicPr>
            <a:picLocks noChangeAspect="1"/>
          </p:cNvPicPr>
          <p:nvPr/>
        </p:nvPicPr>
        <p:blipFill>
          <a:blip>
            <a:extLst>
              <a:ext uri="{96DAC541-7B7A-43D3-8B79-37D633B846F1}">
                <asvg:svgBlip xmlns:asvg="http://schemas.microsoft.com/office/drawing/2016/SVG/main" r:embed="rId48"/>
              </a:ext>
            </a:extLst>
          </a:blip>
          <a:srcRect/>
          <a:stretch/>
        </p:blipFill>
        <p:spPr>
          <a:xfrm>
            <a:off x="4920068" y="664316"/>
            <a:ext cx="6942202" cy="415803"/>
          </a:xfrm>
          <a:prstGeom prst="rect">
            <a:avLst/>
          </a:prstGeom>
        </p:spPr>
      </p:pic>
      <p:sp>
        <p:nvSpPr>
          <p:cNvPr id="68" name="ACCELERATORS">
            <a:extLst>
              <a:ext uri="{FF2B5EF4-FFF2-40B4-BE49-F238E27FC236}">
                <a16:creationId xmlns:a16="http://schemas.microsoft.com/office/drawing/2014/main" id="{92202B1A-D2F1-5C31-4231-2975BCC5CA90}"/>
              </a:ext>
            </a:extLst>
          </p:cNvPr>
          <p:cNvSpPr/>
          <p:nvPr/>
        </p:nvSpPr>
        <p:spPr>
          <a:xfrm>
            <a:off x="5238113" y="769091"/>
            <a:ext cx="1371600" cy="95250"/>
          </a:xfrm>
          <a:prstGeom prst="rect">
            <a:avLst/>
          </a:prstGeom>
          <a:noFill/>
          <a:ln/>
        </p:spPr>
        <p:txBody>
          <a:bodyPr wrap="square" lIns="0" tIns="0" rIns="0" bIns="0" rtlCol="0" anchor="ctr"/>
          <a:lstStyle/>
          <a:p>
            <a:pPr>
              <a:lnSpc>
                <a:spcPts val="2100"/>
              </a:lnSpc>
            </a:pPr>
            <a:r>
              <a:rPr lang="en-US" sz="1200" b="1">
                <a:solidFill>
                  <a:srgbClr val="FFFFFF"/>
                </a:solidFill>
                <a:latin typeface="Montserrat Bold" pitchFamily="34" charset="0"/>
                <a:ea typeface="Montserrat Bold" pitchFamily="34" charset="-122"/>
                <a:cs typeface="Montserrat Bold" pitchFamily="34" charset="-120"/>
              </a:rPr>
              <a:t>ACCELERATORS</a:t>
            </a:r>
            <a:endParaRPr lang="en-US" sz="1200">
              <a:solidFill>
                <a:srgbClr val="000000"/>
              </a:solidFill>
              <a:latin typeface="Segoe Sans Display"/>
            </a:endParaRPr>
          </a:p>
        </p:txBody>
      </p:sp>
      <p:pic>
        <p:nvPicPr>
          <p:cNvPr id="69" name="Picture 68" descr="A blue text on a black background&#10;&#10;AI-generated content may be incorrect.">
            <a:extLst>
              <a:ext uri="{FF2B5EF4-FFF2-40B4-BE49-F238E27FC236}">
                <a16:creationId xmlns:a16="http://schemas.microsoft.com/office/drawing/2014/main" id="{D50E5EF8-E041-E9BB-041A-1B86B4B29438}"/>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10039410" y="1229223"/>
            <a:ext cx="978811" cy="246048"/>
          </a:xfrm>
          <a:prstGeom prst="rect">
            <a:avLst/>
          </a:prstGeom>
        </p:spPr>
      </p:pic>
      <p:pic>
        <p:nvPicPr>
          <p:cNvPr id="70" name="Picture 69" descr="A black background with a red triangle&#10;&#10;AI-generated content may be incorrect.">
            <a:extLst>
              <a:ext uri="{FF2B5EF4-FFF2-40B4-BE49-F238E27FC236}">
                <a16:creationId xmlns:a16="http://schemas.microsoft.com/office/drawing/2014/main" id="{B0587430-F44D-AEEA-2DD3-D2C704891CD9}"/>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4824566" y="1252855"/>
            <a:ext cx="1061760" cy="290922"/>
          </a:xfrm>
          <a:prstGeom prst="rect">
            <a:avLst/>
          </a:prstGeom>
        </p:spPr>
      </p:pic>
      <p:pic>
        <p:nvPicPr>
          <p:cNvPr id="71" name="Picture 70" descr="A black background with a black square&#10;&#10;AI-generated content may be incorrect.">
            <a:extLst>
              <a:ext uri="{FF2B5EF4-FFF2-40B4-BE49-F238E27FC236}">
                <a16:creationId xmlns:a16="http://schemas.microsoft.com/office/drawing/2014/main" id="{EA412C3E-820D-B6F6-CE47-E95FAD14F4C3}"/>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6039944" y="1275382"/>
            <a:ext cx="1204177" cy="236019"/>
          </a:xfrm>
          <a:prstGeom prst="rect">
            <a:avLst/>
          </a:prstGeom>
        </p:spPr>
      </p:pic>
      <p:pic>
        <p:nvPicPr>
          <p:cNvPr id="72" name="Picture 71" descr="A black background with a black square&#10;&#10;AI-generated content may be incorrect.">
            <a:extLst>
              <a:ext uri="{FF2B5EF4-FFF2-40B4-BE49-F238E27FC236}">
                <a16:creationId xmlns:a16="http://schemas.microsoft.com/office/drawing/2014/main" id="{8A931ED9-EEBE-7A1A-83C0-0FA95E1F8B7C}"/>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8701226" y="1219312"/>
            <a:ext cx="1117559" cy="292089"/>
          </a:xfrm>
          <a:prstGeom prst="rect">
            <a:avLst/>
          </a:prstGeom>
        </p:spPr>
      </p:pic>
      <p:pic>
        <p:nvPicPr>
          <p:cNvPr id="73" name="Picture 72" descr="A black background with yellow flowers&#10;&#10;AI-generated content may be incorrect.">
            <a:extLst>
              <a:ext uri="{FF2B5EF4-FFF2-40B4-BE49-F238E27FC236}">
                <a16:creationId xmlns:a16="http://schemas.microsoft.com/office/drawing/2014/main" id="{58B2AAEF-4720-226C-E0A6-90F05551DBF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7397739" y="1138779"/>
            <a:ext cx="1130258" cy="444484"/>
          </a:xfrm>
          <a:prstGeom prst="rect">
            <a:avLst/>
          </a:prstGeom>
        </p:spPr>
      </p:pic>
      <p:pic>
        <p:nvPicPr>
          <p:cNvPr id="74" name="Rectangle 910" descr="preencoded.png">
            <a:extLst>
              <a:ext uri="{FF2B5EF4-FFF2-40B4-BE49-F238E27FC236}">
                <a16:creationId xmlns:a16="http://schemas.microsoft.com/office/drawing/2014/main" id="{B4DEF198-0221-A5DE-4DAD-17A100765FC8}"/>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0068" y="2921743"/>
            <a:ext cx="1133475" cy="396698"/>
          </a:xfrm>
          <a:prstGeom prst="rect">
            <a:avLst/>
          </a:prstGeom>
        </p:spPr>
      </p:pic>
      <p:sp>
        <p:nvSpPr>
          <p:cNvPr id="75" name="Manufacturing">
            <a:extLst>
              <a:ext uri="{FF2B5EF4-FFF2-40B4-BE49-F238E27FC236}">
                <a16:creationId xmlns:a16="http://schemas.microsoft.com/office/drawing/2014/main" id="{1F090FF0-CCF1-16BE-C41C-35FD6FE87ADB}"/>
              </a:ext>
            </a:extLst>
          </p:cNvPr>
          <p:cNvSpPr/>
          <p:nvPr/>
        </p:nvSpPr>
        <p:spPr>
          <a:xfrm>
            <a:off x="5024843" y="2934944"/>
            <a:ext cx="10287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Manufacturing</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6" name="Rectangle 910" descr="preencoded.png">
            <a:extLst>
              <a:ext uri="{FF2B5EF4-FFF2-40B4-BE49-F238E27FC236}">
                <a16:creationId xmlns:a16="http://schemas.microsoft.com/office/drawing/2014/main" id="{3BB10911-237D-17A3-134D-55BD36EDA4D0}"/>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0068" y="3431335"/>
            <a:ext cx="1133475" cy="346408"/>
          </a:xfrm>
          <a:prstGeom prst="rect">
            <a:avLst/>
          </a:prstGeom>
        </p:spPr>
      </p:pic>
      <p:sp>
        <p:nvSpPr>
          <p:cNvPr id="77" name="CPG Retail">
            <a:extLst>
              <a:ext uri="{FF2B5EF4-FFF2-40B4-BE49-F238E27FC236}">
                <a16:creationId xmlns:a16="http://schemas.microsoft.com/office/drawing/2014/main" id="{9AAECAB3-7C54-11D3-2A62-6D708D9B9DA3}"/>
              </a:ext>
            </a:extLst>
          </p:cNvPr>
          <p:cNvSpPr/>
          <p:nvPr/>
        </p:nvSpPr>
        <p:spPr>
          <a:xfrm>
            <a:off x="5121929" y="3453631"/>
            <a:ext cx="762000" cy="18097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CPG, Retail</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8" name="Rectangle 910" descr="preencoded.png">
            <a:extLst>
              <a:ext uri="{FF2B5EF4-FFF2-40B4-BE49-F238E27FC236}">
                <a16:creationId xmlns:a16="http://schemas.microsoft.com/office/drawing/2014/main" id="{1CD20EC7-916B-905E-24CC-D00AB50290F5}"/>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36914" y="3941835"/>
            <a:ext cx="1133475" cy="449935"/>
          </a:xfrm>
          <a:prstGeom prst="rect">
            <a:avLst/>
          </a:prstGeom>
        </p:spPr>
      </p:pic>
      <p:sp>
        <p:nvSpPr>
          <p:cNvPr id="79" name="Oil  Gas Energy">
            <a:extLst>
              <a:ext uri="{FF2B5EF4-FFF2-40B4-BE49-F238E27FC236}">
                <a16:creationId xmlns:a16="http://schemas.microsoft.com/office/drawing/2014/main" id="{DF00AAAD-7137-63E4-C827-8DFA0C01B5E2}"/>
              </a:ext>
            </a:extLst>
          </p:cNvPr>
          <p:cNvSpPr/>
          <p:nvPr/>
        </p:nvSpPr>
        <p:spPr>
          <a:xfrm>
            <a:off x="4926415" y="4027838"/>
            <a:ext cx="1162050" cy="200025"/>
          </a:xfrm>
          <a:prstGeom prst="rect">
            <a:avLst/>
          </a:prstGeom>
          <a:noFill/>
          <a:ln/>
        </p:spPr>
        <p:txBody>
          <a:bodyPr wrap="square" lIns="0" tIns="0" rIns="0" bIns="0" rtlCol="0" anchor="t"/>
          <a:lstStyle/>
          <a:p>
            <a:pPr marL="0" marR="0" lvl="0" indent="0" algn="ctr" defTabSz="914400" rtl="0" eaLnBrk="1" fontAlgn="auto" latinLnBrk="0" hangingPunct="1">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Oil &amp; Gas, </a:t>
            </a:r>
            <a:b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b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Energy</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0" name="Rectangle 910" descr="preencoded.png">
            <a:extLst>
              <a:ext uri="{FF2B5EF4-FFF2-40B4-BE49-F238E27FC236}">
                <a16:creationId xmlns:a16="http://schemas.microsoft.com/office/drawing/2014/main" id="{EA9DDAC5-89CA-0139-AE20-977908B7017B}"/>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38973" y="4488941"/>
            <a:ext cx="1133475" cy="371759"/>
          </a:xfrm>
          <a:prstGeom prst="rect">
            <a:avLst/>
          </a:prstGeom>
        </p:spPr>
      </p:pic>
      <p:sp>
        <p:nvSpPr>
          <p:cNvPr id="81" name="Healthcare and Pharma">
            <a:extLst>
              <a:ext uri="{FF2B5EF4-FFF2-40B4-BE49-F238E27FC236}">
                <a16:creationId xmlns:a16="http://schemas.microsoft.com/office/drawing/2014/main" id="{9ACAEF76-D75E-5B2B-91C5-432491816F85}"/>
              </a:ext>
            </a:extLst>
          </p:cNvPr>
          <p:cNvSpPr/>
          <p:nvPr/>
        </p:nvSpPr>
        <p:spPr>
          <a:xfrm>
            <a:off x="4927053" y="4550029"/>
            <a:ext cx="1162970" cy="204824"/>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85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Healthcare and Life Sciences</a:t>
            </a:r>
            <a:endParaRPr kumimoji="0" lang="en-US" sz="8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2" name="Rectangle 910" descr="preencoded.png">
            <a:extLst>
              <a:ext uri="{FF2B5EF4-FFF2-40B4-BE49-F238E27FC236}">
                <a16:creationId xmlns:a16="http://schemas.microsoft.com/office/drawing/2014/main" id="{C14B35EE-2EFE-2AE6-C0B9-0B9723D84FF2}"/>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8050" y="4960157"/>
            <a:ext cx="1133475" cy="336419"/>
          </a:xfrm>
          <a:prstGeom prst="rect">
            <a:avLst/>
          </a:prstGeom>
        </p:spPr>
      </p:pic>
      <p:pic>
        <p:nvPicPr>
          <p:cNvPr id="83" name="Rectangle 910" descr="preencoded.png">
            <a:extLst>
              <a:ext uri="{FF2B5EF4-FFF2-40B4-BE49-F238E27FC236}">
                <a16:creationId xmlns:a16="http://schemas.microsoft.com/office/drawing/2014/main" id="{1388814E-0B4A-C6C3-F7D4-E0F311D09BDC}"/>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39970" y="5410651"/>
            <a:ext cx="1133475" cy="367532"/>
          </a:xfrm>
          <a:prstGeom prst="rect">
            <a:avLst/>
          </a:prstGeom>
        </p:spPr>
      </p:pic>
      <p:pic>
        <p:nvPicPr>
          <p:cNvPr id="84" name="Rectangle 910" descr="preencoded.png">
            <a:extLst>
              <a:ext uri="{FF2B5EF4-FFF2-40B4-BE49-F238E27FC236}">
                <a16:creationId xmlns:a16="http://schemas.microsoft.com/office/drawing/2014/main" id="{01E51AFC-FB02-9011-8F09-33219D65B6A1}"/>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28050" y="5936791"/>
            <a:ext cx="1133475" cy="396730"/>
          </a:xfrm>
          <a:prstGeom prst="rect">
            <a:avLst/>
          </a:prstGeom>
        </p:spPr>
      </p:pic>
      <p:sp>
        <p:nvSpPr>
          <p:cNvPr id="85" name="BSFI">
            <a:extLst>
              <a:ext uri="{FF2B5EF4-FFF2-40B4-BE49-F238E27FC236}">
                <a16:creationId xmlns:a16="http://schemas.microsoft.com/office/drawing/2014/main" id="{C4105235-A14E-6093-41EF-542C7F7D6EA6}"/>
              </a:ext>
            </a:extLst>
          </p:cNvPr>
          <p:cNvSpPr/>
          <p:nvPr/>
        </p:nvSpPr>
        <p:spPr>
          <a:xfrm>
            <a:off x="5363353" y="4976601"/>
            <a:ext cx="314325"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BSFI</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6" name="Government">
            <a:extLst>
              <a:ext uri="{FF2B5EF4-FFF2-40B4-BE49-F238E27FC236}">
                <a16:creationId xmlns:a16="http://schemas.microsoft.com/office/drawing/2014/main" id="{C43F82BD-BF11-3D85-C7CC-9D0D30B0C776}"/>
              </a:ext>
            </a:extLst>
          </p:cNvPr>
          <p:cNvSpPr/>
          <p:nvPr/>
        </p:nvSpPr>
        <p:spPr>
          <a:xfrm>
            <a:off x="5133044" y="5417117"/>
            <a:ext cx="8763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Government</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7" name="Travel and Hospitality">
            <a:extLst>
              <a:ext uri="{FF2B5EF4-FFF2-40B4-BE49-F238E27FC236}">
                <a16:creationId xmlns:a16="http://schemas.microsoft.com/office/drawing/2014/main" id="{E43CA879-955C-2592-752C-5110330D7A88}"/>
              </a:ext>
            </a:extLst>
          </p:cNvPr>
          <p:cNvSpPr/>
          <p:nvPr/>
        </p:nvSpPr>
        <p:spPr>
          <a:xfrm>
            <a:off x="5014495" y="6000462"/>
            <a:ext cx="904875" cy="266700"/>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Travel and Hospitality / Others</a:t>
            </a:r>
            <a:endParaRPr kumimoji="0" lang="en-US" sz="7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8" name="01 1" descr="preencoded.png">
            <a:extLst>
              <a:ext uri="{FF2B5EF4-FFF2-40B4-BE49-F238E27FC236}">
                <a16:creationId xmlns:a16="http://schemas.microsoft.com/office/drawing/2014/main" id="{7D90F648-75F1-CB12-7449-8D5AE58CCA86}"/>
              </a:ext>
            </a:extLst>
          </p:cNvPr>
          <p:cNvPicPr>
            <a:picLocks noChangeAspect="1"/>
          </p:cNvPicPr>
          <p:nvPr/>
        </p:nvPicPr>
        <p:blipFill>
          <a:blip>
            <a:extLst>
              <a:ext uri="{96DAC541-7B7A-43D3-8B79-37D633B846F1}">
                <asvg:svgBlip xmlns:asvg="http://schemas.microsoft.com/office/drawing/2016/SVG/main" r:embed="rId55"/>
              </a:ext>
            </a:extLst>
          </a:blip>
          <a:srcRect/>
          <a:stretch/>
        </p:blipFill>
        <p:spPr>
          <a:xfrm>
            <a:off x="4761732" y="1839340"/>
            <a:ext cx="1331665" cy="266333"/>
          </a:xfrm>
          <a:prstGeom prst="rect">
            <a:avLst/>
          </a:prstGeom>
        </p:spPr>
      </p:pic>
      <p:pic>
        <p:nvPicPr>
          <p:cNvPr id="89" name="Picture 88" descr="A black background with a black square&#10;&#10;Description automatically generated with medium confidence">
            <a:extLst>
              <a:ext uri="{FF2B5EF4-FFF2-40B4-BE49-F238E27FC236}">
                <a16:creationId xmlns:a16="http://schemas.microsoft.com/office/drawing/2014/main" id="{EBA11C98-A685-6AB9-D1F3-B163DEBB98E1}"/>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8495825" y="1817822"/>
            <a:ext cx="1134701" cy="304570"/>
          </a:xfrm>
          <a:prstGeom prst="rect">
            <a:avLst/>
          </a:prstGeom>
        </p:spPr>
      </p:pic>
      <p:pic>
        <p:nvPicPr>
          <p:cNvPr id="90" name="Picture 89" descr="A blue text on a black background&#10;&#10;AI-generated content may be incorrect.">
            <a:extLst>
              <a:ext uri="{FF2B5EF4-FFF2-40B4-BE49-F238E27FC236}">
                <a16:creationId xmlns:a16="http://schemas.microsoft.com/office/drawing/2014/main" id="{6142FF5E-79E9-D007-EC3B-80D6C1E6DD56}"/>
              </a:ext>
            </a:extLst>
          </p:cNvPr>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6242575" y="1839745"/>
            <a:ext cx="1055170" cy="286344"/>
          </a:xfrm>
          <a:prstGeom prst="rect">
            <a:avLst/>
          </a:prstGeom>
        </p:spPr>
      </p:pic>
      <p:pic>
        <p:nvPicPr>
          <p:cNvPr id="91" name="Picture 90" descr="A logo with blue and orange text&#10;&#10;AI-generated content may be incorrect.">
            <a:extLst>
              <a:ext uri="{FF2B5EF4-FFF2-40B4-BE49-F238E27FC236}">
                <a16:creationId xmlns:a16="http://schemas.microsoft.com/office/drawing/2014/main" id="{2518F77E-8E76-E32C-BB27-A633C673B5B8}"/>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7444643" y="1758056"/>
            <a:ext cx="933857" cy="481078"/>
          </a:xfrm>
          <a:prstGeom prst="rect">
            <a:avLst/>
          </a:prstGeom>
        </p:spPr>
      </p:pic>
      <p:cxnSp>
        <p:nvCxnSpPr>
          <p:cNvPr id="92" name="Straight Connector 91">
            <a:extLst>
              <a:ext uri="{FF2B5EF4-FFF2-40B4-BE49-F238E27FC236}">
                <a16:creationId xmlns:a16="http://schemas.microsoft.com/office/drawing/2014/main" id="{D076E967-DECA-2F6C-FFC2-E85AA8B6C421}"/>
              </a:ext>
            </a:extLst>
          </p:cNvPr>
          <p:cNvCxnSpPr>
            <a:cxnSpLocks/>
          </p:cNvCxnSpPr>
          <p:nvPr/>
        </p:nvCxnSpPr>
        <p:spPr>
          <a:xfrm>
            <a:off x="4948911" y="1688100"/>
            <a:ext cx="670246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3" name="Partners">
            <a:extLst>
              <a:ext uri="{FF2B5EF4-FFF2-40B4-BE49-F238E27FC236}">
                <a16:creationId xmlns:a16="http://schemas.microsoft.com/office/drawing/2014/main" id="{6265467E-47FA-B8F7-C54A-962409445EDB}"/>
              </a:ext>
            </a:extLst>
          </p:cNvPr>
          <p:cNvSpPr/>
          <p:nvPr/>
        </p:nvSpPr>
        <p:spPr>
          <a:xfrm>
            <a:off x="4376100" y="2321570"/>
            <a:ext cx="7783286" cy="448042"/>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TRUSTED BY 200+ ENTERPRISES WORLDWIDE INCLUDING</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SEVERAL</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FORTUNE 500</a:t>
            </a:r>
            <a:endParaRPr kumimoji="0" lang="en-US" sz="1200" b="0" i="0" u="none" strike="noStrike" kern="1200" cap="none" spc="0" normalizeH="0" baseline="0" noProof="0">
              <a:ln>
                <a:noFill/>
              </a:ln>
              <a:solidFill>
                <a:schemeClr val="bg1"/>
              </a:solidFill>
              <a:effectLst/>
              <a:uLnTx/>
              <a:uFillTx/>
              <a:latin typeface="Segoe Sans Display"/>
              <a:ea typeface="+mn-ea"/>
              <a:cs typeface="+mn-cs"/>
            </a:endParaRPr>
          </a:p>
        </p:txBody>
      </p:sp>
      <p:pic>
        <p:nvPicPr>
          <p:cNvPr id="96" name="Picture 95">
            <a:extLst>
              <a:ext uri="{FF2B5EF4-FFF2-40B4-BE49-F238E27FC236}">
                <a16:creationId xmlns:a16="http://schemas.microsoft.com/office/drawing/2014/main" id="{C1F74A76-E08B-251C-DC2C-8B6A8ABB3CAE}"/>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1250007" y="2949551"/>
            <a:ext cx="645882" cy="234132"/>
          </a:xfrm>
          <a:prstGeom prst="rect">
            <a:avLst/>
          </a:prstGeom>
        </p:spPr>
      </p:pic>
      <p:pic>
        <p:nvPicPr>
          <p:cNvPr id="98" name="Picture 97">
            <a:extLst>
              <a:ext uri="{FF2B5EF4-FFF2-40B4-BE49-F238E27FC236}">
                <a16:creationId xmlns:a16="http://schemas.microsoft.com/office/drawing/2014/main" id="{EE024F84-09DA-3D51-E7E8-0F22E1260290}"/>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11119888" y="4653417"/>
            <a:ext cx="958297" cy="109306"/>
          </a:xfrm>
          <a:prstGeom prst="rect">
            <a:avLst/>
          </a:prstGeom>
        </p:spPr>
      </p:pic>
      <p:pic>
        <p:nvPicPr>
          <p:cNvPr id="100" name="Picture 99">
            <a:extLst>
              <a:ext uri="{FF2B5EF4-FFF2-40B4-BE49-F238E27FC236}">
                <a16:creationId xmlns:a16="http://schemas.microsoft.com/office/drawing/2014/main" id="{0C512EE3-773F-88AA-1828-19BF6EFD31CA}"/>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11213656" y="5098142"/>
            <a:ext cx="806109" cy="99742"/>
          </a:xfrm>
          <a:prstGeom prst="rect">
            <a:avLst/>
          </a:prstGeom>
        </p:spPr>
      </p:pic>
      <p:sp>
        <p:nvSpPr>
          <p:cNvPr id="101" name="Our Focus">
            <a:extLst>
              <a:ext uri="{FF2B5EF4-FFF2-40B4-BE49-F238E27FC236}">
                <a16:creationId xmlns:a16="http://schemas.microsoft.com/office/drawing/2014/main" id="{B2C53352-C342-8557-CA54-EC9C833DB0EA}"/>
              </a:ext>
            </a:extLst>
          </p:cNvPr>
          <p:cNvSpPr/>
          <p:nvPr/>
        </p:nvSpPr>
        <p:spPr>
          <a:xfrm rot="-5400000">
            <a:off x="-797163" y="3329925"/>
            <a:ext cx="2815837" cy="287111"/>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4050" b="1" i="0" u="none" strike="noStrike" kern="1200" cap="none" spc="0" normalizeH="0" baseline="0" noProof="0">
                <a:ln>
                  <a:noFill/>
                </a:ln>
                <a:solidFill>
                  <a:srgbClr val="263B5E"/>
                </a:solidFill>
                <a:effectLst/>
                <a:uLnTx/>
                <a:uFillTx/>
                <a:latin typeface="Montserrat Bold" pitchFamily="34" charset="0"/>
                <a:ea typeface="Montserrat Bold" pitchFamily="34" charset="-122"/>
                <a:cs typeface="Montserrat Bold" pitchFamily="34" charset="-120"/>
              </a:rPr>
              <a:t>Our Focus</a:t>
            </a:r>
            <a:endParaRPr kumimoji="0" lang="en-US" sz="40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102" name="Picture 101">
            <a:extLst>
              <a:ext uri="{FF2B5EF4-FFF2-40B4-BE49-F238E27FC236}">
                <a16:creationId xmlns:a16="http://schemas.microsoft.com/office/drawing/2014/main" id="{164CC172-51BE-D44A-ED7E-449926A90EB4}"/>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916236" y="1823874"/>
            <a:ext cx="3591935" cy="3642584"/>
          </a:xfrm>
          <a:prstGeom prst="rect">
            <a:avLst/>
          </a:prstGeom>
        </p:spPr>
      </p:pic>
      <p:pic>
        <p:nvPicPr>
          <p:cNvPr id="103" name="Picture 102" descr="A white circle with black text&#10;&#10;AI-generated content may be incorrect.">
            <a:extLst>
              <a:ext uri="{FF2B5EF4-FFF2-40B4-BE49-F238E27FC236}">
                <a16:creationId xmlns:a16="http://schemas.microsoft.com/office/drawing/2014/main" id="{1722BEA4-9377-AAC3-7F9F-F5F8759A2E0E}"/>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2145332" y="3071649"/>
            <a:ext cx="1159019" cy="1157032"/>
          </a:xfrm>
          <a:prstGeom prst="rect">
            <a:avLst/>
          </a:prstGeom>
        </p:spPr>
      </p:pic>
      <p:pic>
        <p:nvPicPr>
          <p:cNvPr id="104" name="Picture 103" descr="A blue circle with white text&#10;&#10;AI-generated content may be incorrect.">
            <a:extLst>
              <a:ext uri="{FF2B5EF4-FFF2-40B4-BE49-F238E27FC236}">
                <a16:creationId xmlns:a16="http://schemas.microsoft.com/office/drawing/2014/main" id="{B1968AE9-3A62-C338-4F27-4938575CBB16}"/>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1733435" y="2669156"/>
            <a:ext cx="2193955" cy="2193955"/>
          </a:xfrm>
          <a:prstGeom prst="rect">
            <a:avLst/>
          </a:prstGeom>
        </p:spPr>
      </p:pic>
      <p:pic>
        <p:nvPicPr>
          <p:cNvPr id="106" name="Picture 105">
            <a:extLst>
              <a:ext uri="{FF2B5EF4-FFF2-40B4-BE49-F238E27FC236}">
                <a16:creationId xmlns:a16="http://schemas.microsoft.com/office/drawing/2014/main" id="{BCB8A98C-52D9-734C-9C24-F37935864F7F}"/>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11227152" y="3417534"/>
            <a:ext cx="734007" cy="468172"/>
          </a:xfrm>
          <a:prstGeom prst="rect">
            <a:avLst/>
          </a:prstGeom>
        </p:spPr>
      </p:pic>
      <p:pic>
        <p:nvPicPr>
          <p:cNvPr id="108" name="Picture 107">
            <a:extLst>
              <a:ext uri="{FF2B5EF4-FFF2-40B4-BE49-F238E27FC236}">
                <a16:creationId xmlns:a16="http://schemas.microsoft.com/office/drawing/2014/main" id="{3E39BD39-1073-DF99-E2E2-80584633023E}"/>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10376941" y="3220648"/>
            <a:ext cx="821153" cy="821153"/>
          </a:xfrm>
          <a:prstGeom prst="rect">
            <a:avLst/>
          </a:prstGeom>
        </p:spPr>
      </p:pic>
      <p:pic>
        <p:nvPicPr>
          <p:cNvPr id="8" name="image 236" descr="preencoded.png">
            <a:extLst>
              <a:ext uri="{FF2B5EF4-FFF2-40B4-BE49-F238E27FC236}">
                <a16:creationId xmlns:a16="http://schemas.microsoft.com/office/drawing/2014/main" id="{C00B4572-7B84-D744-7308-570DC00B3162}"/>
              </a:ext>
            </a:extLst>
          </p:cNvPr>
          <p:cNvPicPr>
            <a:picLocks noChangeAspect="1"/>
          </p:cNvPicPr>
          <p:nvPr/>
        </p:nvPicPr>
        <p:blipFill>
          <a:blip r:embed="rId67"/>
          <a:srcRect/>
          <a:stretch/>
        </p:blipFill>
        <p:spPr>
          <a:xfrm>
            <a:off x="11561509" y="5970222"/>
            <a:ext cx="523824" cy="257150"/>
          </a:xfrm>
          <a:prstGeom prst="rect">
            <a:avLst/>
          </a:prstGeom>
        </p:spPr>
      </p:pic>
      <p:pic>
        <p:nvPicPr>
          <p:cNvPr id="11" name="Graphic 10">
            <a:extLst>
              <a:ext uri="{FF2B5EF4-FFF2-40B4-BE49-F238E27FC236}">
                <a16:creationId xmlns:a16="http://schemas.microsoft.com/office/drawing/2014/main" id="{825AD63C-3E10-A1F6-05C6-BB93D0EF9A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8"/>
              </a:ext>
            </a:extLst>
          </a:blip>
          <a:stretch>
            <a:fillRect/>
          </a:stretch>
        </p:blipFill>
        <p:spPr>
          <a:xfrm>
            <a:off x="11075044" y="5922620"/>
            <a:ext cx="415803" cy="415803"/>
          </a:xfrm>
          <a:prstGeom prst="rect">
            <a:avLst/>
          </a:prstGeom>
        </p:spPr>
      </p:pic>
      <p:pic>
        <p:nvPicPr>
          <p:cNvPr id="13" name="Picture 12" descr="Adura Oil and Gas News | Energy Voice">
            <a:extLst>
              <a:ext uri="{FF2B5EF4-FFF2-40B4-BE49-F238E27FC236}">
                <a16:creationId xmlns:a16="http://schemas.microsoft.com/office/drawing/2014/main" id="{666B63A4-8EFB-7ADC-2398-F07A266E1065}"/>
              </a:ext>
            </a:extLst>
          </p:cNvPr>
          <p:cNvPicPr>
            <a:picLocks noChangeAspect="1"/>
          </p:cNvPicPr>
          <p:nvPr/>
        </p:nvPicPr>
        <p:blipFill>
          <a:blip r:embed="rId69"/>
          <a:stretch>
            <a:fillRect/>
          </a:stretch>
        </p:blipFill>
        <p:spPr>
          <a:xfrm>
            <a:off x="11711992" y="4211236"/>
            <a:ext cx="449672" cy="253060"/>
          </a:xfrm>
          <a:prstGeom prst="rect">
            <a:avLst/>
          </a:prstGeom>
        </p:spPr>
      </p:pic>
      <p:pic>
        <p:nvPicPr>
          <p:cNvPr id="109" name="Picture 108">
            <a:extLst>
              <a:ext uri="{FF2B5EF4-FFF2-40B4-BE49-F238E27FC236}">
                <a16:creationId xmlns:a16="http://schemas.microsoft.com/office/drawing/2014/main" id="{4AEBBDBD-C41D-123D-BA71-1BEDAE73CAAB}"/>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3" name="Picture 2">
            <a:extLst>
              <a:ext uri="{FF2B5EF4-FFF2-40B4-BE49-F238E27FC236}">
                <a16:creationId xmlns:a16="http://schemas.microsoft.com/office/drawing/2014/main" id="{519BCA4A-1BA4-4C3D-AFEF-216117B7F4C7}"/>
              </a:ext>
            </a:extLst>
          </p:cNvPr>
          <p:cNvPicPr>
            <a:picLocks noChangeAspect="1"/>
          </p:cNvPicPr>
          <p:nvPr/>
        </p:nvPicPr>
        <p:blipFill>
          <a:blip r:embed="rId71"/>
          <a:stretch>
            <a:fillRect/>
          </a:stretch>
        </p:blipFill>
        <p:spPr>
          <a:xfrm>
            <a:off x="9702492" y="1799111"/>
            <a:ext cx="1295551" cy="354017"/>
          </a:xfrm>
          <a:prstGeom prst="rect">
            <a:avLst/>
          </a:prstGeom>
        </p:spPr>
      </p:pic>
      <p:pic>
        <p:nvPicPr>
          <p:cNvPr id="5" name="Picture 4">
            <a:extLst>
              <a:ext uri="{FF2B5EF4-FFF2-40B4-BE49-F238E27FC236}">
                <a16:creationId xmlns:a16="http://schemas.microsoft.com/office/drawing/2014/main" id="{99EECE3E-1CA8-281D-1DBB-D80B8530C10C}"/>
              </a:ext>
            </a:extLst>
          </p:cNvPr>
          <p:cNvPicPr>
            <a:picLocks noChangeAspect="1"/>
          </p:cNvPicPr>
          <p:nvPr/>
        </p:nvPicPr>
        <p:blipFill>
          <a:blip r:embed="rId72"/>
          <a:stretch>
            <a:fillRect/>
          </a:stretch>
        </p:blipFill>
        <p:spPr>
          <a:xfrm>
            <a:off x="10946627" y="1820278"/>
            <a:ext cx="1086809" cy="325303"/>
          </a:xfrm>
          <a:prstGeom prst="rect">
            <a:avLst/>
          </a:prstGeom>
        </p:spPr>
      </p:pic>
      <p:pic>
        <p:nvPicPr>
          <p:cNvPr id="95" name="Picture 94">
            <a:extLst>
              <a:ext uri="{FF2B5EF4-FFF2-40B4-BE49-F238E27FC236}">
                <a16:creationId xmlns:a16="http://schemas.microsoft.com/office/drawing/2014/main" id="{42F649EF-7740-E26E-17A5-033F5E71A48E}"/>
              </a:ext>
            </a:extLst>
          </p:cNvPr>
          <p:cNvPicPr>
            <a:picLocks noChangeAspect="1"/>
          </p:cNvPicPr>
          <p:nvPr/>
        </p:nvPicPr>
        <p:blipFill>
          <a:blip r:embed="rId73"/>
          <a:stretch>
            <a:fillRect/>
          </a:stretch>
        </p:blipFill>
        <p:spPr>
          <a:xfrm>
            <a:off x="11066402" y="1104871"/>
            <a:ext cx="1059890" cy="415803"/>
          </a:xfrm>
          <a:prstGeom prst="rect">
            <a:avLst/>
          </a:prstGeom>
        </p:spPr>
      </p:pic>
    </p:spTree>
    <p:extLst>
      <p:ext uri="{BB962C8B-B14F-4D97-AF65-F5344CB8AC3E}">
        <p14:creationId xmlns:p14="http://schemas.microsoft.com/office/powerpoint/2010/main" val="393030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p:cTn id="11" dur="500" fill="hold"/>
                                        <p:tgtEl>
                                          <p:spTgt spid="103"/>
                                        </p:tgtEl>
                                        <p:attrNameLst>
                                          <p:attrName>ppt_w</p:attrName>
                                        </p:attrNameLst>
                                      </p:cBhvr>
                                      <p:tavLst>
                                        <p:tav tm="0">
                                          <p:val>
                                            <p:fltVal val="0"/>
                                          </p:val>
                                        </p:tav>
                                        <p:tav tm="100000">
                                          <p:val>
                                            <p:strVal val="#ppt_w"/>
                                          </p:val>
                                        </p:tav>
                                      </p:tavLst>
                                    </p:anim>
                                    <p:anim calcmode="lin" valueType="num">
                                      <p:cBhvr>
                                        <p:cTn id="12" dur="500" fill="hold"/>
                                        <p:tgtEl>
                                          <p:spTgt spid="103"/>
                                        </p:tgtEl>
                                        <p:attrNameLst>
                                          <p:attrName>ppt_h</p:attrName>
                                        </p:attrNameLst>
                                      </p:cBhvr>
                                      <p:tavLst>
                                        <p:tav tm="0">
                                          <p:val>
                                            <p:fltVal val="0"/>
                                          </p:val>
                                        </p:tav>
                                        <p:tav tm="100000">
                                          <p:val>
                                            <p:strVal val="#ppt_h"/>
                                          </p:val>
                                        </p:tav>
                                      </p:tavLst>
                                    </p:anim>
                                    <p:animEffect transition="in" filter="fade">
                                      <p:cBhvr>
                                        <p:cTn id="13" dur="500"/>
                                        <p:tgtEl>
                                          <p:spTgt spid="10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4"/>
                                        </p:tgtEl>
                                        <p:attrNameLst>
                                          <p:attrName>style.visibility</p:attrName>
                                        </p:attrNameLst>
                                      </p:cBhvr>
                                      <p:to>
                                        <p:strVal val="visible"/>
                                      </p:to>
                                    </p:set>
                                    <p:anim calcmode="lin" valueType="num">
                                      <p:cBhvr>
                                        <p:cTn id="18" dur="500" fill="hold"/>
                                        <p:tgtEl>
                                          <p:spTgt spid="104"/>
                                        </p:tgtEl>
                                        <p:attrNameLst>
                                          <p:attrName>ppt_w</p:attrName>
                                        </p:attrNameLst>
                                      </p:cBhvr>
                                      <p:tavLst>
                                        <p:tav tm="0">
                                          <p:val>
                                            <p:fltVal val="0"/>
                                          </p:val>
                                        </p:tav>
                                        <p:tav tm="100000">
                                          <p:val>
                                            <p:strVal val="#ppt_w"/>
                                          </p:val>
                                        </p:tav>
                                      </p:tavLst>
                                    </p:anim>
                                    <p:anim calcmode="lin" valueType="num">
                                      <p:cBhvr>
                                        <p:cTn id="19" dur="500" fill="hold"/>
                                        <p:tgtEl>
                                          <p:spTgt spid="104"/>
                                        </p:tgtEl>
                                        <p:attrNameLst>
                                          <p:attrName>ppt_h</p:attrName>
                                        </p:attrNameLst>
                                      </p:cBhvr>
                                      <p:tavLst>
                                        <p:tav tm="0">
                                          <p:val>
                                            <p:fltVal val="0"/>
                                          </p:val>
                                        </p:tav>
                                        <p:tav tm="100000">
                                          <p:val>
                                            <p:strVal val="#ppt_h"/>
                                          </p:val>
                                        </p:tav>
                                      </p:tavLst>
                                    </p:anim>
                                    <p:animEffect transition="in" filter="fad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CB848-77A0-E410-4B60-75B95F262B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C03880D-199A-7940-418C-42BD3CE3A294}"/>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1</a:t>
            </a:r>
          </a:p>
        </p:txBody>
      </p:sp>
      <p:sp>
        <p:nvSpPr>
          <p:cNvPr id="44" name="Rectangle: Rounded Corners 43">
            <a:extLst>
              <a:ext uri="{FF2B5EF4-FFF2-40B4-BE49-F238E27FC236}">
                <a16:creationId xmlns:a16="http://schemas.microsoft.com/office/drawing/2014/main" id="{35397499-6313-6A99-A43B-A07E97E50545}"/>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500" b="1">
                <a:latin typeface="Open Sans" panose="020B0606030504020204" pitchFamily="34" charset="0"/>
                <a:ea typeface="Open Sans" panose="020B0606030504020204" pitchFamily="34" charset="0"/>
                <a:cs typeface="Open Sans" panose="020B0606030504020204" pitchFamily="34" charset="0"/>
              </a:rPr>
              <a:t>What is the biggest challenge you face today when using enterprise </a:t>
            </a:r>
          </a:p>
          <a:p>
            <a:pPr algn="ctr"/>
            <a:r>
              <a:rPr lang="en-US" sz="1500" b="1">
                <a:latin typeface="Open Sans" panose="020B0606030504020204" pitchFamily="34" charset="0"/>
                <a:ea typeface="Open Sans" panose="020B0606030504020204" pitchFamily="34" charset="0"/>
                <a:cs typeface="Open Sans" panose="020B0606030504020204" pitchFamily="34" charset="0"/>
              </a:rPr>
              <a:t>data for AI?</a:t>
            </a:r>
          </a:p>
        </p:txBody>
      </p:sp>
      <p:grpSp>
        <p:nvGrpSpPr>
          <p:cNvPr id="62" name="Group 61">
            <a:extLst>
              <a:ext uri="{FF2B5EF4-FFF2-40B4-BE49-F238E27FC236}">
                <a16:creationId xmlns:a16="http://schemas.microsoft.com/office/drawing/2014/main" id="{FD1229C0-4ECE-3AD7-DD1B-1478CAAF507C}"/>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F27CE0C9-10C2-181C-5049-9F1D6FB2621C}"/>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4CD0B3C-EE44-ABD2-06DA-C62D4D0CC49A}"/>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005D49D-619B-217D-05BA-345D399A802A}"/>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0A32A3F1-324C-38F4-B4E0-3F5141CF09E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4542D97A-C0AE-D7A9-4325-8F8499EFB829}"/>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00225A1-EB47-37CD-1CF7-7F830009C1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0" name="Group 9">
            <a:extLst>
              <a:ext uri="{FF2B5EF4-FFF2-40B4-BE49-F238E27FC236}">
                <a16:creationId xmlns:a16="http://schemas.microsoft.com/office/drawing/2014/main" id="{107A8DF9-A0B8-0FA3-A2EB-73ACF1F95FCF}"/>
              </a:ext>
            </a:extLst>
          </p:cNvPr>
          <p:cNvGrpSpPr/>
          <p:nvPr/>
        </p:nvGrpSpPr>
        <p:grpSpPr>
          <a:xfrm>
            <a:off x="9711570" y="76202"/>
            <a:ext cx="2285005" cy="495708"/>
            <a:chOff x="9630162" y="199656"/>
            <a:chExt cx="2285005" cy="495708"/>
          </a:xfrm>
        </p:grpSpPr>
        <p:pic>
          <p:nvPicPr>
            <p:cNvPr id="4" name="Picture 2" descr="Microsoft Logo and symbol, meaning, history, PNG, brand">
              <a:extLst>
                <a:ext uri="{FF2B5EF4-FFF2-40B4-BE49-F238E27FC236}">
                  <a16:creationId xmlns:a16="http://schemas.microsoft.com/office/drawing/2014/main" id="{658DC6D6-4412-A4E2-B03A-7C437733BAE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con&#10;&#10;Description automatically generated">
              <a:extLst>
                <a:ext uri="{FF2B5EF4-FFF2-40B4-BE49-F238E27FC236}">
                  <a16:creationId xmlns:a16="http://schemas.microsoft.com/office/drawing/2014/main" id="{7E468FBE-7918-32D0-39F0-D4F67A8DDD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7" name="Straight Connector 6">
              <a:extLst>
                <a:ext uri="{FF2B5EF4-FFF2-40B4-BE49-F238E27FC236}">
                  <a16:creationId xmlns:a16="http://schemas.microsoft.com/office/drawing/2014/main" id="{97C53CE6-53D7-EBB2-6531-A94994BC3859}"/>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10648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6E6D32-F04E-D68A-C213-48B21644DBE4}"/>
            </a:ext>
          </a:extLst>
        </p:cNvPr>
        <p:cNvGrpSpPr/>
        <p:nvPr/>
      </p:nvGrpSpPr>
      <p:grpSpPr>
        <a:xfrm>
          <a:off x="0" y="0"/>
          <a:ext cx="0" cy="0"/>
          <a:chOff x="0" y="0"/>
          <a:chExt cx="0" cy="0"/>
        </a:xfrm>
      </p:grpSpPr>
      <p:sp>
        <p:nvSpPr>
          <p:cNvPr id="25" name="Title 9">
            <a:extLst>
              <a:ext uri="{FF2B5EF4-FFF2-40B4-BE49-F238E27FC236}">
                <a16:creationId xmlns:a16="http://schemas.microsoft.com/office/drawing/2014/main" id="{FD2E1843-A792-6DDA-05A7-1FB07F6A0E46}"/>
              </a:ext>
            </a:extLst>
          </p:cNvPr>
          <p:cNvSpPr txBox="1">
            <a:spLocks noGrp="1"/>
          </p:cNvSpPr>
          <p:nvPr>
            <p:ph type="title" idx="4294967295"/>
          </p:nvPr>
        </p:nvSpPr>
        <p:spPr>
          <a:xfrm>
            <a:off x="744694" y="510735"/>
            <a:ext cx="1101852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100000"/>
              </a:lnSpc>
              <a:spcBef>
                <a:spcPct val="0"/>
              </a:spcBef>
              <a:buNone/>
              <a:defRPr sz="3600" b="0" i="0" kern="1200">
                <a:solidFill>
                  <a:schemeClr val="tx1"/>
                </a:solidFill>
                <a:latin typeface="+mj-lt"/>
                <a:ea typeface="+mj-ea"/>
                <a:cs typeface="Segoe Sans Display" pitchFamily="2" charset="0"/>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Montserrat" pitchFamily="2" charset="0"/>
              </a:rPr>
              <a:t>Microsoft Fabric</a:t>
            </a:r>
          </a:p>
        </p:txBody>
      </p:sp>
      <p:sp>
        <p:nvSpPr>
          <p:cNvPr id="61" name="Subtitle 1">
            <a:extLst>
              <a:ext uri="{FF2B5EF4-FFF2-40B4-BE49-F238E27FC236}">
                <a16:creationId xmlns:a16="http://schemas.microsoft.com/office/drawing/2014/main" id="{30B74366-09B8-8E2F-6C4C-FFE402E7739C}"/>
              </a:ext>
            </a:extLst>
          </p:cNvPr>
          <p:cNvSpPr txBox="1">
            <a:spLocks/>
          </p:cNvSpPr>
          <p:nvPr/>
        </p:nvSpPr>
        <p:spPr>
          <a:xfrm>
            <a:off x="744694" y="1337118"/>
            <a:ext cx="11018520" cy="33855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00" b="0" i="0" kern="1200">
                <a:solidFill>
                  <a:schemeClr val="accent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marR="0" lvl="0" indent="0" defTabSz="932742" rtl="0" eaLnBrk="1" fontAlgn="auto" latinLnBrk="0" hangingPunct="1">
              <a:lnSpc>
                <a:spcPct val="100000"/>
              </a:lnSpc>
              <a:spcBef>
                <a:spcPct val="20000"/>
              </a:spcBef>
              <a:spcAft>
                <a:spcPts val="0"/>
              </a:spcAft>
              <a:buClrTx/>
              <a:buSzPct val="90000"/>
              <a:buFont typeface="Arial" panose="020B0604020202020204" pitchFamily="34" charset="0"/>
              <a:buNone/>
              <a:tabLst/>
              <a:defRPr/>
            </a:pPr>
            <a:r>
              <a:rPr kumimoji="0" lang="en-US" sz="22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unified data platform for AI transformation</a:t>
            </a:r>
          </a:p>
        </p:txBody>
      </p:sp>
      <p:sp>
        <p:nvSpPr>
          <p:cNvPr id="4" name="Rectangle: Rounded Corners 121">
            <a:extLst>
              <a:ext uri="{FF2B5EF4-FFF2-40B4-BE49-F238E27FC236}">
                <a16:creationId xmlns:a16="http://schemas.microsoft.com/office/drawing/2014/main" id="{EC2E7F25-381E-F669-9E97-DBA7FA890164}"/>
              </a:ext>
              <a:ext uri="{C183D7F6-B498-43B3-948B-1728B52AA6E4}">
                <adec:decorative xmlns:adec="http://schemas.microsoft.com/office/drawing/2017/decorative" val="1"/>
              </a:ext>
            </a:extLst>
          </p:cNvPr>
          <p:cNvSpPr/>
          <p:nvPr/>
        </p:nvSpPr>
        <p:spPr>
          <a:xfrm>
            <a:off x="586740" y="2098088"/>
            <a:ext cx="11018520" cy="4188411"/>
          </a:xfrm>
          <a:prstGeom prst="roundRect">
            <a:avLst>
              <a:gd name="adj" fmla="val 3800"/>
            </a:avLst>
          </a:prstGeom>
          <a:solidFill>
            <a:schemeClr val="bg1">
              <a:alpha val="70000"/>
            </a:schemeClr>
          </a:solidFill>
          <a:ln>
            <a:noFill/>
          </a:ln>
          <a:effectLst>
            <a:outerShdw blurRad="101600" dist="50800" dir="2700000" algn="tl" rotWithShape="0">
              <a:schemeClr val="bg1">
                <a:lumMod val="50000"/>
                <a:lumOff val="50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32472"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Rounded Corners 122">
            <a:extLst>
              <a:ext uri="{FF2B5EF4-FFF2-40B4-BE49-F238E27FC236}">
                <a16:creationId xmlns:a16="http://schemas.microsoft.com/office/drawing/2014/main" id="{D8661ED1-0C2F-98F8-87CF-D78587C987A2}"/>
              </a:ext>
              <a:ext uri="{C183D7F6-B498-43B3-948B-1728B52AA6E4}">
                <adec:decorative xmlns:adec="http://schemas.microsoft.com/office/drawing/2017/decorative" val="1"/>
              </a:ext>
            </a:extLst>
          </p:cNvPr>
          <p:cNvSpPr>
            <a:spLocks/>
          </p:cNvSpPr>
          <p:nvPr/>
        </p:nvSpPr>
        <p:spPr bwMode="auto">
          <a:xfrm>
            <a:off x="744694" y="2742048"/>
            <a:ext cx="1646425" cy="1447799"/>
          </a:xfrm>
          <a:prstGeom prst="roundRect">
            <a:avLst>
              <a:gd name="adj" fmla="val 8142"/>
            </a:avLst>
          </a:prstGeom>
          <a:solidFill>
            <a:schemeClr val="bg1"/>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US" sz="1200" b="0" i="0" u="none" strike="noStrike" kern="1200" cap="none" spc="0" normalizeH="0" baseline="0" noProof="0" err="1">
              <a:ln>
                <a:noFill/>
              </a:ln>
              <a:gradFill>
                <a:gsLst>
                  <a:gs pos="2874">
                    <a:srgbClr val="FFFFFF"/>
                  </a:gs>
                  <a:gs pos="17978">
                    <a:srgbClr val="FFFFFF"/>
                  </a:gs>
                </a:gsLst>
                <a:lin ang="2700000" scaled="0"/>
              </a:gra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Rounded Corners 123">
            <a:extLst>
              <a:ext uri="{FF2B5EF4-FFF2-40B4-BE49-F238E27FC236}">
                <a16:creationId xmlns:a16="http://schemas.microsoft.com/office/drawing/2014/main" id="{F96BEAF5-2579-AB05-5CF5-40EC2C5BEAF6}"/>
              </a:ext>
              <a:ext uri="{C183D7F6-B498-43B3-948B-1728B52AA6E4}">
                <adec:decorative xmlns:adec="http://schemas.microsoft.com/office/drawing/2017/decorative" val="1"/>
              </a:ext>
            </a:extLst>
          </p:cNvPr>
          <p:cNvSpPr>
            <a:spLocks/>
          </p:cNvSpPr>
          <p:nvPr/>
        </p:nvSpPr>
        <p:spPr bwMode="auto">
          <a:xfrm>
            <a:off x="2554788" y="2742048"/>
            <a:ext cx="1646425" cy="1447799"/>
          </a:xfrm>
          <a:prstGeom prst="roundRect">
            <a:avLst>
              <a:gd name="adj" fmla="val 8142"/>
            </a:avLst>
          </a:prstGeom>
          <a:solidFill>
            <a:schemeClr val="bg1"/>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US" sz="1200" b="0" i="0" u="none" strike="noStrike" kern="1200" cap="none" spc="0" normalizeH="0" baseline="0" noProof="0" err="1">
              <a:ln>
                <a:noFill/>
              </a:ln>
              <a:gradFill>
                <a:gsLst>
                  <a:gs pos="2874">
                    <a:srgbClr val="FFFFFF"/>
                  </a:gs>
                  <a:gs pos="17978">
                    <a:srgbClr val="FFFFFF"/>
                  </a:gs>
                </a:gsLst>
                <a:lin ang="2700000" scaled="0"/>
              </a:gra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Rounded Corners 124">
            <a:extLst>
              <a:ext uri="{FF2B5EF4-FFF2-40B4-BE49-F238E27FC236}">
                <a16:creationId xmlns:a16="http://schemas.microsoft.com/office/drawing/2014/main" id="{0D01B914-8721-AA16-7EF1-588008762DD3}"/>
              </a:ext>
              <a:ext uri="{C183D7F6-B498-43B3-948B-1728B52AA6E4}">
                <adec:decorative xmlns:adec="http://schemas.microsoft.com/office/drawing/2017/decorative" val="1"/>
              </a:ext>
            </a:extLst>
          </p:cNvPr>
          <p:cNvSpPr>
            <a:spLocks/>
          </p:cNvSpPr>
          <p:nvPr/>
        </p:nvSpPr>
        <p:spPr bwMode="auto">
          <a:xfrm>
            <a:off x="4364882" y="2742048"/>
            <a:ext cx="1646425" cy="1447799"/>
          </a:xfrm>
          <a:prstGeom prst="roundRect">
            <a:avLst>
              <a:gd name="adj" fmla="val 8142"/>
            </a:avLst>
          </a:prstGeom>
          <a:solidFill>
            <a:schemeClr val="bg1"/>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US" sz="1200" b="0" i="0" u="none" strike="noStrike" kern="1200" cap="none" spc="0" normalizeH="0" baseline="0" noProof="0" err="1">
              <a:ln>
                <a:noFill/>
              </a:ln>
              <a:gradFill>
                <a:gsLst>
                  <a:gs pos="2874">
                    <a:srgbClr val="FFFFFF"/>
                  </a:gs>
                  <a:gs pos="17978">
                    <a:srgbClr val="FFFFFF"/>
                  </a:gs>
                </a:gsLst>
                <a:lin ang="2700000" scaled="0"/>
              </a:gra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Rounded Corners 125">
            <a:extLst>
              <a:ext uri="{FF2B5EF4-FFF2-40B4-BE49-F238E27FC236}">
                <a16:creationId xmlns:a16="http://schemas.microsoft.com/office/drawing/2014/main" id="{AD993B4D-28F3-3C42-AA9F-DEF738B6A9A6}"/>
              </a:ext>
              <a:ext uri="{C183D7F6-B498-43B3-948B-1728B52AA6E4}">
                <adec:decorative xmlns:adec="http://schemas.microsoft.com/office/drawing/2017/decorative" val="1"/>
              </a:ext>
            </a:extLst>
          </p:cNvPr>
          <p:cNvSpPr>
            <a:spLocks/>
          </p:cNvSpPr>
          <p:nvPr/>
        </p:nvSpPr>
        <p:spPr bwMode="auto">
          <a:xfrm>
            <a:off x="6174976" y="2742048"/>
            <a:ext cx="1646425" cy="1447799"/>
          </a:xfrm>
          <a:prstGeom prst="roundRect">
            <a:avLst>
              <a:gd name="adj" fmla="val 8142"/>
            </a:avLst>
          </a:prstGeom>
          <a:solidFill>
            <a:schemeClr val="bg1"/>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US" sz="1200" b="0" i="0" u="none" strike="noStrike" kern="1200" cap="none" spc="0" normalizeH="0" baseline="0" noProof="0" err="1">
              <a:ln>
                <a:noFill/>
              </a:ln>
              <a:gradFill>
                <a:gsLst>
                  <a:gs pos="2874">
                    <a:srgbClr val="FFFFFF"/>
                  </a:gs>
                  <a:gs pos="17978">
                    <a:srgbClr val="FFFFFF"/>
                  </a:gs>
                </a:gsLst>
                <a:lin ang="2700000" scaled="0"/>
              </a:gra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Rounded Corners 126">
            <a:extLst>
              <a:ext uri="{FF2B5EF4-FFF2-40B4-BE49-F238E27FC236}">
                <a16:creationId xmlns:a16="http://schemas.microsoft.com/office/drawing/2014/main" id="{AB8CDEBD-20DF-50BD-7374-B29457E6C85B}"/>
              </a:ext>
              <a:ext uri="{C183D7F6-B498-43B3-948B-1728B52AA6E4}">
                <adec:decorative xmlns:adec="http://schemas.microsoft.com/office/drawing/2017/decorative" val="1"/>
              </a:ext>
            </a:extLst>
          </p:cNvPr>
          <p:cNvSpPr>
            <a:spLocks/>
          </p:cNvSpPr>
          <p:nvPr/>
        </p:nvSpPr>
        <p:spPr bwMode="auto">
          <a:xfrm>
            <a:off x="7985070" y="2742048"/>
            <a:ext cx="1646425" cy="1447799"/>
          </a:xfrm>
          <a:prstGeom prst="roundRect">
            <a:avLst>
              <a:gd name="adj" fmla="val 8142"/>
            </a:avLst>
          </a:prstGeom>
          <a:solidFill>
            <a:schemeClr val="bg1"/>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US" sz="1200" b="0" i="0" u="none" strike="noStrike" kern="1200" cap="none" spc="0" normalizeH="0" baseline="0" noProof="0" err="1">
              <a:ln>
                <a:noFill/>
              </a:ln>
              <a:gradFill>
                <a:gsLst>
                  <a:gs pos="2874">
                    <a:srgbClr val="FFFFFF"/>
                  </a:gs>
                  <a:gs pos="17978">
                    <a:srgbClr val="FFFFFF"/>
                  </a:gs>
                </a:gsLst>
                <a:lin ang="2700000" scaled="0"/>
              </a:gra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Rounded Corners 127">
            <a:extLst>
              <a:ext uri="{FF2B5EF4-FFF2-40B4-BE49-F238E27FC236}">
                <a16:creationId xmlns:a16="http://schemas.microsoft.com/office/drawing/2014/main" id="{C3616736-B2A3-2075-B7C4-5F4DFA759922}"/>
              </a:ext>
              <a:ext uri="{C183D7F6-B498-43B3-948B-1728B52AA6E4}">
                <adec:decorative xmlns:adec="http://schemas.microsoft.com/office/drawing/2017/decorative" val="1"/>
              </a:ext>
            </a:extLst>
          </p:cNvPr>
          <p:cNvSpPr>
            <a:spLocks/>
          </p:cNvSpPr>
          <p:nvPr/>
        </p:nvSpPr>
        <p:spPr bwMode="auto">
          <a:xfrm>
            <a:off x="9795164" y="2742048"/>
            <a:ext cx="1646425" cy="1447799"/>
          </a:xfrm>
          <a:prstGeom prst="roundRect">
            <a:avLst>
              <a:gd name="adj" fmla="val 8142"/>
            </a:avLst>
          </a:prstGeom>
          <a:solidFill>
            <a:schemeClr val="bg1"/>
          </a:solidFill>
          <a:ln>
            <a:noFill/>
            <a:headEnd type="none" w="med" len="med"/>
            <a:tailEnd type="none" w="med" len="med"/>
          </a:ln>
          <a:effectLst>
            <a:outerShdw blurRad="228600" dist="38100" dir="2700000" algn="tl"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ct val="20000"/>
              </a:spcBef>
              <a:spcAft>
                <a:spcPts val="0"/>
              </a:spcAft>
              <a:buClrTx/>
              <a:buSzPct val="90000"/>
              <a:buFontTx/>
              <a:buNone/>
              <a:tabLst/>
              <a:defRPr/>
            </a:pPr>
            <a:endParaRPr kumimoji="0" lang="en-US" sz="1200" b="0" i="0" u="none" strike="noStrike" kern="1200" cap="none" spc="0" normalizeH="0" baseline="0" noProof="0" err="1">
              <a:ln>
                <a:noFill/>
              </a:ln>
              <a:gradFill>
                <a:gsLst>
                  <a:gs pos="2874">
                    <a:srgbClr val="FFFFFF"/>
                  </a:gs>
                  <a:gs pos="17978">
                    <a:srgbClr val="FFFFFF"/>
                  </a:gs>
                </a:gsLst>
                <a:lin ang="2700000" scaled="0"/>
              </a:gra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Rectangle: Rounded Corners 132">
            <a:extLst>
              <a:ext uri="{FF2B5EF4-FFF2-40B4-BE49-F238E27FC236}">
                <a16:creationId xmlns:a16="http://schemas.microsoft.com/office/drawing/2014/main" id="{7FBD8725-3C92-8CC2-F53B-C57089D3643C}"/>
              </a:ext>
              <a:ext uri="{C183D7F6-B498-43B3-948B-1728B52AA6E4}">
                <adec:decorative xmlns:adec="http://schemas.microsoft.com/office/drawing/2017/decorative" val="1"/>
              </a:ext>
            </a:extLst>
          </p:cNvPr>
          <p:cNvSpPr/>
          <p:nvPr/>
        </p:nvSpPr>
        <p:spPr>
          <a:xfrm>
            <a:off x="744694" y="4757738"/>
            <a:ext cx="10696895" cy="1385071"/>
          </a:xfrm>
          <a:prstGeom prst="roundRect">
            <a:avLst>
              <a:gd name="adj" fmla="val 10601"/>
            </a:avLst>
          </a:prstGeom>
          <a:solidFill>
            <a:srgbClr val="182C61"/>
          </a:solidFill>
          <a:ln w="19050" cap="flat">
            <a:solidFill>
              <a:schemeClr val="bg2"/>
            </a:solidFill>
            <a:prstDash val="solid"/>
            <a:miter/>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A47FA23E-9EE6-A55A-88F8-2960CBA12197}"/>
              </a:ext>
              <a:ext uri="{C183D7F6-B498-43B3-948B-1728B52AA6E4}">
                <adec:decorative xmlns:adec="http://schemas.microsoft.com/office/drawing/2017/decorative" val="1"/>
              </a:ext>
            </a:extLst>
          </p:cNvPr>
          <p:cNvCxnSpPr>
            <a:cxnSpLocks/>
          </p:cNvCxnSpPr>
          <p:nvPr/>
        </p:nvCxnSpPr>
        <p:spPr>
          <a:xfrm flipV="1">
            <a:off x="4127929" y="5143121"/>
            <a:ext cx="0" cy="869171"/>
          </a:xfrm>
          <a:prstGeom prst="line">
            <a:avLst/>
          </a:prstGeom>
          <a:solidFill>
            <a:srgbClr val="3A4953">
              <a:alpha val="0"/>
            </a:srgbClr>
          </a:solidFill>
          <a:ln w="12700" cap="rnd" cmpd="sng" algn="ctr">
            <a:gradFill flip="none" rotWithShape="1">
              <a:gsLst>
                <a:gs pos="0">
                  <a:schemeClr val="bg1">
                    <a:lumMod val="85000"/>
                    <a:alpha val="0"/>
                  </a:schemeClr>
                </a:gs>
                <a:gs pos="50000">
                  <a:schemeClr val="bg1">
                    <a:lumMod val="85000"/>
                  </a:schemeClr>
                </a:gs>
                <a:gs pos="100000">
                  <a:schemeClr val="bg1">
                    <a:lumMod val="85000"/>
                    <a:alpha val="0"/>
                  </a:schemeClr>
                </a:gs>
              </a:gsLst>
              <a:lin ang="16200000" scaled="1"/>
              <a:tileRect/>
            </a:gradFill>
            <a:prstDash val="solid"/>
            <a:headEnd type="none" w="lg" len="sm"/>
            <a:tailEnd type="none" w="lg" len="sm"/>
          </a:ln>
          <a:effectLst/>
        </p:spPr>
      </p:cxnSp>
      <p:cxnSp>
        <p:nvCxnSpPr>
          <p:cNvPr id="13" name="Straight Connector 12">
            <a:extLst>
              <a:ext uri="{FF2B5EF4-FFF2-40B4-BE49-F238E27FC236}">
                <a16:creationId xmlns:a16="http://schemas.microsoft.com/office/drawing/2014/main" id="{A6F644BC-B771-EE3A-88C4-4EEC2D456765}"/>
              </a:ext>
              <a:ext uri="{C183D7F6-B498-43B3-948B-1728B52AA6E4}">
                <adec:decorative xmlns:adec="http://schemas.microsoft.com/office/drawing/2017/decorative" val="1"/>
              </a:ext>
            </a:extLst>
          </p:cNvPr>
          <p:cNvCxnSpPr>
            <a:cxnSpLocks/>
          </p:cNvCxnSpPr>
          <p:nvPr/>
        </p:nvCxnSpPr>
        <p:spPr>
          <a:xfrm flipV="1">
            <a:off x="7894202" y="5143121"/>
            <a:ext cx="0" cy="869171"/>
          </a:xfrm>
          <a:prstGeom prst="line">
            <a:avLst/>
          </a:prstGeom>
          <a:solidFill>
            <a:srgbClr val="3A4953">
              <a:alpha val="0"/>
            </a:srgbClr>
          </a:solidFill>
          <a:ln w="12700" cap="rnd" cmpd="sng" algn="ctr">
            <a:gradFill flip="none" rotWithShape="1">
              <a:gsLst>
                <a:gs pos="0">
                  <a:schemeClr val="bg1">
                    <a:lumMod val="85000"/>
                    <a:alpha val="0"/>
                  </a:schemeClr>
                </a:gs>
                <a:gs pos="50000">
                  <a:schemeClr val="bg1">
                    <a:lumMod val="85000"/>
                  </a:schemeClr>
                </a:gs>
                <a:gs pos="100000">
                  <a:schemeClr val="bg1">
                    <a:lumMod val="85000"/>
                    <a:alpha val="0"/>
                  </a:schemeClr>
                </a:gs>
              </a:gsLst>
              <a:lin ang="16200000" scaled="1"/>
              <a:tileRect/>
            </a:gradFill>
            <a:prstDash val="solid"/>
            <a:headEnd type="none" w="lg" len="sm"/>
            <a:tailEnd type="none" w="lg" len="sm"/>
          </a:ln>
          <a:effectLst/>
        </p:spPr>
      </p:cxnSp>
      <p:sp>
        <p:nvSpPr>
          <p:cNvPr id="14" name="Rectangle: Rounded Corners 204">
            <a:extLst>
              <a:ext uri="{FF2B5EF4-FFF2-40B4-BE49-F238E27FC236}">
                <a16:creationId xmlns:a16="http://schemas.microsoft.com/office/drawing/2014/main" id="{869FE478-9434-0AB7-EBBA-530057D579BB}"/>
              </a:ext>
              <a:ext uri="{C183D7F6-B498-43B3-948B-1728B52AA6E4}">
                <adec:decorative xmlns:adec="http://schemas.microsoft.com/office/drawing/2017/decorative" val="1"/>
              </a:ext>
            </a:extLst>
          </p:cNvPr>
          <p:cNvSpPr>
            <a:spLocks/>
          </p:cNvSpPr>
          <p:nvPr/>
        </p:nvSpPr>
        <p:spPr>
          <a:xfrm>
            <a:off x="5683480" y="1759898"/>
            <a:ext cx="815519" cy="815519"/>
          </a:xfrm>
          <a:prstGeom prst="ellipse">
            <a:avLst/>
          </a:prstGeom>
          <a:solidFill>
            <a:schemeClr val="bg1"/>
          </a:solidFill>
          <a:ln w="12700" cap="rnd" cmpd="sng" algn="ctr">
            <a:solidFill>
              <a:schemeClr val="bg2"/>
            </a:solidFill>
            <a:prstDash val="solid"/>
            <a:headEnd type="none" w="lg" len="sm"/>
            <a:tailEnd type="none" w="lg" len="sm"/>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91F2C"/>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 name="!! graphic 10" descr="Microsoft Fabric logo">
            <a:extLst>
              <a:ext uri="{FF2B5EF4-FFF2-40B4-BE49-F238E27FC236}">
                <a16:creationId xmlns:a16="http://schemas.microsoft.com/office/drawing/2014/main" id="{E8A12394-EE33-6B34-2638-609AF990541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38828" y="1915246"/>
            <a:ext cx="504824" cy="504822"/>
          </a:xfrm>
          <a:prstGeom prst="rect">
            <a:avLst/>
          </a:prstGeom>
          <a:effectLst/>
        </p:spPr>
      </p:pic>
      <p:sp>
        <p:nvSpPr>
          <p:cNvPr id="16" name="Rounded Rectangle 15">
            <a:extLst>
              <a:ext uri="{FF2B5EF4-FFF2-40B4-BE49-F238E27FC236}">
                <a16:creationId xmlns:a16="http://schemas.microsoft.com/office/drawing/2014/main" id="{33DF0C6A-51CF-8D09-79E6-A0E314627AB5}"/>
              </a:ext>
              <a:ext uri="{C183D7F6-B498-43B3-948B-1728B52AA6E4}">
                <adec:decorative xmlns:adec="http://schemas.microsoft.com/office/drawing/2017/decorative" val="0"/>
              </a:ext>
            </a:extLst>
          </p:cNvPr>
          <p:cNvSpPr/>
          <p:nvPr/>
        </p:nvSpPr>
        <p:spPr>
          <a:xfrm>
            <a:off x="5058409" y="4585187"/>
            <a:ext cx="2069466" cy="346234"/>
          </a:xfrm>
          <a:prstGeom prst="roundRect">
            <a:avLst>
              <a:gd name="adj" fmla="val 50000"/>
            </a:avLst>
          </a:prstGeom>
          <a:solidFill>
            <a:schemeClr val="accent2"/>
          </a:solidFill>
          <a:ln>
            <a:noFill/>
          </a:ln>
          <a:effectLst/>
        </p:spPr>
        <p:txBody>
          <a:bodyPr rot="0" spcFirstLastPara="0" vertOverflow="overflow" horzOverflow="overflow" vert="horz" wrap="square" lIns="91440" tIns="0" rIns="91440" bIns="0" numCol="1" spcCol="0" rtlCol="0" fromWordArt="0" anchor="ctr" anchorCtr="0" forceAA="0" compatLnSpc="1">
            <a:prstTxWarp prst="textNoShape">
              <a:avLst/>
            </a:prstTxWarp>
            <a:spAutoFit/>
          </a:bodyPr>
          <a:lstStyle/>
          <a:p>
            <a:pPr marL="0" marR="0" lvl="0" indent="0" algn="ctr" defTabSz="932742" rtl="0" eaLnBrk="1" fontAlgn="base" latinLnBrk="0" hangingPunct="1">
              <a:lnSpc>
                <a:spcPct val="100000"/>
              </a:lnSpc>
              <a:spcBef>
                <a:spcPct val="0"/>
              </a:spcBef>
              <a:spcAft>
                <a:spcPct val="0"/>
              </a:spcAft>
              <a:buClrTx/>
              <a:buSzPct val="90000"/>
              <a:buFontTx/>
              <a:buNone/>
              <a:tabLst>
                <a:tab pos="1636660" algn="l"/>
              </a:tabLst>
              <a:defRPr/>
            </a:pPr>
            <a:r>
              <a:rPr kumimoji="0" lang="en-US" sz="1600" b="0" i="0" u="none" strike="noStrike" kern="1200" cap="none" spc="0" normalizeH="0" baseline="0" noProof="0">
                <a:ln w="3175">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Fabric Platform</a:t>
            </a:r>
          </a:p>
        </p:txBody>
      </p:sp>
      <p:pic>
        <p:nvPicPr>
          <p:cNvPr id="17" name="Graphic 16">
            <a:extLst>
              <a:ext uri="{FF2B5EF4-FFF2-40B4-BE49-F238E27FC236}">
                <a16:creationId xmlns:a16="http://schemas.microsoft.com/office/drawing/2014/main" id="{7D7CDAD5-D4F7-AFAA-5045-5DD0622E1F71}"/>
              </a:ext>
              <a:ext uri="{C183D7F6-B498-43B3-948B-1728B52AA6E4}">
                <adec:decorative xmlns:adec="http://schemas.microsoft.com/office/drawing/2017/decorative" val="1"/>
              </a:ext>
            </a:extLst>
          </p:cNvPr>
          <p:cNvPicPr>
            <a:picLocks noChangeAspect="1"/>
          </p:cNvPicPr>
          <p:nvPr/>
        </p:nvPicPr>
        <p:blipFill rotWithShape="1">
          <a:blip>
            <a:extLst>
              <a:ext uri="{96DAC541-7B7A-43D3-8B79-37D633B846F1}">
                <asvg:svgBlip xmlns:asvg="http://schemas.microsoft.com/office/drawing/2016/SVG/main" r:embed="rId4"/>
              </a:ext>
            </a:extLst>
          </a:blip>
          <a:stretch/>
        </p:blipFill>
        <p:spPr>
          <a:xfrm>
            <a:off x="3131269" y="2915914"/>
            <a:ext cx="493462" cy="493462"/>
          </a:xfrm>
          <a:prstGeom prst="rect">
            <a:avLst/>
          </a:prstGeom>
          <a:effectLst/>
        </p:spPr>
      </p:pic>
      <p:sp>
        <p:nvSpPr>
          <p:cNvPr id="18" name="Rounded Rectangle 14">
            <a:extLst>
              <a:ext uri="{FF2B5EF4-FFF2-40B4-BE49-F238E27FC236}">
                <a16:creationId xmlns:a16="http://schemas.microsoft.com/office/drawing/2014/main" id="{D505DB19-8063-AED4-7448-C5EF9A924359}"/>
              </a:ext>
              <a:ext uri="{C183D7F6-B498-43B3-948B-1728B52AA6E4}">
                <adec:decorative xmlns:adec="http://schemas.microsoft.com/office/drawing/2017/decorative" val="1"/>
              </a:ext>
            </a:extLst>
          </p:cNvPr>
          <p:cNvSpPr/>
          <p:nvPr/>
        </p:nvSpPr>
        <p:spPr>
          <a:xfrm>
            <a:off x="2907276" y="3527421"/>
            <a:ext cx="941448" cy="511493"/>
          </a:xfrm>
          <a:prstGeom prst="roundRect">
            <a:avLst>
              <a:gd name="adj" fmla="val 6586"/>
            </a:avLst>
          </a:prstGeom>
          <a:noFill/>
          <a:ln>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32789" rtl="0" eaLnBrk="1" fontAlgn="auto" latinLnBrk="0" hangingPunct="1">
              <a:lnSpc>
                <a:spcPct val="100000"/>
              </a:lnSpc>
              <a:spcBef>
                <a:spcPts val="0"/>
              </a:spcBef>
              <a:spcAft>
                <a:spcPts val="0"/>
              </a:spcAft>
              <a:buClrTx/>
              <a:buSzPct val="90000"/>
              <a:buFontTx/>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Data </a:t>
            </a:r>
          </a:p>
          <a:p>
            <a:pPr marL="0" marR="0" lvl="0" indent="0" algn="ctr" defTabSz="932789" rtl="0" eaLnBrk="1" fontAlgn="auto" latinLnBrk="0" hangingPunct="1">
              <a:lnSpc>
                <a:spcPct val="100000"/>
              </a:lnSpc>
              <a:spcBef>
                <a:spcPts val="0"/>
              </a:spcBef>
              <a:spcAft>
                <a:spcPts val="0"/>
              </a:spcAft>
              <a:buClrTx/>
              <a:buSzPct val="90000"/>
              <a:buFontTx/>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Factory</a:t>
            </a:r>
          </a:p>
        </p:txBody>
      </p:sp>
      <p:pic>
        <p:nvPicPr>
          <p:cNvPr id="19" name="!!Data icon">
            <a:extLst>
              <a:ext uri="{FF2B5EF4-FFF2-40B4-BE49-F238E27FC236}">
                <a16:creationId xmlns:a16="http://schemas.microsoft.com/office/drawing/2014/main" id="{2B1077CB-BEFA-89FB-D275-B6D980F7DAD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val="0"/>
              </a:ext>
            </a:extLst>
          </a:blip>
          <a:stretch/>
        </p:blipFill>
        <p:spPr>
          <a:xfrm>
            <a:off x="4976165" y="2950302"/>
            <a:ext cx="423858" cy="424686"/>
          </a:xfrm>
          <a:prstGeom prst="rect">
            <a:avLst/>
          </a:prstGeom>
          <a:effectLst/>
        </p:spPr>
      </p:pic>
      <p:sp>
        <p:nvSpPr>
          <p:cNvPr id="20" name="Rounded Rectangle 15">
            <a:extLst>
              <a:ext uri="{FF2B5EF4-FFF2-40B4-BE49-F238E27FC236}">
                <a16:creationId xmlns:a16="http://schemas.microsoft.com/office/drawing/2014/main" id="{45E64375-0E6C-80D0-E3E5-ACA4BA687D04}"/>
              </a:ext>
              <a:ext uri="{C183D7F6-B498-43B3-948B-1728B52AA6E4}">
                <adec:decorative xmlns:adec="http://schemas.microsoft.com/office/drawing/2017/decorative" val="1"/>
              </a:ext>
            </a:extLst>
          </p:cNvPr>
          <p:cNvSpPr/>
          <p:nvPr/>
        </p:nvSpPr>
        <p:spPr>
          <a:xfrm>
            <a:off x="4592426" y="3655294"/>
            <a:ext cx="1191337" cy="255746"/>
          </a:xfrm>
          <a:prstGeom prst="roundRect">
            <a:avLst>
              <a:gd name="adj" fmla="val 6586"/>
            </a:avLst>
          </a:prstGeom>
          <a:noFill/>
          <a:ln>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32789" rtl="0" eaLnBrk="1" fontAlgn="auto" latinLnBrk="0" hangingPunct="1">
              <a:lnSpc>
                <a:spcPct val="100000"/>
              </a:lnSpc>
              <a:spcBef>
                <a:spcPct val="20000"/>
              </a:spcBef>
              <a:spcAft>
                <a:spcPts val="0"/>
              </a:spcAft>
              <a:buClrTx/>
              <a:buSzPct val="90000"/>
              <a:buFontTx/>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Analytics</a:t>
            </a:r>
          </a:p>
        </p:txBody>
      </p:sp>
      <p:pic>
        <p:nvPicPr>
          <p:cNvPr id="21" name="Picture 20">
            <a:extLst>
              <a:ext uri="{FF2B5EF4-FFF2-40B4-BE49-F238E27FC236}">
                <a16:creationId xmlns:a16="http://schemas.microsoft.com/office/drawing/2014/main" id="{005697D0-A584-F955-B6AD-158EFC017720}"/>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786086" y="2931606"/>
            <a:ext cx="424205" cy="462081"/>
          </a:xfrm>
          <a:prstGeom prst="rect">
            <a:avLst/>
          </a:prstGeom>
          <a:effectLst/>
        </p:spPr>
      </p:pic>
      <p:sp>
        <p:nvSpPr>
          <p:cNvPr id="22" name="Rounded Rectangle 18">
            <a:extLst>
              <a:ext uri="{FF2B5EF4-FFF2-40B4-BE49-F238E27FC236}">
                <a16:creationId xmlns:a16="http://schemas.microsoft.com/office/drawing/2014/main" id="{BA6B9B30-0404-101F-A7A0-282BB5E8BB1F}"/>
              </a:ext>
              <a:ext uri="{C183D7F6-B498-43B3-948B-1728B52AA6E4}">
                <adec:decorative xmlns:adec="http://schemas.microsoft.com/office/drawing/2017/decorative" val="1"/>
              </a:ext>
            </a:extLst>
          </p:cNvPr>
          <p:cNvSpPr/>
          <p:nvPr/>
        </p:nvSpPr>
        <p:spPr>
          <a:xfrm>
            <a:off x="6325795" y="3527421"/>
            <a:ext cx="1344787" cy="511493"/>
          </a:xfrm>
          <a:prstGeom prst="roundRect">
            <a:avLst>
              <a:gd name="adj" fmla="val 6586"/>
            </a:avLst>
          </a:prstGeom>
          <a:noFill/>
          <a:ln>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32789" rtl="0" eaLnBrk="1" fontAlgn="auto" latinLnBrk="0" hangingPunct="1">
              <a:lnSpc>
                <a:spcPct val="100000"/>
              </a:lnSpc>
              <a:spcBef>
                <a:spcPct val="20000"/>
              </a:spcBef>
              <a:spcAft>
                <a:spcPts val="0"/>
              </a:spcAft>
              <a:buClrTx/>
              <a:buSzPct val="90000"/>
              <a:buFontTx/>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Real-Time Intelligence</a:t>
            </a:r>
          </a:p>
        </p:txBody>
      </p:sp>
      <p:pic>
        <p:nvPicPr>
          <p:cNvPr id="23" name="Graphic 22">
            <a:extLst>
              <a:ext uri="{FF2B5EF4-FFF2-40B4-BE49-F238E27FC236}">
                <a16:creationId xmlns:a16="http://schemas.microsoft.com/office/drawing/2014/main" id="{4B5E641E-5223-60B6-6B17-D93A7A69623C}"/>
              </a:ext>
              <a:ext uri="{C183D7F6-B498-43B3-948B-1728B52AA6E4}">
                <adec:decorative xmlns:adec="http://schemas.microsoft.com/office/drawing/2017/decorative" val="1"/>
              </a:ext>
            </a:extLst>
          </p:cNvPr>
          <p:cNvPicPr>
            <a:picLocks noChangeAspect="1"/>
          </p:cNvPicPr>
          <p:nvPr/>
        </p:nvPicPr>
        <p:blipFill rotWithShape="1">
          <a:blip>
            <a:extLst>
              <a:ext uri="{96DAC541-7B7A-43D3-8B79-37D633B846F1}">
                <asvg:svgBlip xmlns:asvg="http://schemas.microsoft.com/office/drawing/2016/SVG/main" r:embed="rId7"/>
              </a:ext>
            </a:extLst>
          </a:blip>
          <a:stretch/>
        </p:blipFill>
        <p:spPr>
          <a:xfrm>
            <a:off x="8561551" y="2922199"/>
            <a:ext cx="493462" cy="493462"/>
          </a:xfrm>
          <a:prstGeom prst="rect">
            <a:avLst/>
          </a:prstGeom>
          <a:effectLst/>
        </p:spPr>
      </p:pic>
      <p:sp>
        <p:nvSpPr>
          <p:cNvPr id="24" name="Rounded Rectangle 19">
            <a:extLst>
              <a:ext uri="{FF2B5EF4-FFF2-40B4-BE49-F238E27FC236}">
                <a16:creationId xmlns:a16="http://schemas.microsoft.com/office/drawing/2014/main" id="{CA508C45-B41F-0A55-CADE-53FADDA51B2A}"/>
              </a:ext>
              <a:ext uri="{C183D7F6-B498-43B3-948B-1728B52AA6E4}">
                <adec:decorative xmlns:adec="http://schemas.microsoft.com/office/drawing/2017/decorative" val="1"/>
              </a:ext>
            </a:extLst>
          </p:cNvPr>
          <p:cNvSpPr/>
          <p:nvPr/>
        </p:nvSpPr>
        <p:spPr>
          <a:xfrm>
            <a:off x="8317218" y="3661579"/>
            <a:ext cx="982128" cy="255746"/>
          </a:xfrm>
          <a:prstGeom prst="roundRect">
            <a:avLst>
              <a:gd name="adj" fmla="val 6586"/>
            </a:avLst>
          </a:prstGeom>
          <a:noFill/>
          <a:ln>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32789" rtl="0" eaLnBrk="1" fontAlgn="auto" latinLnBrk="0" hangingPunct="1">
              <a:lnSpc>
                <a:spcPct val="100000"/>
              </a:lnSpc>
              <a:spcBef>
                <a:spcPct val="20000"/>
              </a:spcBef>
              <a:spcAft>
                <a:spcPts val="0"/>
              </a:spcAft>
              <a:buClrTx/>
              <a:buSzPct val="90000"/>
              <a:buFontTx/>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pic>
        <p:nvPicPr>
          <p:cNvPr id="31" name="Graphic 10">
            <a:extLst>
              <a:ext uri="{FF2B5EF4-FFF2-40B4-BE49-F238E27FC236}">
                <a16:creationId xmlns:a16="http://schemas.microsoft.com/office/drawing/2014/main" id="{E22A5FB6-A4D8-CBB6-64B2-3E884A655536}"/>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val="0"/>
              </a:ext>
            </a:extLst>
          </a:blip>
          <a:srcRect/>
          <a:stretch/>
        </p:blipFill>
        <p:spPr>
          <a:xfrm>
            <a:off x="10331600" y="2892980"/>
            <a:ext cx="573552" cy="557295"/>
          </a:xfrm>
          <a:prstGeom prst="rect">
            <a:avLst/>
          </a:prstGeom>
        </p:spPr>
      </p:pic>
      <p:sp>
        <p:nvSpPr>
          <p:cNvPr id="35" name="Rounded Rectangle 19">
            <a:extLst>
              <a:ext uri="{FF2B5EF4-FFF2-40B4-BE49-F238E27FC236}">
                <a16:creationId xmlns:a16="http://schemas.microsoft.com/office/drawing/2014/main" id="{810C204C-93C6-EA00-5247-78F94AF535B7}"/>
              </a:ext>
              <a:ext uri="{C183D7F6-B498-43B3-948B-1728B52AA6E4}">
                <adec:decorative xmlns:adec="http://schemas.microsoft.com/office/drawing/2017/decorative" val="1"/>
              </a:ext>
            </a:extLst>
          </p:cNvPr>
          <p:cNvSpPr/>
          <p:nvPr/>
        </p:nvSpPr>
        <p:spPr>
          <a:xfrm>
            <a:off x="10057867" y="3655294"/>
            <a:ext cx="1121019" cy="255746"/>
          </a:xfrm>
          <a:prstGeom prst="roundRect">
            <a:avLst>
              <a:gd name="adj" fmla="val 6586"/>
            </a:avLst>
          </a:prstGeom>
          <a:noFill/>
          <a:ln>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32789" rtl="0" eaLnBrk="1" fontAlgn="auto" latinLnBrk="0" hangingPunct="1">
              <a:lnSpc>
                <a:spcPct val="100000"/>
              </a:lnSpc>
              <a:spcBef>
                <a:spcPct val="20000"/>
              </a:spcBef>
              <a:spcAft>
                <a:spcPts val="0"/>
              </a:spcAft>
              <a:buClrTx/>
              <a:buSzPct val="90000"/>
              <a:buFontTx/>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IQ</a:t>
            </a:r>
          </a:p>
        </p:txBody>
      </p:sp>
      <p:pic>
        <p:nvPicPr>
          <p:cNvPr id="37" name="Picture 45">
            <a:extLst>
              <a:ext uri="{FF2B5EF4-FFF2-40B4-BE49-F238E27FC236}">
                <a16:creationId xmlns:a16="http://schemas.microsoft.com/office/drawing/2014/main" id="{B7FC5470-AA74-047E-9B8F-9BF431ABC5A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346841" y="2941580"/>
            <a:ext cx="442130" cy="442130"/>
          </a:xfrm>
          <a:prstGeom prst="rect">
            <a:avLst/>
          </a:prstGeom>
          <a:effectLst/>
        </p:spPr>
      </p:pic>
      <p:sp>
        <p:nvSpPr>
          <p:cNvPr id="39" name="Text Placeholder 2">
            <a:extLst>
              <a:ext uri="{FF2B5EF4-FFF2-40B4-BE49-F238E27FC236}">
                <a16:creationId xmlns:a16="http://schemas.microsoft.com/office/drawing/2014/main" id="{DFF33D3D-4612-4509-1DB1-31383F5592EF}"/>
              </a:ext>
              <a:ext uri="{C183D7F6-B498-43B3-948B-1728B52AA6E4}">
                <adec:decorative xmlns:adec="http://schemas.microsoft.com/office/drawing/2017/decorative" val="1"/>
              </a:ext>
            </a:extLst>
          </p:cNvPr>
          <p:cNvSpPr txBox="1">
            <a:spLocks/>
          </p:cNvSpPr>
          <p:nvPr/>
        </p:nvSpPr>
        <p:spPr>
          <a:xfrm>
            <a:off x="1050663" y="3660057"/>
            <a:ext cx="1120246" cy="246221"/>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89"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Databases</a:t>
            </a:r>
          </a:p>
        </p:txBody>
      </p:sp>
      <p:pic>
        <p:nvPicPr>
          <p:cNvPr id="41" name="Picture 40">
            <a:extLst>
              <a:ext uri="{FF2B5EF4-FFF2-40B4-BE49-F238E27FC236}">
                <a16:creationId xmlns:a16="http://schemas.microsoft.com/office/drawing/2014/main" id="{06406D22-5207-8177-B7F9-C1BF58F894C7}"/>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756228" y="5221353"/>
            <a:ext cx="457841" cy="457841"/>
          </a:xfrm>
          <a:prstGeom prst="rect">
            <a:avLst/>
          </a:prstGeom>
          <a:noFill/>
          <a:effectLst/>
        </p:spPr>
      </p:pic>
      <p:sp>
        <p:nvSpPr>
          <p:cNvPr id="43" name="Rounded Rectangle 93">
            <a:extLst>
              <a:ext uri="{FF2B5EF4-FFF2-40B4-BE49-F238E27FC236}">
                <a16:creationId xmlns:a16="http://schemas.microsoft.com/office/drawing/2014/main" id="{8B609427-DEE7-FBCA-54F2-5237F89CB262}"/>
              </a:ext>
              <a:ext uri="{C183D7F6-B498-43B3-948B-1728B52AA6E4}">
                <adec:decorative xmlns:adec="http://schemas.microsoft.com/office/drawing/2017/decorative" val="1"/>
              </a:ext>
            </a:extLst>
          </p:cNvPr>
          <p:cNvSpPr/>
          <p:nvPr/>
        </p:nvSpPr>
        <p:spPr>
          <a:xfrm>
            <a:off x="2471086" y="5324781"/>
            <a:ext cx="954825" cy="250984"/>
          </a:xfrm>
          <a:prstGeom prst="roundRect">
            <a:avLst>
              <a:gd name="adj" fmla="val 4528"/>
            </a:avLst>
          </a:prstGeom>
          <a:noFill/>
          <a:ln>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789" rtl="0" eaLnBrk="1" fontAlgn="auto" latinLnBrk="0" hangingPunct="1">
              <a:lnSpc>
                <a:spcPct val="100000"/>
              </a:lnSpc>
              <a:spcBef>
                <a:spcPts val="0"/>
              </a:spcBef>
              <a:spcAft>
                <a:spcPts val="0"/>
              </a:spcAft>
              <a:buClrTx/>
              <a:buSzPct val="90000"/>
              <a:buFontTx/>
              <a:buNone/>
              <a:tabLst/>
              <a:defRPr/>
            </a:pPr>
            <a:r>
              <a:rPr kumimoji="0" lang="en-US" sz="16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p:txBody>
      </p:sp>
      <p:pic>
        <p:nvPicPr>
          <p:cNvPr id="45" name="Picture 44">
            <a:extLst>
              <a:ext uri="{FF2B5EF4-FFF2-40B4-BE49-F238E27FC236}">
                <a16:creationId xmlns:a16="http://schemas.microsoft.com/office/drawing/2014/main" id="{3EC34F84-FC45-ADF8-B33B-160B0BB83FAE}"/>
              </a:ext>
              <a:ext uri="{C183D7F6-B498-43B3-948B-1728B52AA6E4}">
                <adec:decorative xmlns:adec="http://schemas.microsoft.com/office/drawing/2017/decorative" val="1"/>
              </a:ext>
            </a:extLst>
          </p:cNvPr>
          <p:cNvPicPr>
            <a:picLocks noChangeAspect="1"/>
          </p:cNvPicPr>
          <p:nvPr/>
        </p:nvPicPr>
        <p:blipFill rotWithShape="1">
          <a:blip r:embed="rId11" cstate="screen">
            <a:extLst>
              <a:ext uri="{28A0092B-C50C-407E-A947-70E740481C1C}">
                <a14:useLocalDpi xmlns:a14="http://schemas.microsoft.com/office/drawing/2010/main" val="0"/>
              </a:ext>
            </a:extLst>
          </a:blip>
          <a:stretch/>
        </p:blipFill>
        <p:spPr>
          <a:xfrm>
            <a:off x="5382188" y="5234668"/>
            <a:ext cx="430369" cy="431210"/>
          </a:xfrm>
          <a:prstGeom prst="rect">
            <a:avLst/>
          </a:prstGeom>
          <a:noFill/>
          <a:effectLst/>
        </p:spPr>
      </p:pic>
      <p:sp>
        <p:nvSpPr>
          <p:cNvPr id="51" name="Rounded Rectangle 45">
            <a:extLst>
              <a:ext uri="{FF2B5EF4-FFF2-40B4-BE49-F238E27FC236}">
                <a16:creationId xmlns:a16="http://schemas.microsoft.com/office/drawing/2014/main" id="{4DC5DD4B-9748-1ABD-2243-409DF2D8BD14}"/>
              </a:ext>
              <a:ext uri="{C183D7F6-B498-43B3-948B-1728B52AA6E4}">
                <adec:decorative xmlns:adec="http://schemas.microsoft.com/office/drawing/2017/decorative" val="1"/>
              </a:ext>
            </a:extLst>
          </p:cNvPr>
          <p:cNvSpPr/>
          <p:nvPr/>
        </p:nvSpPr>
        <p:spPr>
          <a:xfrm>
            <a:off x="6082429" y="5324781"/>
            <a:ext cx="888944" cy="250984"/>
          </a:xfrm>
          <a:prstGeom prst="roundRect">
            <a:avLst>
              <a:gd name="adj" fmla="val 4528"/>
            </a:avLst>
          </a:prstGeom>
          <a:noFill/>
          <a:ln>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l" defTabSz="932789" rtl="0" eaLnBrk="1" fontAlgn="auto" latinLnBrk="0" hangingPunct="1">
              <a:lnSpc>
                <a:spcPct val="100000"/>
              </a:lnSpc>
              <a:spcBef>
                <a:spcPts val="0"/>
              </a:spcBef>
              <a:spcAft>
                <a:spcPts val="0"/>
              </a:spcAft>
              <a:buClrTx/>
              <a:buSzPct val="90000"/>
              <a:buFontTx/>
              <a:buNone/>
              <a:tabLst/>
              <a:defRPr/>
            </a:pPr>
            <a:r>
              <a:rPr kumimoji="0" lang="en-US" sz="16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OneLake</a:t>
            </a:r>
          </a:p>
        </p:txBody>
      </p:sp>
      <p:pic>
        <p:nvPicPr>
          <p:cNvPr id="52" name="Picture 51">
            <a:extLst>
              <a:ext uri="{FF2B5EF4-FFF2-40B4-BE49-F238E27FC236}">
                <a16:creationId xmlns:a16="http://schemas.microsoft.com/office/drawing/2014/main" id="{89604D62-3290-B30C-AC83-0107845CCBBE}"/>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val="0"/>
              </a:ext>
            </a:extLst>
          </a:blip>
          <a:srcRect/>
          <a:stretch>
            <a:fillRect/>
          </a:stretch>
        </p:blipFill>
        <p:spPr bwMode="auto">
          <a:xfrm>
            <a:off x="8611607" y="5120023"/>
            <a:ext cx="660501" cy="660501"/>
          </a:xfrm>
          <a:prstGeom prst="rect">
            <a:avLst/>
          </a:prstGeom>
          <a:noFill/>
          <a:ln>
            <a:noFill/>
          </a:ln>
          <a:effectLst/>
        </p:spPr>
      </p:pic>
      <p:sp>
        <p:nvSpPr>
          <p:cNvPr id="53" name="Rounded Rectangle 45">
            <a:extLst>
              <a:ext uri="{FF2B5EF4-FFF2-40B4-BE49-F238E27FC236}">
                <a16:creationId xmlns:a16="http://schemas.microsoft.com/office/drawing/2014/main" id="{2AB00CFD-1015-673D-5297-8C1C3EBCD120}"/>
              </a:ext>
              <a:ext uri="{C183D7F6-B498-43B3-948B-1728B52AA6E4}">
                <adec:decorative xmlns:adec="http://schemas.microsoft.com/office/drawing/2017/decorative" val="1"/>
              </a:ext>
            </a:extLst>
          </p:cNvPr>
          <p:cNvSpPr/>
          <p:nvPr/>
        </p:nvSpPr>
        <p:spPr>
          <a:xfrm>
            <a:off x="9404799" y="5324781"/>
            <a:ext cx="1150058" cy="250984"/>
          </a:xfrm>
          <a:prstGeom prst="roundRect">
            <a:avLst>
              <a:gd name="adj" fmla="val 4528"/>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32789" rtl="0" eaLnBrk="1" fontAlgn="auto" latinLnBrk="0" hangingPunct="1">
              <a:lnSpc>
                <a:spcPct val="100000"/>
              </a:lnSpc>
              <a:spcBef>
                <a:spcPts val="0"/>
              </a:spcBef>
              <a:spcAft>
                <a:spcPts val="0"/>
              </a:spcAft>
              <a:buClrTx/>
              <a:buSzPct val="90000"/>
              <a:buFontTx/>
              <a:buNone/>
              <a:tabLst/>
              <a:defRPr/>
            </a:pPr>
            <a:r>
              <a:rPr kumimoji="0" lang="en-US" sz="16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Governance</a:t>
            </a:r>
          </a:p>
        </p:txBody>
      </p:sp>
      <p:pic>
        <p:nvPicPr>
          <p:cNvPr id="26" name="Picture 25">
            <a:extLst>
              <a:ext uri="{FF2B5EF4-FFF2-40B4-BE49-F238E27FC236}">
                <a16:creationId xmlns:a16="http://schemas.microsoft.com/office/drawing/2014/main" id="{C6B7DFD7-E0F7-6F52-AB7A-30EDC6E8C2E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7" name="Group 26">
            <a:extLst>
              <a:ext uri="{FF2B5EF4-FFF2-40B4-BE49-F238E27FC236}">
                <a16:creationId xmlns:a16="http://schemas.microsoft.com/office/drawing/2014/main" id="{0D922D63-92BF-BAF3-3A47-3F96A30FD5BE}"/>
              </a:ext>
            </a:extLst>
          </p:cNvPr>
          <p:cNvGrpSpPr/>
          <p:nvPr/>
        </p:nvGrpSpPr>
        <p:grpSpPr>
          <a:xfrm>
            <a:off x="9310180" y="237745"/>
            <a:ext cx="2331720" cy="282785"/>
            <a:chOff x="9310180" y="237745"/>
            <a:chExt cx="2331720" cy="282785"/>
          </a:xfrm>
        </p:grpSpPr>
        <p:pic>
          <p:nvPicPr>
            <p:cNvPr id="28" name="Image 0" descr="assets/acuvate.png">
              <a:extLst>
                <a:ext uri="{FF2B5EF4-FFF2-40B4-BE49-F238E27FC236}">
                  <a16:creationId xmlns:a16="http://schemas.microsoft.com/office/drawing/2014/main" id="{6B10BF42-AB0A-003D-8BB2-BF5C2BE2AA6C}"/>
                </a:ext>
              </a:extLst>
            </p:cNvPr>
            <p:cNvPicPr>
              <a:picLocks noChangeAspect="1"/>
            </p:cNvPicPr>
            <p:nvPr/>
          </p:nvPicPr>
          <p:blipFill>
            <a:blip r:embed="rId14"/>
            <a:stretch>
              <a:fillRect/>
            </a:stretch>
          </p:blipFill>
          <p:spPr>
            <a:xfrm>
              <a:off x="9310180" y="263544"/>
              <a:ext cx="841248" cy="249474"/>
            </a:xfrm>
            <a:prstGeom prst="rect">
              <a:avLst/>
            </a:prstGeom>
          </p:spPr>
        </p:pic>
        <p:sp>
          <p:nvSpPr>
            <p:cNvPr id="29" name="Shape 0">
              <a:extLst>
                <a:ext uri="{FF2B5EF4-FFF2-40B4-BE49-F238E27FC236}">
                  <a16:creationId xmlns:a16="http://schemas.microsoft.com/office/drawing/2014/main" id="{2EA3054E-F046-F485-BAB3-6951AFDEB89C}"/>
                </a:ext>
              </a:extLst>
            </p:cNvPr>
            <p:cNvSpPr/>
            <p:nvPr/>
          </p:nvSpPr>
          <p:spPr>
            <a:xfrm>
              <a:off x="10224580" y="237745"/>
              <a:ext cx="0" cy="282785"/>
            </a:xfrm>
            <a:prstGeom prst="line">
              <a:avLst/>
            </a:prstGeom>
            <a:no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pic>
          <p:nvPicPr>
            <p:cNvPr id="30" name="Image 1" descr="assets/microsoft.png">
              <a:extLst>
                <a:ext uri="{FF2B5EF4-FFF2-40B4-BE49-F238E27FC236}">
                  <a16:creationId xmlns:a16="http://schemas.microsoft.com/office/drawing/2014/main" id="{EA647EA7-DDAB-C9A5-A36B-646C779A4999}"/>
                </a:ext>
              </a:extLst>
            </p:cNvPr>
            <p:cNvPicPr>
              <a:picLocks noChangeAspect="1"/>
            </p:cNvPicPr>
            <p:nvPr/>
          </p:nvPicPr>
          <p:blipFill>
            <a:blip r:embed="rId15"/>
            <a:stretch>
              <a:fillRect/>
            </a:stretch>
          </p:blipFill>
          <p:spPr>
            <a:xfrm>
              <a:off x="10316020" y="237745"/>
              <a:ext cx="1325880" cy="282785"/>
            </a:xfrm>
            <a:prstGeom prst="rect">
              <a:avLst/>
            </a:prstGeom>
          </p:spPr>
        </p:pic>
      </p:grpSp>
      <p:sp>
        <p:nvSpPr>
          <p:cNvPr id="32" name="Rectangle 31">
            <a:extLst>
              <a:ext uri="{FF2B5EF4-FFF2-40B4-BE49-F238E27FC236}">
                <a16:creationId xmlns:a16="http://schemas.microsoft.com/office/drawing/2014/main" id="{8F71BC30-3443-4BF5-D6EE-98EECEFE7EDB}"/>
              </a:ext>
            </a:extLst>
          </p:cNvPr>
          <p:cNvSpPr/>
          <p:nvPr/>
        </p:nvSpPr>
        <p:spPr>
          <a:xfrm>
            <a:off x="744694" y="1086642"/>
            <a:ext cx="188218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6197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hape 7">
            <a:extLst>
              <a:ext uri="{FF2B5EF4-FFF2-40B4-BE49-F238E27FC236}">
                <a16:creationId xmlns:a16="http://schemas.microsoft.com/office/drawing/2014/main" id="{4C92971F-9121-E43A-10BF-5F7CBD378300}"/>
              </a:ext>
            </a:extLst>
          </p:cNvPr>
          <p:cNvSpPr/>
          <p:nvPr/>
        </p:nvSpPr>
        <p:spPr>
          <a:xfrm>
            <a:off x="8109729" y="2211970"/>
            <a:ext cx="3492097" cy="3752097"/>
          </a:xfrm>
          <a:prstGeom prst="roundRect">
            <a:avLst>
              <a:gd name="adj" fmla="val 10370"/>
            </a:avLst>
          </a:prstGeom>
          <a:solidFill>
            <a:srgbClr val="FFF0E4"/>
          </a:solidFill>
          <a:ln w="12700">
            <a:solidFill>
              <a:srgbClr val="FF7E00">
                <a:alpha val="40000"/>
              </a:srgbClr>
            </a:solidFill>
            <a:prstDash val="solid"/>
          </a:ln>
        </p:spPr>
        <p:txBody>
          <a:bodyPr/>
          <a:lstStyle/>
          <a:p>
            <a:endParaRPr lang="en-IN"/>
          </a:p>
        </p:txBody>
      </p:sp>
      <p:sp>
        <p:nvSpPr>
          <p:cNvPr id="14" name="Shape 7">
            <a:extLst>
              <a:ext uri="{FF2B5EF4-FFF2-40B4-BE49-F238E27FC236}">
                <a16:creationId xmlns:a16="http://schemas.microsoft.com/office/drawing/2014/main" id="{6B91624D-7716-1B81-A2B6-C81893D88320}"/>
              </a:ext>
            </a:extLst>
          </p:cNvPr>
          <p:cNvSpPr/>
          <p:nvPr/>
        </p:nvSpPr>
        <p:spPr>
          <a:xfrm>
            <a:off x="4412870" y="2211970"/>
            <a:ext cx="3492097" cy="3752097"/>
          </a:xfrm>
          <a:prstGeom prst="roundRect">
            <a:avLst>
              <a:gd name="adj" fmla="val 10370"/>
            </a:avLst>
          </a:prstGeom>
          <a:solidFill>
            <a:srgbClr val="FFF0E4"/>
          </a:solidFill>
          <a:ln w="12700">
            <a:solidFill>
              <a:srgbClr val="FF7E00">
                <a:alpha val="40000"/>
              </a:srgbClr>
            </a:solidFill>
            <a:prstDash val="solid"/>
          </a:ln>
        </p:spPr>
        <p:txBody>
          <a:bodyPr/>
          <a:lstStyle/>
          <a:p>
            <a:endParaRPr lang="en-IN"/>
          </a:p>
        </p:txBody>
      </p:sp>
      <p:sp>
        <p:nvSpPr>
          <p:cNvPr id="12" name="Shape 7">
            <a:extLst>
              <a:ext uri="{FF2B5EF4-FFF2-40B4-BE49-F238E27FC236}">
                <a16:creationId xmlns:a16="http://schemas.microsoft.com/office/drawing/2014/main" id="{03556602-7EE4-C37F-820F-46C07052612C}"/>
              </a:ext>
            </a:extLst>
          </p:cNvPr>
          <p:cNvSpPr/>
          <p:nvPr/>
        </p:nvSpPr>
        <p:spPr>
          <a:xfrm>
            <a:off x="709757" y="2211970"/>
            <a:ext cx="3492097" cy="3752097"/>
          </a:xfrm>
          <a:prstGeom prst="roundRect">
            <a:avLst>
              <a:gd name="adj" fmla="val 10370"/>
            </a:avLst>
          </a:prstGeom>
          <a:solidFill>
            <a:srgbClr val="FFF0E4"/>
          </a:solidFill>
          <a:ln w="12700">
            <a:solidFill>
              <a:srgbClr val="FF7E00">
                <a:alpha val="40000"/>
              </a:srgbClr>
            </a:solidFill>
            <a:prstDash val="solid"/>
          </a:ln>
        </p:spPr>
        <p:txBody>
          <a:bodyPr/>
          <a:lstStyle/>
          <a:p>
            <a:endParaRPr lang="en-IN"/>
          </a:p>
        </p:txBody>
      </p:sp>
      <p:pic>
        <p:nvPicPr>
          <p:cNvPr id="5" name="Graphic 4">
            <a:extLst>
              <a:ext uri="{FF2B5EF4-FFF2-40B4-BE49-F238E27FC236}">
                <a16:creationId xmlns:a16="http://schemas.microsoft.com/office/drawing/2014/main" id="{37B0EB9D-2E7F-EB77-4C71-E78E981CAE2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13419" t="7261" r="13419" b="7261"/>
          <a:stretch>
            <a:fillRect/>
          </a:stretch>
        </p:blipFill>
        <p:spPr>
          <a:xfrm>
            <a:off x="3081166" y="394344"/>
            <a:ext cx="736926" cy="773335"/>
          </a:xfrm>
          <a:prstGeom prst="rect">
            <a:avLst/>
          </a:prstGeom>
        </p:spPr>
      </p:pic>
      <p:cxnSp>
        <p:nvCxnSpPr>
          <p:cNvPr id="17" name="Straight Connector 16">
            <a:extLst>
              <a:ext uri="{FF2B5EF4-FFF2-40B4-BE49-F238E27FC236}">
                <a16:creationId xmlns:a16="http://schemas.microsoft.com/office/drawing/2014/main" id="{B0DF37DD-6A22-751F-7A2B-183F1E9E5D66}"/>
              </a:ext>
              <a:ext uri="{C183D7F6-B498-43B3-948B-1728B52AA6E4}">
                <adec:decorative xmlns:adec="http://schemas.microsoft.com/office/drawing/2017/decorative" val="1"/>
              </a:ext>
            </a:extLst>
          </p:cNvPr>
          <p:cNvCxnSpPr>
            <a:cxnSpLocks/>
          </p:cNvCxnSpPr>
          <p:nvPr/>
        </p:nvCxnSpPr>
        <p:spPr>
          <a:xfrm>
            <a:off x="2842013" y="473488"/>
            <a:ext cx="0" cy="773335"/>
          </a:xfrm>
          <a:prstGeom prst="line">
            <a:avLst/>
          </a:prstGeom>
          <a:ln w="12700" cap="rnd">
            <a:solidFill>
              <a:schemeClr val="tx1">
                <a:alpha val="20000"/>
              </a:schemeClr>
            </a:solidFill>
            <a:headEnd type="none" w="sm" len="sm"/>
            <a:tailEnd type="none" w="lg" len="med"/>
          </a:ln>
        </p:spPr>
        <p:style>
          <a:lnRef idx="1">
            <a:schemeClr val="accent1"/>
          </a:lnRef>
          <a:fillRef idx="0">
            <a:schemeClr val="accent1"/>
          </a:fillRef>
          <a:effectRef idx="0">
            <a:schemeClr val="accent1"/>
          </a:effectRef>
          <a:fontRef idx="minor">
            <a:schemeClr val="tx1"/>
          </a:fontRef>
        </p:style>
      </p:cxnSp>
      <p:grpSp>
        <p:nvGrpSpPr>
          <p:cNvPr id="68" name="Group 67">
            <a:extLst>
              <a:ext uri="{FF2B5EF4-FFF2-40B4-BE49-F238E27FC236}">
                <a16:creationId xmlns:a16="http://schemas.microsoft.com/office/drawing/2014/main" id="{2FBC4E46-881F-DE45-412D-44D1120BBE05}"/>
              </a:ext>
              <a:ext uri="{C183D7F6-B498-43B3-948B-1728B52AA6E4}">
                <adec:decorative xmlns:adec="http://schemas.microsoft.com/office/drawing/2017/decorative" val="1"/>
              </a:ext>
            </a:extLst>
          </p:cNvPr>
          <p:cNvGrpSpPr/>
          <p:nvPr/>
        </p:nvGrpSpPr>
        <p:grpSpPr>
          <a:xfrm>
            <a:off x="5781084" y="2470481"/>
            <a:ext cx="622062" cy="622062"/>
            <a:chOff x="1980852" y="1362935"/>
            <a:chExt cx="771526" cy="771526"/>
          </a:xfrm>
          <a:solidFill>
            <a:schemeClr val="accent2"/>
          </a:solidFill>
        </p:grpSpPr>
        <p:sp>
          <p:nvSpPr>
            <p:cNvPr id="70" name="Oval 69">
              <a:extLst>
                <a:ext uri="{FF2B5EF4-FFF2-40B4-BE49-F238E27FC236}">
                  <a16:creationId xmlns:a16="http://schemas.microsoft.com/office/drawing/2014/main" id="{048C4BAE-C8A5-6ADD-70E0-D5B370B297EE}"/>
                </a:ext>
              </a:extLst>
            </p:cNvPr>
            <p:cNvSpPr/>
            <p:nvPr/>
          </p:nvSpPr>
          <p:spPr>
            <a:xfrm>
              <a:off x="1980852" y="1362935"/>
              <a:ext cx="771526" cy="771526"/>
            </a:xfrm>
            <a:prstGeom prst="ellipse">
              <a:avLst/>
            </a:prstGeom>
            <a:grpFill/>
            <a:ln>
              <a:noFill/>
            </a:ln>
            <a:effectLst>
              <a:outerShdw blurRad="101600" dist="50800" dir="2700000" algn="tl" rotWithShape="0">
                <a:schemeClr val="bg1">
                  <a:lumMod val="50000"/>
                  <a:lumOff val="50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32472"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225B61"/>
                </a:solidFill>
                <a:effectLst/>
                <a:uLnTx/>
                <a:uFillTx/>
                <a:latin typeface="Segoe Sans Display Semibold"/>
                <a:ea typeface="+mn-ea"/>
                <a:cs typeface="Segoe Sans Display Semibold" pitchFamily="2" charset="0"/>
              </a:endParaRPr>
            </a:p>
          </p:txBody>
        </p:sp>
        <p:sp>
          <p:nvSpPr>
            <p:cNvPr id="71" name="Oval 70">
              <a:extLst>
                <a:ext uri="{FF2B5EF4-FFF2-40B4-BE49-F238E27FC236}">
                  <a16:creationId xmlns:a16="http://schemas.microsoft.com/office/drawing/2014/main" id="{85F948A1-A906-1112-A7D9-C58A00345B8B}"/>
                </a:ext>
              </a:extLst>
            </p:cNvPr>
            <p:cNvSpPr/>
            <p:nvPr/>
          </p:nvSpPr>
          <p:spPr>
            <a:xfrm>
              <a:off x="2010164" y="1392248"/>
              <a:ext cx="712904" cy="712901"/>
            </a:xfrm>
            <a:prstGeom prst="ellipse">
              <a:avLst/>
            </a:prstGeom>
            <a:grpFill/>
            <a:ln>
              <a:noFill/>
            </a:ln>
            <a:effectLst>
              <a:outerShdw blurRad="101600" dist="50800" dir="2700000" algn="tl" rotWithShape="0">
                <a:schemeClr val="bg1">
                  <a:lumMod val="50000"/>
                  <a:lumOff val="50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32472" rtl="0" eaLnBrk="1" fontAlgn="base"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endParaRPr>
            </a:p>
          </p:txBody>
        </p:sp>
      </p:grpSp>
      <p:sp>
        <p:nvSpPr>
          <p:cNvPr id="79" name="Graphic 9">
            <a:extLst>
              <a:ext uri="{FF2B5EF4-FFF2-40B4-BE49-F238E27FC236}">
                <a16:creationId xmlns:a16="http://schemas.microsoft.com/office/drawing/2014/main" id="{215D687C-E534-ED84-760F-74FA73D09791}"/>
              </a:ext>
              <a:ext uri="{C183D7F6-B498-43B3-948B-1728B52AA6E4}">
                <adec:decorative xmlns:adec="http://schemas.microsoft.com/office/drawing/2017/decorative" val="1"/>
              </a:ext>
            </a:extLst>
          </p:cNvPr>
          <p:cNvSpPr>
            <a:spLocks/>
          </p:cNvSpPr>
          <p:nvPr/>
        </p:nvSpPr>
        <p:spPr>
          <a:xfrm>
            <a:off x="5937347" y="2626718"/>
            <a:ext cx="309536" cy="309589"/>
          </a:xfrm>
          <a:custGeom>
            <a:avLst/>
            <a:gdLst>
              <a:gd name="connsiteX0" fmla="*/ 77534 w 190500"/>
              <a:gd name="connsiteY0" fmla="*/ 0 h 190404"/>
              <a:gd name="connsiteX1" fmla="*/ 88106 w 190500"/>
              <a:gd name="connsiteY1" fmla="*/ 13440 h 190404"/>
              <a:gd name="connsiteX2" fmla="*/ 88106 w 190500"/>
              <a:gd name="connsiteY2" fmla="*/ 54712 h 190404"/>
              <a:gd name="connsiteX3" fmla="*/ 79581 w 190500"/>
              <a:gd name="connsiteY3" fmla="*/ 54712 h 190404"/>
              <a:gd name="connsiteX4" fmla="*/ 54778 w 190500"/>
              <a:gd name="connsiteY4" fmla="*/ 44196 h 190404"/>
              <a:gd name="connsiteX5" fmla="*/ 44262 w 190500"/>
              <a:gd name="connsiteY5" fmla="*/ 68999 h 190404"/>
              <a:gd name="connsiteX6" fmla="*/ 69065 w 190500"/>
              <a:gd name="connsiteY6" fmla="*/ 79515 h 190404"/>
              <a:gd name="connsiteX7" fmla="*/ 79581 w 190500"/>
              <a:gd name="connsiteY7" fmla="*/ 68999 h 190404"/>
              <a:gd name="connsiteX8" fmla="*/ 88106 w 190500"/>
              <a:gd name="connsiteY8" fmla="*/ 68999 h 190404"/>
              <a:gd name="connsiteX9" fmla="*/ 88106 w 190500"/>
              <a:gd name="connsiteY9" fmla="*/ 172803 h 190404"/>
              <a:gd name="connsiteX10" fmla="*/ 80648 w 190500"/>
              <a:gd name="connsiteY10" fmla="*/ 186709 h 190404"/>
              <a:gd name="connsiteX11" fmla="*/ 65789 w 190500"/>
              <a:gd name="connsiteY11" fmla="*/ 190405 h 190404"/>
              <a:gd name="connsiteX12" fmla="*/ 33823 w 190500"/>
              <a:gd name="connsiteY12" fmla="*/ 174517 h 190404"/>
              <a:gd name="connsiteX13" fmla="*/ 24108 w 190500"/>
              <a:gd name="connsiteY13" fmla="*/ 154162 h 190404"/>
              <a:gd name="connsiteX14" fmla="*/ 12021 w 190500"/>
              <a:gd name="connsiteY14" fmla="*/ 147590 h 190404"/>
              <a:gd name="connsiteX15" fmla="*/ 0 w 190500"/>
              <a:gd name="connsiteY15" fmla="*/ 118681 h 190404"/>
              <a:gd name="connsiteX16" fmla="*/ 1810 w 190500"/>
              <a:gd name="connsiteY16" fmla="*/ 99955 h 190404"/>
              <a:gd name="connsiteX17" fmla="*/ 41910 w 190500"/>
              <a:gd name="connsiteY17" fmla="*/ 99955 h 190404"/>
              <a:gd name="connsiteX18" fmla="*/ 54626 w 190500"/>
              <a:gd name="connsiteY18" fmla="*/ 110919 h 190404"/>
              <a:gd name="connsiteX19" fmla="*/ 44305 w 190500"/>
              <a:gd name="connsiteY19" fmla="*/ 135805 h 190404"/>
              <a:gd name="connsiteX20" fmla="*/ 69191 w 190500"/>
              <a:gd name="connsiteY20" fmla="*/ 146125 h 190404"/>
              <a:gd name="connsiteX21" fmla="*/ 79512 w 190500"/>
              <a:gd name="connsiteY21" fmla="*/ 121239 h 190404"/>
              <a:gd name="connsiteX22" fmla="*/ 68980 w 190500"/>
              <a:gd name="connsiteY22" fmla="*/ 110833 h 190404"/>
              <a:gd name="connsiteX23" fmla="*/ 41910 w 190500"/>
              <a:gd name="connsiteY23" fmla="*/ 85668 h 190404"/>
              <a:gd name="connsiteX24" fmla="*/ 9906 w 190500"/>
              <a:gd name="connsiteY24" fmla="*/ 85668 h 190404"/>
              <a:gd name="connsiteX25" fmla="*/ 14621 w 190500"/>
              <a:gd name="connsiteY25" fmla="*/ 82791 h 190404"/>
              <a:gd name="connsiteX26" fmla="*/ 12925 w 190500"/>
              <a:gd name="connsiteY26" fmla="*/ 72057 h 190404"/>
              <a:gd name="connsiteX27" fmla="*/ 15735 w 190500"/>
              <a:gd name="connsiteY27" fmla="*/ 51283 h 190404"/>
              <a:gd name="connsiteX28" fmla="*/ 25622 w 190500"/>
              <a:gd name="connsiteY28" fmla="*/ 34385 h 190404"/>
              <a:gd name="connsiteX29" fmla="*/ 36062 w 190500"/>
              <a:gd name="connsiteY29" fmla="*/ 28985 h 190404"/>
              <a:gd name="connsiteX30" fmla="*/ 48949 w 190500"/>
              <a:gd name="connsiteY30" fmla="*/ 9582 h 190404"/>
              <a:gd name="connsiteX31" fmla="*/ 77524 w 190500"/>
              <a:gd name="connsiteY31" fmla="*/ 0 h 190404"/>
              <a:gd name="connsiteX32" fmla="*/ 102394 w 190500"/>
              <a:gd name="connsiteY32" fmla="*/ 142818 h 190404"/>
              <a:gd name="connsiteX33" fmla="*/ 118110 w 190500"/>
              <a:gd name="connsiteY33" fmla="*/ 142818 h 190404"/>
              <a:gd name="connsiteX34" fmla="*/ 145256 w 190500"/>
              <a:gd name="connsiteY34" fmla="*/ 115672 h 190404"/>
              <a:gd name="connsiteX35" fmla="*/ 145256 w 190500"/>
              <a:gd name="connsiteY35" fmla="*/ 98574 h 190404"/>
              <a:gd name="connsiteX36" fmla="*/ 155772 w 190500"/>
              <a:gd name="connsiteY36" fmla="*/ 73771 h 190404"/>
              <a:gd name="connsiteX37" fmla="*/ 130969 w 190500"/>
              <a:gd name="connsiteY37" fmla="*/ 63255 h 190404"/>
              <a:gd name="connsiteX38" fmla="*/ 120453 w 190500"/>
              <a:gd name="connsiteY38" fmla="*/ 88058 h 190404"/>
              <a:gd name="connsiteX39" fmla="*/ 130969 w 190500"/>
              <a:gd name="connsiteY39" fmla="*/ 98574 h 190404"/>
              <a:gd name="connsiteX40" fmla="*/ 130969 w 190500"/>
              <a:gd name="connsiteY40" fmla="*/ 115672 h 190404"/>
              <a:gd name="connsiteX41" fmla="*/ 118110 w 190500"/>
              <a:gd name="connsiteY41" fmla="*/ 128530 h 190404"/>
              <a:gd name="connsiteX42" fmla="*/ 102394 w 190500"/>
              <a:gd name="connsiteY42" fmla="*/ 128530 h 190404"/>
              <a:gd name="connsiteX43" fmla="*/ 102394 w 190500"/>
              <a:gd name="connsiteY43" fmla="*/ 13440 h 190404"/>
              <a:gd name="connsiteX44" fmla="*/ 112967 w 190500"/>
              <a:gd name="connsiteY44" fmla="*/ 0 h 190404"/>
              <a:gd name="connsiteX45" fmla="*/ 141551 w 190500"/>
              <a:gd name="connsiteY45" fmla="*/ 9582 h 190404"/>
              <a:gd name="connsiteX46" fmla="*/ 154438 w 190500"/>
              <a:gd name="connsiteY46" fmla="*/ 28985 h 190404"/>
              <a:gd name="connsiteX47" fmla="*/ 164878 w 190500"/>
              <a:gd name="connsiteY47" fmla="*/ 34385 h 190404"/>
              <a:gd name="connsiteX48" fmla="*/ 174765 w 190500"/>
              <a:gd name="connsiteY48" fmla="*/ 51283 h 190404"/>
              <a:gd name="connsiteX49" fmla="*/ 177575 w 190500"/>
              <a:gd name="connsiteY49" fmla="*/ 72057 h 190404"/>
              <a:gd name="connsiteX50" fmla="*/ 175879 w 190500"/>
              <a:gd name="connsiteY50" fmla="*/ 82791 h 190404"/>
              <a:gd name="connsiteX51" fmla="*/ 176508 w 190500"/>
              <a:gd name="connsiteY51" fmla="*/ 83077 h 190404"/>
              <a:gd name="connsiteX52" fmla="*/ 185023 w 190500"/>
              <a:gd name="connsiteY52" fmla="*/ 90792 h 190404"/>
              <a:gd name="connsiteX53" fmla="*/ 190500 w 190500"/>
              <a:gd name="connsiteY53" fmla="*/ 118681 h 190404"/>
              <a:gd name="connsiteX54" fmla="*/ 178479 w 190500"/>
              <a:gd name="connsiteY54" fmla="*/ 147590 h 190404"/>
              <a:gd name="connsiteX55" fmla="*/ 166383 w 190500"/>
              <a:gd name="connsiteY55" fmla="*/ 154162 h 190404"/>
              <a:gd name="connsiteX56" fmla="*/ 156677 w 190500"/>
              <a:gd name="connsiteY56" fmla="*/ 174517 h 190404"/>
              <a:gd name="connsiteX57" fmla="*/ 124701 w 190500"/>
              <a:gd name="connsiteY57" fmla="*/ 190405 h 190404"/>
              <a:gd name="connsiteX58" fmla="*/ 109842 w 190500"/>
              <a:gd name="connsiteY58" fmla="*/ 186719 h 190404"/>
              <a:gd name="connsiteX59" fmla="*/ 102394 w 190500"/>
              <a:gd name="connsiteY59" fmla="*/ 172803 h 190404"/>
              <a:gd name="connsiteX60" fmla="*/ 102394 w 190500"/>
              <a:gd name="connsiteY60" fmla="*/ 142818 h 190404"/>
              <a:gd name="connsiteX61" fmla="*/ 57150 w 190500"/>
              <a:gd name="connsiteY61" fmla="*/ 61855 h 190404"/>
              <a:gd name="connsiteX62" fmla="*/ 61913 w 190500"/>
              <a:gd name="connsiteY62" fmla="*/ 57093 h 190404"/>
              <a:gd name="connsiteX63" fmla="*/ 66675 w 190500"/>
              <a:gd name="connsiteY63" fmla="*/ 61855 h 190404"/>
              <a:gd name="connsiteX64" fmla="*/ 61913 w 190500"/>
              <a:gd name="connsiteY64" fmla="*/ 66618 h 190404"/>
              <a:gd name="connsiteX65" fmla="*/ 57150 w 190500"/>
              <a:gd name="connsiteY65" fmla="*/ 61855 h 190404"/>
              <a:gd name="connsiteX66" fmla="*/ 61913 w 190500"/>
              <a:gd name="connsiteY66" fmla="*/ 123768 h 190404"/>
              <a:gd name="connsiteX67" fmla="*/ 57150 w 190500"/>
              <a:gd name="connsiteY67" fmla="*/ 128530 h 190404"/>
              <a:gd name="connsiteX68" fmla="*/ 61913 w 190500"/>
              <a:gd name="connsiteY68" fmla="*/ 133293 h 190404"/>
              <a:gd name="connsiteX69" fmla="*/ 66675 w 190500"/>
              <a:gd name="connsiteY69" fmla="*/ 128530 h 190404"/>
              <a:gd name="connsiteX70" fmla="*/ 61913 w 190500"/>
              <a:gd name="connsiteY70" fmla="*/ 123768 h 190404"/>
              <a:gd name="connsiteX71" fmla="*/ 133350 w 190500"/>
              <a:gd name="connsiteY71" fmla="*/ 80905 h 190404"/>
              <a:gd name="connsiteX72" fmla="*/ 138113 w 190500"/>
              <a:gd name="connsiteY72" fmla="*/ 85668 h 190404"/>
              <a:gd name="connsiteX73" fmla="*/ 142875 w 190500"/>
              <a:gd name="connsiteY73" fmla="*/ 80905 h 190404"/>
              <a:gd name="connsiteX74" fmla="*/ 138113 w 190500"/>
              <a:gd name="connsiteY74" fmla="*/ 76143 h 190404"/>
              <a:gd name="connsiteX75" fmla="*/ 133350 w 190500"/>
              <a:gd name="connsiteY75" fmla="*/ 80905 h 19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90500" h="190404">
                <a:moveTo>
                  <a:pt x="77534" y="0"/>
                </a:moveTo>
                <a:cubicBezTo>
                  <a:pt x="84268" y="0"/>
                  <a:pt x="88106" y="6706"/>
                  <a:pt x="88106" y="13440"/>
                </a:cubicBezTo>
                <a:lnTo>
                  <a:pt x="88106" y="54712"/>
                </a:lnTo>
                <a:lnTo>
                  <a:pt x="79581" y="54712"/>
                </a:lnTo>
                <a:cubicBezTo>
                  <a:pt x="75636" y="44958"/>
                  <a:pt x="64531" y="40250"/>
                  <a:pt x="54778" y="44196"/>
                </a:cubicBezTo>
                <a:cubicBezTo>
                  <a:pt x="45025" y="48141"/>
                  <a:pt x="40316" y="59246"/>
                  <a:pt x="44262" y="68999"/>
                </a:cubicBezTo>
                <a:cubicBezTo>
                  <a:pt x="48207" y="78753"/>
                  <a:pt x="59312" y="83461"/>
                  <a:pt x="69065" y="79515"/>
                </a:cubicBezTo>
                <a:cubicBezTo>
                  <a:pt x="73851" y="77579"/>
                  <a:pt x="77646" y="73784"/>
                  <a:pt x="79581" y="68999"/>
                </a:cubicBezTo>
                <a:lnTo>
                  <a:pt x="88106" y="68999"/>
                </a:lnTo>
                <a:lnTo>
                  <a:pt x="88106" y="172803"/>
                </a:lnTo>
                <a:cubicBezTo>
                  <a:pt x="88106" y="178479"/>
                  <a:pt x="85706" y="184128"/>
                  <a:pt x="80648" y="186709"/>
                </a:cubicBezTo>
                <a:cubicBezTo>
                  <a:pt x="76062" y="189111"/>
                  <a:pt x="70966" y="190379"/>
                  <a:pt x="65789" y="190405"/>
                </a:cubicBezTo>
                <a:cubicBezTo>
                  <a:pt x="51406" y="190405"/>
                  <a:pt x="40710" y="183128"/>
                  <a:pt x="33823" y="174517"/>
                </a:cubicBezTo>
                <a:cubicBezTo>
                  <a:pt x="29054" y="168575"/>
                  <a:pt x="25728" y="161607"/>
                  <a:pt x="24108" y="154162"/>
                </a:cubicBezTo>
                <a:cubicBezTo>
                  <a:pt x="19660" y="152850"/>
                  <a:pt x="15540" y="150609"/>
                  <a:pt x="12021" y="147590"/>
                </a:cubicBezTo>
                <a:cubicBezTo>
                  <a:pt x="5258" y="141770"/>
                  <a:pt x="0" y="132436"/>
                  <a:pt x="0" y="118681"/>
                </a:cubicBezTo>
                <a:cubicBezTo>
                  <a:pt x="0" y="111490"/>
                  <a:pt x="514" y="105223"/>
                  <a:pt x="1810" y="99955"/>
                </a:cubicBezTo>
                <a:lnTo>
                  <a:pt x="41910" y="99955"/>
                </a:lnTo>
                <a:cubicBezTo>
                  <a:pt x="48368" y="99955"/>
                  <a:pt x="53721" y="104718"/>
                  <a:pt x="54626" y="110919"/>
                </a:cubicBezTo>
                <a:cubicBezTo>
                  <a:pt x="44904" y="114941"/>
                  <a:pt x="40283" y="126082"/>
                  <a:pt x="44305" y="135805"/>
                </a:cubicBezTo>
                <a:cubicBezTo>
                  <a:pt x="48327" y="145526"/>
                  <a:pt x="59469" y="150146"/>
                  <a:pt x="69191" y="146125"/>
                </a:cubicBezTo>
                <a:cubicBezTo>
                  <a:pt x="78913" y="142103"/>
                  <a:pt x="83533" y="130961"/>
                  <a:pt x="79512" y="121239"/>
                </a:cubicBezTo>
                <a:cubicBezTo>
                  <a:pt x="77548" y="116493"/>
                  <a:pt x="73750" y="112740"/>
                  <a:pt x="68980" y="110833"/>
                </a:cubicBezTo>
                <a:cubicBezTo>
                  <a:pt x="67942" y="96648"/>
                  <a:pt x="56132" y="85670"/>
                  <a:pt x="41910" y="85668"/>
                </a:cubicBezTo>
                <a:lnTo>
                  <a:pt x="9906" y="85668"/>
                </a:lnTo>
                <a:cubicBezTo>
                  <a:pt x="11332" y="84489"/>
                  <a:pt x="12920" y="83520"/>
                  <a:pt x="14621" y="82791"/>
                </a:cubicBezTo>
                <a:cubicBezTo>
                  <a:pt x="13639" y="79292"/>
                  <a:pt x="13070" y="75689"/>
                  <a:pt x="12925" y="72057"/>
                </a:cubicBezTo>
                <a:cubicBezTo>
                  <a:pt x="12611" y="65056"/>
                  <a:pt x="13659" y="57769"/>
                  <a:pt x="15735" y="51283"/>
                </a:cubicBezTo>
                <a:cubicBezTo>
                  <a:pt x="17793" y="44901"/>
                  <a:pt x="21050" y="38681"/>
                  <a:pt x="25622" y="34385"/>
                </a:cubicBezTo>
                <a:cubicBezTo>
                  <a:pt x="28490" y="31591"/>
                  <a:pt x="32124" y="29711"/>
                  <a:pt x="36062" y="28985"/>
                </a:cubicBezTo>
                <a:cubicBezTo>
                  <a:pt x="37957" y="20984"/>
                  <a:pt x="42786" y="14373"/>
                  <a:pt x="48949" y="9582"/>
                </a:cubicBezTo>
                <a:cubicBezTo>
                  <a:pt x="56864" y="3410"/>
                  <a:pt x="67237" y="0"/>
                  <a:pt x="77524" y="0"/>
                </a:cubicBezTo>
                <a:close/>
                <a:moveTo>
                  <a:pt x="102394" y="142818"/>
                </a:moveTo>
                <a:lnTo>
                  <a:pt x="118110" y="142818"/>
                </a:lnTo>
                <a:cubicBezTo>
                  <a:pt x="133102" y="142818"/>
                  <a:pt x="145256" y="130664"/>
                  <a:pt x="145256" y="115672"/>
                </a:cubicBezTo>
                <a:lnTo>
                  <a:pt x="145256" y="98574"/>
                </a:lnTo>
                <a:cubicBezTo>
                  <a:pt x="155010" y="94629"/>
                  <a:pt x="159718" y="83524"/>
                  <a:pt x="155772" y="73771"/>
                </a:cubicBezTo>
                <a:cubicBezTo>
                  <a:pt x="151827" y="64017"/>
                  <a:pt x="140722" y="59309"/>
                  <a:pt x="130969" y="63255"/>
                </a:cubicBezTo>
                <a:cubicBezTo>
                  <a:pt x="121215" y="67200"/>
                  <a:pt x="116507" y="78305"/>
                  <a:pt x="120453" y="88058"/>
                </a:cubicBezTo>
                <a:cubicBezTo>
                  <a:pt x="122389" y="92844"/>
                  <a:pt x="126183" y="96639"/>
                  <a:pt x="130969" y="98574"/>
                </a:cubicBezTo>
                <a:lnTo>
                  <a:pt x="130969" y="115672"/>
                </a:lnTo>
                <a:cubicBezTo>
                  <a:pt x="130969" y="122773"/>
                  <a:pt x="125212" y="128530"/>
                  <a:pt x="118110" y="128530"/>
                </a:cubicBezTo>
                <a:lnTo>
                  <a:pt x="102394" y="128530"/>
                </a:lnTo>
                <a:lnTo>
                  <a:pt x="102394" y="13440"/>
                </a:lnTo>
                <a:cubicBezTo>
                  <a:pt x="102394" y="6706"/>
                  <a:pt x="106232" y="0"/>
                  <a:pt x="112967" y="0"/>
                </a:cubicBezTo>
                <a:cubicBezTo>
                  <a:pt x="123273" y="0"/>
                  <a:pt x="133636" y="3410"/>
                  <a:pt x="141551" y="9582"/>
                </a:cubicBezTo>
                <a:cubicBezTo>
                  <a:pt x="147714" y="14373"/>
                  <a:pt x="152543" y="20993"/>
                  <a:pt x="154438" y="28985"/>
                </a:cubicBezTo>
                <a:cubicBezTo>
                  <a:pt x="158439" y="29651"/>
                  <a:pt x="162001" y="31690"/>
                  <a:pt x="164878" y="34385"/>
                </a:cubicBezTo>
                <a:cubicBezTo>
                  <a:pt x="169450" y="38681"/>
                  <a:pt x="172707" y="44891"/>
                  <a:pt x="174765" y="51283"/>
                </a:cubicBezTo>
                <a:cubicBezTo>
                  <a:pt x="176841" y="57769"/>
                  <a:pt x="177889" y="65056"/>
                  <a:pt x="177575" y="72057"/>
                </a:cubicBezTo>
                <a:cubicBezTo>
                  <a:pt x="177413" y="75638"/>
                  <a:pt x="176889" y="79296"/>
                  <a:pt x="175879" y="82791"/>
                </a:cubicBezTo>
                <a:lnTo>
                  <a:pt x="176508" y="83077"/>
                </a:lnTo>
                <a:cubicBezTo>
                  <a:pt x="180032" y="84734"/>
                  <a:pt x="182890" y="87335"/>
                  <a:pt x="185023" y="90792"/>
                </a:cubicBezTo>
                <a:cubicBezTo>
                  <a:pt x="189071" y="97317"/>
                  <a:pt x="190500" y="106709"/>
                  <a:pt x="190500" y="118681"/>
                </a:cubicBezTo>
                <a:cubicBezTo>
                  <a:pt x="190500" y="132445"/>
                  <a:pt x="185242" y="141789"/>
                  <a:pt x="178479" y="147590"/>
                </a:cubicBezTo>
                <a:cubicBezTo>
                  <a:pt x="174957" y="150611"/>
                  <a:pt x="170834" y="152851"/>
                  <a:pt x="166383" y="154162"/>
                </a:cubicBezTo>
                <a:cubicBezTo>
                  <a:pt x="164764" y="161606"/>
                  <a:pt x="161442" y="168573"/>
                  <a:pt x="156677" y="174517"/>
                </a:cubicBezTo>
                <a:cubicBezTo>
                  <a:pt x="149790" y="183128"/>
                  <a:pt x="139094" y="190405"/>
                  <a:pt x="124701" y="190405"/>
                </a:cubicBezTo>
                <a:cubicBezTo>
                  <a:pt x="119524" y="190382"/>
                  <a:pt x="114430" y="189118"/>
                  <a:pt x="109842" y="186719"/>
                </a:cubicBezTo>
                <a:cubicBezTo>
                  <a:pt x="104794" y="184128"/>
                  <a:pt x="102394" y="178479"/>
                  <a:pt x="102394" y="172803"/>
                </a:cubicBezTo>
                <a:lnTo>
                  <a:pt x="102394" y="142818"/>
                </a:lnTo>
                <a:close/>
                <a:moveTo>
                  <a:pt x="57150" y="61855"/>
                </a:moveTo>
                <a:cubicBezTo>
                  <a:pt x="57150" y="59225"/>
                  <a:pt x="59282" y="57093"/>
                  <a:pt x="61913" y="57093"/>
                </a:cubicBezTo>
                <a:cubicBezTo>
                  <a:pt x="64543" y="57093"/>
                  <a:pt x="66675" y="59225"/>
                  <a:pt x="66675" y="61855"/>
                </a:cubicBezTo>
                <a:cubicBezTo>
                  <a:pt x="66675" y="64486"/>
                  <a:pt x="64543" y="66618"/>
                  <a:pt x="61913" y="66618"/>
                </a:cubicBezTo>
                <a:cubicBezTo>
                  <a:pt x="59282" y="66618"/>
                  <a:pt x="57150" y="64486"/>
                  <a:pt x="57150" y="61855"/>
                </a:cubicBezTo>
                <a:close/>
                <a:moveTo>
                  <a:pt x="61913" y="123768"/>
                </a:moveTo>
                <a:cubicBezTo>
                  <a:pt x="59282" y="123768"/>
                  <a:pt x="57150" y="125900"/>
                  <a:pt x="57150" y="128530"/>
                </a:cubicBezTo>
                <a:cubicBezTo>
                  <a:pt x="57150" y="131160"/>
                  <a:pt x="59282" y="133293"/>
                  <a:pt x="61913" y="133293"/>
                </a:cubicBezTo>
                <a:cubicBezTo>
                  <a:pt x="64543" y="133293"/>
                  <a:pt x="66675" y="131160"/>
                  <a:pt x="66675" y="128530"/>
                </a:cubicBezTo>
                <a:cubicBezTo>
                  <a:pt x="66675" y="125900"/>
                  <a:pt x="64543" y="123768"/>
                  <a:pt x="61913" y="123768"/>
                </a:cubicBezTo>
                <a:close/>
                <a:moveTo>
                  <a:pt x="133350" y="80905"/>
                </a:moveTo>
                <a:cubicBezTo>
                  <a:pt x="133350" y="83535"/>
                  <a:pt x="135483" y="85668"/>
                  <a:pt x="138113" y="85668"/>
                </a:cubicBezTo>
                <a:cubicBezTo>
                  <a:pt x="140742" y="85668"/>
                  <a:pt x="142875" y="83535"/>
                  <a:pt x="142875" y="80905"/>
                </a:cubicBezTo>
                <a:cubicBezTo>
                  <a:pt x="142875" y="78275"/>
                  <a:pt x="140742" y="76143"/>
                  <a:pt x="138113" y="76143"/>
                </a:cubicBezTo>
                <a:cubicBezTo>
                  <a:pt x="135483" y="76143"/>
                  <a:pt x="133350" y="78275"/>
                  <a:pt x="133350" y="80905"/>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60" rtl="0" eaLnBrk="1" fontAlgn="auto" latinLnBrk="0" hangingPunct="1">
              <a:lnSpc>
                <a:spcPct val="100000"/>
              </a:lnSpc>
              <a:spcBef>
                <a:spcPts val="0"/>
              </a:spcBef>
              <a:spcAft>
                <a:spcPts val="0"/>
              </a:spcAft>
              <a:buClrTx/>
              <a:buSzTx/>
              <a:buFontTx/>
              <a:buNone/>
              <a:tabLst/>
              <a:defRPr/>
            </a:pPr>
            <a:endParaRPr kumimoji="0" lang="en-GB" sz="1765" b="0" i="0" u="none" strike="noStrike" kern="1200" cap="none" spc="0" normalizeH="0" baseline="0" noProof="0">
              <a:ln>
                <a:noFill/>
              </a:ln>
              <a:solidFill>
                <a:srgbClr val="000000"/>
              </a:solidFill>
              <a:effectLst/>
              <a:uLnTx/>
              <a:uFillTx/>
              <a:latin typeface="Segoe UI"/>
              <a:ea typeface="+mn-ea"/>
              <a:cs typeface="+mn-cs"/>
            </a:endParaRPr>
          </a:p>
        </p:txBody>
      </p:sp>
      <p:grpSp>
        <p:nvGrpSpPr>
          <p:cNvPr id="73" name="Group 72">
            <a:extLst>
              <a:ext uri="{FF2B5EF4-FFF2-40B4-BE49-F238E27FC236}">
                <a16:creationId xmlns:a16="http://schemas.microsoft.com/office/drawing/2014/main" id="{33605B03-C482-39FF-805E-C129B92E37E3}"/>
              </a:ext>
              <a:ext uri="{C183D7F6-B498-43B3-948B-1728B52AA6E4}">
                <adec:decorative xmlns:adec="http://schemas.microsoft.com/office/drawing/2017/decorative" val="1"/>
              </a:ext>
            </a:extLst>
          </p:cNvPr>
          <p:cNvGrpSpPr/>
          <p:nvPr/>
        </p:nvGrpSpPr>
        <p:grpSpPr>
          <a:xfrm>
            <a:off x="9499463" y="2470481"/>
            <a:ext cx="622062" cy="622062"/>
            <a:chOff x="1980852" y="1362935"/>
            <a:chExt cx="771526" cy="771526"/>
          </a:xfrm>
          <a:solidFill>
            <a:schemeClr val="accent2"/>
          </a:solidFill>
        </p:grpSpPr>
        <p:sp>
          <p:nvSpPr>
            <p:cNvPr id="75" name="Oval 74">
              <a:extLst>
                <a:ext uri="{FF2B5EF4-FFF2-40B4-BE49-F238E27FC236}">
                  <a16:creationId xmlns:a16="http://schemas.microsoft.com/office/drawing/2014/main" id="{0BB477A4-4ECF-04A9-1F23-FC98EE0DFE4D}"/>
                </a:ext>
              </a:extLst>
            </p:cNvPr>
            <p:cNvSpPr/>
            <p:nvPr/>
          </p:nvSpPr>
          <p:spPr>
            <a:xfrm>
              <a:off x="1980852" y="1362935"/>
              <a:ext cx="771526" cy="771526"/>
            </a:xfrm>
            <a:prstGeom prst="ellipse">
              <a:avLst/>
            </a:prstGeom>
            <a:grpFill/>
            <a:ln>
              <a:noFill/>
            </a:ln>
            <a:effectLst>
              <a:outerShdw blurRad="101600" dist="50800" dir="2700000" algn="tl" rotWithShape="0">
                <a:schemeClr val="bg1">
                  <a:lumMod val="50000"/>
                  <a:lumOff val="50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32472"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225B61"/>
                </a:solidFill>
                <a:effectLst/>
                <a:uLnTx/>
                <a:uFillTx/>
                <a:latin typeface="Segoe Sans Display Semibold"/>
                <a:ea typeface="+mn-ea"/>
                <a:cs typeface="Segoe Sans Display Semibold" pitchFamily="2" charset="0"/>
              </a:endParaRPr>
            </a:p>
          </p:txBody>
        </p:sp>
        <p:sp>
          <p:nvSpPr>
            <p:cNvPr id="76" name="Oval 75">
              <a:extLst>
                <a:ext uri="{FF2B5EF4-FFF2-40B4-BE49-F238E27FC236}">
                  <a16:creationId xmlns:a16="http://schemas.microsoft.com/office/drawing/2014/main" id="{940E67A5-ACEA-EDCD-50B7-CD532C351903}"/>
                </a:ext>
              </a:extLst>
            </p:cNvPr>
            <p:cNvSpPr/>
            <p:nvPr/>
          </p:nvSpPr>
          <p:spPr>
            <a:xfrm>
              <a:off x="2010164" y="1392248"/>
              <a:ext cx="712904" cy="712901"/>
            </a:xfrm>
            <a:prstGeom prst="ellipse">
              <a:avLst/>
            </a:prstGeom>
            <a:grpFill/>
            <a:ln>
              <a:noFill/>
            </a:ln>
            <a:effectLst>
              <a:outerShdw blurRad="101600" dist="50800" dir="2700000" algn="tl" rotWithShape="0">
                <a:schemeClr val="bg1">
                  <a:lumMod val="50000"/>
                  <a:lumOff val="50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32472" rtl="0" eaLnBrk="1" fontAlgn="base"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endParaRPr>
            </a:p>
          </p:txBody>
        </p:sp>
      </p:grpSp>
      <p:sp>
        <p:nvSpPr>
          <p:cNvPr id="80" name="Graphic 61">
            <a:extLst>
              <a:ext uri="{FF2B5EF4-FFF2-40B4-BE49-F238E27FC236}">
                <a16:creationId xmlns:a16="http://schemas.microsoft.com/office/drawing/2014/main" id="{BFD60564-6BC2-3C90-3124-9AC9B54CD8DB}"/>
              </a:ext>
              <a:ext uri="{C183D7F6-B498-43B3-948B-1728B52AA6E4}">
                <adec:decorative xmlns:adec="http://schemas.microsoft.com/office/drawing/2017/decorative" val="1"/>
              </a:ext>
            </a:extLst>
          </p:cNvPr>
          <p:cNvSpPr>
            <a:spLocks noChangeAspect="1"/>
          </p:cNvSpPr>
          <p:nvPr/>
        </p:nvSpPr>
        <p:spPr>
          <a:xfrm>
            <a:off x="9635543" y="2606604"/>
            <a:ext cx="349903" cy="349817"/>
          </a:xfrm>
          <a:custGeom>
            <a:avLst/>
            <a:gdLst>
              <a:gd name="connsiteX0" fmla="*/ 233977 w 743134"/>
              <a:gd name="connsiteY0" fmla="*/ 525730 h 742953"/>
              <a:gd name="connsiteX1" fmla="*/ 268483 w 743134"/>
              <a:gd name="connsiteY1" fmla="*/ 536626 h 742953"/>
              <a:gd name="connsiteX2" fmla="*/ 268483 w 743134"/>
              <a:gd name="connsiteY2" fmla="*/ 536461 h 742953"/>
              <a:gd name="connsiteX3" fmla="*/ 323255 w 743134"/>
              <a:gd name="connsiteY3" fmla="*/ 500469 h 742953"/>
              <a:gd name="connsiteX4" fmla="*/ 348557 w 743134"/>
              <a:gd name="connsiteY4" fmla="*/ 423533 h 742953"/>
              <a:gd name="connsiteX5" fmla="*/ 423554 w 743134"/>
              <a:gd name="connsiteY5" fmla="*/ 348742 h 742953"/>
              <a:gd name="connsiteX6" fmla="*/ 496940 w 743134"/>
              <a:gd name="connsiteY6" fmla="*/ 324885 h 742953"/>
              <a:gd name="connsiteX7" fmla="*/ 533390 w 743134"/>
              <a:gd name="connsiteY7" fmla="*/ 248950 h 742953"/>
              <a:gd name="connsiteX8" fmla="*/ 494794 w 743134"/>
              <a:gd name="connsiteY8" fmla="*/ 211792 h 742953"/>
              <a:gd name="connsiteX9" fmla="*/ 422357 w 743134"/>
              <a:gd name="connsiteY9" fmla="*/ 188265 h 742953"/>
              <a:gd name="connsiteX10" fmla="*/ 347154 w 743134"/>
              <a:gd name="connsiteY10" fmla="*/ 113021 h 742953"/>
              <a:gd name="connsiteX11" fmla="*/ 323297 w 743134"/>
              <a:gd name="connsiteY11" fmla="*/ 39675 h 742953"/>
              <a:gd name="connsiteX12" fmla="*/ 247048 w 743134"/>
              <a:gd name="connsiteY12" fmla="*/ 3476 h 742953"/>
              <a:gd name="connsiteX13" fmla="*/ 210533 w 743134"/>
              <a:gd name="connsiteY13" fmla="*/ 40583 h 742953"/>
              <a:gd name="connsiteX14" fmla="*/ 186470 w 743134"/>
              <a:gd name="connsiteY14" fmla="*/ 114548 h 742953"/>
              <a:gd name="connsiteX15" fmla="*/ 113413 w 743134"/>
              <a:gd name="connsiteY15" fmla="*/ 188265 h 742953"/>
              <a:gd name="connsiteX16" fmla="*/ 40068 w 743134"/>
              <a:gd name="connsiteY16" fmla="*/ 211833 h 742953"/>
              <a:gd name="connsiteX17" fmla="*/ 3314 w 743134"/>
              <a:gd name="connsiteY17" fmla="*/ 287687 h 742953"/>
              <a:gd name="connsiteX18" fmla="*/ 40769 w 743134"/>
              <a:gd name="connsiteY18" fmla="*/ 324679 h 742953"/>
              <a:gd name="connsiteX19" fmla="*/ 113166 w 743134"/>
              <a:gd name="connsiteY19" fmla="*/ 348165 h 742953"/>
              <a:gd name="connsiteX20" fmla="*/ 188369 w 743134"/>
              <a:gd name="connsiteY20" fmla="*/ 423533 h 742953"/>
              <a:gd name="connsiteX21" fmla="*/ 212226 w 743134"/>
              <a:gd name="connsiteY21" fmla="*/ 496796 h 742953"/>
              <a:gd name="connsiteX22" fmla="*/ 233977 w 743134"/>
              <a:gd name="connsiteY22" fmla="*/ 525688 h 742953"/>
              <a:gd name="connsiteX23" fmla="*/ 550433 w 743134"/>
              <a:gd name="connsiteY23" fmla="*/ 734045 h 742953"/>
              <a:gd name="connsiteX24" fmla="*/ 533510 w 743134"/>
              <a:gd name="connsiteY24" fmla="*/ 711385 h 742953"/>
              <a:gd name="connsiteX25" fmla="*/ 519972 w 743134"/>
              <a:gd name="connsiteY25" fmla="*/ 669821 h 742953"/>
              <a:gd name="connsiteX26" fmla="*/ 486085 w 743134"/>
              <a:gd name="connsiteY26" fmla="*/ 635851 h 742953"/>
              <a:gd name="connsiteX27" fmla="*/ 445182 w 743134"/>
              <a:gd name="connsiteY27" fmla="*/ 622519 h 742953"/>
              <a:gd name="connsiteX28" fmla="*/ 412946 w 743134"/>
              <a:gd name="connsiteY28" fmla="*/ 577819 h 742953"/>
              <a:gd name="connsiteX29" fmla="*/ 444769 w 743134"/>
              <a:gd name="connsiteY29" fmla="*/ 533242 h 742953"/>
              <a:gd name="connsiteX30" fmla="*/ 486292 w 743134"/>
              <a:gd name="connsiteY30" fmla="*/ 519786 h 742953"/>
              <a:gd name="connsiteX31" fmla="*/ 519312 w 743134"/>
              <a:gd name="connsiteY31" fmla="*/ 485982 h 742953"/>
              <a:gd name="connsiteX32" fmla="*/ 532685 w 743134"/>
              <a:gd name="connsiteY32" fmla="*/ 445037 h 742953"/>
              <a:gd name="connsiteX33" fmla="*/ 592538 w 743134"/>
              <a:gd name="connsiteY33" fmla="*/ 415554 h 742953"/>
              <a:gd name="connsiteX34" fmla="*/ 621715 w 743134"/>
              <a:gd name="connsiteY34" fmla="*/ 444170 h 742953"/>
              <a:gd name="connsiteX35" fmla="*/ 635294 w 743134"/>
              <a:gd name="connsiteY35" fmla="*/ 486023 h 742953"/>
              <a:gd name="connsiteX36" fmla="*/ 669140 w 743134"/>
              <a:gd name="connsiteY36" fmla="*/ 519703 h 742953"/>
              <a:gd name="connsiteX37" fmla="*/ 710085 w 743134"/>
              <a:gd name="connsiteY37" fmla="*/ 533035 h 742953"/>
              <a:gd name="connsiteX38" fmla="*/ 740975 w 743134"/>
              <a:gd name="connsiteY38" fmla="*/ 592042 h 742953"/>
              <a:gd name="connsiteX39" fmla="*/ 711694 w 743134"/>
              <a:gd name="connsiteY39" fmla="*/ 622396 h 742953"/>
              <a:gd name="connsiteX40" fmla="*/ 669842 w 743134"/>
              <a:gd name="connsiteY40" fmla="*/ 635975 h 742953"/>
              <a:gd name="connsiteX41" fmla="*/ 636079 w 743134"/>
              <a:gd name="connsiteY41" fmla="*/ 669903 h 742953"/>
              <a:gd name="connsiteX42" fmla="*/ 622788 w 743134"/>
              <a:gd name="connsiteY42" fmla="*/ 710724 h 742953"/>
              <a:gd name="connsiteX43" fmla="*/ 605246 w 743134"/>
              <a:gd name="connsiteY43" fmla="*/ 734251 h 742953"/>
              <a:gd name="connsiteX44" fmla="*/ 550433 w 743134"/>
              <a:gd name="connsiteY44" fmla="*/ 734045 h 74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43134" h="742953">
                <a:moveTo>
                  <a:pt x="233977" y="525730"/>
                </a:moveTo>
                <a:cubicBezTo>
                  <a:pt x="244090" y="532870"/>
                  <a:pt x="256142" y="536667"/>
                  <a:pt x="268483" y="536626"/>
                </a:cubicBezTo>
                <a:lnTo>
                  <a:pt x="268483" y="536461"/>
                </a:lnTo>
                <a:cubicBezTo>
                  <a:pt x="292295" y="536502"/>
                  <a:pt x="313840" y="522345"/>
                  <a:pt x="323255" y="500469"/>
                </a:cubicBezTo>
                <a:lnTo>
                  <a:pt x="348557" y="423533"/>
                </a:lnTo>
                <a:cubicBezTo>
                  <a:pt x="360411" y="388201"/>
                  <a:pt x="388189" y="360498"/>
                  <a:pt x="423554" y="348742"/>
                </a:cubicBezTo>
                <a:lnTo>
                  <a:pt x="496940" y="324885"/>
                </a:lnTo>
                <a:cubicBezTo>
                  <a:pt x="527975" y="313981"/>
                  <a:pt x="544295" y="279984"/>
                  <a:pt x="533390" y="248950"/>
                </a:cubicBezTo>
                <a:cubicBezTo>
                  <a:pt x="527137" y="231150"/>
                  <a:pt x="512819" y="217366"/>
                  <a:pt x="494794" y="211792"/>
                </a:cubicBezTo>
                <a:lnTo>
                  <a:pt x="422357" y="188265"/>
                </a:lnTo>
                <a:cubicBezTo>
                  <a:pt x="386823" y="176449"/>
                  <a:pt x="358950" y="148560"/>
                  <a:pt x="347154" y="113021"/>
                </a:cubicBezTo>
                <a:lnTo>
                  <a:pt x="323297" y="39675"/>
                </a:lnTo>
                <a:cubicBezTo>
                  <a:pt x="312239" y="8624"/>
                  <a:pt x="278099" y="-7583"/>
                  <a:pt x="247048" y="3476"/>
                </a:cubicBezTo>
                <a:cubicBezTo>
                  <a:pt x="229839" y="9605"/>
                  <a:pt x="216384" y="23278"/>
                  <a:pt x="210533" y="40583"/>
                </a:cubicBezTo>
                <a:lnTo>
                  <a:pt x="186470" y="114548"/>
                </a:lnTo>
                <a:cubicBezTo>
                  <a:pt x="174713" y="149025"/>
                  <a:pt x="147783" y="176198"/>
                  <a:pt x="113413" y="188265"/>
                </a:cubicBezTo>
                <a:lnTo>
                  <a:pt x="40068" y="211833"/>
                </a:lnTo>
                <a:cubicBezTo>
                  <a:pt x="8972" y="222630"/>
                  <a:pt x="-7483" y="256591"/>
                  <a:pt x="3314" y="287687"/>
                </a:cubicBezTo>
                <a:cubicBezTo>
                  <a:pt x="9382" y="305160"/>
                  <a:pt x="23220" y="318830"/>
                  <a:pt x="40769" y="324679"/>
                </a:cubicBezTo>
                <a:lnTo>
                  <a:pt x="113166" y="348165"/>
                </a:lnTo>
                <a:cubicBezTo>
                  <a:pt x="148687" y="360068"/>
                  <a:pt x="176542" y="387987"/>
                  <a:pt x="188369" y="423533"/>
                </a:cubicBezTo>
                <a:lnTo>
                  <a:pt x="212226" y="496796"/>
                </a:lnTo>
                <a:cubicBezTo>
                  <a:pt x="216312" y="508477"/>
                  <a:pt x="223906" y="518589"/>
                  <a:pt x="233977" y="525688"/>
                </a:cubicBezTo>
                <a:close/>
                <a:moveTo>
                  <a:pt x="550433" y="734045"/>
                </a:moveTo>
                <a:cubicBezTo>
                  <a:pt x="542570" y="728439"/>
                  <a:pt x="536651" y="720515"/>
                  <a:pt x="533510" y="711385"/>
                </a:cubicBezTo>
                <a:lnTo>
                  <a:pt x="519972" y="669821"/>
                </a:lnTo>
                <a:cubicBezTo>
                  <a:pt x="514689" y="653773"/>
                  <a:pt x="502120" y="641172"/>
                  <a:pt x="486085" y="635851"/>
                </a:cubicBezTo>
                <a:lnTo>
                  <a:pt x="445182" y="622519"/>
                </a:lnTo>
                <a:cubicBezTo>
                  <a:pt x="425985" y="616043"/>
                  <a:pt x="413028" y="598076"/>
                  <a:pt x="412946" y="577819"/>
                </a:cubicBezTo>
                <a:cubicBezTo>
                  <a:pt x="412958" y="557693"/>
                  <a:pt x="425737" y="539792"/>
                  <a:pt x="444769" y="533242"/>
                </a:cubicBezTo>
                <a:lnTo>
                  <a:pt x="486292" y="519786"/>
                </a:lnTo>
                <a:cubicBezTo>
                  <a:pt x="501935" y="514230"/>
                  <a:pt x="514127" y="501749"/>
                  <a:pt x="519312" y="485982"/>
                </a:cubicBezTo>
                <a:lnTo>
                  <a:pt x="532685" y="445037"/>
                </a:lnTo>
                <a:cubicBezTo>
                  <a:pt x="541072" y="420367"/>
                  <a:pt x="567868" y="407167"/>
                  <a:pt x="592538" y="415554"/>
                </a:cubicBezTo>
                <a:cubicBezTo>
                  <a:pt x="606105" y="420165"/>
                  <a:pt x="616840" y="430694"/>
                  <a:pt x="621715" y="444170"/>
                </a:cubicBezTo>
                <a:lnTo>
                  <a:pt x="635294" y="486023"/>
                </a:lnTo>
                <a:cubicBezTo>
                  <a:pt x="640685" y="501926"/>
                  <a:pt x="653208" y="514391"/>
                  <a:pt x="669140" y="519703"/>
                </a:cubicBezTo>
                <a:lnTo>
                  <a:pt x="710085" y="533035"/>
                </a:lnTo>
                <a:cubicBezTo>
                  <a:pt x="734907" y="540799"/>
                  <a:pt x="748739" y="567215"/>
                  <a:pt x="740975" y="592042"/>
                </a:cubicBezTo>
                <a:cubicBezTo>
                  <a:pt x="736546" y="606208"/>
                  <a:pt x="725695" y="617459"/>
                  <a:pt x="711694" y="622396"/>
                </a:cubicBezTo>
                <a:lnTo>
                  <a:pt x="669842" y="635975"/>
                </a:lnTo>
                <a:cubicBezTo>
                  <a:pt x="653889" y="641362"/>
                  <a:pt x="641386" y="653921"/>
                  <a:pt x="636079" y="669903"/>
                </a:cubicBezTo>
                <a:lnTo>
                  <a:pt x="622788" y="710724"/>
                </a:lnTo>
                <a:cubicBezTo>
                  <a:pt x="619569" y="720217"/>
                  <a:pt x="613460" y="728472"/>
                  <a:pt x="605246" y="734251"/>
                </a:cubicBezTo>
                <a:cubicBezTo>
                  <a:pt x="588819" y="745932"/>
                  <a:pt x="566774" y="745845"/>
                  <a:pt x="550433" y="734045"/>
                </a:cubicBezTo>
                <a:close/>
              </a:path>
            </a:pathLst>
          </a:custGeom>
          <a:solidFill>
            <a:schemeClr val="bg1"/>
          </a:solidFill>
          <a:ln w="1508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Segoe Sans Display"/>
              <a:ea typeface="+mn-ea"/>
              <a:cs typeface="+mn-cs"/>
            </a:endParaRPr>
          </a:p>
        </p:txBody>
      </p:sp>
      <p:grpSp>
        <p:nvGrpSpPr>
          <p:cNvPr id="78" name="Group 77">
            <a:extLst>
              <a:ext uri="{FF2B5EF4-FFF2-40B4-BE49-F238E27FC236}">
                <a16:creationId xmlns:a16="http://schemas.microsoft.com/office/drawing/2014/main" id="{58CE64B3-1115-B14E-97B9-B96B3A2B2FD9}"/>
              </a:ext>
              <a:ext uri="{C183D7F6-B498-43B3-948B-1728B52AA6E4}">
                <adec:decorative xmlns:adec="http://schemas.microsoft.com/office/drawing/2017/decorative" val="1"/>
              </a:ext>
            </a:extLst>
          </p:cNvPr>
          <p:cNvGrpSpPr/>
          <p:nvPr/>
        </p:nvGrpSpPr>
        <p:grpSpPr>
          <a:xfrm>
            <a:off x="2143363" y="2470481"/>
            <a:ext cx="622062" cy="622062"/>
            <a:chOff x="2143363" y="2252744"/>
            <a:chExt cx="622062" cy="622062"/>
          </a:xfrm>
          <a:solidFill>
            <a:schemeClr val="accent2"/>
          </a:solidFill>
        </p:grpSpPr>
        <p:grpSp>
          <p:nvGrpSpPr>
            <p:cNvPr id="44" name="Group 43">
              <a:extLst>
                <a:ext uri="{FF2B5EF4-FFF2-40B4-BE49-F238E27FC236}">
                  <a16:creationId xmlns:a16="http://schemas.microsoft.com/office/drawing/2014/main" id="{B4A1670C-6E09-A718-E677-B7C7F7904169}"/>
                </a:ext>
              </a:extLst>
            </p:cNvPr>
            <p:cNvGrpSpPr/>
            <p:nvPr/>
          </p:nvGrpSpPr>
          <p:grpSpPr>
            <a:xfrm>
              <a:off x="2143363" y="2252744"/>
              <a:ext cx="622062" cy="622062"/>
              <a:chOff x="1980852" y="1362935"/>
              <a:chExt cx="771526" cy="771526"/>
            </a:xfrm>
            <a:grpFill/>
          </p:grpSpPr>
          <p:sp>
            <p:nvSpPr>
              <p:cNvPr id="46" name="Oval 45">
                <a:extLst>
                  <a:ext uri="{FF2B5EF4-FFF2-40B4-BE49-F238E27FC236}">
                    <a16:creationId xmlns:a16="http://schemas.microsoft.com/office/drawing/2014/main" id="{A3AD8D81-AB35-825C-7EBD-EB5D21C2BA7C}"/>
                  </a:ext>
                </a:extLst>
              </p:cNvPr>
              <p:cNvSpPr/>
              <p:nvPr/>
            </p:nvSpPr>
            <p:spPr>
              <a:xfrm>
                <a:off x="1980852" y="1362935"/>
                <a:ext cx="771526" cy="771526"/>
              </a:xfrm>
              <a:prstGeom prst="ellipse">
                <a:avLst/>
              </a:prstGeom>
              <a:grpFill/>
              <a:ln>
                <a:noFill/>
              </a:ln>
              <a:effectLst>
                <a:outerShdw blurRad="101600" dist="50800" dir="2700000" algn="tl" rotWithShape="0">
                  <a:schemeClr val="bg1">
                    <a:lumMod val="50000"/>
                    <a:lumOff val="50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32472"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225B61"/>
                  </a:solidFill>
                  <a:effectLst/>
                  <a:uLnTx/>
                  <a:uFillTx/>
                  <a:latin typeface="Segoe Sans Display Semibold"/>
                  <a:ea typeface="+mn-ea"/>
                  <a:cs typeface="Segoe Sans Display Semibold" pitchFamily="2" charset="0"/>
                </a:endParaRPr>
              </a:p>
            </p:txBody>
          </p:sp>
          <p:sp>
            <p:nvSpPr>
              <p:cNvPr id="47" name="Oval 46">
                <a:extLst>
                  <a:ext uri="{FF2B5EF4-FFF2-40B4-BE49-F238E27FC236}">
                    <a16:creationId xmlns:a16="http://schemas.microsoft.com/office/drawing/2014/main" id="{5364704E-CDBD-62CB-9F72-51A5C0E9C292}"/>
                  </a:ext>
                </a:extLst>
              </p:cNvPr>
              <p:cNvSpPr/>
              <p:nvPr/>
            </p:nvSpPr>
            <p:spPr>
              <a:xfrm>
                <a:off x="2010164" y="1392248"/>
                <a:ext cx="712904" cy="712901"/>
              </a:xfrm>
              <a:prstGeom prst="ellipse">
                <a:avLst/>
              </a:prstGeom>
              <a:grpFill/>
              <a:ln>
                <a:noFill/>
              </a:ln>
              <a:effectLst>
                <a:outerShdw blurRad="101600" dist="50800" dir="2700000" algn="tl" rotWithShape="0">
                  <a:schemeClr val="bg1">
                    <a:lumMod val="50000"/>
                    <a:lumOff val="50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32472" rtl="0" eaLnBrk="1" fontAlgn="base" latinLnBrk="0" hangingPunct="1">
                  <a:lnSpc>
                    <a:spcPct val="100000"/>
                  </a:lnSpc>
                  <a:spcBef>
                    <a:spcPct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Segoe Sans Display Semibold" pitchFamily="2" charset="0"/>
                  <a:ea typeface="+mn-ea"/>
                  <a:cs typeface="Segoe Sans Display Semibold" pitchFamily="2" charset="0"/>
                </a:endParaRPr>
              </a:p>
            </p:txBody>
          </p:sp>
        </p:grpSp>
        <p:sp>
          <p:nvSpPr>
            <p:cNvPr id="77" name="Graphic 9">
              <a:extLst>
                <a:ext uri="{FF2B5EF4-FFF2-40B4-BE49-F238E27FC236}">
                  <a16:creationId xmlns:a16="http://schemas.microsoft.com/office/drawing/2014/main" id="{41415B02-595C-5FC6-9B29-ADB5F51FF279}"/>
                </a:ext>
              </a:extLst>
            </p:cNvPr>
            <p:cNvSpPr/>
            <p:nvPr/>
          </p:nvSpPr>
          <p:spPr>
            <a:xfrm>
              <a:off x="2302968" y="2404380"/>
              <a:ext cx="302853" cy="318791"/>
            </a:xfrm>
            <a:custGeom>
              <a:avLst/>
              <a:gdLst>
                <a:gd name="connsiteX0" fmla="*/ 134104 w 180975"/>
                <a:gd name="connsiteY0" fmla="*/ 3949 h 190500"/>
                <a:gd name="connsiteX1" fmla="*/ 140494 w 180975"/>
                <a:gd name="connsiteY1" fmla="*/ 0 h 190500"/>
                <a:gd name="connsiteX2" fmla="*/ 154781 w 180975"/>
                <a:gd name="connsiteY2" fmla="*/ 0 h 190500"/>
                <a:gd name="connsiteX3" fmla="*/ 161171 w 180975"/>
                <a:gd name="connsiteY3" fmla="*/ 3949 h 190500"/>
                <a:gd name="connsiteX4" fmla="*/ 170696 w 180975"/>
                <a:gd name="connsiteY4" fmla="*/ 22999 h 190500"/>
                <a:gd name="connsiteX5" fmla="*/ 170509 w 180975"/>
                <a:gd name="connsiteY5" fmla="*/ 29738 h 190500"/>
                <a:gd name="connsiteX6" fmla="*/ 161925 w 180975"/>
                <a:gd name="connsiteY6" fmla="*/ 44760 h 190500"/>
                <a:gd name="connsiteX7" fmla="*/ 161925 w 180975"/>
                <a:gd name="connsiteY7" fmla="*/ 95250 h 190500"/>
                <a:gd name="connsiteX8" fmla="*/ 173831 w 180975"/>
                <a:gd name="connsiteY8" fmla="*/ 95250 h 190500"/>
                <a:gd name="connsiteX9" fmla="*/ 180975 w 180975"/>
                <a:gd name="connsiteY9" fmla="*/ 102394 h 190500"/>
                <a:gd name="connsiteX10" fmla="*/ 180975 w 180975"/>
                <a:gd name="connsiteY10" fmla="*/ 119063 h 190500"/>
                <a:gd name="connsiteX11" fmla="*/ 114300 w 180975"/>
                <a:gd name="connsiteY11" fmla="*/ 119063 h 190500"/>
                <a:gd name="connsiteX12" fmla="*/ 114300 w 180975"/>
                <a:gd name="connsiteY12" fmla="*/ 102394 h 190500"/>
                <a:gd name="connsiteX13" fmla="*/ 121444 w 180975"/>
                <a:gd name="connsiteY13" fmla="*/ 95250 h 190500"/>
                <a:gd name="connsiteX14" fmla="*/ 133350 w 180975"/>
                <a:gd name="connsiteY14" fmla="*/ 95250 h 190500"/>
                <a:gd name="connsiteX15" fmla="*/ 133350 w 180975"/>
                <a:gd name="connsiteY15" fmla="*/ 44760 h 190500"/>
                <a:gd name="connsiteX16" fmla="*/ 124766 w 180975"/>
                <a:gd name="connsiteY16" fmla="*/ 29738 h 190500"/>
                <a:gd name="connsiteX17" fmla="*/ 124579 w 180975"/>
                <a:gd name="connsiteY17" fmla="*/ 22999 h 190500"/>
                <a:gd name="connsiteX18" fmla="*/ 134104 w 180975"/>
                <a:gd name="connsiteY18" fmla="*/ 3949 h 190500"/>
                <a:gd name="connsiteX19" fmla="*/ 114300 w 180975"/>
                <a:gd name="connsiteY19" fmla="*/ 133350 h 190500"/>
                <a:gd name="connsiteX20" fmla="*/ 114300 w 180975"/>
                <a:gd name="connsiteY20" fmla="*/ 157163 h 190500"/>
                <a:gd name="connsiteX21" fmla="*/ 147638 w 180975"/>
                <a:gd name="connsiteY21" fmla="*/ 190500 h 190500"/>
                <a:gd name="connsiteX22" fmla="*/ 180975 w 180975"/>
                <a:gd name="connsiteY22" fmla="*/ 157163 h 190500"/>
                <a:gd name="connsiteX23" fmla="*/ 180975 w 180975"/>
                <a:gd name="connsiteY23" fmla="*/ 133350 h 190500"/>
                <a:gd name="connsiteX24" fmla="*/ 114300 w 180975"/>
                <a:gd name="connsiteY24" fmla="*/ 133350 h 190500"/>
                <a:gd name="connsiteX25" fmla="*/ 65041 w 180975"/>
                <a:gd name="connsiteY25" fmla="*/ 2022 h 190500"/>
                <a:gd name="connsiteX26" fmla="*/ 71688 w 180975"/>
                <a:gd name="connsiteY26" fmla="*/ 1291 h 190500"/>
                <a:gd name="connsiteX27" fmla="*/ 104775 w 180975"/>
                <a:gd name="connsiteY27" fmla="*/ 50006 h 190500"/>
                <a:gd name="connsiteX28" fmla="*/ 76540 w 180975"/>
                <a:gd name="connsiteY28" fmla="*/ 96504 h 190500"/>
                <a:gd name="connsiteX29" fmla="*/ 76540 w 180975"/>
                <a:gd name="connsiteY29" fmla="*/ 166346 h 190500"/>
                <a:gd name="connsiteX30" fmla="*/ 52388 w 180975"/>
                <a:gd name="connsiteY30" fmla="*/ 190498 h 190500"/>
                <a:gd name="connsiteX31" fmla="*/ 28235 w 180975"/>
                <a:gd name="connsiteY31" fmla="*/ 166346 h 190500"/>
                <a:gd name="connsiteX32" fmla="*/ 28235 w 180975"/>
                <a:gd name="connsiteY32" fmla="*/ 96504 h 190500"/>
                <a:gd name="connsiteX33" fmla="*/ 0 w 180975"/>
                <a:gd name="connsiteY33" fmla="*/ 50006 h 190500"/>
                <a:gd name="connsiteX34" fmla="*/ 33085 w 180975"/>
                <a:gd name="connsiteY34" fmla="*/ 1292 h 190500"/>
                <a:gd name="connsiteX35" fmla="*/ 39732 w 180975"/>
                <a:gd name="connsiteY35" fmla="*/ 2023 h 190500"/>
                <a:gd name="connsiteX36" fmla="*/ 42862 w 180975"/>
                <a:gd name="connsiteY36" fmla="*/ 7932 h 190500"/>
                <a:gd name="connsiteX37" fmla="*/ 42862 w 180975"/>
                <a:gd name="connsiteY37" fmla="*/ 42861 h 190500"/>
                <a:gd name="connsiteX38" fmla="*/ 52387 w 180975"/>
                <a:gd name="connsiteY38" fmla="*/ 52386 h 190500"/>
                <a:gd name="connsiteX39" fmla="*/ 61912 w 180975"/>
                <a:gd name="connsiteY39" fmla="*/ 42861 h 190500"/>
                <a:gd name="connsiteX40" fmla="*/ 61912 w 180975"/>
                <a:gd name="connsiteY40" fmla="*/ 7932 h 190500"/>
                <a:gd name="connsiteX41" fmla="*/ 65041 w 180975"/>
                <a:gd name="connsiteY41" fmla="*/ 2022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80975" h="190500">
                  <a:moveTo>
                    <a:pt x="134104" y="3949"/>
                  </a:moveTo>
                  <a:cubicBezTo>
                    <a:pt x="135314" y="1529"/>
                    <a:pt x="137788" y="0"/>
                    <a:pt x="140494" y="0"/>
                  </a:cubicBezTo>
                  <a:lnTo>
                    <a:pt x="154781" y="0"/>
                  </a:lnTo>
                  <a:cubicBezTo>
                    <a:pt x="157487" y="0"/>
                    <a:pt x="159961" y="1529"/>
                    <a:pt x="161171" y="3949"/>
                  </a:cubicBezTo>
                  <a:lnTo>
                    <a:pt x="170696" y="22999"/>
                  </a:lnTo>
                  <a:cubicBezTo>
                    <a:pt x="171764" y="25135"/>
                    <a:pt x="171694" y="27664"/>
                    <a:pt x="170509" y="29738"/>
                  </a:cubicBezTo>
                  <a:lnTo>
                    <a:pt x="161925" y="44760"/>
                  </a:lnTo>
                  <a:lnTo>
                    <a:pt x="161925" y="95250"/>
                  </a:lnTo>
                  <a:lnTo>
                    <a:pt x="173831" y="95250"/>
                  </a:lnTo>
                  <a:cubicBezTo>
                    <a:pt x="177777" y="95250"/>
                    <a:pt x="180975" y="98449"/>
                    <a:pt x="180975" y="102394"/>
                  </a:cubicBezTo>
                  <a:lnTo>
                    <a:pt x="180975" y="119063"/>
                  </a:lnTo>
                  <a:lnTo>
                    <a:pt x="114300" y="119063"/>
                  </a:lnTo>
                  <a:lnTo>
                    <a:pt x="114300" y="102394"/>
                  </a:lnTo>
                  <a:cubicBezTo>
                    <a:pt x="114300" y="98449"/>
                    <a:pt x="117499" y="95250"/>
                    <a:pt x="121444" y="95250"/>
                  </a:cubicBezTo>
                  <a:lnTo>
                    <a:pt x="133350" y="95250"/>
                  </a:lnTo>
                  <a:lnTo>
                    <a:pt x="133350" y="44760"/>
                  </a:lnTo>
                  <a:lnTo>
                    <a:pt x="124766" y="29738"/>
                  </a:lnTo>
                  <a:cubicBezTo>
                    <a:pt x="123581" y="27664"/>
                    <a:pt x="123511" y="25135"/>
                    <a:pt x="124579" y="22999"/>
                  </a:cubicBezTo>
                  <a:lnTo>
                    <a:pt x="134104" y="3949"/>
                  </a:lnTo>
                  <a:close/>
                  <a:moveTo>
                    <a:pt x="114300" y="133350"/>
                  </a:moveTo>
                  <a:lnTo>
                    <a:pt x="114300" y="157163"/>
                  </a:lnTo>
                  <a:cubicBezTo>
                    <a:pt x="114300" y="175574"/>
                    <a:pt x="129226" y="190500"/>
                    <a:pt x="147638" y="190500"/>
                  </a:cubicBezTo>
                  <a:cubicBezTo>
                    <a:pt x="166049" y="190500"/>
                    <a:pt x="180975" y="175574"/>
                    <a:pt x="180975" y="157163"/>
                  </a:cubicBezTo>
                  <a:lnTo>
                    <a:pt x="180975" y="133350"/>
                  </a:lnTo>
                  <a:lnTo>
                    <a:pt x="114300" y="133350"/>
                  </a:lnTo>
                  <a:close/>
                  <a:moveTo>
                    <a:pt x="65041" y="2022"/>
                  </a:moveTo>
                  <a:cubicBezTo>
                    <a:pt x="66999" y="692"/>
                    <a:pt x="69488" y="419"/>
                    <a:pt x="71688" y="1291"/>
                  </a:cubicBezTo>
                  <a:cubicBezTo>
                    <a:pt x="91057" y="8970"/>
                    <a:pt x="104775" y="27878"/>
                    <a:pt x="104775" y="50006"/>
                  </a:cubicBezTo>
                  <a:cubicBezTo>
                    <a:pt x="104775" y="70238"/>
                    <a:pt x="93308" y="87777"/>
                    <a:pt x="76540" y="96504"/>
                  </a:cubicBezTo>
                  <a:lnTo>
                    <a:pt x="76540" y="166346"/>
                  </a:lnTo>
                  <a:cubicBezTo>
                    <a:pt x="76540" y="179684"/>
                    <a:pt x="65727" y="190498"/>
                    <a:pt x="52388" y="190498"/>
                  </a:cubicBezTo>
                  <a:cubicBezTo>
                    <a:pt x="39048" y="190498"/>
                    <a:pt x="28235" y="179684"/>
                    <a:pt x="28235" y="166346"/>
                  </a:cubicBezTo>
                  <a:lnTo>
                    <a:pt x="28235" y="96504"/>
                  </a:lnTo>
                  <a:cubicBezTo>
                    <a:pt x="11467" y="87777"/>
                    <a:pt x="0" y="70238"/>
                    <a:pt x="0" y="50006"/>
                  </a:cubicBezTo>
                  <a:cubicBezTo>
                    <a:pt x="0" y="27879"/>
                    <a:pt x="13716" y="8972"/>
                    <a:pt x="33085" y="1292"/>
                  </a:cubicBezTo>
                  <a:cubicBezTo>
                    <a:pt x="35285" y="419"/>
                    <a:pt x="37774" y="693"/>
                    <a:pt x="39732" y="2023"/>
                  </a:cubicBezTo>
                  <a:cubicBezTo>
                    <a:pt x="41689" y="3353"/>
                    <a:pt x="42862" y="5566"/>
                    <a:pt x="42862" y="7932"/>
                  </a:cubicBezTo>
                  <a:lnTo>
                    <a:pt x="42862" y="42861"/>
                  </a:lnTo>
                  <a:cubicBezTo>
                    <a:pt x="42862" y="48122"/>
                    <a:pt x="47126" y="52386"/>
                    <a:pt x="52387" y="52386"/>
                  </a:cubicBezTo>
                  <a:cubicBezTo>
                    <a:pt x="57647" y="52386"/>
                    <a:pt x="61912" y="48122"/>
                    <a:pt x="61912" y="42861"/>
                  </a:cubicBezTo>
                  <a:lnTo>
                    <a:pt x="61912" y="7932"/>
                  </a:lnTo>
                  <a:cubicBezTo>
                    <a:pt x="61912" y="5565"/>
                    <a:pt x="63084" y="3352"/>
                    <a:pt x="65041" y="2022"/>
                  </a:cubicBezTo>
                  <a:close/>
                </a:path>
              </a:pathLst>
            </a:custGeom>
            <a:solidFill>
              <a:schemeClr val="bg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Segoe Sans Display"/>
                <a:ea typeface="+mn-ea"/>
                <a:cs typeface="+mn-cs"/>
              </a:endParaRPr>
            </a:p>
          </p:txBody>
        </p:sp>
      </p:grpSp>
      <p:sp>
        <p:nvSpPr>
          <p:cNvPr id="4" name="Title 12">
            <a:extLst>
              <a:ext uri="{FF2B5EF4-FFF2-40B4-BE49-F238E27FC236}">
                <a16:creationId xmlns:a16="http://schemas.microsoft.com/office/drawing/2014/main" id="{04F1957D-9F47-26FC-F6AC-D05479779D76}"/>
              </a:ext>
            </a:extLst>
          </p:cNvPr>
          <p:cNvSpPr txBox="1">
            <a:spLocks noGrp="1"/>
          </p:cNvSpPr>
          <p:nvPr>
            <p:ph type="title" idx="4294967295"/>
          </p:nvPr>
        </p:nvSpPr>
        <p:spPr>
          <a:xfrm>
            <a:off x="709757" y="560679"/>
            <a:ext cx="9371013"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100000"/>
              </a:lnSpc>
              <a:spcBef>
                <a:spcPct val="0"/>
              </a:spcBef>
              <a:buNone/>
              <a:defRPr sz="3600" b="0" i="0" kern="1200">
                <a:solidFill>
                  <a:schemeClr val="tx1"/>
                </a:solidFill>
                <a:latin typeface="+mj-lt"/>
                <a:ea typeface="+mj-ea"/>
                <a:cs typeface="Segoe Sans Display" pitchFamily="2"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Montserrat" pitchFamily="2" charset="0"/>
              </a:rPr>
              <a:t>Fabric IQ </a:t>
            </a:r>
          </a:p>
        </p:txBody>
      </p:sp>
      <p:sp>
        <p:nvSpPr>
          <p:cNvPr id="22" name="Subtitle 1">
            <a:extLst>
              <a:ext uri="{FF2B5EF4-FFF2-40B4-BE49-F238E27FC236}">
                <a16:creationId xmlns:a16="http://schemas.microsoft.com/office/drawing/2014/main" id="{D66ADC42-C3E8-B651-4F4E-AC30063AC457}"/>
              </a:ext>
            </a:extLst>
          </p:cNvPr>
          <p:cNvSpPr txBox="1">
            <a:spLocks/>
          </p:cNvSpPr>
          <p:nvPr/>
        </p:nvSpPr>
        <p:spPr>
          <a:xfrm>
            <a:off x="729693" y="1434940"/>
            <a:ext cx="9613665" cy="492443"/>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00" b="0" i="0" kern="1200">
                <a:solidFill>
                  <a:schemeClr val="accent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accent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 semantic foundation that powers trustworthy agentic experiences and accelerates</a:t>
            </a:r>
            <a:b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time-to-insight</a:t>
            </a:r>
          </a:p>
        </p:txBody>
      </p:sp>
      <p:sp>
        <p:nvSpPr>
          <p:cNvPr id="23" name="Subtitle 1">
            <a:extLst>
              <a:ext uri="{FF2B5EF4-FFF2-40B4-BE49-F238E27FC236}">
                <a16:creationId xmlns:a16="http://schemas.microsoft.com/office/drawing/2014/main" id="{738E23F2-3B5E-A3EB-6D3D-4A402DCD17C9}"/>
              </a:ext>
            </a:extLst>
          </p:cNvPr>
          <p:cNvSpPr txBox="1">
            <a:spLocks/>
          </p:cNvSpPr>
          <p:nvPr/>
        </p:nvSpPr>
        <p:spPr>
          <a:xfrm>
            <a:off x="733388" y="3223226"/>
            <a:ext cx="3474720" cy="1029550"/>
          </a:xfrm>
          <a:prstGeom prst="rect">
            <a:avLst/>
          </a:prstGeom>
          <a:solidFill>
            <a:srgbClr val="182C61"/>
          </a:solidFill>
        </p:spPr>
        <p:txBody>
          <a:bodyPr wrap="square" lIns="182880" tIns="45720" rIns="182880" bIns="45720" anchor="ctr">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accent1"/>
                </a:solidFill>
                <a:latin typeface="Segoe UI Semilight" panose="020B0402040204020203" pitchFamily="34" charset="0"/>
                <a:ea typeface="+mn-ea"/>
                <a:cs typeface="Segoe UI Semilight" panose="020B04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accent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accent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accent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Streamline creation of a semantic data foundation with </a:t>
            </a:r>
            <a:br>
              <a:rPr kumimoji="0" lang="en-US" sz="15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15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no-code tools</a:t>
            </a:r>
          </a:p>
        </p:txBody>
      </p:sp>
      <p:sp>
        <p:nvSpPr>
          <p:cNvPr id="60" name="TextBox 59">
            <a:extLst>
              <a:ext uri="{FF2B5EF4-FFF2-40B4-BE49-F238E27FC236}">
                <a16:creationId xmlns:a16="http://schemas.microsoft.com/office/drawing/2014/main" id="{0E607EC2-E8E0-EBF6-3C65-A3F4291BB22A}"/>
              </a:ext>
            </a:extLst>
          </p:cNvPr>
          <p:cNvSpPr txBox="1"/>
          <p:nvPr/>
        </p:nvSpPr>
        <p:spPr>
          <a:xfrm>
            <a:off x="866663" y="4345112"/>
            <a:ext cx="3200400" cy="1077218"/>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Sans Display"/>
                <a:ea typeface="+mn-ea"/>
                <a:cs typeface="Segoe UI" panose="020B0502040204020203" pitchFamily="34" charset="0"/>
              </a:rPr>
              <a:t>Empower everyone to build a shared semantic foundation and align data, models, and systems in real time using no-code tools built into the solutions they already use</a:t>
            </a:r>
          </a:p>
        </p:txBody>
      </p:sp>
      <p:sp>
        <p:nvSpPr>
          <p:cNvPr id="33" name="Subtitle 1">
            <a:extLst>
              <a:ext uri="{FF2B5EF4-FFF2-40B4-BE49-F238E27FC236}">
                <a16:creationId xmlns:a16="http://schemas.microsoft.com/office/drawing/2014/main" id="{3D0EF076-842B-B5EA-E5E4-3E1102282C83}"/>
              </a:ext>
            </a:extLst>
          </p:cNvPr>
          <p:cNvSpPr txBox="1">
            <a:spLocks/>
          </p:cNvSpPr>
          <p:nvPr/>
        </p:nvSpPr>
        <p:spPr>
          <a:xfrm>
            <a:off x="4430247" y="3223226"/>
            <a:ext cx="3474720" cy="1029550"/>
          </a:xfrm>
          <a:prstGeom prst="rect">
            <a:avLst/>
          </a:prstGeom>
          <a:solidFill>
            <a:srgbClr val="182C61"/>
          </a:solidFill>
        </p:spPr>
        <p:txBody>
          <a:bodyPr wrap="square" lIns="182880" tIns="45720" rIns="182880" bIns="45720" anchor="ctr">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accent1"/>
                </a:solidFill>
                <a:latin typeface="Segoe UI Semilight" panose="020B0402040204020203" pitchFamily="34" charset="0"/>
                <a:ea typeface="+mn-ea"/>
                <a:cs typeface="Segoe UI Semilight" panose="020B04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accent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accent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accent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Leverage a shared system of intelligence and act on</a:t>
            </a:r>
            <a:br>
              <a:rPr kumimoji="0" lang="en-US" sz="15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15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context-rich insights</a:t>
            </a:r>
          </a:p>
        </p:txBody>
      </p:sp>
      <p:sp>
        <p:nvSpPr>
          <p:cNvPr id="61" name="TextBox 60">
            <a:extLst>
              <a:ext uri="{FF2B5EF4-FFF2-40B4-BE49-F238E27FC236}">
                <a16:creationId xmlns:a16="http://schemas.microsoft.com/office/drawing/2014/main" id="{0C32250F-C278-0FA8-E9FE-01379C2807F1}"/>
              </a:ext>
            </a:extLst>
          </p:cNvPr>
          <p:cNvSpPr txBox="1"/>
          <p:nvPr/>
        </p:nvSpPr>
        <p:spPr>
          <a:xfrm>
            <a:off x="4490731" y="4345112"/>
            <a:ext cx="3200400" cy="1077218"/>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Sans Display"/>
                <a:ea typeface="+mn-ea"/>
                <a:cs typeface="Segoe UI" panose="020B0502040204020203" pitchFamily="34" charset="0"/>
              </a:rPr>
              <a:t>Work from a consistent, trusted foundation where people and AI use shared business concepts, logic, and rules to uncover insights faster and take action ​in the moment</a:t>
            </a:r>
          </a:p>
        </p:txBody>
      </p:sp>
      <p:sp>
        <p:nvSpPr>
          <p:cNvPr id="38" name="Subtitle 1">
            <a:extLst>
              <a:ext uri="{FF2B5EF4-FFF2-40B4-BE49-F238E27FC236}">
                <a16:creationId xmlns:a16="http://schemas.microsoft.com/office/drawing/2014/main" id="{B97B3E9C-354D-E104-A05D-AAF33F85E5A9}"/>
              </a:ext>
            </a:extLst>
          </p:cNvPr>
          <p:cNvSpPr txBox="1">
            <a:spLocks/>
          </p:cNvSpPr>
          <p:nvPr/>
        </p:nvSpPr>
        <p:spPr>
          <a:xfrm>
            <a:off x="8118417" y="3223226"/>
            <a:ext cx="3474720" cy="1029550"/>
          </a:xfrm>
          <a:prstGeom prst="rect">
            <a:avLst/>
          </a:prstGeom>
          <a:solidFill>
            <a:srgbClr val="182C61"/>
          </a:solidFill>
        </p:spPr>
        <p:txBody>
          <a:bodyPr wrap="square" lIns="182880" tIns="45720" rIns="182880" bIns="45720" anchor="ctr">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accent1"/>
                </a:solidFill>
                <a:latin typeface="Segoe UI Semilight" panose="020B0402040204020203" pitchFamily="34" charset="0"/>
                <a:ea typeface="+mn-ea"/>
                <a:cs typeface="Segoe UI Semilight" panose="020B04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accent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accent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accent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accent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5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Power Microsoft Foundry agents that understand your</a:t>
            </a:r>
            <a:br>
              <a:rPr kumimoji="0" lang="en-US" sz="15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15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business context</a:t>
            </a:r>
          </a:p>
        </p:txBody>
      </p:sp>
      <p:sp>
        <p:nvSpPr>
          <p:cNvPr id="62" name="TextBox 61">
            <a:extLst>
              <a:ext uri="{FF2B5EF4-FFF2-40B4-BE49-F238E27FC236}">
                <a16:creationId xmlns:a16="http://schemas.microsoft.com/office/drawing/2014/main" id="{83C55F1F-E905-8604-4BF6-7C76D0A32ED0}"/>
              </a:ext>
            </a:extLst>
          </p:cNvPr>
          <p:cNvSpPr txBox="1"/>
          <p:nvPr/>
        </p:nvSpPr>
        <p:spPr>
          <a:xfrm>
            <a:off x="8115983" y="4345112"/>
            <a:ext cx="3200400" cy="1077218"/>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Sans Display"/>
                <a:ea typeface="+mn-ea"/>
                <a:cs typeface="Segoe UI" panose="020B0502040204020203" pitchFamily="34" charset="0"/>
              </a:rPr>
              <a:t>Fuel AI agents where they’re built with shared business context, so they learn, adapt, and build on each other’s knowledge to drive smarter decisions aligned business priorities </a:t>
            </a:r>
          </a:p>
        </p:txBody>
      </p:sp>
      <p:pic>
        <p:nvPicPr>
          <p:cNvPr id="6" name="Picture 5">
            <a:extLst>
              <a:ext uri="{FF2B5EF4-FFF2-40B4-BE49-F238E27FC236}">
                <a16:creationId xmlns:a16="http://schemas.microsoft.com/office/drawing/2014/main" id="{326A965B-2AD4-D032-180E-BCA2D429E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7" name="Group 6">
            <a:extLst>
              <a:ext uri="{FF2B5EF4-FFF2-40B4-BE49-F238E27FC236}">
                <a16:creationId xmlns:a16="http://schemas.microsoft.com/office/drawing/2014/main" id="{15DDD770-ED26-1F27-73AE-B25BB4B353D5}"/>
              </a:ext>
            </a:extLst>
          </p:cNvPr>
          <p:cNvGrpSpPr/>
          <p:nvPr/>
        </p:nvGrpSpPr>
        <p:grpSpPr>
          <a:xfrm>
            <a:off x="9310180" y="237745"/>
            <a:ext cx="2331720" cy="282785"/>
            <a:chOff x="9310180" y="237745"/>
            <a:chExt cx="2331720" cy="282785"/>
          </a:xfrm>
        </p:grpSpPr>
        <p:pic>
          <p:nvPicPr>
            <p:cNvPr id="8" name="Image 0" descr="assets/acuvate.png">
              <a:extLst>
                <a:ext uri="{FF2B5EF4-FFF2-40B4-BE49-F238E27FC236}">
                  <a16:creationId xmlns:a16="http://schemas.microsoft.com/office/drawing/2014/main" id="{EF09BBA2-6004-4C58-50BF-CAD4A3C5F55A}"/>
                </a:ext>
              </a:extLst>
            </p:cNvPr>
            <p:cNvPicPr>
              <a:picLocks noChangeAspect="1"/>
            </p:cNvPicPr>
            <p:nvPr/>
          </p:nvPicPr>
          <p:blipFill>
            <a:blip r:embed="rId5"/>
            <a:stretch>
              <a:fillRect/>
            </a:stretch>
          </p:blipFill>
          <p:spPr>
            <a:xfrm>
              <a:off x="9310180" y="263544"/>
              <a:ext cx="841248" cy="249474"/>
            </a:xfrm>
            <a:prstGeom prst="rect">
              <a:avLst/>
            </a:prstGeom>
          </p:spPr>
        </p:pic>
        <p:sp>
          <p:nvSpPr>
            <p:cNvPr id="9" name="Shape 0">
              <a:extLst>
                <a:ext uri="{FF2B5EF4-FFF2-40B4-BE49-F238E27FC236}">
                  <a16:creationId xmlns:a16="http://schemas.microsoft.com/office/drawing/2014/main" id="{351F87F7-7E89-51F7-781C-EA09D6C40453}"/>
                </a:ext>
              </a:extLst>
            </p:cNvPr>
            <p:cNvSpPr/>
            <p:nvPr/>
          </p:nvSpPr>
          <p:spPr>
            <a:xfrm>
              <a:off x="10224580" y="237745"/>
              <a:ext cx="0" cy="282785"/>
            </a:xfrm>
            <a:prstGeom prst="line">
              <a:avLst/>
            </a:prstGeom>
            <a:no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pic>
          <p:nvPicPr>
            <p:cNvPr id="10" name="Image 1" descr="assets/microsoft.png">
              <a:extLst>
                <a:ext uri="{FF2B5EF4-FFF2-40B4-BE49-F238E27FC236}">
                  <a16:creationId xmlns:a16="http://schemas.microsoft.com/office/drawing/2014/main" id="{D5E1F0C9-EBB3-FCA5-292A-8FFCABED0384}"/>
                </a:ext>
              </a:extLst>
            </p:cNvPr>
            <p:cNvPicPr>
              <a:picLocks noChangeAspect="1"/>
            </p:cNvPicPr>
            <p:nvPr/>
          </p:nvPicPr>
          <p:blipFill>
            <a:blip r:embed="rId6"/>
            <a:stretch>
              <a:fillRect/>
            </a:stretch>
          </p:blipFill>
          <p:spPr>
            <a:xfrm>
              <a:off x="10316020" y="237745"/>
              <a:ext cx="1325880" cy="282785"/>
            </a:xfrm>
            <a:prstGeom prst="rect">
              <a:avLst/>
            </a:prstGeom>
          </p:spPr>
        </p:pic>
      </p:grpSp>
      <p:sp>
        <p:nvSpPr>
          <p:cNvPr id="16" name="Rectangle 15">
            <a:extLst>
              <a:ext uri="{FF2B5EF4-FFF2-40B4-BE49-F238E27FC236}">
                <a16:creationId xmlns:a16="http://schemas.microsoft.com/office/drawing/2014/main" id="{98BE2DDB-E070-8212-34FB-570069F8E33E}"/>
              </a:ext>
            </a:extLst>
          </p:cNvPr>
          <p:cNvSpPr/>
          <p:nvPr/>
        </p:nvSpPr>
        <p:spPr>
          <a:xfrm>
            <a:off x="723637" y="1128830"/>
            <a:ext cx="188218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2443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92334D-EC95-6215-CBA9-19BAAA03253D}"/>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B8DA0FAA-4999-FAE6-D15B-5CE4F92DD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2" name="Title 49">
            <a:extLst>
              <a:ext uri="{FF2B5EF4-FFF2-40B4-BE49-F238E27FC236}">
                <a16:creationId xmlns:a16="http://schemas.microsoft.com/office/drawing/2014/main" id="{A99978B4-4B3D-5AAE-DA9C-3FF698BC16BE}"/>
              </a:ext>
            </a:extLst>
          </p:cNvPr>
          <p:cNvSpPr>
            <a:spLocks noGrp="1"/>
          </p:cNvSpPr>
          <p:nvPr>
            <p:ph type="title"/>
          </p:nvPr>
        </p:nvSpPr>
        <p:spPr>
          <a:xfrm>
            <a:off x="586740" y="373108"/>
            <a:ext cx="11018520" cy="430887"/>
          </a:xfrm>
        </p:spPr>
        <p:txBody>
          <a:bodyPr/>
          <a:lstStyle/>
          <a:p>
            <a:pPr algn="l"/>
            <a:r>
              <a:rPr lang="en-GB" sz="2800" b="1">
                <a:solidFill>
                  <a:srgbClr val="182C61"/>
                </a:solidFill>
                <a:latin typeface="Montserrat"/>
              </a:rPr>
              <a:t>Microsoft Fabric Platform </a:t>
            </a:r>
          </a:p>
        </p:txBody>
      </p:sp>
      <p:sp>
        <p:nvSpPr>
          <p:cNvPr id="33" name="Rectangle: Rounded Corners 32">
            <a:extLst>
              <a:ext uri="{FF2B5EF4-FFF2-40B4-BE49-F238E27FC236}">
                <a16:creationId xmlns:a16="http://schemas.microsoft.com/office/drawing/2014/main" id="{34C63C37-EA3F-E063-10B8-B579A7213218}"/>
              </a:ext>
            </a:extLst>
          </p:cNvPr>
          <p:cNvSpPr/>
          <p:nvPr/>
        </p:nvSpPr>
        <p:spPr>
          <a:xfrm>
            <a:off x="586740" y="1359423"/>
            <a:ext cx="11120120" cy="5214713"/>
          </a:xfrm>
          <a:prstGeom prst="roundRect">
            <a:avLst>
              <a:gd name="adj" fmla="val 4234"/>
            </a:avLst>
          </a:prstGeom>
          <a:noFill/>
          <a:ln w="19050">
            <a:solidFill>
              <a:schemeClr val="bg1">
                <a:lumMod val="85000"/>
              </a:schemeClr>
            </a:solid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20000"/>
              </a:spcBef>
              <a:spcAft>
                <a:spcPts val="0"/>
              </a:spcAft>
              <a:buClrTx/>
              <a:buSzPct val="90000"/>
              <a:buFontTx/>
              <a:buNone/>
              <a:tabLst/>
              <a:defRPr/>
            </a:pPr>
            <a:endParaRPr kumimoji="0" lang="en-US" sz="1600" b="0" i="0" u="none" strike="noStrike" kern="1200" cap="none" spc="0" normalizeH="0" baseline="0" noProof="0">
              <a:ln>
                <a:noFill/>
              </a:ln>
              <a:solidFill>
                <a:srgbClr val="FFFFFF"/>
              </a:solidFill>
              <a:effectLst/>
              <a:uLnTx/>
              <a:uFillTx/>
              <a:latin typeface="Segoe Sans Display"/>
              <a:ea typeface="+mn-ea"/>
              <a:cs typeface="Segoe Sans Display Semibold" pitchFamily="2" charset="0"/>
            </a:endParaRPr>
          </a:p>
        </p:txBody>
      </p:sp>
      <p:sp>
        <p:nvSpPr>
          <p:cNvPr id="34" name="!! Box 1" descr="At the top is Data Factory, Analytics, Databases, Real-Time Intelligence, and Power BI.&#10;&#10;Below this going across is AI, OneLake, and Purview.&#10;&#10;Databases is Public Preview.">
            <a:extLst>
              <a:ext uri="{FF2B5EF4-FFF2-40B4-BE49-F238E27FC236}">
                <a16:creationId xmlns:a16="http://schemas.microsoft.com/office/drawing/2014/main" id="{35A97680-1E2E-F7BE-6503-F4D959D12E6F}"/>
              </a:ext>
            </a:extLst>
          </p:cNvPr>
          <p:cNvSpPr/>
          <p:nvPr/>
        </p:nvSpPr>
        <p:spPr>
          <a:xfrm>
            <a:off x="915280" y="2867461"/>
            <a:ext cx="10463035" cy="1634956"/>
          </a:xfrm>
          <a:prstGeom prst="roundRect">
            <a:avLst>
              <a:gd name="adj" fmla="val 9983"/>
            </a:avLst>
          </a:prstGeom>
          <a:solidFill>
            <a:srgbClr val="FFFFFF"/>
          </a:solidFill>
          <a:ln w="19050">
            <a:solidFill>
              <a:schemeClr val="bg2"/>
            </a:solidFill>
            <a:headEnd type="none" w="med" len="med"/>
            <a:tailEnd type="none" w="med" len="med"/>
          </a:ln>
          <a:effectLst>
            <a:outerShdw blurRad="63500" dist="50800" dir="5400000" algn="ctr" rotWithShape="0">
              <a:srgbClr val="000000">
                <a:alpha val="4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13716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20000"/>
              </a:spcBef>
              <a:spcAft>
                <a:spcPts val="0"/>
              </a:spcAft>
              <a:buClrTx/>
              <a:buSzPct val="90000"/>
              <a:buFontTx/>
              <a:buNone/>
              <a:tabLst/>
              <a:defRPr/>
            </a:pPr>
            <a:endParaRPr kumimoji="0" lang="en-US" sz="1600" b="0" i="0" u="none" strike="noStrike" kern="1200" cap="none" spc="0" normalizeH="0" baseline="0" noProof="0">
              <a:ln>
                <a:noFill/>
              </a:ln>
              <a:solidFill>
                <a:prstClr val="white"/>
              </a:solidFill>
              <a:effectLst/>
              <a:uLnTx/>
              <a:uFillTx/>
              <a:latin typeface="Segoe Sans Display"/>
              <a:ea typeface="+mn-ea"/>
              <a:cs typeface="Segoe Sans Display Semibold" pitchFamily="2" charset="0"/>
            </a:endParaRPr>
          </a:p>
        </p:txBody>
      </p:sp>
      <p:sp>
        <p:nvSpPr>
          <p:cNvPr id="36" name="!!Box 2">
            <a:extLst>
              <a:ext uri="{FF2B5EF4-FFF2-40B4-BE49-F238E27FC236}">
                <a16:creationId xmlns:a16="http://schemas.microsoft.com/office/drawing/2014/main" id="{7074CBC1-4F93-A9AC-2170-52EF6E9AA6F5}"/>
              </a:ext>
              <a:ext uri="{C183D7F6-B498-43B3-948B-1728B52AA6E4}">
                <adec:decorative xmlns:adec="http://schemas.microsoft.com/office/drawing/2017/decorative" val="1"/>
              </a:ext>
            </a:extLst>
          </p:cNvPr>
          <p:cNvSpPr/>
          <p:nvPr/>
        </p:nvSpPr>
        <p:spPr>
          <a:xfrm>
            <a:off x="2393025" y="3009337"/>
            <a:ext cx="8840173" cy="1351204"/>
          </a:xfrm>
          <a:prstGeom prst="roundRect">
            <a:avLst>
              <a:gd name="adj" fmla="val 11135"/>
            </a:avLst>
          </a:prstGeom>
          <a:solidFill>
            <a:srgbClr val="182C61"/>
          </a:solidFill>
        </p:spPr>
        <p:txBody>
          <a:bodyPr wrap="square" lIns="182880" tIns="45720" rIns="182880" bIns="45720" anchor="ctr">
            <a:no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Segoe Sans Display Semibold"/>
              <a:ea typeface="+mn-ea"/>
              <a:cs typeface="Segoe Sans Display Semibold" pitchFamily="2" charset="0"/>
            </a:endParaRPr>
          </a:p>
        </p:txBody>
      </p:sp>
      <p:grpSp>
        <p:nvGrpSpPr>
          <p:cNvPr id="38" name="Group 37">
            <a:extLst>
              <a:ext uri="{FF2B5EF4-FFF2-40B4-BE49-F238E27FC236}">
                <a16:creationId xmlns:a16="http://schemas.microsoft.com/office/drawing/2014/main" id="{C5C87599-B72B-5E7F-579B-1EAE1C08F7BF}"/>
              </a:ext>
            </a:extLst>
          </p:cNvPr>
          <p:cNvGrpSpPr/>
          <p:nvPr/>
        </p:nvGrpSpPr>
        <p:grpSpPr>
          <a:xfrm>
            <a:off x="4036645" y="3225760"/>
            <a:ext cx="743793" cy="702992"/>
            <a:chOff x="3937540" y="2846194"/>
            <a:chExt cx="743793" cy="702992"/>
          </a:xfrm>
        </p:grpSpPr>
        <p:sp>
          <p:nvSpPr>
            <p:cNvPr id="40" name="TextBox 39">
              <a:extLst>
                <a:ext uri="{FF2B5EF4-FFF2-40B4-BE49-F238E27FC236}">
                  <a16:creationId xmlns:a16="http://schemas.microsoft.com/office/drawing/2014/main" id="{32A800D7-41DC-3646-75E5-7AE719C6AACA}"/>
                </a:ext>
              </a:extLst>
            </p:cNvPr>
            <p:cNvSpPr txBox="1"/>
            <p:nvPr/>
          </p:nvSpPr>
          <p:spPr>
            <a:xfrm>
              <a:off x="3937540" y="3355287"/>
              <a:ext cx="743793" cy="193899"/>
            </a:xfrm>
            <a:prstGeom prst="rect">
              <a:avLst/>
            </a:prstGeom>
            <a:noFill/>
          </p:spPr>
          <p:txBody>
            <a:bodyPr wrap="none" lIns="0" tIns="0" rIns="0" bIns="0" rtlCol="0">
              <a:spAutoFit/>
            </a:bodyPr>
            <a:lstStyle/>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Ontology</a:t>
              </a:r>
            </a:p>
          </p:txBody>
        </p:sp>
        <p:grpSp>
          <p:nvGrpSpPr>
            <p:cNvPr id="42" name="Group 41">
              <a:extLst>
                <a:ext uri="{FF2B5EF4-FFF2-40B4-BE49-F238E27FC236}">
                  <a16:creationId xmlns:a16="http://schemas.microsoft.com/office/drawing/2014/main" id="{6A359AE3-D17E-5F1F-588F-0ECC20A40DBB}"/>
                </a:ext>
              </a:extLst>
            </p:cNvPr>
            <p:cNvGrpSpPr/>
            <p:nvPr/>
          </p:nvGrpSpPr>
          <p:grpSpPr>
            <a:xfrm>
              <a:off x="4161306" y="2846194"/>
              <a:ext cx="296255" cy="355517"/>
              <a:chOff x="5263900" y="3050084"/>
              <a:chExt cx="152025" cy="182436"/>
            </a:xfrm>
            <a:solidFill>
              <a:srgbClr val="00CFA9"/>
            </a:solidFill>
          </p:grpSpPr>
          <p:sp>
            <p:nvSpPr>
              <p:cNvPr id="44" name="Freeform 121">
                <a:extLst>
                  <a:ext uri="{FF2B5EF4-FFF2-40B4-BE49-F238E27FC236}">
                    <a16:creationId xmlns:a16="http://schemas.microsoft.com/office/drawing/2014/main" id="{8C87A953-EB5D-795D-9585-B1ECA6D0D025}"/>
                  </a:ext>
                </a:extLst>
              </p:cNvPr>
              <p:cNvSpPr/>
              <p:nvPr/>
            </p:nvSpPr>
            <p:spPr>
              <a:xfrm>
                <a:off x="5263903" y="3168932"/>
                <a:ext cx="152021" cy="63588"/>
              </a:xfrm>
              <a:custGeom>
                <a:avLst/>
                <a:gdLst>
                  <a:gd name="connsiteX0" fmla="*/ 149050 w 152021"/>
                  <a:gd name="connsiteY0" fmla="*/ 8596 h 63588"/>
                  <a:gd name="connsiteX1" fmla="*/ 149050 w 152021"/>
                  <a:gd name="connsiteY1" fmla="*/ 19768 h 63588"/>
                  <a:gd name="connsiteX2" fmla="*/ 81989 w 152021"/>
                  <a:gd name="connsiteY2" fmla="*/ 61849 h 63588"/>
                  <a:gd name="connsiteX3" fmla="*/ 70031 w 152021"/>
                  <a:gd name="connsiteY3" fmla="*/ 61849 h 63588"/>
                  <a:gd name="connsiteX4" fmla="*/ 2971 w 152021"/>
                  <a:gd name="connsiteY4" fmla="*/ 19768 h 63588"/>
                  <a:gd name="connsiteX5" fmla="*/ 2971 w 152021"/>
                  <a:gd name="connsiteY5" fmla="*/ 8596 h 63588"/>
                  <a:gd name="connsiteX6" fmla="*/ 16651 w 152021"/>
                  <a:gd name="connsiteY6" fmla="*/ 8 h 63588"/>
                  <a:gd name="connsiteX7" fmla="*/ 63966 w 152021"/>
                  <a:gd name="connsiteY7" fmla="*/ 29707 h 63588"/>
                  <a:gd name="connsiteX8" fmla="*/ 88047 w 152021"/>
                  <a:gd name="connsiteY8" fmla="*/ 29707 h 63588"/>
                  <a:gd name="connsiteX9" fmla="*/ 135354 w 152021"/>
                  <a:gd name="connsiteY9" fmla="*/ 0 h 63588"/>
                  <a:gd name="connsiteX10" fmla="*/ 149050 w 152021"/>
                  <a:gd name="connsiteY10" fmla="*/ 8596 h 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021" h="63588">
                    <a:moveTo>
                      <a:pt x="149050" y="8596"/>
                    </a:moveTo>
                    <a:cubicBezTo>
                      <a:pt x="153012" y="11082"/>
                      <a:pt x="153012" y="17282"/>
                      <a:pt x="149050" y="19768"/>
                    </a:cubicBezTo>
                    <a:lnTo>
                      <a:pt x="81989" y="61849"/>
                    </a:lnTo>
                    <a:cubicBezTo>
                      <a:pt x="78294" y="64169"/>
                      <a:pt x="73727" y="64169"/>
                      <a:pt x="70031" y="61849"/>
                    </a:cubicBezTo>
                    <a:lnTo>
                      <a:pt x="2971" y="19768"/>
                    </a:lnTo>
                    <a:cubicBezTo>
                      <a:pt x="-990" y="17282"/>
                      <a:pt x="-990" y="11082"/>
                      <a:pt x="2971" y="8596"/>
                    </a:cubicBezTo>
                    <a:lnTo>
                      <a:pt x="16651" y="8"/>
                    </a:lnTo>
                    <a:lnTo>
                      <a:pt x="63966" y="29707"/>
                    </a:lnTo>
                    <a:cubicBezTo>
                      <a:pt x="71367" y="34351"/>
                      <a:pt x="80646" y="34350"/>
                      <a:pt x="88047" y="29707"/>
                    </a:cubicBezTo>
                    <a:lnTo>
                      <a:pt x="135354" y="0"/>
                    </a:lnTo>
                    <a:lnTo>
                      <a:pt x="149050" y="8596"/>
                    </a:lnTo>
                    <a:close/>
                  </a:path>
                </a:pathLst>
              </a:custGeom>
              <a:solidFill>
                <a:schemeClr val="accent2"/>
              </a:solidFill>
              <a:ln w="7590" cap="flat">
                <a:noFill/>
                <a:prstDash val="solid"/>
                <a:miter/>
              </a:ln>
            </p:spPr>
            <p:txBody>
              <a:bodyPr rtlCol="0" anchor="ctr"/>
              <a:lstStyle/>
              <a:p>
                <a:pPr marL="0" marR="0" lvl="0" indent="0" algn="l" defTabSz="914538"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Segoe Sans Display"/>
                  <a:ea typeface="+mn-ea"/>
                  <a:cs typeface="+mn-cs"/>
                </a:endParaRPr>
              </a:p>
            </p:txBody>
          </p:sp>
          <p:sp>
            <p:nvSpPr>
              <p:cNvPr id="46" name="Freeform 122">
                <a:extLst>
                  <a:ext uri="{FF2B5EF4-FFF2-40B4-BE49-F238E27FC236}">
                    <a16:creationId xmlns:a16="http://schemas.microsoft.com/office/drawing/2014/main" id="{0E804472-D205-331A-5F91-643361FF0561}"/>
                  </a:ext>
                </a:extLst>
              </p:cNvPr>
              <p:cNvSpPr/>
              <p:nvPr/>
            </p:nvSpPr>
            <p:spPr>
              <a:xfrm>
                <a:off x="5263900" y="3050084"/>
                <a:ext cx="152024" cy="98816"/>
              </a:xfrm>
              <a:custGeom>
                <a:avLst/>
                <a:gdLst>
                  <a:gd name="connsiteX0" fmla="*/ 70036 w 152024"/>
                  <a:gd name="connsiteY0" fmla="*/ 1740 h 98816"/>
                  <a:gd name="connsiteX1" fmla="*/ 81988 w 152024"/>
                  <a:gd name="connsiteY1" fmla="*/ 1740 h 98816"/>
                  <a:gd name="connsiteX2" fmla="*/ 149054 w 152024"/>
                  <a:gd name="connsiteY2" fmla="*/ 43825 h 98816"/>
                  <a:gd name="connsiteX3" fmla="*/ 149054 w 152024"/>
                  <a:gd name="connsiteY3" fmla="*/ 54991 h 98816"/>
                  <a:gd name="connsiteX4" fmla="*/ 81988 w 152024"/>
                  <a:gd name="connsiteY4" fmla="*/ 97076 h 98816"/>
                  <a:gd name="connsiteX5" fmla="*/ 70036 w 152024"/>
                  <a:gd name="connsiteY5" fmla="*/ 97076 h 98816"/>
                  <a:gd name="connsiteX6" fmla="*/ 2971 w 152024"/>
                  <a:gd name="connsiteY6" fmla="*/ 54991 h 98816"/>
                  <a:gd name="connsiteX7" fmla="*/ 2971 w 152024"/>
                  <a:gd name="connsiteY7" fmla="*/ 43825 h 98816"/>
                  <a:gd name="connsiteX8" fmla="*/ 70036 w 152024"/>
                  <a:gd name="connsiteY8" fmla="*/ 1740 h 9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024" h="98816">
                    <a:moveTo>
                      <a:pt x="70036" y="1740"/>
                    </a:moveTo>
                    <a:cubicBezTo>
                      <a:pt x="73733" y="-580"/>
                      <a:pt x="78293" y="-580"/>
                      <a:pt x="81988" y="1740"/>
                    </a:cubicBezTo>
                    <a:lnTo>
                      <a:pt x="149054" y="43825"/>
                    </a:lnTo>
                    <a:cubicBezTo>
                      <a:pt x="153015" y="46311"/>
                      <a:pt x="153015" y="52505"/>
                      <a:pt x="149054" y="54991"/>
                    </a:cubicBezTo>
                    <a:lnTo>
                      <a:pt x="81988" y="97076"/>
                    </a:lnTo>
                    <a:cubicBezTo>
                      <a:pt x="78293" y="99396"/>
                      <a:pt x="73733" y="99396"/>
                      <a:pt x="70036" y="97076"/>
                    </a:cubicBezTo>
                    <a:lnTo>
                      <a:pt x="2971" y="54991"/>
                    </a:lnTo>
                    <a:cubicBezTo>
                      <a:pt x="-990" y="52505"/>
                      <a:pt x="-990" y="46311"/>
                      <a:pt x="2971" y="43825"/>
                    </a:cubicBezTo>
                    <a:lnTo>
                      <a:pt x="70036" y="1740"/>
                    </a:lnTo>
                    <a:close/>
                  </a:path>
                </a:pathLst>
              </a:custGeom>
              <a:solidFill>
                <a:schemeClr val="accent2"/>
              </a:solidFill>
              <a:ln w="7590" cap="flat">
                <a:noFill/>
                <a:prstDash val="solid"/>
                <a:miter/>
              </a:ln>
            </p:spPr>
            <p:txBody>
              <a:bodyPr rtlCol="0" anchor="ctr"/>
              <a:lstStyle/>
              <a:p>
                <a:pPr marL="0" marR="0" lvl="0" indent="0" algn="l" defTabSz="914538"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Segoe Sans Display"/>
                  <a:ea typeface="+mn-ea"/>
                  <a:cs typeface="+mn-cs"/>
                </a:endParaRPr>
              </a:p>
            </p:txBody>
          </p:sp>
          <p:sp>
            <p:nvSpPr>
              <p:cNvPr id="47" name="Freeform 123">
                <a:extLst>
                  <a:ext uri="{FF2B5EF4-FFF2-40B4-BE49-F238E27FC236}">
                    <a16:creationId xmlns:a16="http://schemas.microsoft.com/office/drawing/2014/main" id="{8A4EAB6C-BD1E-3EFF-596E-B9AF39C091D9}"/>
                  </a:ext>
                </a:extLst>
              </p:cNvPr>
              <p:cNvSpPr/>
              <p:nvPr/>
            </p:nvSpPr>
            <p:spPr>
              <a:xfrm>
                <a:off x="5263900" y="3127132"/>
                <a:ext cx="152025" cy="63587"/>
              </a:xfrm>
              <a:custGeom>
                <a:avLst/>
                <a:gdLst>
                  <a:gd name="connsiteX0" fmla="*/ 149056 w 152025"/>
                  <a:gd name="connsiteY0" fmla="*/ 8595 h 63587"/>
                  <a:gd name="connsiteX1" fmla="*/ 149056 w 152025"/>
                  <a:gd name="connsiteY1" fmla="*/ 19760 h 63587"/>
                  <a:gd name="connsiteX2" fmla="*/ 81988 w 152025"/>
                  <a:gd name="connsiteY2" fmla="*/ 61849 h 63587"/>
                  <a:gd name="connsiteX3" fmla="*/ 70037 w 152025"/>
                  <a:gd name="connsiteY3" fmla="*/ 61849 h 63587"/>
                  <a:gd name="connsiteX4" fmla="*/ 2969 w 152025"/>
                  <a:gd name="connsiteY4" fmla="*/ 19760 h 63587"/>
                  <a:gd name="connsiteX5" fmla="*/ 2969 w 152025"/>
                  <a:gd name="connsiteY5" fmla="*/ 8595 h 63587"/>
                  <a:gd name="connsiteX6" fmla="*/ 16657 w 152025"/>
                  <a:gd name="connsiteY6" fmla="*/ 0 h 63587"/>
                  <a:gd name="connsiteX7" fmla="*/ 63972 w 152025"/>
                  <a:gd name="connsiteY7" fmla="*/ 29700 h 63587"/>
                  <a:gd name="connsiteX8" fmla="*/ 88053 w 152025"/>
                  <a:gd name="connsiteY8" fmla="*/ 29700 h 63587"/>
                  <a:gd name="connsiteX9" fmla="*/ 135360 w 152025"/>
                  <a:gd name="connsiteY9" fmla="*/ 0 h 63587"/>
                  <a:gd name="connsiteX10" fmla="*/ 149056 w 152025"/>
                  <a:gd name="connsiteY10" fmla="*/ 8595 h 63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025" h="63587">
                    <a:moveTo>
                      <a:pt x="149056" y="8595"/>
                    </a:moveTo>
                    <a:cubicBezTo>
                      <a:pt x="153015" y="11082"/>
                      <a:pt x="153015" y="17274"/>
                      <a:pt x="149056" y="19760"/>
                    </a:cubicBezTo>
                    <a:lnTo>
                      <a:pt x="81988" y="61849"/>
                    </a:lnTo>
                    <a:cubicBezTo>
                      <a:pt x="78293" y="64167"/>
                      <a:pt x="73732" y="64167"/>
                      <a:pt x="70037" y="61849"/>
                    </a:cubicBezTo>
                    <a:lnTo>
                      <a:pt x="2969" y="19760"/>
                    </a:lnTo>
                    <a:cubicBezTo>
                      <a:pt x="-990" y="17274"/>
                      <a:pt x="-990" y="11082"/>
                      <a:pt x="2969" y="8595"/>
                    </a:cubicBezTo>
                    <a:lnTo>
                      <a:pt x="16657" y="0"/>
                    </a:lnTo>
                    <a:lnTo>
                      <a:pt x="63972" y="29700"/>
                    </a:lnTo>
                    <a:cubicBezTo>
                      <a:pt x="71374" y="34345"/>
                      <a:pt x="80651" y="34344"/>
                      <a:pt x="88053" y="29700"/>
                    </a:cubicBezTo>
                    <a:lnTo>
                      <a:pt x="135360" y="0"/>
                    </a:lnTo>
                    <a:lnTo>
                      <a:pt x="149056" y="8595"/>
                    </a:lnTo>
                    <a:close/>
                  </a:path>
                </a:pathLst>
              </a:custGeom>
              <a:solidFill>
                <a:schemeClr val="accent2"/>
              </a:solidFill>
              <a:ln w="7590" cap="flat">
                <a:noFill/>
                <a:prstDash val="solid"/>
                <a:miter/>
              </a:ln>
            </p:spPr>
            <p:txBody>
              <a:bodyPr rtlCol="0" anchor="ctr"/>
              <a:lstStyle/>
              <a:p>
                <a:pPr marL="0" marR="0" lvl="0" indent="0" algn="l" defTabSz="914538"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Segoe Sans Display"/>
                  <a:ea typeface="+mn-ea"/>
                  <a:cs typeface="+mn-cs"/>
                </a:endParaRPr>
              </a:p>
            </p:txBody>
          </p:sp>
        </p:grpSp>
      </p:grpSp>
      <p:sp>
        <p:nvSpPr>
          <p:cNvPr id="48" name="Rounded Rectangle 19">
            <a:extLst>
              <a:ext uri="{FF2B5EF4-FFF2-40B4-BE49-F238E27FC236}">
                <a16:creationId xmlns:a16="http://schemas.microsoft.com/office/drawing/2014/main" id="{1EA8C09E-7ECC-C424-07E8-BC07D0B3FC00}"/>
              </a:ext>
              <a:ext uri="{C183D7F6-B498-43B3-948B-1728B52AA6E4}">
                <adec:decorative xmlns:adec="http://schemas.microsoft.com/office/drawing/2017/decorative" val="0"/>
              </a:ext>
            </a:extLst>
          </p:cNvPr>
          <p:cNvSpPr/>
          <p:nvPr/>
        </p:nvSpPr>
        <p:spPr>
          <a:xfrm>
            <a:off x="1160890" y="3919419"/>
            <a:ext cx="1031890" cy="255746"/>
          </a:xfrm>
          <a:prstGeom prst="roundRect">
            <a:avLst>
              <a:gd name="adj" fmla="val 6586"/>
            </a:avLst>
          </a:prstGeom>
          <a:noFill/>
          <a:ln>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32883" rtl="0" eaLnBrk="1" fontAlgn="auto" latinLnBrk="0" hangingPunct="1">
              <a:lnSpc>
                <a:spcPct val="100000"/>
              </a:lnSpc>
              <a:spcBef>
                <a:spcPct val="20000"/>
              </a:spcBef>
              <a:spcAft>
                <a:spcPts val="0"/>
              </a:spcAft>
              <a:buClrTx/>
              <a:buSzPct val="90000"/>
              <a:buFontTx/>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IQ</a:t>
            </a:r>
          </a:p>
        </p:txBody>
      </p:sp>
      <p:pic>
        <p:nvPicPr>
          <p:cNvPr id="49" name="!!45">
            <a:extLst>
              <a:ext uri="{FF2B5EF4-FFF2-40B4-BE49-F238E27FC236}">
                <a16:creationId xmlns:a16="http://schemas.microsoft.com/office/drawing/2014/main" id="{1F71C58F-AD8C-FBAC-3EA7-0CFB14FF71F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t="6834" b="6834"/>
          <a:stretch/>
        </p:blipFill>
        <p:spPr>
          <a:xfrm>
            <a:off x="1391042" y="3180035"/>
            <a:ext cx="571586" cy="493462"/>
          </a:xfrm>
          <a:prstGeom prst="rect">
            <a:avLst/>
          </a:prstGeom>
          <a:effectLst/>
        </p:spPr>
      </p:pic>
      <p:grpSp>
        <p:nvGrpSpPr>
          <p:cNvPr id="50" name="Group 49">
            <a:extLst>
              <a:ext uri="{FF2B5EF4-FFF2-40B4-BE49-F238E27FC236}">
                <a16:creationId xmlns:a16="http://schemas.microsoft.com/office/drawing/2014/main" id="{B168D14B-98FB-CB28-A61B-0E313688BA5E}"/>
              </a:ext>
            </a:extLst>
          </p:cNvPr>
          <p:cNvGrpSpPr/>
          <p:nvPr/>
        </p:nvGrpSpPr>
        <p:grpSpPr>
          <a:xfrm>
            <a:off x="5353324" y="3225760"/>
            <a:ext cx="952184" cy="911325"/>
            <a:chOff x="5205916" y="2874849"/>
            <a:chExt cx="952184" cy="911325"/>
          </a:xfrm>
        </p:grpSpPr>
        <p:sp>
          <p:nvSpPr>
            <p:cNvPr id="54" name="TextBox 53">
              <a:extLst>
                <a:ext uri="{FF2B5EF4-FFF2-40B4-BE49-F238E27FC236}">
                  <a16:creationId xmlns:a16="http://schemas.microsoft.com/office/drawing/2014/main" id="{49CF7521-F6C3-53E9-A2D8-49718D12D1A4}"/>
                </a:ext>
              </a:extLst>
            </p:cNvPr>
            <p:cNvSpPr txBox="1"/>
            <p:nvPr/>
          </p:nvSpPr>
          <p:spPr>
            <a:xfrm>
              <a:off x="5205916" y="3355287"/>
              <a:ext cx="952184" cy="430887"/>
            </a:xfrm>
            <a:prstGeom prst="rect">
              <a:avLst/>
            </a:prstGeom>
            <a:noFill/>
          </p:spPr>
          <p:txBody>
            <a:bodyPr wrap="none" lIns="0" tIns="0" rIns="0" bIns="0" rtlCol="0">
              <a:spAutoFit/>
            </a:bodyPr>
            <a:lstStyle/>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Digital</a:t>
              </a:r>
            </a:p>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Twin Builder</a:t>
              </a:r>
            </a:p>
          </p:txBody>
        </p:sp>
        <p:sp>
          <p:nvSpPr>
            <p:cNvPr id="55" name="Freeform 44">
              <a:extLst>
                <a:ext uri="{FF2B5EF4-FFF2-40B4-BE49-F238E27FC236}">
                  <a16:creationId xmlns:a16="http://schemas.microsoft.com/office/drawing/2014/main" id="{D88D1850-CD1C-093B-78BB-26D4984253AC}"/>
                </a:ext>
              </a:extLst>
            </p:cNvPr>
            <p:cNvSpPr>
              <a:spLocks noChangeAspect="1"/>
            </p:cNvSpPr>
            <p:nvPr/>
          </p:nvSpPr>
          <p:spPr>
            <a:xfrm>
              <a:off x="5532905" y="2874849"/>
              <a:ext cx="298209" cy="298206"/>
            </a:xfrm>
            <a:custGeom>
              <a:avLst/>
              <a:gdLst>
                <a:gd name="connsiteX0" fmla="*/ 0 w 206010"/>
                <a:gd name="connsiteY0" fmla="*/ 188814 h 206008"/>
                <a:gd name="connsiteX1" fmla="*/ 23543 w 206010"/>
                <a:gd name="connsiteY1" fmla="*/ 204763 h 206008"/>
                <a:gd name="connsiteX2" fmla="*/ 75046 w 206010"/>
                <a:gd name="connsiteY2" fmla="*/ 184152 h 206008"/>
                <a:gd name="connsiteX3" fmla="*/ 85838 w 206010"/>
                <a:gd name="connsiteY3" fmla="*/ 168201 h 206008"/>
                <a:gd name="connsiteX4" fmla="*/ 85838 w 206010"/>
                <a:gd name="connsiteY4" fmla="*/ 158666 h 206008"/>
                <a:gd name="connsiteX5" fmla="*/ 95211 w 206010"/>
                <a:gd name="connsiteY5" fmla="*/ 155492 h 206008"/>
                <a:gd name="connsiteX6" fmla="*/ 120173 w 206010"/>
                <a:gd name="connsiteY6" fmla="*/ 158440 h 206008"/>
                <a:gd name="connsiteX7" fmla="*/ 120173 w 206010"/>
                <a:gd name="connsiteY7" fmla="*/ 168201 h 206008"/>
                <a:gd name="connsiteX8" fmla="*/ 130964 w 206010"/>
                <a:gd name="connsiteY8" fmla="*/ 184152 h 206008"/>
                <a:gd name="connsiteX9" fmla="*/ 182467 w 206010"/>
                <a:gd name="connsiteY9" fmla="*/ 204763 h 206008"/>
                <a:gd name="connsiteX10" fmla="*/ 206010 w 206010"/>
                <a:gd name="connsiteY10" fmla="*/ 188814 h 206008"/>
                <a:gd name="connsiteX11" fmla="*/ 206010 w 206010"/>
                <a:gd name="connsiteY11" fmla="*/ 148517 h 206008"/>
                <a:gd name="connsiteX12" fmla="*/ 195219 w 206010"/>
                <a:gd name="connsiteY12" fmla="*/ 132569 h 206008"/>
                <a:gd name="connsiteX13" fmla="*/ 171675 w 206010"/>
                <a:gd name="connsiteY13" fmla="*/ 123145 h 206008"/>
                <a:gd name="connsiteX14" fmla="*/ 171675 w 206010"/>
                <a:gd name="connsiteY14" fmla="*/ 89734 h 206008"/>
                <a:gd name="connsiteX15" fmla="*/ 182467 w 206010"/>
                <a:gd name="connsiteY15" fmla="*/ 94053 h 206008"/>
                <a:gd name="connsiteX16" fmla="*/ 206010 w 206010"/>
                <a:gd name="connsiteY16" fmla="*/ 78105 h 206008"/>
                <a:gd name="connsiteX17" fmla="*/ 206010 w 206010"/>
                <a:gd name="connsiteY17" fmla="*/ 37807 h 206008"/>
                <a:gd name="connsiteX18" fmla="*/ 195219 w 206010"/>
                <a:gd name="connsiteY18" fmla="*/ 21858 h 206008"/>
                <a:gd name="connsiteX19" fmla="*/ 143716 w 206010"/>
                <a:gd name="connsiteY19" fmla="*/ 1246 h 206008"/>
                <a:gd name="connsiteX20" fmla="*/ 120173 w 206010"/>
                <a:gd name="connsiteY20" fmla="*/ 17194 h 206008"/>
                <a:gd name="connsiteX21" fmla="*/ 120173 w 206010"/>
                <a:gd name="connsiteY21" fmla="*/ 29255 h 206008"/>
                <a:gd name="connsiteX22" fmla="*/ 91486 w 206010"/>
                <a:gd name="connsiteY22" fmla="*/ 28101 h 206008"/>
                <a:gd name="connsiteX23" fmla="*/ 85838 w 206010"/>
                <a:gd name="connsiteY23" fmla="*/ 29639 h 206008"/>
                <a:gd name="connsiteX24" fmla="*/ 85838 w 206010"/>
                <a:gd name="connsiteY24" fmla="*/ 17194 h 206008"/>
                <a:gd name="connsiteX25" fmla="*/ 62294 w 206010"/>
                <a:gd name="connsiteY25" fmla="*/ 1246 h 206008"/>
                <a:gd name="connsiteX26" fmla="*/ 10792 w 206010"/>
                <a:gd name="connsiteY26" fmla="*/ 21858 h 206008"/>
                <a:gd name="connsiteX27" fmla="*/ 0 w 206010"/>
                <a:gd name="connsiteY27" fmla="*/ 37807 h 206008"/>
                <a:gd name="connsiteX28" fmla="*/ 0 w 206010"/>
                <a:gd name="connsiteY28" fmla="*/ 78105 h 206008"/>
                <a:gd name="connsiteX29" fmla="*/ 23543 w 206010"/>
                <a:gd name="connsiteY29" fmla="*/ 94053 h 206008"/>
                <a:gd name="connsiteX30" fmla="*/ 34335 w 206010"/>
                <a:gd name="connsiteY30" fmla="*/ 89734 h 206008"/>
                <a:gd name="connsiteX31" fmla="*/ 34335 w 206010"/>
                <a:gd name="connsiteY31" fmla="*/ 123145 h 206008"/>
                <a:gd name="connsiteX32" fmla="*/ 10792 w 206010"/>
                <a:gd name="connsiteY32" fmla="*/ 132569 h 206008"/>
                <a:gd name="connsiteX33" fmla="*/ 0 w 206010"/>
                <a:gd name="connsiteY33" fmla="*/ 148517 h 206008"/>
                <a:gd name="connsiteX34" fmla="*/ 0 w 206010"/>
                <a:gd name="connsiteY34" fmla="*/ 188814 h 206008"/>
                <a:gd name="connsiteX35" fmla="*/ 85838 w 206010"/>
                <a:gd name="connsiteY35" fmla="*/ 48035 h 206008"/>
                <a:gd name="connsiteX36" fmla="*/ 85838 w 206010"/>
                <a:gd name="connsiteY36" fmla="*/ 57492 h 206008"/>
                <a:gd name="connsiteX37" fmla="*/ 75046 w 206010"/>
                <a:gd name="connsiteY37" fmla="*/ 73441 h 206008"/>
                <a:gd name="connsiteX38" fmla="*/ 51503 w 206010"/>
                <a:gd name="connsiteY38" fmla="*/ 82864 h 206008"/>
                <a:gd name="connsiteX39" fmla="*/ 51503 w 206010"/>
                <a:gd name="connsiteY39" fmla="*/ 116275 h 206008"/>
                <a:gd name="connsiteX40" fmla="*/ 62294 w 206010"/>
                <a:gd name="connsiteY40" fmla="*/ 111956 h 206008"/>
                <a:gd name="connsiteX41" fmla="*/ 85838 w 206010"/>
                <a:gd name="connsiteY41" fmla="*/ 127904 h 206008"/>
                <a:gd name="connsiteX42" fmla="*/ 85838 w 206010"/>
                <a:gd name="connsiteY42" fmla="*/ 140272 h 206008"/>
                <a:gd name="connsiteX43" fmla="*/ 91486 w 206010"/>
                <a:gd name="connsiteY43" fmla="*/ 138733 h 206008"/>
                <a:gd name="connsiteX44" fmla="*/ 120173 w 206010"/>
                <a:gd name="connsiteY44" fmla="*/ 139887 h 206008"/>
                <a:gd name="connsiteX45" fmla="*/ 120173 w 206010"/>
                <a:gd name="connsiteY45" fmla="*/ 127904 h 206008"/>
                <a:gd name="connsiteX46" fmla="*/ 143716 w 206010"/>
                <a:gd name="connsiteY46" fmla="*/ 111956 h 206008"/>
                <a:gd name="connsiteX47" fmla="*/ 154508 w 206010"/>
                <a:gd name="connsiteY47" fmla="*/ 116275 h 206008"/>
                <a:gd name="connsiteX48" fmla="*/ 154508 w 206010"/>
                <a:gd name="connsiteY48" fmla="*/ 82864 h 206008"/>
                <a:gd name="connsiteX49" fmla="*/ 130964 w 206010"/>
                <a:gd name="connsiteY49" fmla="*/ 73441 h 206008"/>
                <a:gd name="connsiteX50" fmla="*/ 120173 w 206010"/>
                <a:gd name="connsiteY50" fmla="*/ 57492 h 206008"/>
                <a:gd name="connsiteX51" fmla="*/ 120173 w 206010"/>
                <a:gd name="connsiteY51" fmla="*/ 47808 h 206008"/>
                <a:gd name="connsiteX52" fmla="*/ 95211 w 206010"/>
                <a:gd name="connsiteY52" fmla="*/ 44860 h 206008"/>
                <a:gd name="connsiteX53" fmla="*/ 85838 w 206010"/>
                <a:gd name="connsiteY53" fmla="*/ 48035 h 206008"/>
                <a:gd name="connsiteX54" fmla="*/ 188843 w 206010"/>
                <a:gd name="connsiteY54" fmla="*/ 188814 h 206008"/>
                <a:gd name="connsiteX55" fmla="*/ 137340 w 206010"/>
                <a:gd name="connsiteY55" fmla="*/ 168201 h 206008"/>
                <a:gd name="connsiteX56" fmla="*/ 137340 w 206010"/>
                <a:gd name="connsiteY56" fmla="*/ 127904 h 206008"/>
                <a:gd name="connsiteX57" fmla="*/ 188843 w 206010"/>
                <a:gd name="connsiteY57" fmla="*/ 148517 h 206008"/>
                <a:gd name="connsiteX58" fmla="*/ 188843 w 206010"/>
                <a:gd name="connsiteY58" fmla="*/ 188814 h 206008"/>
                <a:gd name="connsiteX59" fmla="*/ 137340 w 206010"/>
                <a:gd name="connsiteY59" fmla="*/ 17194 h 206008"/>
                <a:gd name="connsiteX60" fmla="*/ 137340 w 206010"/>
                <a:gd name="connsiteY60" fmla="*/ 57492 h 206008"/>
                <a:gd name="connsiteX61" fmla="*/ 188843 w 206010"/>
                <a:gd name="connsiteY61" fmla="*/ 78105 h 206008"/>
                <a:gd name="connsiteX62" fmla="*/ 188843 w 206010"/>
                <a:gd name="connsiteY62" fmla="*/ 37807 h 206008"/>
                <a:gd name="connsiteX63" fmla="*/ 137340 w 206010"/>
                <a:gd name="connsiteY63" fmla="*/ 17194 h 206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6010" h="206008">
                  <a:moveTo>
                    <a:pt x="0" y="188814"/>
                  </a:moveTo>
                  <a:cubicBezTo>
                    <a:pt x="0" y="200967"/>
                    <a:pt x="12267" y="209276"/>
                    <a:pt x="23543" y="204763"/>
                  </a:cubicBezTo>
                  <a:lnTo>
                    <a:pt x="75046" y="184152"/>
                  </a:lnTo>
                  <a:cubicBezTo>
                    <a:pt x="81563" y="181542"/>
                    <a:pt x="85838" y="175226"/>
                    <a:pt x="85838" y="168201"/>
                  </a:cubicBezTo>
                  <a:lnTo>
                    <a:pt x="85838" y="158666"/>
                  </a:lnTo>
                  <a:cubicBezTo>
                    <a:pt x="88184" y="157583"/>
                    <a:pt x="91412" y="156337"/>
                    <a:pt x="95211" y="155492"/>
                  </a:cubicBezTo>
                  <a:cubicBezTo>
                    <a:pt x="102269" y="153923"/>
                    <a:pt x="111079" y="153762"/>
                    <a:pt x="120173" y="158440"/>
                  </a:cubicBezTo>
                  <a:lnTo>
                    <a:pt x="120173" y="168201"/>
                  </a:lnTo>
                  <a:cubicBezTo>
                    <a:pt x="120173" y="175226"/>
                    <a:pt x="124447" y="181542"/>
                    <a:pt x="130964" y="184152"/>
                  </a:cubicBezTo>
                  <a:lnTo>
                    <a:pt x="182467" y="204763"/>
                  </a:lnTo>
                  <a:cubicBezTo>
                    <a:pt x="193744" y="209276"/>
                    <a:pt x="206010" y="200967"/>
                    <a:pt x="206010" y="188814"/>
                  </a:cubicBezTo>
                  <a:lnTo>
                    <a:pt x="206010" y="148517"/>
                  </a:lnTo>
                  <a:cubicBezTo>
                    <a:pt x="206010" y="141494"/>
                    <a:pt x="201736" y="135178"/>
                    <a:pt x="195219" y="132569"/>
                  </a:cubicBezTo>
                  <a:lnTo>
                    <a:pt x="171675" y="123145"/>
                  </a:lnTo>
                  <a:lnTo>
                    <a:pt x="171675" y="89734"/>
                  </a:lnTo>
                  <a:lnTo>
                    <a:pt x="182467" y="94053"/>
                  </a:lnTo>
                  <a:cubicBezTo>
                    <a:pt x="193744" y="98567"/>
                    <a:pt x="206010" y="90256"/>
                    <a:pt x="206010" y="78105"/>
                  </a:cubicBezTo>
                  <a:lnTo>
                    <a:pt x="206010" y="37807"/>
                  </a:lnTo>
                  <a:cubicBezTo>
                    <a:pt x="206010" y="30783"/>
                    <a:pt x="201736" y="24467"/>
                    <a:pt x="195219" y="21858"/>
                  </a:cubicBezTo>
                  <a:lnTo>
                    <a:pt x="143716" y="1246"/>
                  </a:lnTo>
                  <a:cubicBezTo>
                    <a:pt x="132439" y="-3268"/>
                    <a:pt x="120173" y="5042"/>
                    <a:pt x="120173" y="17194"/>
                  </a:cubicBezTo>
                  <a:lnTo>
                    <a:pt x="120173" y="29255"/>
                  </a:lnTo>
                  <a:cubicBezTo>
                    <a:pt x="109534" y="25790"/>
                    <a:pt x="99465" y="26328"/>
                    <a:pt x="91486" y="28101"/>
                  </a:cubicBezTo>
                  <a:cubicBezTo>
                    <a:pt x="89474" y="28548"/>
                    <a:pt x="87584" y="29075"/>
                    <a:pt x="85838" y="29639"/>
                  </a:cubicBezTo>
                  <a:lnTo>
                    <a:pt x="85838" y="17194"/>
                  </a:lnTo>
                  <a:cubicBezTo>
                    <a:pt x="85838" y="5042"/>
                    <a:pt x="73571" y="-3268"/>
                    <a:pt x="62294" y="1246"/>
                  </a:cubicBezTo>
                  <a:lnTo>
                    <a:pt x="10792" y="21858"/>
                  </a:lnTo>
                  <a:cubicBezTo>
                    <a:pt x="4274" y="24467"/>
                    <a:pt x="0" y="30783"/>
                    <a:pt x="0" y="37807"/>
                  </a:cubicBezTo>
                  <a:lnTo>
                    <a:pt x="0" y="78105"/>
                  </a:lnTo>
                  <a:cubicBezTo>
                    <a:pt x="0" y="90256"/>
                    <a:pt x="12267" y="98567"/>
                    <a:pt x="23543" y="94053"/>
                  </a:cubicBezTo>
                  <a:lnTo>
                    <a:pt x="34335" y="89734"/>
                  </a:lnTo>
                  <a:lnTo>
                    <a:pt x="34335" y="123145"/>
                  </a:lnTo>
                  <a:lnTo>
                    <a:pt x="10792" y="132569"/>
                  </a:lnTo>
                  <a:cubicBezTo>
                    <a:pt x="4274" y="135178"/>
                    <a:pt x="0" y="141494"/>
                    <a:pt x="0" y="148517"/>
                  </a:cubicBezTo>
                  <a:lnTo>
                    <a:pt x="0" y="188814"/>
                  </a:lnTo>
                  <a:close/>
                  <a:moveTo>
                    <a:pt x="85838" y="48035"/>
                  </a:moveTo>
                  <a:lnTo>
                    <a:pt x="85838" y="57492"/>
                  </a:lnTo>
                  <a:cubicBezTo>
                    <a:pt x="85838" y="64515"/>
                    <a:pt x="81563" y="70831"/>
                    <a:pt x="75046" y="73441"/>
                  </a:cubicBezTo>
                  <a:lnTo>
                    <a:pt x="51503" y="82864"/>
                  </a:lnTo>
                  <a:lnTo>
                    <a:pt x="51503" y="116275"/>
                  </a:lnTo>
                  <a:lnTo>
                    <a:pt x="62294" y="111956"/>
                  </a:lnTo>
                  <a:cubicBezTo>
                    <a:pt x="73571" y="107442"/>
                    <a:pt x="85838" y="115753"/>
                    <a:pt x="85838" y="127904"/>
                  </a:cubicBezTo>
                  <a:lnTo>
                    <a:pt x="85838" y="140272"/>
                  </a:lnTo>
                  <a:cubicBezTo>
                    <a:pt x="87584" y="139708"/>
                    <a:pt x="89474" y="139181"/>
                    <a:pt x="91486" y="138733"/>
                  </a:cubicBezTo>
                  <a:cubicBezTo>
                    <a:pt x="99465" y="136960"/>
                    <a:pt x="109534" y="136423"/>
                    <a:pt x="120173" y="139887"/>
                  </a:cubicBezTo>
                  <a:lnTo>
                    <a:pt x="120173" y="127904"/>
                  </a:lnTo>
                  <a:cubicBezTo>
                    <a:pt x="120173" y="115753"/>
                    <a:pt x="132439" y="107442"/>
                    <a:pt x="143716" y="111956"/>
                  </a:cubicBezTo>
                  <a:lnTo>
                    <a:pt x="154508" y="116275"/>
                  </a:lnTo>
                  <a:lnTo>
                    <a:pt x="154508" y="82864"/>
                  </a:lnTo>
                  <a:lnTo>
                    <a:pt x="130964" y="73441"/>
                  </a:lnTo>
                  <a:cubicBezTo>
                    <a:pt x="124447" y="70831"/>
                    <a:pt x="120173" y="64515"/>
                    <a:pt x="120173" y="57492"/>
                  </a:cubicBezTo>
                  <a:lnTo>
                    <a:pt x="120173" y="47808"/>
                  </a:lnTo>
                  <a:cubicBezTo>
                    <a:pt x="111079" y="43130"/>
                    <a:pt x="102269" y="43291"/>
                    <a:pt x="95211" y="44860"/>
                  </a:cubicBezTo>
                  <a:cubicBezTo>
                    <a:pt x="91412" y="45704"/>
                    <a:pt x="88184" y="46950"/>
                    <a:pt x="85838" y="48035"/>
                  </a:cubicBezTo>
                  <a:close/>
                  <a:moveTo>
                    <a:pt x="188843" y="188814"/>
                  </a:moveTo>
                  <a:lnTo>
                    <a:pt x="137340" y="168201"/>
                  </a:lnTo>
                  <a:lnTo>
                    <a:pt x="137340" y="127904"/>
                  </a:lnTo>
                  <a:lnTo>
                    <a:pt x="188843" y="148517"/>
                  </a:lnTo>
                  <a:lnTo>
                    <a:pt x="188843" y="188814"/>
                  </a:lnTo>
                  <a:close/>
                  <a:moveTo>
                    <a:pt x="137340" y="17194"/>
                  </a:moveTo>
                  <a:lnTo>
                    <a:pt x="137340" y="57492"/>
                  </a:lnTo>
                  <a:lnTo>
                    <a:pt x="188843" y="78105"/>
                  </a:lnTo>
                  <a:lnTo>
                    <a:pt x="188843" y="37807"/>
                  </a:lnTo>
                  <a:lnTo>
                    <a:pt x="137340" y="17194"/>
                  </a:lnTo>
                  <a:close/>
                </a:path>
              </a:pathLst>
            </a:cu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505"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w="3175">
                  <a:noFill/>
                </a:ln>
                <a:solidFill>
                  <a:schemeClr val="bg1"/>
                </a:solidFill>
                <a:effectLst/>
                <a:uLnTx/>
                <a:uFillTx/>
                <a:latin typeface="Segoe Sans Display"/>
                <a:ea typeface="+mn-ea"/>
                <a:cs typeface="Segoe UI" pitchFamily="34" charset="0"/>
              </a:endParaRPr>
            </a:p>
          </p:txBody>
        </p:sp>
      </p:grpSp>
      <p:grpSp>
        <p:nvGrpSpPr>
          <p:cNvPr id="56" name="Group 55">
            <a:extLst>
              <a:ext uri="{FF2B5EF4-FFF2-40B4-BE49-F238E27FC236}">
                <a16:creationId xmlns:a16="http://schemas.microsoft.com/office/drawing/2014/main" id="{E22528EF-4726-6162-A9EA-F84FAE9D731E}"/>
              </a:ext>
            </a:extLst>
          </p:cNvPr>
          <p:cNvGrpSpPr/>
          <p:nvPr/>
        </p:nvGrpSpPr>
        <p:grpSpPr>
          <a:xfrm>
            <a:off x="6868779" y="3225760"/>
            <a:ext cx="485710" cy="701803"/>
            <a:chOff x="6673069" y="2847383"/>
            <a:chExt cx="485710" cy="701803"/>
          </a:xfrm>
        </p:grpSpPr>
        <p:sp>
          <p:nvSpPr>
            <p:cNvPr id="57" name="TextBox 56">
              <a:extLst>
                <a:ext uri="{FF2B5EF4-FFF2-40B4-BE49-F238E27FC236}">
                  <a16:creationId xmlns:a16="http://schemas.microsoft.com/office/drawing/2014/main" id="{313D6060-40FB-FCE9-A619-6CEE0C1A4EA2}"/>
                </a:ext>
              </a:extLst>
            </p:cNvPr>
            <p:cNvSpPr txBox="1"/>
            <p:nvPr/>
          </p:nvSpPr>
          <p:spPr>
            <a:xfrm>
              <a:off x="6673069" y="3355287"/>
              <a:ext cx="485710" cy="193899"/>
            </a:xfrm>
            <a:prstGeom prst="rect">
              <a:avLst/>
            </a:prstGeom>
            <a:noFill/>
          </p:spPr>
          <p:txBody>
            <a:bodyPr wrap="none" lIns="0" tIns="0" rIns="0" bIns="0" rtlCol="0">
              <a:spAutoFit/>
            </a:bodyPr>
            <a:lstStyle/>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Graph</a:t>
              </a:r>
            </a:p>
          </p:txBody>
        </p:sp>
        <p:sp>
          <p:nvSpPr>
            <p:cNvPr id="58" name="Freeform 129">
              <a:extLst>
                <a:ext uri="{FF2B5EF4-FFF2-40B4-BE49-F238E27FC236}">
                  <a16:creationId xmlns:a16="http://schemas.microsoft.com/office/drawing/2014/main" id="{DA416456-4FC8-18B6-0FC7-AABAEBA1A7D6}"/>
                </a:ext>
              </a:extLst>
            </p:cNvPr>
            <p:cNvSpPr/>
            <p:nvPr/>
          </p:nvSpPr>
          <p:spPr>
            <a:xfrm>
              <a:off x="6744703" y="2847383"/>
              <a:ext cx="342439" cy="353139"/>
            </a:xfrm>
            <a:custGeom>
              <a:avLst/>
              <a:gdLst>
                <a:gd name="connsiteX0" fmla="*/ 0 w 822675"/>
                <a:gd name="connsiteY0" fmla="*/ 424191 h 848381"/>
                <a:gd name="connsiteX1" fmla="*/ 91408 w 822675"/>
                <a:gd name="connsiteY1" fmla="*/ 329926 h 848381"/>
                <a:gd name="connsiteX2" fmla="*/ 178175 w 822675"/>
                <a:gd name="connsiteY2" fmla="*/ 394733 h 848381"/>
                <a:gd name="connsiteX3" fmla="*/ 324524 w 822675"/>
                <a:gd name="connsiteY3" fmla="*/ 394733 h 848381"/>
                <a:gd name="connsiteX4" fmla="*/ 367509 w 822675"/>
                <a:gd name="connsiteY4" fmla="*/ 341478 h 848381"/>
                <a:gd name="connsiteX5" fmla="*/ 323989 w 822675"/>
                <a:gd name="connsiteY5" fmla="*/ 188345 h 848381"/>
                <a:gd name="connsiteX6" fmla="*/ 319931 w 822675"/>
                <a:gd name="connsiteY6" fmla="*/ 188529 h 848381"/>
                <a:gd name="connsiteX7" fmla="*/ 228523 w 822675"/>
                <a:gd name="connsiteY7" fmla="*/ 94265 h 848381"/>
                <a:gd name="connsiteX8" fmla="*/ 319931 w 822675"/>
                <a:gd name="connsiteY8" fmla="*/ 0 h 848381"/>
                <a:gd name="connsiteX9" fmla="*/ 411339 w 822675"/>
                <a:gd name="connsiteY9" fmla="*/ 94265 h 848381"/>
                <a:gd name="connsiteX10" fmla="*/ 367687 w 822675"/>
                <a:gd name="connsiteY10" fmla="*/ 174536 h 848381"/>
                <a:gd name="connsiteX11" fmla="*/ 411915 w 822675"/>
                <a:gd name="connsiteY11" fmla="*/ 329973 h 848381"/>
                <a:gd name="connsiteX12" fmla="*/ 469584 w 822675"/>
                <a:gd name="connsiteY12" fmla="*/ 351560 h 848381"/>
                <a:gd name="connsiteX13" fmla="*/ 650079 w 822675"/>
                <a:gd name="connsiteY13" fmla="*/ 208273 h 848381"/>
                <a:gd name="connsiteX14" fmla="*/ 639859 w 822675"/>
                <a:gd name="connsiteY14" fmla="*/ 164963 h 848381"/>
                <a:gd name="connsiteX15" fmla="*/ 731267 w 822675"/>
                <a:gd name="connsiteY15" fmla="*/ 70698 h 848381"/>
                <a:gd name="connsiteX16" fmla="*/ 822675 w 822675"/>
                <a:gd name="connsiteY16" fmla="*/ 164963 h 848381"/>
                <a:gd name="connsiteX17" fmla="*/ 731267 w 822675"/>
                <a:gd name="connsiteY17" fmla="*/ 259228 h 848381"/>
                <a:gd name="connsiteX18" fmla="*/ 680650 w 822675"/>
                <a:gd name="connsiteY18" fmla="*/ 243438 h 848381"/>
                <a:gd name="connsiteX19" fmla="*/ 496362 w 822675"/>
                <a:gd name="connsiteY19" fmla="*/ 389808 h 848381"/>
                <a:gd name="connsiteX20" fmla="*/ 502747 w 822675"/>
                <a:gd name="connsiteY20" fmla="*/ 424191 h 848381"/>
                <a:gd name="connsiteX21" fmla="*/ 497701 w 822675"/>
                <a:gd name="connsiteY21" fmla="*/ 454799 h 848381"/>
                <a:gd name="connsiteX22" fmla="*/ 667396 w 822675"/>
                <a:gd name="connsiteY22" fmla="*/ 568948 h 848381"/>
                <a:gd name="connsiteX23" fmla="*/ 731267 w 822675"/>
                <a:gd name="connsiteY23" fmla="*/ 542022 h 848381"/>
                <a:gd name="connsiteX24" fmla="*/ 822675 w 822675"/>
                <a:gd name="connsiteY24" fmla="*/ 636286 h 848381"/>
                <a:gd name="connsiteX25" fmla="*/ 731267 w 822675"/>
                <a:gd name="connsiteY25" fmla="*/ 730551 h 848381"/>
                <a:gd name="connsiteX26" fmla="*/ 639859 w 822675"/>
                <a:gd name="connsiteY26" fmla="*/ 636286 h 848381"/>
                <a:gd name="connsiteX27" fmla="*/ 643694 w 822675"/>
                <a:gd name="connsiteY27" fmla="*/ 609270 h 848381"/>
                <a:gd name="connsiteX28" fmla="*/ 472482 w 822675"/>
                <a:gd name="connsiteY28" fmla="*/ 494107 h 848381"/>
                <a:gd name="connsiteX29" fmla="*/ 411339 w 822675"/>
                <a:gd name="connsiteY29" fmla="*/ 518455 h 848381"/>
                <a:gd name="connsiteX30" fmla="*/ 409058 w 822675"/>
                <a:gd name="connsiteY30" fmla="*/ 518361 h 848381"/>
                <a:gd name="connsiteX31" fmla="*/ 367372 w 822675"/>
                <a:gd name="connsiteY31" fmla="*/ 673705 h 848381"/>
                <a:gd name="connsiteX32" fmla="*/ 411339 w 822675"/>
                <a:gd name="connsiteY32" fmla="*/ 754117 h 848381"/>
                <a:gd name="connsiteX33" fmla="*/ 319926 w 822675"/>
                <a:gd name="connsiteY33" fmla="*/ 848382 h 848381"/>
                <a:gd name="connsiteX34" fmla="*/ 228523 w 822675"/>
                <a:gd name="connsiteY34" fmla="*/ 754117 h 848381"/>
                <a:gd name="connsiteX35" fmla="*/ 319931 w 822675"/>
                <a:gd name="connsiteY35" fmla="*/ 659852 h 848381"/>
                <a:gd name="connsiteX36" fmla="*/ 323633 w 822675"/>
                <a:gd name="connsiteY36" fmla="*/ 660083 h 848381"/>
                <a:gd name="connsiteX37" fmla="*/ 365095 w 822675"/>
                <a:gd name="connsiteY37" fmla="*/ 505428 h 848381"/>
                <a:gd name="connsiteX38" fmla="*/ 321581 w 822675"/>
                <a:gd name="connsiteY38" fmla="*/ 441865 h 848381"/>
                <a:gd name="connsiteX39" fmla="*/ 181118 w 822675"/>
                <a:gd name="connsiteY39" fmla="*/ 441865 h 848381"/>
                <a:gd name="connsiteX40" fmla="*/ 91408 w 822675"/>
                <a:gd name="connsiteY40" fmla="*/ 518455 h 848381"/>
                <a:gd name="connsiteX41" fmla="*/ 0 w 822675"/>
                <a:gd name="connsiteY41" fmla="*/ 424191 h 848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22675" h="848381">
                  <a:moveTo>
                    <a:pt x="0" y="424191"/>
                  </a:moveTo>
                  <a:cubicBezTo>
                    <a:pt x="0" y="372128"/>
                    <a:pt x="40925" y="329926"/>
                    <a:pt x="91408" y="329926"/>
                  </a:cubicBezTo>
                  <a:cubicBezTo>
                    <a:pt x="131906" y="329926"/>
                    <a:pt x="166173" y="357112"/>
                    <a:pt x="178175" y="394733"/>
                  </a:cubicBezTo>
                  <a:lnTo>
                    <a:pt x="324524" y="394733"/>
                  </a:lnTo>
                  <a:cubicBezTo>
                    <a:pt x="331818" y="371865"/>
                    <a:pt x="347339" y="352870"/>
                    <a:pt x="367509" y="341478"/>
                  </a:cubicBezTo>
                  <a:lnTo>
                    <a:pt x="323989" y="188345"/>
                  </a:lnTo>
                  <a:cubicBezTo>
                    <a:pt x="322641" y="188407"/>
                    <a:pt x="321293" y="188529"/>
                    <a:pt x="319931" y="188529"/>
                  </a:cubicBezTo>
                  <a:cubicBezTo>
                    <a:pt x="269446" y="188529"/>
                    <a:pt x="228523" y="146327"/>
                    <a:pt x="228523" y="94265"/>
                  </a:cubicBezTo>
                  <a:cubicBezTo>
                    <a:pt x="228523" y="42204"/>
                    <a:pt x="269446" y="0"/>
                    <a:pt x="319931" y="0"/>
                  </a:cubicBezTo>
                  <a:cubicBezTo>
                    <a:pt x="370411" y="0"/>
                    <a:pt x="411339" y="42204"/>
                    <a:pt x="411339" y="94265"/>
                  </a:cubicBezTo>
                  <a:cubicBezTo>
                    <a:pt x="411339" y="128252"/>
                    <a:pt x="393843" y="157950"/>
                    <a:pt x="367687" y="174536"/>
                  </a:cubicBezTo>
                  <a:lnTo>
                    <a:pt x="411915" y="329973"/>
                  </a:lnTo>
                  <a:cubicBezTo>
                    <a:pt x="433830" y="330115"/>
                    <a:pt x="453903" y="338174"/>
                    <a:pt x="469584" y="351560"/>
                  </a:cubicBezTo>
                  <a:lnTo>
                    <a:pt x="650079" y="208273"/>
                  </a:lnTo>
                  <a:cubicBezTo>
                    <a:pt x="643557" y="195302"/>
                    <a:pt x="639859" y="180583"/>
                    <a:pt x="639859" y="164963"/>
                  </a:cubicBezTo>
                  <a:cubicBezTo>
                    <a:pt x="639859" y="112902"/>
                    <a:pt x="680783" y="70698"/>
                    <a:pt x="731267" y="70698"/>
                  </a:cubicBezTo>
                  <a:cubicBezTo>
                    <a:pt x="781747" y="70698"/>
                    <a:pt x="822675" y="112902"/>
                    <a:pt x="822675" y="164963"/>
                  </a:cubicBezTo>
                  <a:cubicBezTo>
                    <a:pt x="822675" y="217025"/>
                    <a:pt x="781747" y="259228"/>
                    <a:pt x="731267" y="259228"/>
                  </a:cubicBezTo>
                  <a:cubicBezTo>
                    <a:pt x="712542" y="259228"/>
                    <a:pt x="695147" y="253402"/>
                    <a:pt x="680650" y="243438"/>
                  </a:cubicBezTo>
                  <a:lnTo>
                    <a:pt x="496362" y="389808"/>
                  </a:lnTo>
                  <a:cubicBezTo>
                    <a:pt x="500421" y="400469"/>
                    <a:pt x="502747" y="412045"/>
                    <a:pt x="502747" y="424191"/>
                  </a:cubicBezTo>
                  <a:cubicBezTo>
                    <a:pt x="502747" y="434918"/>
                    <a:pt x="500901" y="445193"/>
                    <a:pt x="497701" y="454799"/>
                  </a:cubicBezTo>
                  <a:lnTo>
                    <a:pt x="667396" y="568948"/>
                  </a:lnTo>
                  <a:cubicBezTo>
                    <a:pt x="683877" y="552320"/>
                    <a:pt x="706386" y="542022"/>
                    <a:pt x="731267" y="542022"/>
                  </a:cubicBezTo>
                  <a:cubicBezTo>
                    <a:pt x="781747" y="542022"/>
                    <a:pt x="822675" y="584224"/>
                    <a:pt x="822675" y="636286"/>
                  </a:cubicBezTo>
                  <a:cubicBezTo>
                    <a:pt x="822675" y="688349"/>
                    <a:pt x="781747" y="730551"/>
                    <a:pt x="731267" y="730551"/>
                  </a:cubicBezTo>
                  <a:cubicBezTo>
                    <a:pt x="680783" y="730551"/>
                    <a:pt x="639859" y="688349"/>
                    <a:pt x="639859" y="636286"/>
                  </a:cubicBezTo>
                  <a:cubicBezTo>
                    <a:pt x="639859" y="626893"/>
                    <a:pt x="641217" y="617829"/>
                    <a:pt x="643694" y="609270"/>
                  </a:cubicBezTo>
                  <a:lnTo>
                    <a:pt x="472482" y="494107"/>
                  </a:lnTo>
                  <a:cubicBezTo>
                    <a:pt x="456280" y="509189"/>
                    <a:pt x="434886" y="518455"/>
                    <a:pt x="411339" y="518455"/>
                  </a:cubicBezTo>
                  <a:cubicBezTo>
                    <a:pt x="410576" y="518455"/>
                    <a:pt x="409817" y="518385"/>
                    <a:pt x="409058" y="518361"/>
                  </a:cubicBezTo>
                  <a:lnTo>
                    <a:pt x="367372" y="673705"/>
                  </a:lnTo>
                  <a:cubicBezTo>
                    <a:pt x="393688" y="690257"/>
                    <a:pt x="411339" y="720007"/>
                    <a:pt x="411339" y="754117"/>
                  </a:cubicBezTo>
                  <a:cubicBezTo>
                    <a:pt x="411339" y="806179"/>
                    <a:pt x="370411" y="848382"/>
                    <a:pt x="319926" y="848382"/>
                  </a:cubicBezTo>
                  <a:cubicBezTo>
                    <a:pt x="269446" y="848382"/>
                    <a:pt x="228523" y="806179"/>
                    <a:pt x="228523" y="754117"/>
                  </a:cubicBezTo>
                  <a:cubicBezTo>
                    <a:pt x="228523" y="702055"/>
                    <a:pt x="269446" y="659852"/>
                    <a:pt x="319931" y="659852"/>
                  </a:cubicBezTo>
                  <a:cubicBezTo>
                    <a:pt x="321169" y="659852"/>
                    <a:pt x="322403" y="660031"/>
                    <a:pt x="323633" y="660083"/>
                  </a:cubicBezTo>
                  <a:lnTo>
                    <a:pt x="365095" y="505428"/>
                  </a:lnTo>
                  <a:cubicBezTo>
                    <a:pt x="342806" y="491906"/>
                    <a:pt x="326567" y="468971"/>
                    <a:pt x="321581" y="441865"/>
                  </a:cubicBezTo>
                  <a:lnTo>
                    <a:pt x="181118" y="441865"/>
                  </a:lnTo>
                  <a:cubicBezTo>
                    <a:pt x="173093" y="485468"/>
                    <a:pt x="136027" y="518455"/>
                    <a:pt x="91408" y="518455"/>
                  </a:cubicBezTo>
                  <a:cubicBezTo>
                    <a:pt x="40925" y="518455"/>
                    <a:pt x="0" y="476253"/>
                    <a:pt x="0" y="424191"/>
                  </a:cubicBezTo>
                  <a:close/>
                </a:path>
              </a:pathLst>
            </a:cu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505"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w="3175">
                  <a:noFill/>
                </a:ln>
                <a:solidFill>
                  <a:schemeClr val="bg1"/>
                </a:solidFill>
                <a:effectLst/>
                <a:uLnTx/>
                <a:uFillTx/>
                <a:latin typeface="Segoe Sans Display"/>
                <a:ea typeface="+mn-ea"/>
                <a:cs typeface="Segoe UI" pitchFamily="34" charset="0"/>
              </a:endParaRPr>
            </a:p>
          </p:txBody>
        </p:sp>
      </p:grpSp>
      <p:grpSp>
        <p:nvGrpSpPr>
          <p:cNvPr id="59" name="Group 58">
            <a:extLst>
              <a:ext uri="{FF2B5EF4-FFF2-40B4-BE49-F238E27FC236}">
                <a16:creationId xmlns:a16="http://schemas.microsoft.com/office/drawing/2014/main" id="{235D1B20-7C65-D630-BF93-697D7B8C6BEE}"/>
              </a:ext>
            </a:extLst>
          </p:cNvPr>
          <p:cNvGrpSpPr/>
          <p:nvPr/>
        </p:nvGrpSpPr>
        <p:grpSpPr>
          <a:xfrm>
            <a:off x="2712749" y="3225760"/>
            <a:ext cx="774251" cy="865119"/>
            <a:chOff x="2661947" y="2921055"/>
            <a:chExt cx="774251" cy="865119"/>
          </a:xfrm>
        </p:grpSpPr>
        <p:sp>
          <p:nvSpPr>
            <p:cNvPr id="60" name="TextBox 59">
              <a:extLst>
                <a:ext uri="{FF2B5EF4-FFF2-40B4-BE49-F238E27FC236}">
                  <a16:creationId xmlns:a16="http://schemas.microsoft.com/office/drawing/2014/main" id="{1DFE2F37-AA7A-2E75-C061-7038E575D368}"/>
                </a:ext>
              </a:extLst>
            </p:cNvPr>
            <p:cNvSpPr txBox="1"/>
            <p:nvPr/>
          </p:nvSpPr>
          <p:spPr>
            <a:xfrm>
              <a:off x="2661947" y="3355287"/>
              <a:ext cx="774251" cy="430887"/>
            </a:xfrm>
            <a:prstGeom prst="rect">
              <a:avLst/>
            </a:prstGeom>
            <a:noFill/>
          </p:spPr>
          <p:txBody>
            <a:bodyPr wrap="none" lIns="0" tIns="0" rIns="0" bIns="0" rtlCol="0">
              <a:spAutoFit/>
            </a:bodyPr>
            <a:lstStyle/>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Semantic </a:t>
              </a:r>
            </a:p>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Model</a:t>
              </a:r>
            </a:p>
          </p:txBody>
        </p:sp>
        <p:grpSp>
          <p:nvGrpSpPr>
            <p:cNvPr id="62" name="Group 61">
              <a:extLst>
                <a:ext uri="{FF2B5EF4-FFF2-40B4-BE49-F238E27FC236}">
                  <a16:creationId xmlns:a16="http://schemas.microsoft.com/office/drawing/2014/main" id="{4054050D-4AA2-313C-26E3-8D726018B59B}"/>
                </a:ext>
              </a:extLst>
            </p:cNvPr>
            <p:cNvGrpSpPr/>
            <p:nvPr/>
          </p:nvGrpSpPr>
          <p:grpSpPr>
            <a:xfrm>
              <a:off x="2879499" y="2921055"/>
              <a:ext cx="339145" cy="205795"/>
              <a:chOff x="3807878" y="3027492"/>
              <a:chExt cx="339145" cy="205795"/>
            </a:xfrm>
            <a:solidFill>
              <a:srgbClr val="00CFA9"/>
            </a:solidFill>
          </p:grpSpPr>
          <p:sp>
            <p:nvSpPr>
              <p:cNvPr id="63" name="Oval 62">
                <a:extLst>
                  <a:ext uri="{FF2B5EF4-FFF2-40B4-BE49-F238E27FC236}">
                    <a16:creationId xmlns:a16="http://schemas.microsoft.com/office/drawing/2014/main" id="{B2B14AE8-50D8-63C8-C620-7BFD9135BD53}"/>
                  </a:ext>
                </a:extLst>
              </p:cNvPr>
              <p:cNvSpPr/>
              <p:nvPr/>
            </p:nvSpPr>
            <p:spPr bwMode="auto">
              <a:xfrm>
                <a:off x="3807878" y="3027492"/>
                <a:ext cx="78795" cy="78795"/>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613"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64" name="Oval 63">
                <a:extLst>
                  <a:ext uri="{FF2B5EF4-FFF2-40B4-BE49-F238E27FC236}">
                    <a16:creationId xmlns:a16="http://schemas.microsoft.com/office/drawing/2014/main" id="{0E925653-D026-C7D5-9A51-57BE4C92E5DD}"/>
                  </a:ext>
                </a:extLst>
              </p:cNvPr>
              <p:cNvSpPr/>
              <p:nvPr/>
            </p:nvSpPr>
            <p:spPr bwMode="auto">
              <a:xfrm>
                <a:off x="3938053" y="3027492"/>
                <a:ext cx="78795" cy="78795"/>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613"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65" name="Oval 64">
                <a:extLst>
                  <a:ext uri="{FF2B5EF4-FFF2-40B4-BE49-F238E27FC236}">
                    <a16:creationId xmlns:a16="http://schemas.microsoft.com/office/drawing/2014/main" id="{C6E7C9C7-8311-1651-F780-603A2C085032}"/>
                  </a:ext>
                </a:extLst>
              </p:cNvPr>
              <p:cNvSpPr/>
              <p:nvPr/>
            </p:nvSpPr>
            <p:spPr bwMode="auto">
              <a:xfrm>
                <a:off x="4068228" y="3027492"/>
                <a:ext cx="78795" cy="78795"/>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613"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66" name="Oval 65">
                <a:extLst>
                  <a:ext uri="{FF2B5EF4-FFF2-40B4-BE49-F238E27FC236}">
                    <a16:creationId xmlns:a16="http://schemas.microsoft.com/office/drawing/2014/main" id="{5623B529-1754-1929-64A5-D61809C6109A}"/>
                  </a:ext>
                </a:extLst>
              </p:cNvPr>
              <p:cNvSpPr/>
              <p:nvPr/>
            </p:nvSpPr>
            <p:spPr bwMode="auto">
              <a:xfrm>
                <a:off x="3807878" y="3154492"/>
                <a:ext cx="78795" cy="78795"/>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613"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sp>
            <p:nvSpPr>
              <p:cNvPr id="67" name="Oval 66">
                <a:extLst>
                  <a:ext uri="{FF2B5EF4-FFF2-40B4-BE49-F238E27FC236}">
                    <a16:creationId xmlns:a16="http://schemas.microsoft.com/office/drawing/2014/main" id="{2CCEF79B-D70C-3C9A-73CF-CB1A53CC9B77}"/>
                  </a:ext>
                </a:extLst>
              </p:cNvPr>
              <p:cNvSpPr/>
              <p:nvPr/>
            </p:nvSpPr>
            <p:spPr bwMode="auto">
              <a:xfrm>
                <a:off x="3938053" y="3154492"/>
                <a:ext cx="78795" cy="78795"/>
              </a:xfrm>
              <a:prstGeom prst="ellipse">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613"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chemeClr val="bg1"/>
                  </a:solidFill>
                  <a:effectLst/>
                  <a:uLnTx/>
                  <a:uFillTx/>
                  <a:latin typeface="Segoe Sans Display"/>
                  <a:ea typeface="Segoe UI" pitchFamily="34" charset="0"/>
                  <a:cs typeface="Segoe UI" pitchFamily="34" charset="0"/>
                </a:endParaRPr>
              </a:p>
            </p:txBody>
          </p:sp>
        </p:grpSp>
      </p:grpSp>
      <p:grpSp>
        <p:nvGrpSpPr>
          <p:cNvPr id="68" name="Group 67">
            <a:extLst>
              <a:ext uri="{FF2B5EF4-FFF2-40B4-BE49-F238E27FC236}">
                <a16:creationId xmlns:a16="http://schemas.microsoft.com/office/drawing/2014/main" id="{05828A18-4047-6B4D-7564-8BBC7F2FF6CD}"/>
              </a:ext>
            </a:extLst>
          </p:cNvPr>
          <p:cNvGrpSpPr/>
          <p:nvPr/>
        </p:nvGrpSpPr>
        <p:grpSpPr>
          <a:xfrm>
            <a:off x="9995759" y="3225760"/>
            <a:ext cx="918520" cy="918358"/>
            <a:chOff x="9944955" y="2867816"/>
            <a:chExt cx="918520" cy="918358"/>
          </a:xfrm>
        </p:grpSpPr>
        <p:sp>
          <p:nvSpPr>
            <p:cNvPr id="69" name="TextBox 68">
              <a:extLst>
                <a:ext uri="{FF2B5EF4-FFF2-40B4-BE49-F238E27FC236}">
                  <a16:creationId xmlns:a16="http://schemas.microsoft.com/office/drawing/2014/main" id="{546B17AC-2EF3-A242-7E99-97838D30AF26}"/>
                </a:ext>
              </a:extLst>
            </p:cNvPr>
            <p:cNvSpPr txBox="1"/>
            <p:nvPr/>
          </p:nvSpPr>
          <p:spPr>
            <a:xfrm>
              <a:off x="9944955" y="3355287"/>
              <a:ext cx="918520" cy="430887"/>
            </a:xfrm>
            <a:prstGeom prst="rect">
              <a:avLst/>
            </a:prstGeom>
            <a:noFill/>
          </p:spPr>
          <p:txBody>
            <a:bodyPr wrap="none" lIns="0" tIns="0" rIns="0" bIns="0" rtlCol="0">
              <a:spAutoFit/>
            </a:bodyPr>
            <a:lstStyle/>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Operations </a:t>
              </a:r>
            </a:p>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Agent</a:t>
              </a:r>
            </a:p>
          </p:txBody>
        </p:sp>
        <p:grpSp>
          <p:nvGrpSpPr>
            <p:cNvPr id="70" name="Group 69">
              <a:extLst>
                <a:ext uri="{FF2B5EF4-FFF2-40B4-BE49-F238E27FC236}">
                  <a16:creationId xmlns:a16="http://schemas.microsoft.com/office/drawing/2014/main" id="{4E2FBEF5-29D1-7CE3-540A-B3C354C4DDC0}"/>
                </a:ext>
              </a:extLst>
            </p:cNvPr>
            <p:cNvGrpSpPr/>
            <p:nvPr/>
          </p:nvGrpSpPr>
          <p:grpSpPr>
            <a:xfrm>
              <a:off x="10253306" y="2867816"/>
              <a:ext cx="301817" cy="312273"/>
              <a:chOff x="12758111" y="-2095625"/>
              <a:chExt cx="441891" cy="457199"/>
            </a:xfrm>
            <a:solidFill>
              <a:srgbClr val="00CFA9"/>
            </a:solidFill>
          </p:grpSpPr>
          <p:sp>
            <p:nvSpPr>
              <p:cNvPr id="71" name="Freeform 66">
                <a:extLst>
                  <a:ext uri="{FF2B5EF4-FFF2-40B4-BE49-F238E27FC236}">
                    <a16:creationId xmlns:a16="http://schemas.microsoft.com/office/drawing/2014/main" id="{2269275A-44BD-C7AA-EEA5-E174EA9BC537}"/>
                  </a:ext>
                </a:extLst>
              </p:cNvPr>
              <p:cNvSpPr/>
              <p:nvPr/>
            </p:nvSpPr>
            <p:spPr>
              <a:xfrm>
                <a:off x="12758111" y="-2065150"/>
                <a:ext cx="426652" cy="426724"/>
              </a:xfrm>
              <a:custGeom>
                <a:avLst/>
                <a:gdLst>
                  <a:gd name="connsiteX0" fmla="*/ 76198 w 266697"/>
                  <a:gd name="connsiteY0" fmla="*/ 0 h 266742"/>
                  <a:gd name="connsiteX1" fmla="*/ 104773 w 266697"/>
                  <a:gd name="connsiteY1" fmla="*/ 28575 h 266742"/>
                  <a:gd name="connsiteX2" fmla="*/ 104773 w 266697"/>
                  <a:gd name="connsiteY2" fmla="*/ 66675 h 266742"/>
                  <a:gd name="connsiteX3" fmla="*/ 76198 w 266697"/>
                  <a:gd name="connsiteY3" fmla="*/ 95250 h 266742"/>
                  <a:gd name="connsiteX4" fmla="*/ 66673 w 266697"/>
                  <a:gd name="connsiteY4" fmla="*/ 95250 h 266742"/>
                  <a:gd name="connsiteX5" fmla="*/ 66673 w 266697"/>
                  <a:gd name="connsiteY5" fmla="*/ 154930 h 266742"/>
                  <a:gd name="connsiteX6" fmla="*/ 70636 w 266697"/>
                  <a:gd name="connsiteY6" fmla="*/ 157981 h 266742"/>
                  <a:gd name="connsiteX7" fmla="*/ 108764 w 266697"/>
                  <a:gd name="connsiteY7" fmla="*/ 196100 h 266742"/>
                  <a:gd name="connsiteX8" fmla="*/ 111777 w 266697"/>
                  <a:gd name="connsiteY8" fmla="*/ 200025 h 266742"/>
                  <a:gd name="connsiteX9" fmla="*/ 171448 w 266697"/>
                  <a:gd name="connsiteY9" fmla="*/ 200025 h 266742"/>
                  <a:gd name="connsiteX10" fmla="*/ 171448 w 266697"/>
                  <a:gd name="connsiteY10" fmla="*/ 190500 h 266742"/>
                  <a:gd name="connsiteX11" fmla="*/ 200023 w 266697"/>
                  <a:gd name="connsiteY11" fmla="*/ 161925 h 266742"/>
                  <a:gd name="connsiteX12" fmla="*/ 238123 w 266697"/>
                  <a:gd name="connsiteY12" fmla="*/ 161925 h 266742"/>
                  <a:gd name="connsiteX13" fmla="*/ 266698 w 266697"/>
                  <a:gd name="connsiteY13" fmla="*/ 190500 h 266742"/>
                  <a:gd name="connsiteX14" fmla="*/ 266698 w 266697"/>
                  <a:gd name="connsiteY14" fmla="*/ 228600 h 266742"/>
                  <a:gd name="connsiteX15" fmla="*/ 238123 w 266697"/>
                  <a:gd name="connsiteY15" fmla="*/ 257175 h 266742"/>
                  <a:gd name="connsiteX16" fmla="*/ 200023 w 266697"/>
                  <a:gd name="connsiteY16" fmla="*/ 257175 h 266742"/>
                  <a:gd name="connsiteX17" fmla="*/ 171448 w 266697"/>
                  <a:gd name="connsiteY17" fmla="*/ 228600 h 266742"/>
                  <a:gd name="connsiteX18" fmla="*/ 171448 w 266697"/>
                  <a:gd name="connsiteY18" fmla="*/ 219075 h 266742"/>
                  <a:gd name="connsiteX19" fmla="*/ 111805 w 266697"/>
                  <a:gd name="connsiteY19" fmla="*/ 219075 h 266742"/>
                  <a:gd name="connsiteX20" fmla="*/ 108764 w 266697"/>
                  <a:gd name="connsiteY20" fmla="*/ 223037 h 266742"/>
                  <a:gd name="connsiteX21" fmla="*/ 70636 w 266697"/>
                  <a:gd name="connsiteY21" fmla="*/ 261165 h 266742"/>
                  <a:gd name="connsiteX22" fmla="*/ 43697 w 266697"/>
                  <a:gd name="connsiteY22" fmla="*/ 261165 h 266742"/>
                  <a:gd name="connsiteX23" fmla="*/ 5579 w 266697"/>
                  <a:gd name="connsiteY23" fmla="*/ 223037 h 266742"/>
                  <a:gd name="connsiteX24" fmla="*/ 5579 w 266697"/>
                  <a:gd name="connsiteY24" fmla="*/ 196100 h 266742"/>
                  <a:gd name="connsiteX25" fmla="*/ 43697 w 266697"/>
                  <a:gd name="connsiteY25" fmla="*/ 157981 h 266742"/>
                  <a:gd name="connsiteX26" fmla="*/ 47623 w 266697"/>
                  <a:gd name="connsiteY26" fmla="*/ 154958 h 266742"/>
                  <a:gd name="connsiteX27" fmla="*/ 47623 w 266697"/>
                  <a:gd name="connsiteY27" fmla="*/ 95250 h 266742"/>
                  <a:gd name="connsiteX28" fmla="*/ 38098 w 266697"/>
                  <a:gd name="connsiteY28" fmla="*/ 95250 h 266742"/>
                  <a:gd name="connsiteX29" fmla="*/ 9523 w 266697"/>
                  <a:gd name="connsiteY29" fmla="*/ 66675 h 266742"/>
                  <a:gd name="connsiteX30" fmla="*/ 9523 w 266697"/>
                  <a:gd name="connsiteY30" fmla="*/ 28575 h 266742"/>
                  <a:gd name="connsiteX31" fmla="*/ 38098 w 266697"/>
                  <a:gd name="connsiteY31" fmla="*/ 0 h 266742"/>
                  <a:gd name="connsiteX32" fmla="*/ 76198 w 266697"/>
                  <a:gd name="connsiteY32" fmla="*/ 0 h 266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6697" h="266742">
                    <a:moveTo>
                      <a:pt x="76198" y="0"/>
                    </a:moveTo>
                    <a:cubicBezTo>
                      <a:pt x="91979" y="1"/>
                      <a:pt x="104773" y="12794"/>
                      <a:pt x="104773" y="28575"/>
                    </a:cubicBezTo>
                    <a:lnTo>
                      <a:pt x="104773" y="66675"/>
                    </a:lnTo>
                    <a:cubicBezTo>
                      <a:pt x="104773" y="82456"/>
                      <a:pt x="91979" y="95249"/>
                      <a:pt x="76198" y="95250"/>
                    </a:cubicBezTo>
                    <a:lnTo>
                      <a:pt x="66673" y="95250"/>
                    </a:lnTo>
                    <a:lnTo>
                      <a:pt x="66673" y="154930"/>
                    </a:lnTo>
                    <a:cubicBezTo>
                      <a:pt x="68092" y="155747"/>
                      <a:pt x="69422" y="156768"/>
                      <a:pt x="70636" y="157981"/>
                    </a:cubicBezTo>
                    <a:lnTo>
                      <a:pt x="108764" y="196100"/>
                    </a:lnTo>
                    <a:cubicBezTo>
                      <a:pt x="109963" y="197300"/>
                      <a:pt x="110965" y="198624"/>
                      <a:pt x="111777" y="200025"/>
                    </a:cubicBezTo>
                    <a:lnTo>
                      <a:pt x="171448" y="200025"/>
                    </a:lnTo>
                    <a:lnTo>
                      <a:pt x="171448" y="190500"/>
                    </a:lnTo>
                    <a:cubicBezTo>
                      <a:pt x="171448" y="174718"/>
                      <a:pt x="184242" y="161925"/>
                      <a:pt x="200023" y="161925"/>
                    </a:cubicBezTo>
                    <a:lnTo>
                      <a:pt x="238123" y="161925"/>
                    </a:lnTo>
                    <a:cubicBezTo>
                      <a:pt x="253904" y="161926"/>
                      <a:pt x="266698" y="174719"/>
                      <a:pt x="266698" y="190500"/>
                    </a:cubicBezTo>
                    <a:lnTo>
                      <a:pt x="266698" y="228600"/>
                    </a:lnTo>
                    <a:cubicBezTo>
                      <a:pt x="266698" y="244381"/>
                      <a:pt x="253904" y="257174"/>
                      <a:pt x="238123" y="257175"/>
                    </a:cubicBezTo>
                    <a:lnTo>
                      <a:pt x="200023" y="257175"/>
                    </a:lnTo>
                    <a:cubicBezTo>
                      <a:pt x="184242" y="257175"/>
                      <a:pt x="171448" y="244382"/>
                      <a:pt x="171448" y="228600"/>
                    </a:cubicBezTo>
                    <a:lnTo>
                      <a:pt x="171448" y="219075"/>
                    </a:lnTo>
                    <a:lnTo>
                      <a:pt x="111805" y="219075"/>
                    </a:lnTo>
                    <a:cubicBezTo>
                      <a:pt x="110989" y="220492"/>
                      <a:pt x="109974" y="221826"/>
                      <a:pt x="108764" y="223037"/>
                    </a:cubicBezTo>
                    <a:lnTo>
                      <a:pt x="70636" y="261165"/>
                    </a:lnTo>
                    <a:cubicBezTo>
                      <a:pt x="63196" y="268601"/>
                      <a:pt x="51136" y="268603"/>
                      <a:pt x="43697" y="261165"/>
                    </a:cubicBezTo>
                    <a:lnTo>
                      <a:pt x="5579" y="223037"/>
                    </a:lnTo>
                    <a:cubicBezTo>
                      <a:pt x="-1860" y="215598"/>
                      <a:pt x="-1860" y="203539"/>
                      <a:pt x="5579" y="196100"/>
                    </a:cubicBezTo>
                    <a:lnTo>
                      <a:pt x="43697" y="157981"/>
                    </a:lnTo>
                    <a:cubicBezTo>
                      <a:pt x="44898" y="156781"/>
                      <a:pt x="46221" y="155771"/>
                      <a:pt x="47623" y="154958"/>
                    </a:cubicBezTo>
                    <a:lnTo>
                      <a:pt x="47623" y="95250"/>
                    </a:lnTo>
                    <a:lnTo>
                      <a:pt x="38098" y="95250"/>
                    </a:lnTo>
                    <a:cubicBezTo>
                      <a:pt x="22317" y="95250"/>
                      <a:pt x="9523" y="82457"/>
                      <a:pt x="9523" y="66675"/>
                    </a:cubicBezTo>
                    <a:lnTo>
                      <a:pt x="9523" y="28575"/>
                    </a:lnTo>
                    <a:cubicBezTo>
                      <a:pt x="9523" y="12793"/>
                      <a:pt x="22317" y="0"/>
                      <a:pt x="38098" y="0"/>
                    </a:cubicBezTo>
                    <a:lnTo>
                      <a:pt x="76198" y="0"/>
                    </a:lnTo>
                    <a:close/>
                  </a:path>
                </a:pathLst>
              </a:cu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505" rtl="0" eaLnBrk="1" fontAlgn="base" latinLnBrk="0" hangingPunct="1">
                  <a:lnSpc>
                    <a:spcPct val="90000"/>
                  </a:lnSpc>
                  <a:spcBef>
                    <a:spcPct val="0"/>
                  </a:spcBef>
                  <a:spcAft>
                    <a:spcPct val="0"/>
                  </a:spcAft>
                  <a:buClrTx/>
                  <a:buSzTx/>
                  <a:buFontTx/>
                  <a:buNone/>
                  <a:tabLst/>
                  <a:defRPr/>
                </a:pPr>
                <a:endParaRPr kumimoji="0" lang="en-US" sz="3200" b="0" i="0" u="none" strike="noStrike" kern="0" cap="none" spc="0" normalizeH="0" baseline="0" noProof="0">
                  <a:ln w="3175">
                    <a:noFill/>
                  </a:ln>
                  <a:solidFill>
                    <a:schemeClr val="bg1"/>
                  </a:solidFill>
                  <a:effectLst/>
                  <a:uLnTx/>
                  <a:uFillTx/>
                  <a:latin typeface="Segoe Sans Display"/>
                  <a:ea typeface="+mn-ea"/>
                  <a:cs typeface="Segoe Sans Display" pitchFamily="2" charset="0"/>
                </a:endParaRPr>
              </a:p>
            </p:txBody>
          </p:sp>
          <p:sp>
            <p:nvSpPr>
              <p:cNvPr id="72" name="Freeform 67">
                <a:extLst>
                  <a:ext uri="{FF2B5EF4-FFF2-40B4-BE49-F238E27FC236}">
                    <a16:creationId xmlns:a16="http://schemas.microsoft.com/office/drawing/2014/main" id="{AE6B048F-C5AE-6916-BC50-069F6EFD24BE}"/>
                  </a:ext>
                </a:extLst>
              </p:cNvPr>
              <p:cNvSpPr/>
              <p:nvPr/>
            </p:nvSpPr>
            <p:spPr>
              <a:xfrm>
                <a:off x="13093338" y="-1943248"/>
                <a:ext cx="106664" cy="106664"/>
              </a:xfrm>
              <a:custGeom>
                <a:avLst/>
                <a:gdLst>
                  <a:gd name="connsiteX0" fmla="*/ 33134 w 66675"/>
                  <a:gd name="connsiteY0" fmla="*/ 0 h 66675"/>
                  <a:gd name="connsiteX1" fmla="*/ 35459 w 66675"/>
                  <a:gd name="connsiteY1" fmla="*/ 744 h 66675"/>
                  <a:gd name="connsiteX2" fmla="*/ 36938 w 66675"/>
                  <a:gd name="connsiteY2" fmla="*/ 2688 h 66675"/>
                  <a:gd name="connsiteX3" fmla="*/ 40249 w 66675"/>
                  <a:gd name="connsiteY3" fmla="*/ 12892 h 66675"/>
                  <a:gd name="connsiteX4" fmla="*/ 45337 w 66675"/>
                  <a:gd name="connsiteY4" fmla="*/ 21115 h 66675"/>
                  <a:gd name="connsiteX5" fmla="*/ 53570 w 66675"/>
                  <a:gd name="connsiteY5" fmla="*/ 26194 h 66675"/>
                  <a:gd name="connsiteX6" fmla="*/ 63782 w 66675"/>
                  <a:gd name="connsiteY6" fmla="*/ 29514 h 66675"/>
                  <a:gd name="connsiteX7" fmla="*/ 63978 w 66675"/>
                  <a:gd name="connsiteY7" fmla="*/ 29561 h 66675"/>
                  <a:gd name="connsiteX8" fmla="*/ 65931 w 66675"/>
                  <a:gd name="connsiteY8" fmla="*/ 31040 h 66675"/>
                  <a:gd name="connsiteX9" fmla="*/ 66675 w 66675"/>
                  <a:gd name="connsiteY9" fmla="*/ 33365 h 66675"/>
                  <a:gd name="connsiteX10" fmla="*/ 65931 w 66675"/>
                  <a:gd name="connsiteY10" fmla="*/ 35691 h 66675"/>
                  <a:gd name="connsiteX11" fmla="*/ 63978 w 66675"/>
                  <a:gd name="connsiteY11" fmla="*/ 37161 h 66675"/>
                  <a:gd name="connsiteX12" fmla="*/ 53773 w 66675"/>
                  <a:gd name="connsiteY12" fmla="*/ 40481 h 66675"/>
                  <a:gd name="connsiteX13" fmla="*/ 45542 w 66675"/>
                  <a:gd name="connsiteY13" fmla="*/ 45560 h 66675"/>
                  <a:gd name="connsiteX14" fmla="*/ 40454 w 66675"/>
                  <a:gd name="connsiteY14" fmla="*/ 53783 h 66675"/>
                  <a:gd name="connsiteX15" fmla="*/ 37133 w 66675"/>
                  <a:gd name="connsiteY15" fmla="*/ 63987 h 66675"/>
                  <a:gd name="connsiteX16" fmla="*/ 35664 w 66675"/>
                  <a:gd name="connsiteY16" fmla="*/ 65931 h 66675"/>
                  <a:gd name="connsiteX17" fmla="*/ 33338 w 66675"/>
                  <a:gd name="connsiteY17" fmla="*/ 66675 h 66675"/>
                  <a:gd name="connsiteX18" fmla="*/ 31003 w 66675"/>
                  <a:gd name="connsiteY18" fmla="*/ 65931 h 66675"/>
                  <a:gd name="connsiteX19" fmla="*/ 29533 w 66675"/>
                  <a:gd name="connsiteY19" fmla="*/ 63987 h 66675"/>
                  <a:gd name="connsiteX20" fmla="*/ 26213 w 66675"/>
                  <a:gd name="connsiteY20" fmla="*/ 53783 h 66675"/>
                  <a:gd name="connsiteX21" fmla="*/ 21144 w 66675"/>
                  <a:gd name="connsiteY21" fmla="*/ 45532 h 66675"/>
                  <a:gd name="connsiteX22" fmla="*/ 12893 w 66675"/>
                  <a:gd name="connsiteY22" fmla="*/ 40425 h 66675"/>
                  <a:gd name="connsiteX23" fmla="*/ 2689 w 66675"/>
                  <a:gd name="connsiteY23" fmla="*/ 37114 h 66675"/>
                  <a:gd name="connsiteX24" fmla="*/ 735 w 66675"/>
                  <a:gd name="connsiteY24" fmla="*/ 35635 h 66675"/>
                  <a:gd name="connsiteX25" fmla="*/ 0 w 66675"/>
                  <a:gd name="connsiteY25" fmla="*/ 33310 h 66675"/>
                  <a:gd name="connsiteX26" fmla="*/ 735 w 66675"/>
                  <a:gd name="connsiteY26" fmla="*/ 30984 h 66675"/>
                  <a:gd name="connsiteX27" fmla="*/ 2689 w 66675"/>
                  <a:gd name="connsiteY27" fmla="*/ 29514 h 66675"/>
                  <a:gd name="connsiteX28" fmla="*/ 12893 w 66675"/>
                  <a:gd name="connsiteY28" fmla="*/ 26194 h 66675"/>
                  <a:gd name="connsiteX29" fmla="*/ 21013 w 66675"/>
                  <a:gd name="connsiteY29" fmla="*/ 21078 h 66675"/>
                  <a:gd name="connsiteX30" fmla="*/ 26008 w 66675"/>
                  <a:gd name="connsiteY30" fmla="*/ 12892 h 66675"/>
                  <a:gd name="connsiteX31" fmla="*/ 29328 w 66675"/>
                  <a:gd name="connsiteY31" fmla="*/ 2688 h 66675"/>
                  <a:gd name="connsiteX32" fmla="*/ 30798 w 66675"/>
                  <a:gd name="connsiteY32" fmla="*/ 744 h 66675"/>
                  <a:gd name="connsiteX33" fmla="*/ 33134 w 66675"/>
                  <a:gd name="connsiteY33" fmla="*/ 0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675" h="66675">
                    <a:moveTo>
                      <a:pt x="33134" y="0"/>
                    </a:moveTo>
                    <a:cubicBezTo>
                      <a:pt x="33967" y="0"/>
                      <a:pt x="34779" y="263"/>
                      <a:pt x="35459" y="744"/>
                    </a:cubicBezTo>
                    <a:cubicBezTo>
                      <a:pt x="36139" y="1226"/>
                      <a:pt x="36660" y="1902"/>
                      <a:pt x="36938" y="2688"/>
                    </a:cubicBezTo>
                    <a:lnTo>
                      <a:pt x="40249" y="12892"/>
                    </a:lnTo>
                    <a:cubicBezTo>
                      <a:pt x="41280" y="15992"/>
                      <a:pt x="43025" y="18805"/>
                      <a:pt x="45337" y="21115"/>
                    </a:cubicBezTo>
                    <a:cubicBezTo>
                      <a:pt x="47649" y="23425"/>
                      <a:pt x="50467" y="25163"/>
                      <a:pt x="53570" y="26194"/>
                    </a:cubicBezTo>
                    <a:lnTo>
                      <a:pt x="63782" y="29514"/>
                    </a:lnTo>
                    <a:lnTo>
                      <a:pt x="63978" y="29561"/>
                    </a:lnTo>
                    <a:cubicBezTo>
                      <a:pt x="64764" y="29838"/>
                      <a:pt x="65449" y="30359"/>
                      <a:pt x="65931" y="31040"/>
                    </a:cubicBezTo>
                    <a:cubicBezTo>
                      <a:pt x="66412" y="31720"/>
                      <a:pt x="66675" y="32533"/>
                      <a:pt x="66675" y="33365"/>
                    </a:cubicBezTo>
                    <a:cubicBezTo>
                      <a:pt x="66675" y="34199"/>
                      <a:pt x="66413" y="35011"/>
                      <a:pt x="65931" y="35691"/>
                    </a:cubicBezTo>
                    <a:cubicBezTo>
                      <a:pt x="65449" y="36371"/>
                      <a:pt x="64764" y="36884"/>
                      <a:pt x="63978" y="37161"/>
                    </a:cubicBezTo>
                    <a:lnTo>
                      <a:pt x="53773" y="40481"/>
                    </a:lnTo>
                    <a:cubicBezTo>
                      <a:pt x="50672" y="41512"/>
                      <a:pt x="47854" y="43250"/>
                      <a:pt x="45542" y="45560"/>
                    </a:cubicBezTo>
                    <a:cubicBezTo>
                      <a:pt x="43230" y="47870"/>
                      <a:pt x="41485" y="50683"/>
                      <a:pt x="40454" y="53783"/>
                    </a:cubicBezTo>
                    <a:lnTo>
                      <a:pt x="37133" y="63987"/>
                    </a:lnTo>
                    <a:cubicBezTo>
                      <a:pt x="36855" y="64772"/>
                      <a:pt x="36344" y="65450"/>
                      <a:pt x="35664" y="65931"/>
                    </a:cubicBezTo>
                    <a:cubicBezTo>
                      <a:pt x="34983" y="66412"/>
                      <a:pt x="34171" y="66674"/>
                      <a:pt x="33338" y="66675"/>
                    </a:cubicBezTo>
                    <a:cubicBezTo>
                      <a:pt x="32504" y="66675"/>
                      <a:pt x="31684" y="66412"/>
                      <a:pt x="31003" y="65931"/>
                    </a:cubicBezTo>
                    <a:cubicBezTo>
                      <a:pt x="30324" y="65449"/>
                      <a:pt x="29810" y="64771"/>
                      <a:pt x="29533" y="63987"/>
                    </a:cubicBezTo>
                    <a:lnTo>
                      <a:pt x="26213" y="53783"/>
                    </a:lnTo>
                    <a:cubicBezTo>
                      <a:pt x="25188" y="50676"/>
                      <a:pt x="23453" y="47850"/>
                      <a:pt x="21144" y="45532"/>
                    </a:cubicBezTo>
                    <a:cubicBezTo>
                      <a:pt x="18831" y="43212"/>
                      <a:pt x="16001" y="41461"/>
                      <a:pt x="12893" y="40425"/>
                    </a:cubicBezTo>
                    <a:lnTo>
                      <a:pt x="2689" y="37114"/>
                    </a:lnTo>
                    <a:cubicBezTo>
                      <a:pt x="1902" y="36837"/>
                      <a:pt x="1217" y="36316"/>
                      <a:pt x="735" y="35635"/>
                    </a:cubicBezTo>
                    <a:cubicBezTo>
                      <a:pt x="255" y="34956"/>
                      <a:pt x="0" y="34141"/>
                      <a:pt x="0" y="33310"/>
                    </a:cubicBezTo>
                    <a:cubicBezTo>
                      <a:pt x="1" y="32477"/>
                      <a:pt x="254" y="31664"/>
                      <a:pt x="735" y="30984"/>
                    </a:cubicBezTo>
                    <a:cubicBezTo>
                      <a:pt x="1217" y="30304"/>
                      <a:pt x="1902" y="29792"/>
                      <a:pt x="2689" y="29514"/>
                    </a:cubicBezTo>
                    <a:lnTo>
                      <a:pt x="12893" y="26194"/>
                    </a:lnTo>
                    <a:cubicBezTo>
                      <a:pt x="15958" y="25136"/>
                      <a:pt x="18738" y="23387"/>
                      <a:pt x="21013" y="21078"/>
                    </a:cubicBezTo>
                    <a:cubicBezTo>
                      <a:pt x="23287" y="18770"/>
                      <a:pt x="24996" y="15970"/>
                      <a:pt x="26008" y="12892"/>
                    </a:cubicBezTo>
                    <a:lnTo>
                      <a:pt x="29328" y="2688"/>
                    </a:lnTo>
                    <a:cubicBezTo>
                      <a:pt x="29606" y="1904"/>
                      <a:pt x="30120" y="1226"/>
                      <a:pt x="30798" y="744"/>
                    </a:cubicBezTo>
                    <a:cubicBezTo>
                      <a:pt x="31479" y="263"/>
                      <a:pt x="32299" y="0"/>
                      <a:pt x="33134"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505" rtl="0" eaLnBrk="1" fontAlgn="base" latinLnBrk="0" hangingPunct="1">
                  <a:lnSpc>
                    <a:spcPct val="90000"/>
                  </a:lnSpc>
                  <a:spcBef>
                    <a:spcPct val="0"/>
                  </a:spcBef>
                  <a:spcAft>
                    <a:spcPct val="0"/>
                  </a:spcAft>
                  <a:buClrTx/>
                  <a:buSzTx/>
                  <a:buFontTx/>
                  <a:buNone/>
                  <a:tabLst/>
                  <a:defRPr/>
                </a:pPr>
                <a:endParaRPr kumimoji="0" lang="en-US" sz="3200" b="0" i="0" u="none" strike="noStrike" kern="0" cap="none" spc="0" normalizeH="0" baseline="0" noProof="0">
                  <a:ln w="3175">
                    <a:noFill/>
                  </a:ln>
                  <a:solidFill>
                    <a:schemeClr val="bg1"/>
                  </a:solidFill>
                  <a:effectLst/>
                  <a:uLnTx/>
                  <a:uFillTx/>
                  <a:latin typeface="Segoe Sans Display"/>
                  <a:ea typeface="+mn-ea"/>
                  <a:cs typeface="Segoe Sans Display" pitchFamily="2" charset="0"/>
                </a:endParaRPr>
              </a:p>
            </p:txBody>
          </p:sp>
          <p:sp>
            <p:nvSpPr>
              <p:cNvPr id="73" name="Freeform 68">
                <a:extLst>
                  <a:ext uri="{FF2B5EF4-FFF2-40B4-BE49-F238E27FC236}">
                    <a16:creationId xmlns:a16="http://schemas.microsoft.com/office/drawing/2014/main" id="{3F2D59AE-8A3F-2206-0968-A27FF3293D05}"/>
                  </a:ext>
                </a:extLst>
              </p:cNvPr>
              <p:cNvSpPr/>
              <p:nvPr/>
            </p:nvSpPr>
            <p:spPr>
              <a:xfrm>
                <a:off x="12956243" y="-2095625"/>
                <a:ext cx="182851" cy="182853"/>
              </a:xfrm>
              <a:custGeom>
                <a:avLst/>
                <a:gdLst>
                  <a:gd name="connsiteX0" fmla="*/ 56805 w 114299"/>
                  <a:gd name="connsiteY0" fmla="*/ 0 h 114300"/>
                  <a:gd name="connsiteX1" fmla="*/ 60796 w 114299"/>
                  <a:gd name="connsiteY1" fmla="*/ 1265 h 114300"/>
                  <a:gd name="connsiteX2" fmla="*/ 63316 w 114299"/>
                  <a:gd name="connsiteY2" fmla="*/ 4604 h 114300"/>
                  <a:gd name="connsiteX3" fmla="*/ 69010 w 114299"/>
                  <a:gd name="connsiteY3" fmla="*/ 22091 h 114300"/>
                  <a:gd name="connsiteX4" fmla="*/ 77725 w 114299"/>
                  <a:gd name="connsiteY4" fmla="*/ 36203 h 114300"/>
                  <a:gd name="connsiteX5" fmla="*/ 91845 w 114299"/>
                  <a:gd name="connsiteY5" fmla="*/ 44908 h 114300"/>
                  <a:gd name="connsiteX6" fmla="*/ 109342 w 114299"/>
                  <a:gd name="connsiteY6" fmla="*/ 50592 h 114300"/>
                  <a:gd name="connsiteX7" fmla="*/ 109686 w 114299"/>
                  <a:gd name="connsiteY7" fmla="*/ 50685 h 114300"/>
                  <a:gd name="connsiteX8" fmla="*/ 113035 w 114299"/>
                  <a:gd name="connsiteY8" fmla="*/ 53206 h 114300"/>
                  <a:gd name="connsiteX9" fmla="*/ 114300 w 114299"/>
                  <a:gd name="connsiteY9" fmla="*/ 57197 h 114300"/>
                  <a:gd name="connsiteX10" fmla="*/ 113035 w 114299"/>
                  <a:gd name="connsiteY10" fmla="*/ 61187 h 114300"/>
                  <a:gd name="connsiteX11" fmla="*/ 109686 w 114299"/>
                  <a:gd name="connsiteY11" fmla="*/ 63708 h 114300"/>
                  <a:gd name="connsiteX12" fmla="*/ 92190 w 114299"/>
                  <a:gd name="connsiteY12" fmla="*/ 69392 h 114300"/>
                  <a:gd name="connsiteX13" fmla="*/ 78070 w 114299"/>
                  <a:gd name="connsiteY13" fmla="*/ 78097 h 114300"/>
                  <a:gd name="connsiteX14" fmla="*/ 69353 w 114299"/>
                  <a:gd name="connsiteY14" fmla="*/ 92209 h 114300"/>
                  <a:gd name="connsiteX15" fmla="*/ 63670 w 114299"/>
                  <a:gd name="connsiteY15" fmla="*/ 109696 h 114300"/>
                  <a:gd name="connsiteX16" fmla="*/ 63503 w 114299"/>
                  <a:gd name="connsiteY16" fmla="*/ 110123 h 114300"/>
                  <a:gd name="connsiteX17" fmla="*/ 61140 w 114299"/>
                  <a:gd name="connsiteY17" fmla="*/ 113035 h 114300"/>
                  <a:gd name="connsiteX18" fmla="*/ 57150 w 114299"/>
                  <a:gd name="connsiteY18" fmla="*/ 114300 h 114300"/>
                  <a:gd name="connsiteX19" fmla="*/ 53159 w 114299"/>
                  <a:gd name="connsiteY19" fmla="*/ 113035 h 114300"/>
                  <a:gd name="connsiteX20" fmla="*/ 50629 w 114299"/>
                  <a:gd name="connsiteY20" fmla="*/ 109696 h 114300"/>
                  <a:gd name="connsiteX21" fmla="*/ 44946 w 114299"/>
                  <a:gd name="connsiteY21" fmla="*/ 92209 h 114300"/>
                  <a:gd name="connsiteX22" fmla="*/ 39225 w 114299"/>
                  <a:gd name="connsiteY22" fmla="*/ 81437 h 114300"/>
                  <a:gd name="connsiteX23" fmla="*/ 36248 w 114299"/>
                  <a:gd name="connsiteY23" fmla="*/ 78051 h 114300"/>
                  <a:gd name="connsiteX24" fmla="*/ 22110 w 114299"/>
                  <a:gd name="connsiteY24" fmla="*/ 69298 h 114300"/>
                  <a:gd name="connsiteX25" fmla="*/ 4613 w 114299"/>
                  <a:gd name="connsiteY25" fmla="*/ 63615 h 114300"/>
                  <a:gd name="connsiteX26" fmla="*/ 1274 w 114299"/>
                  <a:gd name="connsiteY26" fmla="*/ 61094 h 114300"/>
                  <a:gd name="connsiteX27" fmla="*/ 0 w 114299"/>
                  <a:gd name="connsiteY27" fmla="*/ 57103 h 114300"/>
                  <a:gd name="connsiteX28" fmla="*/ 1274 w 114299"/>
                  <a:gd name="connsiteY28" fmla="*/ 53113 h 114300"/>
                  <a:gd name="connsiteX29" fmla="*/ 4613 w 114299"/>
                  <a:gd name="connsiteY29" fmla="*/ 50592 h 114300"/>
                  <a:gd name="connsiteX30" fmla="*/ 22110 w 114299"/>
                  <a:gd name="connsiteY30" fmla="*/ 44908 h 114300"/>
                  <a:gd name="connsiteX31" fmla="*/ 36035 w 114299"/>
                  <a:gd name="connsiteY31" fmla="*/ 36137 h 114300"/>
                  <a:gd name="connsiteX32" fmla="*/ 44453 w 114299"/>
                  <a:gd name="connsiteY32" fmla="*/ 22529 h 114300"/>
                  <a:gd name="connsiteX33" fmla="*/ 44592 w 114299"/>
                  <a:gd name="connsiteY33" fmla="*/ 22091 h 114300"/>
                  <a:gd name="connsiteX34" fmla="*/ 50285 w 114299"/>
                  <a:gd name="connsiteY34" fmla="*/ 4604 h 114300"/>
                  <a:gd name="connsiteX35" fmla="*/ 52806 w 114299"/>
                  <a:gd name="connsiteY35" fmla="*/ 1265 h 114300"/>
                  <a:gd name="connsiteX36" fmla="*/ 56805 w 114299"/>
                  <a:gd name="connsiteY36" fmla="*/ 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4299" h="114300">
                    <a:moveTo>
                      <a:pt x="56805" y="0"/>
                    </a:moveTo>
                    <a:cubicBezTo>
                      <a:pt x="58234" y="1"/>
                      <a:pt x="59629" y="441"/>
                      <a:pt x="60796" y="1265"/>
                    </a:cubicBezTo>
                    <a:cubicBezTo>
                      <a:pt x="61962" y="2090"/>
                      <a:pt x="62840" y="3259"/>
                      <a:pt x="63316" y="4604"/>
                    </a:cubicBezTo>
                    <a:lnTo>
                      <a:pt x="69010" y="22091"/>
                    </a:lnTo>
                    <a:cubicBezTo>
                      <a:pt x="70777" y="27407"/>
                      <a:pt x="73762" y="32241"/>
                      <a:pt x="77725" y="36203"/>
                    </a:cubicBezTo>
                    <a:cubicBezTo>
                      <a:pt x="81689" y="40162"/>
                      <a:pt x="86526" y="43143"/>
                      <a:pt x="91845" y="44908"/>
                    </a:cubicBezTo>
                    <a:lnTo>
                      <a:pt x="109342" y="50592"/>
                    </a:lnTo>
                    <a:lnTo>
                      <a:pt x="109686" y="50685"/>
                    </a:lnTo>
                    <a:cubicBezTo>
                      <a:pt x="111035" y="51161"/>
                      <a:pt x="112208" y="52040"/>
                      <a:pt x="113035" y="53206"/>
                    </a:cubicBezTo>
                    <a:cubicBezTo>
                      <a:pt x="113860" y="54373"/>
                      <a:pt x="114300" y="55769"/>
                      <a:pt x="114300" y="57197"/>
                    </a:cubicBezTo>
                    <a:cubicBezTo>
                      <a:pt x="114299" y="58624"/>
                      <a:pt x="113860" y="60021"/>
                      <a:pt x="113035" y="61187"/>
                    </a:cubicBezTo>
                    <a:cubicBezTo>
                      <a:pt x="112208" y="62353"/>
                      <a:pt x="111034" y="63233"/>
                      <a:pt x="109686" y="63708"/>
                    </a:cubicBezTo>
                    <a:lnTo>
                      <a:pt x="92190" y="69392"/>
                    </a:lnTo>
                    <a:cubicBezTo>
                      <a:pt x="86871" y="71158"/>
                      <a:pt x="82033" y="74137"/>
                      <a:pt x="78070" y="78097"/>
                    </a:cubicBezTo>
                    <a:cubicBezTo>
                      <a:pt x="74105" y="82058"/>
                      <a:pt x="71122" y="86893"/>
                      <a:pt x="69353" y="92209"/>
                    </a:cubicBezTo>
                    <a:lnTo>
                      <a:pt x="63670" y="109696"/>
                    </a:lnTo>
                    <a:cubicBezTo>
                      <a:pt x="63619" y="109839"/>
                      <a:pt x="63563" y="109984"/>
                      <a:pt x="63503" y="110123"/>
                    </a:cubicBezTo>
                    <a:cubicBezTo>
                      <a:pt x="63001" y="111288"/>
                      <a:pt x="62181" y="112299"/>
                      <a:pt x="61140" y="113035"/>
                    </a:cubicBezTo>
                    <a:cubicBezTo>
                      <a:pt x="59973" y="113858"/>
                      <a:pt x="58578" y="114300"/>
                      <a:pt x="57150" y="114300"/>
                    </a:cubicBezTo>
                    <a:cubicBezTo>
                      <a:pt x="55721" y="114300"/>
                      <a:pt x="54326" y="113859"/>
                      <a:pt x="53159" y="113035"/>
                    </a:cubicBezTo>
                    <a:cubicBezTo>
                      <a:pt x="51992" y="112210"/>
                      <a:pt x="51105" y="111042"/>
                      <a:pt x="50629" y="109696"/>
                    </a:cubicBezTo>
                    <a:lnTo>
                      <a:pt x="44946" y="92209"/>
                    </a:lnTo>
                    <a:cubicBezTo>
                      <a:pt x="43661" y="88309"/>
                      <a:pt x="41724" y="84667"/>
                      <a:pt x="39225" y="81437"/>
                    </a:cubicBezTo>
                    <a:cubicBezTo>
                      <a:pt x="38308" y="80251"/>
                      <a:pt x="37313" y="79118"/>
                      <a:pt x="36248" y="78051"/>
                    </a:cubicBezTo>
                    <a:cubicBezTo>
                      <a:pt x="32284" y="74074"/>
                      <a:pt x="27439" y="71074"/>
                      <a:pt x="22110" y="69298"/>
                    </a:cubicBezTo>
                    <a:lnTo>
                      <a:pt x="4613" y="63615"/>
                    </a:lnTo>
                    <a:cubicBezTo>
                      <a:pt x="3265" y="63139"/>
                      <a:pt x="2099" y="62260"/>
                      <a:pt x="1274" y="61094"/>
                    </a:cubicBezTo>
                    <a:cubicBezTo>
                      <a:pt x="448" y="59927"/>
                      <a:pt x="0" y="58532"/>
                      <a:pt x="0" y="57103"/>
                    </a:cubicBezTo>
                    <a:cubicBezTo>
                      <a:pt x="0" y="55676"/>
                      <a:pt x="449" y="54279"/>
                      <a:pt x="1274" y="53113"/>
                    </a:cubicBezTo>
                    <a:cubicBezTo>
                      <a:pt x="2100" y="51948"/>
                      <a:pt x="3266" y="51067"/>
                      <a:pt x="4613" y="50592"/>
                    </a:cubicBezTo>
                    <a:lnTo>
                      <a:pt x="22110" y="44908"/>
                    </a:lnTo>
                    <a:cubicBezTo>
                      <a:pt x="27365" y="43096"/>
                      <a:pt x="32135" y="40095"/>
                      <a:pt x="36035" y="36137"/>
                    </a:cubicBezTo>
                    <a:cubicBezTo>
                      <a:pt x="39828" y="32288"/>
                      <a:pt x="42703" y="27636"/>
                      <a:pt x="44453" y="22529"/>
                    </a:cubicBezTo>
                    <a:lnTo>
                      <a:pt x="44592" y="22091"/>
                    </a:lnTo>
                    <a:lnTo>
                      <a:pt x="50285" y="4604"/>
                    </a:lnTo>
                    <a:cubicBezTo>
                      <a:pt x="50761" y="3259"/>
                      <a:pt x="51640" y="2090"/>
                      <a:pt x="52806" y="1265"/>
                    </a:cubicBezTo>
                    <a:cubicBezTo>
                      <a:pt x="53973" y="440"/>
                      <a:pt x="55375" y="0"/>
                      <a:pt x="56805"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505" rtl="0" eaLnBrk="1" fontAlgn="base" latinLnBrk="0" hangingPunct="1">
                  <a:lnSpc>
                    <a:spcPct val="90000"/>
                  </a:lnSpc>
                  <a:spcBef>
                    <a:spcPct val="0"/>
                  </a:spcBef>
                  <a:spcAft>
                    <a:spcPct val="0"/>
                  </a:spcAft>
                  <a:buClrTx/>
                  <a:buSzTx/>
                  <a:buFontTx/>
                  <a:buNone/>
                  <a:tabLst/>
                  <a:defRPr/>
                </a:pPr>
                <a:endParaRPr kumimoji="0" lang="en-US" sz="3200" b="0" i="0" u="none" strike="noStrike" kern="0" cap="none" spc="0" normalizeH="0" baseline="0" noProof="0">
                  <a:ln w="3175">
                    <a:noFill/>
                  </a:ln>
                  <a:solidFill>
                    <a:schemeClr val="bg1"/>
                  </a:solidFill>
                  <a:effectLst/>
                  <a:uLnTx/>
                  <a:uFillTx/>
                  <a:latin typeface="Segoe Sans Display"/>
                  <a:ea typeface="+mn-ea"/>
                  <a:cs typeface="Segoe Sans Display" pitchFamily="2" charset="0"/>
                </a:endParaRPr>
              </a:p>
            </p:txBody>
          </p:sp>
        </p:grpSp>
      </p:grpSp>
      <p:sp>
        <p:nvSpPr>
          <p:cNvPr id="74" name="TextBox 73">
            <a:extLst>
              <a:ext uri="{FF2B5EF4-FFF2-40B4-BE49-F238E27FC236}">
                <a16:creationId xmlns:a16="http://schemas.microsoft.com/office/drawing/2014/main" id="{2585956A-946F-BA03-B6F3-C5E032F72BB2}"/>
              </a:ext>
            </a:extLst>
          </p:cNvPr>
          <p:cNvSpPr txBox="1"/>
          <p:nvPr/>
        </p:nvSpPr>
        <p:spPr>
          <a:xfrm>
            <a:off x="8859248" y="3756320"/>
            <a:ext cx="634952" cy="387798"/>
          </a:xfrm>
          <a:prstGeom prst="rect">
            <a:avLst/>
          </a:prstGeom>
          <a:noFill/>
        </p:spPr>
        <p:txBody>
          <a:bodyPr wrap="square" lIns="0" tIns="0" rIns="0" bIns="0" rtlCol="0">
            <a:spAutoFit/>
          </a:bodyPr>
          <a:lstStyle/>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Data Agent</a:t>
            </a:r>
          </a:p>
        </p:txBody>
      </p:sp>
      <p:grpSp>
        <p:nvGrpSpPr>
          <p:cNvPr id="75" name="Group 74">
            <a:extLst>
              <a:ext uri="{FF2B5EF4-FFF2-40B4-BE49-F238E27FC236}">
                <a16:creationId xmlns:a16="http://schemas.microsoft.com/office/drawing/2014/main" id="{3D1FFE59-283A-BF21-10FD-A52CCD406374}"/>
              </a:ext>
            </a:extLst>
          </p:cNvPr>
          <p:cNvGrpSpPr/>
          <p:nvPr/>
        </p:nvGrpSpPr>
        <p:grpSpPr>
          <a:xfrm>
            <a:off x="9028186" y="3225760"/>
            <a:ext cx="297075" cy="292281"/>
            <a:chOff x="8751190" y="2980301"/>
            <a:chExt cx="297075" cy="292281"/>
          </a:xfrm>
          <a:solidFill>
            <a:schemeClr val="accent2"/>
          </a:solidFill>
        </p:grpSpPr>
        <p:sp>
          <p:nvSpPr>
            <p:cNvPr id="76" name="Hexagon 75">
              <a:extLst>
                <a:ext uri="{FF2B5EF4-FFF2-40B4-BE49-F238E27FC236}">
                  <a16:creationId xmlns:a16="http://schemas.microsoft.com/office/drawing/2014/main" id="{BC516113-5639-6083-93C3-CFDEAEE55E92}"/>
                </a:ext>
              </a:extLst>
            </p:cNvPr>
            <p:cNvSpPr/>
            <p:nvPr/>
          </p:nvSpPr>
          <p:spPr bwMode="auto">
            <a:xfrm rot="16200000">
              <a:off x="8825025" y="2990604"/>
              <a:ext cx="149406" cy="128799"/>
            </a:xfrm>
            <a:prstGeom prst="hexagon">
              <a:avLst/>
            </a:prstGeom>
            <a:grpFill/>
            <a:ln w="3175" cap="rnd"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613"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77" name="Hexagon 76">
              <a:extLst>
                <a:ext uri="{FF2B5EF4-FFF2-40B4-BE49-F238E27FC236}">
                  <a16:creationId xmlns:a16="http://schemas.microsoft.com/office/drawing/2014/main" id="{14694C19-99E4-8783-B3AB-DCEFD21BA72D}"/>
                </a:ext>
              </a:extLst>
            </p:cNvPr>
            <p:cNvSpPr/>
            <p:nvPr/>
          </p:nvSpPr>
          <p:spPr bwMode="auto">
            <a:xfrm rot="16200000">
              <a:off x="8740887" y="3133479"/>
              <a:ext cx="149406" cy="128799"/>
            </a:xfrm>
            <a:prstGeom prst="hexagon">
              <a:avLst/>
            </a:prstGeom>
            <a:grpFill/>
            <a:ln w="317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613"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sp>
          <p:nvSpPr>
            <p:cNvPr id="78" name="Hexagon 77">
              <a:extLst>
                <a:ext uri="{FF2B5EF4-FFF2-40B4-BE49-F238E27FC236}">
                  <a16:creationId xmlns:a16="http://schemas.microsoft.com/office/drawing/2014/main" id="{10E55B78-907F-C7E8-E4F4-07BD7363741D}"/>
                </a:ext>
              </a:extLst>
            </p:cNvPr>
            <p:cNvSpPr/>
            <p:nvPr/>
          </p:nvSpPr>
          <p:spPr bwMode="auto">
            <a:xfrm rot="16200000">
              <a:off x="8909163" y="3133479"/>
              <a:ext cx="149406" cy="128799"/>
            </a:xfrm>
            <a:prstGeom prst="hexagon">
              <a:avLst/>
            </a:prstGeom>
            <a:grpFill/>
            <a:ln w="3175" cap="rnd"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613"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000000"/>
                </a:solidFill>
                <a:effectLst/>
                <a:uLnTx/>
                <a:uFillTx/>
                <a:latin typeface="Segoe Sans Display"/>
                <a:ea typeface="Segoe UI" pitchFamily="34" charset="0"/>
                <a:cs typeface="Segoe UI" pitchFamily="34" charset="0"/>
              </a:endParaRPr>
            </a:p>
          </p:txBody>
        </p:sp>
      </p:grpSp>
      <p:grpSp>
        <p:nvGrpSpPr>
          <p:cNvPr id="79" name="Group 78">
            <a:extLst>
              <a:ext uri="{FF2B5EF4-FFF2-40B4-BE49-F238E27FC236}">
                <a16:creationId xmlns:a16="http://schemas.microsoft.com/office/drawing/2014/main" id="{D9639DA4-D6A0-7C48-83CF-77F8AC609D97}"/>
              </a:ext>
            </a:extLst>
          </p:cNvPr>
          <p:cNvGrpSpPr/>
          <p:nvPr/>
        </p:nvGrpSpPr>
        <p:grpSpPr>
          <a:xfrm>
            <a:off x="7828795" y="3225760"/>
            <a:ext cx="593820" cy="696673"/>
            <a:chOff x="7489848" y="2852513"/>
            <a:chExt cx="593820" cy="696673"/>
          </a:xfrm>
        </p:grpSpPr>
        <p:sp>
          <p:nvSpPr>
            <p:cNvPr id="80" name="TextBox 79">
              <a:extLst>
                <a:ext uri="{FF2B5EF4-FFF2-40B4-BE49-F238E27FC236}">
                  <a16:creationId xmlns:a16="http://schemas.microsoft.com/office/drawing/2014/main" id="{038B54D7-C552-C9C5-2A46-ECF3282F926E}"/>
                </a:ext>
              </a:extLst>
            </p:cNvPr>
            <p:cNvSpPr txBox="1"/>
            <p:nvPr/>
          </p:nvSpPr>
          <p:spPr>
            <a:xfrm>
              <a:off x="7489848" y="3355287"/>
              <a:ext cx="593820" cy="193899"/>
            </a:xfrm>
            <a:prstGeom prst="rect">
              <a:avLst/>
            </a:prstGeom>
            <a:noFill/>
          </p:spPr>
          <p:txBody>
            <a:bodyPr wrap="square" lIns="0" tIns="0" rIns="0" bIns="0" rtlCol="0">
              <a:spAutoFit/>
            </a:bodyPr>
            <a:lstStyle/>
            <a:p>
              <a:pPr marL="0" marR="0" lvl="0" indent="0" algn="ctr" defTabSz="932883" rtl="0" eaLnBrk="1" fontAlgn="auto" latinLnBrk="0" hangingPunct="1">
                <a:lnSpc>
                  <a:spcPct val="90000"/>
                </a:lnSpc>
                <a:spcBef>
                  <a:spcPct val="20000"/>
                </a:spcBef>
                <a:spcAft>
                  <a:spcPts val="0"/>
                </a:spcAft>
                <a:buClrTx/>
                <a:buSzPct val="90000"/>
                <a:buFontTx/>
                <a:buNone/>
                <a:tabLst/>
                <a:defRPr/>
              </a:pPr>
              <a:r>
                <a:rPr kumimoji="0" lang="en-US" sz="1400" b="0" i="0" u="none" strike="noStrike" kern="0" cap="none" spc="0" normalizeH="0" baseline="0" noProof="0">
                  <a:ln>
                    <a:noFill/>
                  </a:ln>
                  <a:solidFill>
                    <a:schemeClr val="bg1"/>
                  </a:solidFill>
                  <a:effectLst/>
                  <a:uLnTx/>
                  <a:uFillTx/>
                  <a:latin typeface="Segoe Sans Display"/>
                  <a:ea typeface="+mn-ea"/>
                  <a:cs typeface="+mn-cs"/>
                </a:rPr>
                <a:t>Plan</a:t>
              </a:r>
            </a:p>
          </p:txBody>
        </p:sp>
        <p:sp>
          <p:nvSpPr>
            <p:cNvPr id="81" name="Graphic 165" descr="Icon of an arrow hitting the bullseye">
              <a:extLst>
                <a:ext uri="{FF2B5EF4-FFF2-40B4-BE49-F238E27FC236}">
                  <a16:creationId xmlns:a16="http://schemas.microsoft.com/office/drawing/2014/main" id="{D17C525C-246C-950F-4CD4-4636F6CB51AE}"/>
                </a:ext>
              </a:extLst>
            </p:cNvPr>
            <p:cNvSpPr/>
            <p:nvPr/>
          </p:nvSpPr>
          <p:spPr>
            <a:xfrm>
              <a:off x="7630349" y="2852513"/>
              <a:ext cx="323852" cy="323852"/>
            </a:xfrm>
            <a:custGeom>
              <a:avLst/>
              <a:gdLst>
                <a:gd name="connsiteX0" fmla="*/ 188405 w 190500"/>
                <a:gd name="connsiteY0" fmla="*/ 45530 h 190500"/>
                <a:gd name="connsiteX1" fmla="*/ 188398 w 190500"/>
                <a:gd name="connsiteY1" fmla="*/ 35427 h 190500"/>
                <a:gd name="connsiteX2" fmla="*/ 183356 w 190500"/>
                <a:gd name="connsiteY2" fmla="*/ 33338 h 190500"/>
                <a:gd name="connsiteX3" fmla="*/ 157163 w 190500"/>
                <a:gd name="connsiteY3" fmla="*/ 33338 h 190500"/>
                <a:gd name="connsiteX4" fmla="*/ 157163 w 190500"/>
                <a:gd name="connsiteY4" fmla="*/ 7144 h 190500"/>
                <a:gd name="connsiteX5" fmla="*/ 150012 w 190500"/>
                <a:gd name="connsiteY5" fmla="*/ 6 h 190500"/>
                <a:gd name="connsiteX6" fmla="*/ 144971 w 190500"/>
                <a:gd name="connsiteY6" fmla="*/ 2096 h 190500"/>
                <a:gd name="connsiteX7" fmla="*/ 121158 w 190500"/>
                <a:gd name="connsiteY7" fmla="*/ 25908 h 190500"/>
                <a:gd name="connsiteX8" fmla="*/ 119063 w 190500"/>
                <a:gd name="connsiteY8" fmla="*/ 30956 h 190500"/>
                <a:gd name="connsiteX9" fmla="*/ 119063 w 190500"/>
                <a:gd name="connsiteY9" fmla="*/ 57969 h 190500"/>
                <a:gd name="connsiteX10" fmla="*/ 100184 w 190500"/>
                <a:gd name="connsiteY10" fmla="*/ 76848 h 190500"/>
                <a:gd name="connsiteX11" fmla="*/ 76852 w 190500"/>
                <a:gd name="connsiteY11" fmla="*/ 90316 h 190500"/>
                <a:gd name="connsiteX12" fmla="*/ 90320 w 190500"/>
                <a:gd name="connsiteY12" fmla="*/ 113649 h 190500"/>
                <a:gd name="connsiteX13" fmla="*/ 113652 w 190500"/>
                <a:gd name="connsiteY13" fmla="*/ 100180 h 190500"/>
                <a:gd name="connsiteX14" fmla="*/ 113652 w 190500"/>
                <a:gd name="connsiteY14" fmla="*/ 90316 h 190500"/>
                <a:gd name="connsiteX15" fmla="*/ 132531 w 190500"/>
                <a:gd name="connsiteY15" fmla="*/ 71438 h 190500"/>
                <a:gd name="connsiteX16" fmla="*/ 159544 w 190500"/>
                <a:gd name="connsiteY16" fmla="*/ 71438 h 190500"/>
                <a:gd name="connsiteX17" fmla="*/ 164592 w 190500"/>
                <a:gd name="connsiteY17" fmla="*/ 69342 h 190500"/>
                <a:gd name="connsiteX18" fmla="*/ 188405 w 190500"/>
                <a:gd name="connsiteY18" fmla="*/ 45530 h 190500"/>
                <a:gd name="connsiteX19" fmla="*/ 95250 w 190500"/>
                <a:gd name="connsiteY19" fmla="*/ 0 h 190500"/>
                <a:gd name="connsiteX20" fmla="*/ 127864 w 190500"/>
                <a:gd name="connsiteY20" fmla="*/ 5725 h 190500"/>
                <a:gd name="connsiteX21" fmla="*/ 114414 w 190500"/>
                <a:gd name="connsiteY21" fmla="*/ 19174 h 190500"/>
                <a:gd name="connsiteX22" fmla="*/ 112786 w 190500"/>
                <a:gd name="connsiteY22" fmla="*/ 21079 h 190500"/>
                <a:gd name="connsiteX23" fmla="*/ 21111 w 190500"/>
                <a:gd name="connsiteY23" fmla="*/ 77724 h 190500"/>
                <a:gd name="connsiteX24" fmla="*/ 77756 w 190500"/>
                <a:gd name="connsiteY24" fmla="*/ 169398 h 190500"/>
                <a:gd name="connsiteX25" fmla="*/ 169431 w 190500"/>
                <a:gd name="connsiteY25" fmla="*/ 112753 h 190500"/>
                <a:gd name="connsiteX26" fmla="*/ 169431 w 190500"/>
                <a:gd name="connsiteY26" fmla="*/ 77724 h 190500"/>
                <a:gd name="connsiteX27" fmla="*/ 171336 w 190500"/>
                <a:gd name="connsiteY27" fmla="*/ 76076 h 190500"/>
                <a:gd name="connsiteX28" fmla="*/ 184766 w 190500"/>
                <a:gd name="connsiteY28" fmla="*/ 62646 h 190500"/>
                <a:gd name="connsiteX29" fmla="*/ 190500 w 190500"/>
                <a:gd name="connsiteY29" fmla="*/ 95250 h 190500"/>
                <a:gd name="connsiteX30" fmla="*/ 95250 w 190500"/>
                <a:gd name="connsiteY30" fmla="*/ 190500 h 190500"/>
                <a:gd name="connsiteX31" fmla="*/ 0 w 190500"/>
                <a:gd name="connsiteY31" fmla="*/ 95250 h 190500"/>
                <a:gd name="connsiteX32" fmla="*/ 95250 w 190500"/>
                <a:gd name="connsiteY32" fmla="*/ 0 h 190500"/>
                <a:gd name="connsiteX33" fmla="*/ 95250 w 190500"/>
                <a:gd name="connsiteY33" fmla="*/ 38100 h 190500"/>
                <a:gd name="connsiteX34" fmla="*/ 109538 w 190500"/>
                <a:gd name="connsiteY34" fmla="*/ 39900 h 190500"/>
                <a:gd name="connsiteX35" fmla="*/ 109538 w 190500"/>
                <a:gd name="connsiteY35" fmla="*/ 54016 h 190500"/>
                <a:gd name="connsiteX36" fmla="*/ 105594 w 190500"/>
                <a:gd name="connsiteY36" fmla="*/ 57969 h 190500"/>
                <a:gd name="connsiteX37" fmla="*/ 105127 w 190500"/>
                <a:gd name="connsiteY37" fmla="*/ 58445 h 190500"/>
                <a:gd name="connsiteX38" fmla="*/ 58438 w 190500"/>
                <a:gd name="connsiteY38" fmla="*/ 85476 h 190500"/>
                <a:gd name="connsiteX39" fmla="*/ 57150 w 190500"/>
                <a:gd name="connsiteY39" fmla="*/ 95250 h 190500"/>
                <a:gd name="connsiteX40" fmla="*/ 95277 w 190500"/>
                <a:gd name="connsiteY40" fmla="*/ 133323 h 190500"/>
                <a:gd name="connsiteX41" fmla="*/ 133350 w 190500"/>
                <a:gd name="connsiteY41" fmla="*/ 95196 h 190500"/>
                <a:gd name="connsiteX42" fmla="*/ 132055 w 190500"/>
                <a:gd name="connsiteY42" fmla="*/ 85373 h 190500"/>
                <a:gd name="connsiteX43" fmla="*/ 132531 w 190500"/>
                <a:gd name="connsiteY43" fmla="*/ 84906 h 190500"/>
                <a:gd name="connsiteX44" fmla="*/ 136474 w 190500"/>
                <a:gd name="connsiteY44" fmla="*/ 80963 h 190500"/>
                <a:gd name="connsiteX45" fmla="*/ 150600 w 190500"/>
                <a:gd name="connsiteY45" fmla="*/ 80963 h 190500"/>
                <a:gd name="connsiteX46" fmla="*/ 109552 w 190500"/>
                <a:gd name="connsiteY46" fmla="*/ 150586 h 190500"/>
                <a:gd name="connsiteX47" fmla="*/ 39929 w 190500"/>
                <a:gd name="connsiteY47" fmla="*/ 109538 h 190500"/>
                <a:gd name="connsiteX48" fmla="*/ 80977 w 190500"/>
                <a:gd name="connsiteY48" fmla="*/ 39915 h 190500"/>
                <a:gd name="connsiteX49" fmla="*/ 95250 w 190500"/>
                <a:gd name="connsiteY49" fmla="*/ 381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0500" h="190500">
                  <a:moveTo>
                    <a:pt x="188405" y="45530"/>
                  </a:moveTo>
                  <a:cubicBezTo>
                    <a:pt x="191192" y="42738"/>
                    <a:pt x="191190" y="38215"/>
                    <a:pt x="188398" y="35427"/>
                  </a:cubicBezTo>
                  <a:cubicBezTo>
                    <a:pt x="187061" y="34091"/>
                    <a:pt x="185247" y="33339"/>
                    <a:pt x="183356" y="33338"/>
                  </a:cubicBezTo>
                  <a:lnTo>
                    <a:pt x="157163" y="33338"/>
                  </a:lnTo>
                  <a:lnTo>
                    <a:pt x="157163" y="7144"/>
                  </a:lnTo>
                  <a:cubicBezTo>
                    <a:pt x="157159" y="3198"/>
                    <a:pt x="153958" y="3"/>
                    <a:pt x="150012" y="6"/>
                  </a:cubicBezTo>
                  <a:cubicBezTo>
                    <a:pt x="148121" y="8"/>
                    <a:pt x="146309" y="759"/>
                    <a:pt x="144971" y="2096"/>
                  </a:cubicBezTo>
                  <a:lnTo>
                    <a:pt x="121158" y="25908"/>
                  </a:lnTo>
                  <a:cubicBezTo>
                    <a:pt x="119818" y="27247"/>
                    <a:pt x="119064" y="29062"/>
                    <a:pt x="119063" y="30956"/>
                  </a:cubicBezTo>
                  <a:lnTo>
                    <a:pt x="119063" y="57969"/>
                  </a:lnTo>
                  <a:lnTo>
                    <a:pt x="100184" y="76848"/>
                  </a:lnTo>
                  <a:cubicBezTo>
                    <a:pt x="90022" y="74124"/>
                    <a:pt x="79576" y="80154"/>
                    <a:pt x="76852" y="90316"/>
                  </a:cubicBezTo>
                  <a:cubicBezTo>
                    <a:pt x="74127" y="100478"/>
                    <a:pt x="80158" y="110924"/>
                    <a:pt x="90320" y="113649"/>
                  </a:cubicBezTo>
                  <a:cubicBezTo>
                    <a:pt x="100482" y="116373"/>
                    <a:pt x="110928" y="110342"/>
                    <a:pt x="113652" y="100180"/>
                  </a:cubicBezTo>
                  <a:cubicBezTo>
                    <a:pt x="114518" y="96949"/>
                    <a:pt x="114518" y="93547"/>
                    <a:pt x="113652" y="90316"/>
                  </a:cubicBezTo>
                  <a:lnTo>
                    <a:pt x="132531" y="71438"/>
                  </a:lnTo>
                  <a:lnTo>
                    <a:pt x="159544" y="71438"/>
                  </a:lnTo>
                  <a:cubicBezTo>
                    <a:pt x="161437" y="71436"/>
                    <a:pt x="163254" y="70682"/>
                    <a:pt x="164592" y="69342"/>
                  </a:cubicBezTo>
                  <a:lnTo>
                    <a:pt x="188405" y="45530"/>
                  </a:lnTo>
                  <a:close/>
                  <a:moveTo>
                    <a:pt x="95250" y="0"/>
                  </a:moveTo>
                  <a:cubicBezTo>
                    <a:pt x="106372" y="-14"/>
                    <a:pt x="117411" y="1923"/>
                    <a:pt x="127864" y="5725"/>
                  </a:cubicBezTo>
                  <a:lnTo>
                    <a:pt x="114414" y="19174"/>
                  </a:lnTo>
                  <a:cubicBezTo>
                    <a:pt x="113824" y="19764"/>
                    <a:pt x="113271" y="20412"/>
                    <a:pt x="112786" y="21079"/>
                  </a:cubicBezTo>
                  <a:cubicBezTo>
                    <a:pt x="71828" y="11406"/>
                    <a:pt x="30784" y="36767"/>
                    <a:pt x="21111" y="77724"/>
                  </a:cubicBezTo>
                  <a:cubicBezTo>
                    <a:pt x="11438" y="118682"/>
                    <a:pt x="36799" y="159726"/>
                    <a:pt x="77756" y="169398"/>
                  </a:cubicBezTo>
                  <a:cubicBezTo>
                    <a:pt x="118714" y="179072"/>
                    <a:pt x="159758" y="153711"/>
                    <a:pt x="169431" y="112753"/>
                  </a:cubicBezTo>
                  <a:cubicBezTo>
                    <a:pt x="172151" y="101236"/>
                    <a:pt x="172151" y="89242"/>
                    <a:pt x="169431" y="77724"/>
                  </a:cubicBezTo>
                  <a:cubicBezTo>
                    <a:pt x="170097" y="77229"/>
                    <a:pt x="170736" y="76676"/>
                    <a:pt x="171336" y="76076"/>
                  </a:cubicBezTo>
                  <a:lnTo>
                    <a:pt x="184766" y="62646"/>
                  </a:lnTo>
                  <a:cubicBezTo>
                    <a:pt x="188569" y="73095"/>
                    <a:pt x="190510" y="84131"/>
                    <a:pt x="190500" y="95250"/>
                  </a:cubicBezTo>
                  <a:cubicBezTo>
                    <a:pt x="190500" y="147857"/>
                    <a:pt x="147857" y="190500"/>
                    <a:pt x="95250" y="190500"/>
                  </a:cubicBezTo>
                  <a:cubicBezTo>
                    <a:pt x="42643" y="190500"/>
                    <a:pt x="0" y="147857"/>
                    <a:pt x="0" y="95250"/>
                  </a:cubicBezTo>
                  <a:cubicBezTo>
                    <a:pt x="0" y="42644"/>
                    <a:pt x="42643" y="0"/>
                    <a:pt x="95250" y="0"/>
                  </a:cubicBezTo>
                  <a:close/>
                  <a:moveTo>
                    <a:pt x="95250" y="38100"/>
                  </a:moveTo>
                  <a:cubicBezTo>
                    <a:pt x="100184" y="38100"/>
                    <a:pt x="104966" y="38729"/>
                    <a:pt x="109538" y="39900"/>
                  </a:cubicBezTo>
                  <a:lnTo>
                    <a:pt x="109538" y="54016"/>
                  </a:lnTo>
                  <a:lnTo>
                    <a:pt x="105594" y="57969"/>
                  </a:lnTo>
                  <a:cubicBezTo>
                    <a:pt x="105436" y="58125"/>
                    <a:pt x="105280" y="58284"/>
                    <a:pt x="105127" y="58445"/>
                  </a:cubicBezTo>
                  <a:cubicBezTo>
                    <a:pt x="84771" y="53017"/>
                    <a:pt x="63867" y="65118"/>
                    <a:pt x="58438" y="85476"/>
                  </a:cubicBezTo>
                  <a:cubicBezTo>
                    <a:pt x="57588" y="88664"/>
                    <a:pt x="57155" y="91950"/>
                    <a:pt x="57150" y="95250"/>
                  </a:cubicBezTo>
                  <a:cubicBezTo>
                    <a:pt x="57165" y="116292"/>
                    <a:pt x="74235" y="133338"/>
                    <a:pt x="95277" y="133323"/>
                  </a:cubicBezTo>
                  <a:cubicBezTo>
                    <a:pt x="116319" y="133308"/>
                    <a:pt x="133365" y="116238"/>
                    <a:pt x="133350" y="95196"/>
                  </a:cubicBezTo>
                  <a:cubicBezTo>
                    <a:pt x="133348" y="91879"/>
                    <a:pt x="132912" y="88577"/>
                    <a:pt x="132055" y="85373"/>
                  </a:cubicBezTo>
                  <a:lnTo>
                    <a:pt x="132531" y="84906"/>
                  </a:lnTo>
                  <a:lnTo>
                    <a:pt x="136474" y="80963"/>
                  </a:lnTo>
                  <a:lnTo>
                    <a:pt x="150600" y="80963"/>
                  </a:lnTo>
                  <a:cubicBezTo>
                    <a:pt x="158490" y="111524"/>
                    <a:pt x="140113" y="142694"/>
                    <a:pt x="109552" y="150586"/>
                  </a:cubicBezTo>
                  <a:cubicBezTo>
                    <a:pt x="78991" y="158476"/>
                    <a:pt x="47820" y="140099"/>
                    <a:pt x="39929" y="109538"/>
                  </a:cubicBezTo>
                  <a:cubicBezTo>
                    <a:pt x="32038" y="78977"/>
                    <a:pt x="50416" y="47806"/>
                    <a:pt x="80977" y="39915"/>
                  </a:cubicBezTo>
                  <a:cubicBezTo>
                    <a:pt x="85639" y="38711"/>
                    <a:pt x="90435" y="38101"/>
                    <a:pt x="95250" y="38100"/>
                  </a:cubicBezTo>
                  <a:close/>
                </a:path>
              </a:pathLst>
            </a:cu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505"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a:ln w="3175">
                  <a:noFill/>
                </a:ln>
                <a:solidFill>
                  <a:schemeClr val="bg1"/>
                </a:solidFill>
                <a:effectLst/>
                <a:uLnTx/>
                <a:uFillTx/>
                <a:latin typeface="Segoe Sans Display"/>
                <a:ea typeface="+mn-ea"/>
                <a:cs typeface="Segoe UI" pitchFamily="34" charset="0"/>
              </a:endParaRPr>
            </a:p>
          </p:txBody>
        </p:sp>
      </p:grpSp>
      <p:sp>
        <p:nvSpPr>
          <p:cNvPr id="82" name="Title 5">
            <a:extLst>
              <a:ext uri="{FF2B5EF4-FFF2-40B4-BE49-F238E27FC236}">
                <a16:creationId xmlns:a16="http://schemas.microsoft.com/office/drawing/2014/main" id="{E493D358-49A2-44F1-9A60-70021A029448}"/>
              </a:ext>
            </a:extLst>
          </p:cNvPr>
          <p:cNvSpPr txBox="1">
            <a:spLocks/>
          </p:cNvSpPr>
          <p:nvPr/>
        </p:nvSpPr>
        <p:spPr>
          <a:xfrm>
            <a:off x="637540" y="1902759"/>
            <a:ext cx="11018520" cy="369332"/>
          </a:xfrm>
          <a:prstGeom prst="rect">
            <a:avLst/>
          </a:prstGeom>
        </p:spPr>
        <p:txBody>
          <a:bodyPr lIns="0" tIns="0" rIns="0" bIns="0">
            <a:spAutoFit/>
          </a:bodyPr>
          <a:lstStyle>
            <a:lvl1pPr algn="l" defTabSz="609630" rtl="0" eaLnBrk="1" latinLnBrk="0" hangingPunct="1">
              <a:lnSpc>
                <a:spcPct val="90000"/>
              </a:lnSpc>
              <a:spcBef>
                <a:spcPct val="0"/>
              </a:spcBef>
              <a:buNone/>
              <a:defRPr sz="2933" kern="1200">
                <a:solidFill>
                  <a:schemeClr val="bg1"/>
                </a:solidFill>
                <a:latin typeface="+mj-lt"/>
                <a:ea typeface="+mj-ea"/>
                <a:cs typeface="+mj-cs"/>
              </a:defRPr>
            </a:lvl1pPr>
          </a:lstStyle>
          <a:p>
            <a:pPr marL="0" marR="0" lvl="0" indent="0" algn="ctr" defTabSz="60966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Segoe Sans Display Semibold"/>
                <a:ea typeface="+mj-ea"/>
                <a:cs typeface="+mj-cs"/>
              </a:rPr>
              <a:t>Microsoft Fabric</a:t>
            </a:r>
          </a:p>
        </p:txBody>
      </p:sp>
      <p:sp>
        <p:nvSpPr>
          <p:cNvPr id="83" name="Text Placeholder 103">
            <a:extLst>
              <a:ext uri="{FF2B5EF4-FFF2-40B4-BE49-F238E27FC236}">
                <a16:creationId xmlns:a16="http://schemas.microsoft.com/office/drawing/2014/main" id="{0C21E532-B38A-AA3B-3F00-4CBEE402B714}"/>
              </a:ext>
            </a:extLst>
          </p:cNvPr>
          <p:cNvSpPr txBox="1">
            <a:spLocks/>
          </p:cNvSpPr>
          <p:nvPr/>
        </p:nvSpPr>
        <p:spPr>
          <a:xfrm>
            <a:off x="1334271" y="2421538"/>
            <a:ext cx="9625061" cy="276999"/>
          </a:xfrm>
          <a:prstGeom prst="rect">
            <a:avLst/>
          </a:prstGeom>
        </p:spPr>
        <p:txBody>
          <a:bodyPr vert="horz" wrap="square" lIns="0" tIns="0" rIns="0" bIns="0" rtlCol="0" anchor="ctr">
            <a:spAutoFit/>
          </a:bodyPr>
          <a:lstStyle>
            <a:lvl1pPr marL="1270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gradFill>
                  <a:gsLst>
                    <a:gs pos="70000">
                      <a:srgbClr val="49C5B1"/>
                    </a:gs>
                    <a:gs pos="0">
                      <a:srgbClr val="8DE971"/>
                    </a:gs>
                  </a:gsLst>
                  <a:path path="circle">
                    <a:fillToRect l="100000" t="100000"/>
                  </a:path>
                </a:gradFill>
                <a:latin typeface="+mj-lt"/>
                <a:ea typeface="+mn-ea"/>
                <a:cs typeface="Segoe UI" panose="020B0502040204020203" pitchFamily="34" charset="0"/>
              </a:defRPr>
            </a:lvl1pPr>
            <a:lvl2pPr marL="1270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j-lt"/>
                <a:ea typeface="+mn-ea"/>
                <a:cs typeface="+mn-cs"/>
              </a:defRPr>
            </a:lvl2pPr>
            <a:lvl3pPr marL="1270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j-lt"/>
                <a:ea typeface="+mn-ea"/>
                <a:cs typeface="+mn-cs"/>
              </a:defRPr>
            </a:lvl3pPr>
            <a:lvl4pPr marL="1270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j-lt"/>
                <a:ea typeface="+mn-ea"/>
                <a:cs typeface="+mn-cs"/>
              </a:defRPr>
            </a:lvl4pPr>
            <a:lvl5pPr marL="12700" marR="0" indent="0" algn="ctr"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j-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12701" algn="ctr" defTabSz="932789"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The unified data platform for AI transformation</a:t>
            </a:r>
          </a:p>
        </p:txBody>
      </p:sp>
      <p:grpSp>
        <p:nvGrpSpPr>
          <p:cNvPr id="84" name="Group 83">
            <a:extLst>
              <a:ext uri="{FF2B5EF4-FFF2-40B4-BE49-F238E27FC236}">
                <a16:creationId xmlns:a16="http://schemas.microsoft.com/office/drawing/2014/main" id="{0986C8F7-5867-A527-4D33-11B860A2DC23}"/>
              </a:ext>
            </a:extLst>
          </p:cNvPr>
          <p:cNvGrpSpPr/>
          <p:nvPr/>
        </p:nvGrpSpPr>
        <p:grpSpPr>
          <a:xfrm>
            <a:off x="5683253" y="955817"/>
            <a:ext cx="927098" cy="923928"/>
            <a:chOff x="5828365" y="3895912"/>
            <a:chExt cx="818153" cy="795528"/>
          </a:xfrm>
        </p:grpSpPr>
        <p:sp>
          <p:nvSpPr>
            <p:cNvPr id="85" name="Oval 84">
              <a:extLst>
                <a:ext uri="{FF2B5EF4-FFF2-40B4-BE49-F238E27FC236}">
                  <a16:creationId xmlns:a16="http://schemas.microsoft.com/office/drawing/2014/main" id="{9C16A30F-79E8-6AC6-5799-A706162C9EE9}"/>
                </a:ext>
              </a:extLst>
            </p:cNvPr>
            <p:cNvSpPr/>
            <p:nvPr/>
          </p:nvSpPr>
          <p:spPr bwMode="auto">
            <a:xfrm>
              <a:off x="5828365" y="3895912"/>
              <a:ext cx="818153" cy="795528"/>
            </a:xfrm>
            <a:prstGeom prst="ellipse">
              <a:avLst/>
            </a:prstGeom>
            <a:solidFill>
              <a:schemeClr val="bg1"/>
            </a:solidFill>
            <a:ln>
              <a:solidFill>
                <a:schemeClr val="bg1">
                  <a:lumMod val="85000"/>
                </a:schemeClr>
              </a:solidFill>
            </a:ln>
            <a:effectLst>
              <a:outerShdw blurRad="101600" dist="50800" dir="2700000" algn="tl" rotWithShape="0">
                <a:schemeClr val="bg1">
                  <a:lumMod val="50000"/>
                  <a:lumOff val="50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32472"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err="1">
                <a:ln>
                  <a:noFill/>
                </a:ln>
                <a:solidFill>
                  <a:srgbClr val="225B61"/>
                </a:solidFill>
                <a:effectLst/>
                <a:uLnTx/>
                <a:uFillTx/>
                <a:latin typeface="Segoe Sans Display Semibold"/>
                <a:ea typeface="+mn-ea"/>
                <a:cs typeface="Segoe Sans Display Semibold" pitchFamily="2" charset="0"/>
              </a:endParaRPr>
            </a:p>
          </p:txBody>
        </p:sp>
        <p:pic>
          <p:nvPicPr>
            <p:cNvPr id="86" name="!!Fabric">
              <a:extLst>
                <a:ext uri="{FF2B5EF4-FFF2-40B4-BE49-F238E27FC236}">
                  <a16:creationId xmlns:a16="http://schemas.microsoft.com/office/drawing/2014/main" id="{FD247B7D-418C-5FBB-7286-B7085FF26C1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016092" y="4072327"/>
              <a:ext cx="442698" cy="442698"/>
            </a:xfrm>
            <a:prstGeom prst="rect">
              <a:avLst/>
            </a:prstGeom>
          </p:spPr>
        </p:pic>
      </p:grpSp>
      <p:sp>
        <p:nvSpPr>
          <p:cNvPr id="87" name="Rectangle: Rounded Corners 86" descr="At the top is Data Factory, Analytics, Databases, Real-Time Intelligence, and Power BI.&#10;&#10;Below this going across is AI, OneLake, and Purview.&#10;&#10;Databases is Public Preview.">
            <a:extLst>
              <a:ext uri="{FF2B5EF4-FFF2-40B4-BE49-F238E27FC236}">
                <a16:creationId xmlns:a16="http://schemas.microsoft.com/office/drawing/2014/main" id="{5436C6C5-C4EF-E9D4-2566-5D44972E7086}"/>
              </a:ext>
            </a:extLst>
          </p:cNvPr>
          <p:cNvSpPr/>
          <p:nvPr/>
        </p:nvSpPr>
        <p:spPr>
          <a:xfrm>
            <a:off x="910142" y="4880086"/>
            <a:ext cx="10473316" cy="1412976"/>
          </a:xfrm>
          <a:prstGeom prst="roundRect">
            <a:avLst>
              <a:gd name="adj" fmla="val 13585"/>
            </a:avLst>
          </a:prstGeom>
          <a:solidFill>
            <a:schemeClr val="bg1"/>
          </a:solidFill>
          <a:ln w="12700" cap="rnd" cmpd="sng" algn="ctr">
            <a:solidFill>
              <a:schemeClr val="bg1">
                <a:lumMod val="85000"/>
              </a:schemeClr>
            </a:solidFill>
            <a:prstDash val="solid"/>
            <a:headEnd type="none" w="lg" len="sm"/>
            <a:tailEnd type="none" w="lg" len="sm"/>
          </a:ln>
          <a:effectLst/>
        </p:spPr>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519" rtl="0" eaLnBrk="1" fontAlgn="base" latinLnBrk="0" hangingPunct="1">
              <a:lnSpc>
                <a:spcPct val="100000"/>
              </a:lnSpc>
              <a:spcBef>
                <a:spcPct val="0"/>
              </a:spcBef>
              <a:spcAft>
                <a:spcPct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Segoe Sans Display"/>
              <a:ea typeface="+mn-ea"/>
              <a:cs typeface="Segoe UI" pitchFamily="34" charset="0"/>
            </a:endParaRPr>
          </a:p>
        </p:txBody>
      </p:sp>
      <p:pic>
        <p:nvPicPr>
          <p:cNvPr id="88" name="Picture 87" descr="Logo, company name&#10;&#10;Description automatically generated">
            <a:extLst>
              <a:ext uri="{FF2B5EF4-FFF2-40B4-BE49-F238E27FC236}">
                <a16:creationId xmlns:a16="http://schemas.microsoft.com/office/drawing/2014/main" id="{7908722D-684F-C0C7-FDF8-0D44B0F002FE}"/>
              </a:ext>
            </a:extLst>
          </p:cNvPr>
          <p:cNvPicPr>
            <a:picLocks noChangeAspect="1"/>
          </p:cNvPicPr>
          <p:nvPr/>
        </p:nvPicPr>
        <p:blipFill rotWithShape="1">
          <a:blip r:embed="rId6" cstate="screen">
            <a:extLst>
              <a:ext uri="{28A0092B-C50C-407E-A947-70E740481C1C}">
                <a14:useLocalDpi xmlns:a14="http://schemas.microsoft.com/office/drawing/2010/main" val="0"/>
              </a:ext>
            </a:extLst>
          </a:blip>
          <a:stretch/>
        </p:blipFill>
        <p:spPr>
          <a:xfrm>
            <a:off x="5439802" y="5392233"/>
            <a:ext cx="430369" cy="431210"/>
          </a:xfrm>
          <a:prstGeom prst="rect">
            <a:avLst/>
          </a:prstGeom>
          <a:noFill/>
          <a:effectLst/>
        </p:spPr>
      </p:pic>
      <p:sp>
        <p:nvSpPr>
          <p:cNvPr id="89" name="Rounded Rectangle 45">
            <a:extLst>
              <a:ext uri="{FF2B5EF4-FFF2-40B4-BE49-F238E27FC236}">
                <a16:creationId xmlns:a16="http://schemas.microsoft.com/office/drawing/2014/main" id="{53B47696-ACE0-2CFE-CEEF-4DE73D870240}"/>
              </a:ext>
            </a:extLst>
          </p:cNvPr>
          <p:cNvSpPr/>
          <p:nvPr/>
        </p:nvSpPr>
        <p:spPr>
          <a:xfrm>
            <a:off x="6084186" y="5484728"/>
            <a:ext cx="795795" cy="246221"/>
          </a:xfrm>
          <a:prstGeom prst="rect">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ctr" defTabSz="932789"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50" normalizeH="0" baseline="0" noProof="0" err="1">
                <a:ln w="3175">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OneLake</a:t>
            </a:r>
            <a:endParaRPr kumimoji="0" lang="en-US" sz="1600" b="0" i="0" u="none" strike="noStrike" kern="1200" cap="none" spc="-50" normalizeH="0" baseline="0" noProof="0">
              <a:ln w="3175">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0" name="Rounded Rectangle 45">
            <a:extLst>
              <a:ext uri="{FF2B5EF4-FFF2-40B4-BE49-F238E27FC236}">
                <a16:creationId xmlns:a16="http://schemas.microsoft.com/office/drawing/2014/main" id="{B63F4CA7-F9F8-A2B4-AC8A-696B957EDBE5}"/>
              </a:ext>
            </a:extLst>
          </p:cNvPr>
          <p:cNvSpPr/>
          <p:nvPr/>
        </p:nvSpPr>
        <p:spPr>
          <a:xfrm>
            <a:off x="2638706" y="5484729"/>
            <a:ext cx="674864" cy="246221"/>
          </a:xfrm>
          <a:prstGeom prst="rect">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ctr" defTabSz="932789" rtl="0" eaLnBrk="1" fontAlgn="auto" latinLnBrk="0" hangingPunct="1">
              <a:lnSpc>
                <a:spcPct val="100000"/>
              </a:lnSpc>
              <a:spcBef>
                <a:spcPct val="20000"/>
              </a:spcBef>
              <a:spcAft>
                <a:spcPts val="0"/>
              </a:spcAft>
              <a:buClrTx/>
              <a:buSzPct val="90000"/>
              <a:buFontTx/>
              <a:buNone/>
              <a:tabLst/>
              <a:defRPr/>
            </a:pPr>
            <a:r>
              <a:rPr kumimoji="0" lang="en-US" sz="160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p:txBody>
      </p:sp>
      <p:pic>
        <p:nvPicPr>
          <p:cNvPr id="91" name="Picture 90">
            <a:extLst>
              <a:ext uri="{FF2B5EF4-FFF2-40B4-BE49-F238E27FC236}">
                <a16:creationId xmlns:a16="http://schemas.microsoft.com/office/drawing/2014/main" id="{42D3EDC3-6ABE-E438-D7C3-E67497CF408B}"/>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22380" y="5378919"/>
            <a:ext cx="457841" cy="457841"/>
          </a:xfrm>
          <a:prstGeom prst="rect">
            <a:avLst/>
          </a:prstGeom>
          <a:noFill/>
          <a:effectLst/>
        </p:spPr>
      </p:pic>
      <p:cxnSp>
        <p:nvCxnSpPr>
          <p:cNvPr id="92" name="Straight Connector 91">
            <a:extLst>
              <a:ext uri="{FF2B5EF4-FFF2-40B4-BE49-F238E27FC236}">
                <a16:creationId xmlns:a16="http://schemas.microsoft.com/office/drawing/2014/main" id="{7A1E8921-BB8E-C86D-502C-DDF6C82ED8E7}"/>
              </a:ext>
            </a:extLst>
          </p:cNvPr>
          <p:cNvCxnSpPr>
            <a:cxnSpLocks/>
          </p:cNvCxnSpPr>
          <p:nvPr/>
        </p:nvCxnSpPr>
        <p:spPr>
          <a:xfrm flipV="1">
            <a:off x="4295951" y="5177220"/>
            <a:ext cx="0" cy="869171"/>
          </a:xfrm>
          <a:prstGeom prst="line">
            <a:avLst/>
          </a:prstGeom>
          <a:solidFill>
            <a:srgbClr val="3A4953">
              <a:alpha val="0"/>
            </a:srgbClr>
          </a:solidFill>
          <a:ln w="12700" cap="rnd" cmpd="sng" algn="ctr">
            <a:gradFill flip="none" rotWithShape="1">
              <a:gsLst>
                <a:gs pos="0">
                  <a:srgbClr val="657076">
                    <a:alpha val="0"/>
                  </a:srgbClr>
                </a:gs>
                <a:gs pos="50000">
                  <a:srgbClr val="657076"/>
                </a:gs>
                <a:gs pos="100000">
                  <a:srgbClr val="657076">
                    <a:alpha val="0"/>
                  </a:srgbClr>
                </a:gs>
              </a:gsLst>
              <a:lin ang="16200000" scaled="1"/>
              <a:tileRect/>
            </a:gradFill>
            <a:prstDash val="solid"/>
            <a:headEnd type="none" w="lg" len="sm"/>
            <a:tailEnd type="none" w="lg" len="sm"/>
          </a:ln>
          <a:effectLst/>
        </p:spPr>
      </p:cxnSp>
      <p:cxnSp>
        <p:nvCxnSpPr>
          <p:cNvPr id="93" name="Straight Connector 92">
            <a:extLst>
              <a:ext uri="{FF2B5EF4-FFF2-40B4-BE49-F238E27FC236}">
                <a16:creationId xmlns:a16="http://schemas.microsoft.com/office/drawing/2014/main" id="{43D9FFE0-2A05-E780-5DFC-CDB36B30C0F4}"/>
              </a:ext>
            </a:extLst>
          </p:cNvPr>
          <p:cNvCxnSpPr>
            <a:cxnSpLocks/>
          </p:cNvCxnSpPr>
          <p:nvPr/>
        </p:nvCxnSpPr>
        <p:spPr>
          <a:xfrm flipV="1">
            <a:off x="8062224" y="5177220"/>
            <a:ext cx="0" cy="869171"/>
          </a:xfrm>
          <a:prstGeom prst="line">
            <a:avLst/>
          </a:prstGeom>
          <a:solidFill>
            <a:srgbClr val="3A4953">
              <a:alpha val="0"/>
            </a:srgbClr>
          </a:solidFill>
          <a:ln w="12700" cap="rnd" cmpd="sng" algn="ctr">
            <a:gradFill flip="none" rotWithShape="1">
              <a:gsLst>
                <a:gs pos="0">
                  <a:srgbClr val="657076">
                    <a:alpha val="0"/>
                  </a:srgbClr>
                </a:gs>
                <a:gs pos="50000">
                  <a:srgbClr val="657076"/>
                </a:gs>
                <a:gs pos="100000">
                  <a:srgbClr val="657076">
                    <a:alpha val="0"/>
                  </a:srgbClr>
                </a:gs>
              </a:gsLst>
              <a:lin ang="16200000" scaled="1"/>
              <a:tileRect/>
            </a:gradFill>
            <a:prstDash val="solid"/>
            <a:headEnd type="none" w="lg" len="sm"/>
            <a:tailEnd type="none" w="lg" len="sm"/>
          </a:ln>
          <a:effectLst/>
        </p:spPr>
      </p:cxnSp>
      <p:sp>
        <p:nvSpPr>
          <p:cNvPr id="94" name="Rounded Rectangle 15">
            <a:extLst>
              <a:ext uri="{FF2B5EF4-FFF2-40B4-BE49-F238E27FC236}">
                <a16:creationId xmlns:a16="http://schemas.microsoft.com/office/drawing/2014/main" id="{19C10789-27D4-12FE-D075-3AF90AEE5B45}"/>
              </a:ext>
              <a:ext uri="{C183D7F6-B498-43B3-948B-1728B52AA6E4}">
                <adec:decorative xmlns:adec="http://schemas.microsoft.com/office/drawing/2017/decorative" val="1"/>
              </a:ext>
            </a:extLst>
          </p:cNvPr>
          <p:cNvSpPr/>
          <p:nvPr/>
        </p:nvSpPr>
        <p:spPr>
          <a:xfrm>
            <a:off x="5249069" y="4751116"/>
            <a:ext cx="1795462" cy="246221"/>
          </a:xfrm>
          <a:prstGeom prst="rect">
            <a:avLst/>
          </a:prstGeom>
          <a:solidFill>
            <a:schemeClr val="bg1"/>
          </a:solidFill>
          <a:ln>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32789" rtl="0" eaLnBrk="1" fontAlgn="base" latinLnBrk="0" hangingPunct="1">
              <a:lnSpc>
                <a:spcPct val="100000"/>
              </a:lnSpc>
              <a:spcBef>
                <a:spcPct val="0"/>
              </a:spcBef>
              <a:spcAft>
                <a:spcPct val="0"/>
              </a:spcAft>
              <a:buClrTx/>
              <a:buSzPct val="90000"/>
              <a:buFontTx/>
              <a:buNone/>
              <a:tabLst>
                <a:tab pos="1636742" algn="l"/>
              </a:tabLst>
              <a:defRPr/>
            </a:pPr>
            <a:r>
              <a:rPr kumimoji="0" lang="en-US" sz="1600" b="0" i="0" u="none" strike="noStrike" kern="1200" cap="none" spc="0" normalizeH="0" baseline="0" noProof="0">
                <a:ln w="3175">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Fabric Platform</a:t>
            </a:r>
          </a:p>
        </p:txBody>
      </p:sp>
      <p:pic>
        <p:nvPicPr>
          <p:cNvPr id="95" name="Picture 94" descr="Icon&#10;&#10;Description automatically generated">
            <a:extLst>
              <a:ext uri="{FF2B5EF4-FFF2-40B4-BE49-F238E27FC236}">
                <a16:creationId xmlns:a16="http://schemas.microsoft.com/office/drawing/2014/main" id="{59F37822-82E0-E4B7-F7E3-815EA98D9CB4}"/>
              </a:ext>
            </a:extLst>
          </p:cNvPr>
          <p:cNvPicPr>
            <a:picLocks noChangeAspect="1" noChangeArrowheads="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8750226" y="5344259"/>
            <a:ext cx="514900" cy="514898"/>
          </a:xfrm>
          <a:prstGeom prst="rect">
            <a:avLst/>
          </a:prstGeom>
          <a:noFill/>
          <a:ln>
            <a:noFill/>
          </a:ln>
          <a:effectLst/>
        </p:spPr>
      </p:pic>
      <p:sp>
        <p:nvSpPr>
          <p:cNvPr id="96" name="Rounded Rectangle 45">
            <a:extLst>
              <a:ext uri="{FF2B5EF4-FFF2-40B4-BE49-F238E27FC236}">
                <a16:creationId xmlns:a16="http://schemas.microsoft.com/office/drawing/2014/main" id="{321A7027-7304-6DD6-1DDF-E4A95F949F78}"/>
              </a:ext>
            </a:extLst>
          </p:cNvPr>
          <p:cNvSpPr/>
          <p:nvPr/>
        </p:nvSpPr>
        <p:spPr>
          <a:xfrm>
            <a:off x="9451894" y="5478598"/>
            <a:ext cx="1085938" cy="246221"/>
          </a:xfrm>
          <a:prstGeom prst="rect">
            <a:avLst/>
          </a:prstGeom>
          <a:noFill/>
          <a:ln>
            <a:noFill/>
          </a:ln>
          <a:effectLst/>
        </p:spPr>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ctr" defTabSz="932789"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50" normalizeH="0" baseline="0" noProof="0">
                <a:ln w="3175">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Governance</a:t>
            </a:r>
          </a:p>
        </p:txBody>
      </p:sp>
      <p:grpSp>
        <p:nvGrpSpPr>
          <p:cNvPr id="97" name="Group 96">
            <a:extLst>
              <a:ext uri="{FF2B5EF4-FFF2-40B4-BE49-F238E27FC236}">
                <a16:creationId xmlns:a16="http://schemas.microsoft.com/office/drawing/2014/main" id="{74C401F4-9DB4-E16D-5F01-EA659281BA09}"/>
              </a:ext>
            </a:extLst>
          </p:cNvPr>
          <p:cNvGrpSpPr/>
          <p:nvPr/>
        </p:nvGrpSpPr>
        <p:grpSpPr>
          <a:xfrm>
            <a:off x="9310180" y="237745"/>
            <a:ext cx="2331720" cy="282785"/>
            <a:chOff x="9310180" y="237745"/>
            <a:chExt cx="2331720" cy="282785"/>
          </a:xfrm>
        </p:grpSpPr>
        <p:pic>
          <p:nvPicPr>
            <p:cNvPr id="98" name="Image 0" descr="assets/acuvate.png">
              <a:extLst>
                <a:ext uri="{FF2B5EF4-FFF2-40B4-BE49-F238E27FC236}">
                  <a16:creationId xmlns:a16="http://schemas.microsoft.com/office/drawing/2014/main" id="{178AA6E1-FD7B-CCF2-8C7E-DE0638A6780C}"/>
                </a:ext>
              </a:extLst>
            </p:cNvPr>
            <p:cNvPicPr>
              <a:picLocks noChangeAspect="1"/>
            </p:cNvPicPr>
            <p:nvPr/>
          </p:nvPicPr>
          <p:blipFill>
            <a:blip r:embed="rId9"/>
            <a:stretch>
              <a:fillRect/>
            </a:stretch>
          </p:blipFill>
          <p:spPr>
            <a:xfrm>
              <a:off x="9310180" y="263544"/>
              <a:ext cx="841248" cy="249474"/>
            </a:xfrm>
            <a:prstGeom prst="rect">
              <a:avLst/>
            </a:prstGeom>
          </p:spPr>
        </p:pic>
        <p:sp>
          <p:nvSpPr>
            <p:cNvPr id="99" name="Shape 0">
              <a:extLst>
                <a:ext uri="{FF2B5EF4-FFF2-40B4-BE49-F238E27FC236}">
                  <a16:creationId xmlns:a16="http://schemas.microsoft.com/office/drawing/2014/main" id="{50D6EC57-4F24-5152-611C-414D29F2EE0B}"/>
                </a:ext>
              </a:extLst>
            </p:cNvPr>
            <p:cNvSpPr/>
            <p:nvPr/>
          </p:nvSpPr>
          <p:spPr>
            <a:xfrm>
              <a:off x="10224580" y="237745"/>
              <a:ext cx="0" cy="282785"/>
            </a:xfrm>
            <a:prstGeom prst="line">
              <a:avLst/>
            </a:prstGeom>
            <a:no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pic>
          <p:nvPicPr>
            <p:cNvPr id="100" name="Image 1" descr="assets/microsoft.png">
              <a:extLst>
                <a:ext uri="{FF2B5EF4-FFF2-40B4-BE49-F238E27FC236}">
                  <a16:creationId xmlns:a16="http://schemas.microsoft.com/office/drawing/2014/main" id="{83AE429A-1AC1-0E0E-E60E-9E31F83D1CEF}"/>
                </a:ext>
              </a:extLst>
            </p:cNvPr>
            <p:cNvPicPr>
              <a:picLocks noChangeAspect="1"/>
            </p:cNvPicPr>
            <p:nvPr/>
          </p:nvPicPr>
          <p:blipFill>
            <a:blip r:embed="rId10"/>
            <a:stretch>
              <a:fillRect/>
            </a:stretch>
          </p:blipFill>
          <p:spPr>
            <a:xfrm>
              <a:off x="10316020" y="237745"/>
              <a:ext cx="1325880" cy="282785"/>
            </a:xfrm>
            <a:prstGeom prst="rect">
              <a:avLst/>
            </a:prstGeom>
          </p:spPr>
        </p:pic>
      </p:grpSp>
      <p:sp>
        <p:nvSpPr>
          <p:cNvPr id="101" name="Rectangle 100">
            <a:extLst>
              <a:ext uri="{FF2B5EF4-FFF2-40B4-BE49-F238E27FC236}">
                <a16:creationId xmlns:a16="http://schemas.microsoft.com/office/drawing/2014/main" id="{695E9C76-2631-E839-182D-5C82671AF447}"/>
              </a:ext>
            </a:extLst>
          </p:cNvPr>
          <p:cNvSpPr/>
          <p:nvPr/>
        </p:nvSpPr>
        <p:spPr>
          <a:xfrm>
            <a:off x="610962" y="887246"/>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747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42" presetClass="path" presetSubtype="0" decel="100000" fill="hold" grpId="1" nodeType="withEffect">
                                  <p:stCondLst>
                                    <p:cond delay="0"/>
                                  </p:stCondLst>
                                  <p:childTnLst>
                                    <p:animMotion origin="layout" path="M 3.33333E-6 -7.40741E-7 L 3.33333E-6 0.03542 " pathEditMode="relative" rAng="0" ptsTypes="AA">
                                      <p:cBhvr>
                                        <p:cTn id="9" dur="700" spd="-100000" fill="hold"/>
                                        <p:tgtEl>
                                          <p:spTgt spid="33"/>
                                        </p:tgtEl>
                                        <p:attrNameLst>
                                          <p:attrName>ppt_x</p:attrName>
                                          <p:attrName>ppt_y</p:attrName>
                                        </p:attrNameLst>
                                      </p:cBhvr>
                                      <p:rCtr x="0" y="1759"/>
                                    </p:animMotion>
                                  </p:childTnLst>
                                </p:cTn>
                              </p:par>
                              <p:par>
                                <p:cTn id="10" presetID="10" presetClass="entr" presetSubtype="0" fill="hold" nodeType="withEffect">
                                  <p:stCondLst>
                                    <p:cond delay="5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0" presetClass="entr" presetSubtype="0" fill="hold" nodeType="withEffect">
                                  <p:stCondLst>
                                    <p:cond delay="10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nodeType="withEffect">
                                  <p:stCondLst>
                                    <p:cond delay="15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par>
                                <p:cTn id="19" presetID="10" presetClass="entr" presetSubtype="0" fill="hold" nodeType="withEffect">
                                  <p:stCondLst>
                                    <p:cond delay="20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childTnLst>
                                </p:cTn>
                              </p:par>
                              <p:par>
                                <p:cTn id="22" presetID="10" presetClass="entr" presetSubtype="0" fill="hold" nodeType="withEffect">
                                  <p:stCondLst>
                                    <p:cond delay="25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500"/>
                                        <p:tgtEl>
                                          <p:spTgt spid="79"/>
                                        </p:tgtEl>
                                      </p:cBhvr>
                                    </p:animEffect>
                                  </p:childTnLst>
                                </p:cTn>
                              </p:par>
                              <p:par>
                                <p:cTn id="25" presetID="10" presetClass="entr" presetSubtype="0" fill="hold" nodeType="withEffect">
                                  <p:stCondLst>
                                    <p:cond delay="40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6C0FED7-42AC-BA0D-8018-BE86D1D69CB0}"/>
              </a:ext>
            </a:extLst>
          </p:cNvPr>
          <p:cNvSpPr/>
          <p:nvPr/>
        </p:nvSpPr>
        <p:spPr bwMode="auto">
          <a:xfrm>
            <a:off x="6715136" y="1275079"/>
            <a:ext cx="5392773" cy="4790441"/>
          </a:xfrm>
          <a:prstGeom prst="rect">
            <a:avLst/>
          </a:prstGeom>
          <a:solidFill>
            <a:srgbClr val="182C6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IN" sz="1200" err="1">
              <a:solidFill>
                <a:schemeClr val="bg1"/>
              </a:solidFill>
              <a:ea typeface="Helvetica Neue" charset="0"/>
              <a:cs typeface="Helvetica Neue" charset="0"/>
            </a:endParaRPr>
          </a:p>
        </p:txBody>
      </p:sp>
      <p:sp>
        <p:nvSpPr>
          <p:cNvPr id="3" name="Text Placeholder 2">
            <a:extLst>
              <a:ext uri="{FF2B5EF4-FFF2-40B4-BE49-F238E27FC236}">
                <a16:creationId xmlns:a16="http://schemas.microsoft.com/office/drawing/2014/main" id="{57C9EA19-F560-0E9A-CF67-13D25EB0A52F}"/>
              </a:ext>
            </a:extLst>
          </p:cNvPr>
          <p:cNvSpPr>
            <a:spLocks noGrp="1"/>
          </p:cNvSpPr>
          <p:nvPr>
            <p:ph type="body" sz="quarter" idx="10"/>
          </p:nvPr>
        </p:nvSpPr>
        <p:spPr>
          <a:xfrm>
            <a:off x="459213" y="3179635"/>
            <a:ext cx="5235464" cy="1754326"/>
          </a:xfrm>
        </p:spPr>
        <p:txBody>
          <a:bodyPr vert="horz" wrap="square" lIns="91440" tIns="91440" rIns="182880" bIns="91440" rtlCol="0" anchor="t">
            <a:spAutoFit/>
          </a:bodyPr>
          <a:lstStyle/>
          <a:p>
            <a:pPr marL="0" indent="0">
              <a:lnSpc>
                <a:spcPct val="150000"/>
              </a:lnSpc>
              <a:buNone/>
            </a:pPr>
            <a:r>
              <a:rPr lang="en-US" sz="1800">
                <a:solidFill>
                  <a:srgbClr val="182C61"/>
                </a:solidFill>
                <a:latin typeface="Open Sans" panose="020B0606030504020204" pitchFamily="34" charset="0"/>
                <a:ea typeface="Open Sans" panose="020B0606030504020204" pitchFamily="34" charset="0"/>
                <a:cs typeface="Open Sans" panose="020B0606030504020204" pitchFamily="34" charset="0"/>
              </a:rPr>
              <a:t>An </a:t>
            </a:r>
            <a:r>
              <a:rPr lang="en-US" sz="1800" b="1">
                <a:solidFill>
                  <a:srgbClr val="182C61"/>
                </a:solidFill>
                <a:latin typeface="Open Sans" panose="020B0606030504020204" pitchFamily="34" charset="0"/>
                <a:ea typeface="Open Sans" panose="020B0606030504020204" pitchFamily="34" charset="0"/>
                <a:cs typeface="Open Sans" panose="020B0606030504020204" pitchFamily="34" charset="0"/>
              </a:rPr>
              <a:t>ontology</a:t>
            </a:r>
            <a:r>
              <a:rPr lang="en-US" sz="1800">
                <a:solidFill>
                  <a:srgbClr val="182C61"/>
                </a:solidFill>
                <a:latin typeface="Open Sans" panose="020B0606030504020204" pitchFamily="34" charset="0"/>
                <a:ea typeface="Open Sans" panose="020B0606030504020204" pitchFamily="34" charset="0"/>
                <a:cs typeface="Open Sans" panose="020B0606030504020204" pitchFamily="34" charset="0"/>
              </a:rPr>
              <a:t> turns your business from data-rich and meaning-poor into </a:t>
            </a:r>
            <a:r>
              <a:rPr lang="en-US" sz="1800" b="1">
                <a:solidFill>
                  <a:srgbClr val="182C61"/>
                </a:solidFill>
                <a:latin typeface="Open Sans" panose="020B0606030504020204" pitchFamily="34" charset="0"/>
                <a:ea typeface="Open Sans" panose="020B0606030504020204" pitchFamily="34" charset="0"/>
                <a:cs typeface="Open Sans" panose="020B0606030504020204" pitchFamily="34" charset="0"/>
              </a:rPr>
              <a:t>meaning-rich and action-ready</a:t>
            </a:r>
            <a:endParaRPr lang="en-US" sz="14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a:buClr>
                <a:srgbClr val="808080"/>
              </a:buClr>
            </a:pPr>
            <a:endParaRPr lang="en-US"/>
          </a:p>
        </p:txBody>
      </p:sp>
      <p:sp>
        <p:nvSpPr>
          <p:cNvPr id="2" name="Title 1">
            <a:extLst>
              <a:ext uri="{FF2B5EF4-FFF2-40B4-BE49-F238E27FC236}">
                <a16:creationId xmlns:a16="http://schemas.microsoft.com/office/drawing/2014/main" id="{F5AE41D5-983A-4DF7-2C04-6448BD051BE6}"/>
              </a:ext>
            </a:extLst>
          </p:cNvPr>
          <p:cNvSpPr>
            <a:spLocks noGrp="1"/>
          </p:cNvSpPr>
          <p:nvPr>
            <p:ph type="title"/>
          </p:nvPr>
        </p:nvSpPr>
        <p:spPr>
          <a:xfrm>
            <a:off x="425243" y="2372948"/>
            <a:ext cx="5670757" cy="548640"/>
          </a:xfrm>
        </p:spPr>
        <p:txBody>
          <a:bodyPr/>
          <a:lstStyle/>
          <a:p>
            <a:r>
              <a:rPr lang="en-US" sz="2800">
                <a:solidFill>
                  <a:srgbClr val="182C61"/>
                </a:solidFill>
                <a:latin typeface="Montserrat" pitchFamily="2" charset="0"/>
                <a:cs typeface="Segoe Sans Text Semibold"/>
              </a:rPr>
              <a:t>Demo: Creating ontologies</a:t>
            </a:r>
            <a:endParaRPr lang="en-US" sz="2800">
              <a:solidFill>
                <a:srgbClr val="182C61"/>
              </a:solidFill>
              <a:latin typeface="Montserrat" pitchFamily="2" charset="0"/>
            </a:endParaRPr>
          </a:p>
        </p:txBody>
      </p:sp>
      <p:pic>
        <p:nvPicPr>
          <p:cNvPr id="5" name="Picture 4">
            <a:extLst>
              <a:ext uri="{FF2B5EF4-FFF2-40B4-BE49-F238E27FC236}">
                <a16:creationId xmlns:a16="http://schemas.microsoft.com/office/drawing/2014/main" id="{738FDE97-FB6D-D1FD-A4F5-16FBA4D2F7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6" name="Rectangle 5">
            <a:extLst>
              <a:ext uri="{FF2B5EF4-FFF2-40B4-BE49-F238E27FC236}">
                <a16:creationId xmlns:a16="http://schemas.microsoft.com/office/drawing/2014/main" id="{A9306F09-A489-25A9-D655-5D74882C38CB}"/>
              </a:ext>
            </a:extLst>
          </p:cNvPr>
          <p:cNvSpPr/>
          <p:nvPr/>
        </p:nvSpPr>
        <p:spPr>
          <a:xfrm>
            <a:off x="558655" y="2937640"/>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A4E39087-2564-7157-CD19-42063CE5BD9F}"/>
              </a:ext>
            </a:extLst>
          </p:cNvPr>
          <p:cNvSpPr/>
          <p:nvPr/>
        </p:nvSpPr>
        <p:spPr bwMode="auto">
          <a:xfrm>
            <a:off x="5962756" y="574033"/>
            <a:ext cx="5873644" cy="4470408"/>
          </a:xfrm>
          <a:prstGeom prst="rect">
            <a:avLst/>
          </a:prstGeom>
          <a:solidFill>
            <a:srgbClr val="E58527"/>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IN" sz="1200" err="1">
              <a:solidFill>
                <a:schemeClr val="bg1"/>
              </a:solidFill>
              <a:ea typeface="Helvetica Neue" charset="0"/>
              <a:cs typeface="Helvetica Neue" charset="0"/>
            </a:endParaRPr>
          </a:p>
        </p:txBody>
      </p:sp>
      <p:sp>
        <p:nvSpPr>
          <p:cNvPr id="4" name="Picture Placeholder 3">
            <a:extLst>
              <a:ext uri="{FF2B5EF4-FFF2-40B4-BE49-F238E27FC236}">
                <a16:creationId xmlns:a16="http://schemas.microsoft.com/office/drawing/2014/main" id="{EBE61976-0216-19BC-C931-9CC6EBA48DF9}"/>
              </a:ext>
            </a:extLst>
          </p:cNvPr>
          <p:cNvSpPr>
            <a:spLocks noGrp="1"/>
          </p:cNvSpPr>
          <p:nvPr>
            <p:ph type="pic" sz="quarter" idx="11"/>
          </p:nvPr>
        </p:nvSpPr>
        <p:spPr>
          <a:xfrm>
            <a:off x="6313646" y="724583"/>
            <a:ext cx="5235464" cy="5891432"/>
          </a:xfrm>
        </p:spPr>
        <p:txBody>
          <a:bodyPr/>
          <a:lstStyle/>
          <a:p>
            <a:endParaRPr lang="en-IN"/>
          </a:p>
        </p:txBody>
      </p:sp>
      <p:grpSp>
        <p:nvGrpSpPr>
          <p:cNvPr id="9" name="Group 8">
            <a:extLst>
              <a:ext uri="{FF2B5EF4-FFF2-40B4-BE49-F238E27FC236}">
                <a16:creationId xmlns:a16="http://schemas.microsoft.com/office/drawing/2014/main" id="{D37BEAC6-EC7F-AE1B-3E86-998E8CFD7E68}"/>
              </a:ext>
            </a:extLst>
          </p:cNvPr>
          <p:cNvGrpSpPr/>
          <p:nvPr/>
        </p:nvGrpSpPr>
        <p:grpSpPr>
          <a:xfrm>
            <a:off x="508055" y="1537447"/>
            <a:ext cx="4013145" cy="486704"/>
            <a:chOff x="9310180" y="237745"/>
            <a:chExt cx="2331720" cy="282785"/>
          </a:xfrm>
        </p:grpSpPr>
        <p:pic>
          <p:nvPicPr>
            <p:cNvPr id="10" name="Image 0" descr="assets/acuvate.png">
              <a:extLst>
                <a:ext uri="{FF2B5EF4-FFF2-40B4-BE49-F238E27FC236}">
                  <a16:creationId xmlns:a16="http://schemas.microsoft.com/office/drawing/2014/main" id="{27A9AB8E-215E-594A-E5A3-34DFF2ED41A3}"/>
                </a:ext>
              </a:extLst>
            </p:cNvPr>
            <p:cNvPicPr>
              <a:picLocks noChangeAspect="1"/>
            </p:cNvPicPr>
            <p:nvPr/>
          </p:nvPicPr>
          <p:blipFill>
            <a:blip r:embed="rId3"/>
            <a:stretch>
              <a:fillRect/>
            </a:stretch>
          </p:blipFill>
          <p:spPr>
            <a:xfrm>
              <a:off x="9310180" y="263544"/>
              <a:ext cx="841248" cy="249474"/>
            </a:xfrm>
            <a:prstGeom prst="rect">
              <a:avLst/>
            </a:prstGeom>
          </p:spPr>
        </p:pic>
        <p:sp>
          <p:nvSpPr>
            <p:cNvPr id="11" name="Shape 0">
              <a:extLst>
                <a:ext uri="{FF2B5EF4-FFF2-40B4-BE49-F238E27FC236}">
                  <a16:creationId xmlns:a16="http://schemas.microsoft.com/office/drawing/2014/main" id="{2BBC1BBF-69E9-DE37-26C6-4738E86A48C4}"/>
                </a:ext>
              </a:extLst>
            </p:cNvPr>
            <p:cNvSpPr/>
            <p:nvPr/>
          </p:nvSpPr>
          <p:spPr>
            <a:xfrm>
              <a:off x="10224580" y="237745"/>
              <a:ext cx="0" cy="282785"/>
            </a:xfrm>
            <a:prstGeom prst="line">
              <a:avLst/>
            </a:prstGeom>
            <a:no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pic>
          <p:nvPicPr>
            <p:cNvPr id="12" name="Image 1" descr="assets/microsoft.png">
              <a:extLst>
                <a:ext uri="{FF2B5EF4-FFF2-40B4-BE49-F238E27FC236}">
                  <a16:creationId xmlns:a16="http://schemas.microsoft.com/office/drawing/2014/main" id="{B18AE587-D38E-6902-F3AB-87BBC5601009}"/>
                </a:ext>
              </a:extLst>
            </p:cNvPr>
            <p:cNvPicPr>
              <a:picLocks noChangeAspect="1"/>
            </p:cNvPicPr>
            <p:nvPr/>
          </p:nvPicPr>
          <p:blipFill>
            <a:blip r:embed="rId4"/>
            <a:stretch>
              <a:fillRect/>
            </a:stretch>
          </p:blipFill>
          <p:spPr>
            <a:xfrm>
              <a:off x="10316020" y="237745"/>
              <a:ext cx="1325880" cy="282785"/>
            </a:xfrm>
            <a:prstGeom prst="rect">
              <a:avLst/>
            </a:prstGeom>
          </p:spPr>
        </p:pic>
      </p:grpSp>
      <p:grpSp>
        <p:nvGrpSpPr>
          <p:cNvPr id="13" name="Group 12">
            <a:extLst>
              <a:ext uri="{FF2B5EF4-FFF2-40B4-BE49-F238E27FC236}">
                <a16:creationId xmlns:a16="http://schemas.microsoft.com/office/drawing/2014/main" id="{5D8CAADC-2294-6218-FD98-CA69F10EBCCF}"/>
              </a:ext>
            </a:extLst>
          </p:cNvPr>
          <p:cNvGrpSpPr/>
          <p:nvPr/>
        </p:nvGrpSpPr>
        <p:grpSpPr>
          <a:xfrm>
            <a:off x="10380835" y="76202"/>
            <a:ext cx="1615740" cy="350518"/>
            <a:chOff x="9630162" y="199656"/>
            <a:chExt cx="2285005" cy="495708"/>
          </a:xfrm>
        </p:grpSpPr>
        <p:pic>
          <p:nvPicPr>
            <p:cNvPr id="14" name="Picture 2" descr="Microsoft Logo and symbol, meaning, history, PNG, brand">
              <a:extLst>
                <a:ext uri="{FF2B5EF4-FFF2-40B4-BE49-F238E27FC236}">
                  <a16:creationId xmlns:a16="http://schemas.microsoft.com/office/drawing/2014/main" id="{814DEA45-D0CC-90CE-4BE9-619070DB8023}"/>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Icon&#10;&#10;Description automatically generated">
              <a:extLst>
                <a:ext uri="{FF2B5EF4-FFF2-40B4-BE49-F238E27FC236}">
                  <a16:creationId xmlns:a16="http://schemas.microsoft.com/office/drawing/2014/main" id="{C8CAA70C-4F40-C4D3-1FF1-5DE9AE6D03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16" name="Straight Connector 15">
              <a:extLst>
                <a:ext uri="{FF2B5EF4-FFF2-40B4-BE49-F238E27FC236}">
                  <a16:creationId xmlns:a16="http://schemas.microsoft.com/office/drawing/2014/main" id="{9729D326-4103-B1CD-9AB6-6E30887E00A9}"/>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989076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4584C-430E-8BA1-113D-A60C978B44C2}"/>
            </a:ext>
          </a:extLst>
        </p:cNvPr>
        <p:cNvGrpSpPr/>
        <p:nvPr/>
      </p:nvGrpSpPr>
      <p:grpSpPr>
        <a:xfrm>
          <a:off x="0" y="0"/>
          <a:ext cx="0" cy="0"/>
          <a:chOff x="0" y="0"/>
          <a:chExt cx="0" cy="0"/>
        </a:xfrm>
      </p:grpSpPr>
      <p:pic>
        <p:nvPicPr>
          <p:cNvPr id="2" name="Slide 56-edit">
            <a:hlinkClick r:id="" action="ppaction://media"/>
            <a:extLst>
              <a:ext uri="{FF2B5EF4-FFF2-40B4-BE49-F238E27FC236}">
                <a16:creationId xmlns:a16="http://schemas.microsoft.com/office/drawing/2014/main" id="{CE9D0D98-332A-6ED1-386E-C629BA1807C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2000" y="428625"/>
            <a:ext cx="10668000" cy="6000750"/>
          </a:xfrm>
          <a:prstGeom prst="rect">
            <a:avLst/>
          </a:prstGeom>
        </p:spPr>
      </p:pic>
      <p:pic>
        <p:nvPicPr>
          <p:cNvPr id="3" name="Picture 2">
            <a:extLst>
              <a:ext uri="{FF2B5EF4-FFF2-40B4-BE49-F238E27FC236}">
                <a16:creationId xmlns:a16="http://schemas.microsoft.com/office/drawing/2014/main" id="{FC1F0D80-2C6A-8CDF-E724-F17FC1B99A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8" name="Group 7">
            <a:extLst>
              <a:ext uri="{FF2B5EF4-FFF2-40B4-BE49-F238E27FC236}">
                <a16:creationId xmlns:a16="http://schemas.microsoft.com/office/drawing/2014/main" id="{150C4841-549E-F542-2DFA-74876836AEE7}"/>
              </a:ext>
            </a:extLst>
          </p:cNvPr>
          <p:cNvGrpSpPr/>
          <p:nvPr/>
        </p:nvGrpSpPr>
        <p:grpSpPr>
          <a:xfrm>
            <a:off x="10380835" y="76202"/>
            <a:ext cx="1615740" cy="350518"/>
            <a:chOff x="9630162" y="199656"/>
            <a:chExt cx="2285005" cy="495708"/>
          </a:xfrm>
        </p:grpSpPr>
        <p:pic>
          <p:nvPicPr>
            <p:cNvPr id="5" name="Picture 2" descr="Microsoft Logo and symbol, meaning, history, PNG, brand">
              <a:extLst>
                <a:ext uri="{FF2B5EF4-FFF2-40B4-BE49-F238E27FC236}">
                  <a16:creationId xmlns:a16="http://schemas.microsoft.com/office/drawing/2014/main" id="{FF88F464-11AB-A20D-CA4A-829A92AA5AD4}"/>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con&#10;&#10;Description automatically generated">
              <a:extLst>
                <a:ext uri="{FF2B5EF4-FFF2-40B4-BE49-F238E27FC236}">
                  <a16:creationId xmlns:a16="http://schemas.microsoft.com/office/drawing/2014/main" id="{2680A04A-6CF9-90C2-3E50-654103EBBC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7" name="Straight Connector 6">
              <a:extLst>
                <a:ext uri="{FF2B5EF4-FFF2-40B4-BE49-F238E27FC236}">
                  <a16:creationId xmlns:a16="http://schemas.microsoft.com/office/drawing/2014/main" id="{560129C4-470A-602B-5472-0B22C7D4D04F}"/>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6741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5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B7A56-2701-0B3D-D95E-13D2767A60C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B0CEC77-9390-7A1E-C5BB-9C62655B62C4}"/>
              </a:ext>
            </a:extLst>
          </p:cNvPr>
          <p:cNvSpPr/>
          <p:nvPr/>
        </p:nvSpPr>
        <p:spPr>
          <a:xfrm>
            <a:off x="493776" y="64371"/>
            <a:ext cx="82296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Montserrat"/>
                <a:ea typeface="Montserrat"/>
                <a:cs typeface="Montserrat"/>
              </a:defRPr>
            </a:pPr>
            <a:r>
              <a:rPr kumimoji="0" lang="en-US" sz="2800" b="1" i="0" u="none" strike="noStrike" kern="1200" cap="none" spc="0" normalizeH="0" baseline="0" noProof="0">
                <a:solidFill>
                  <a:srgbClr val="182C61"/>
                </a:solidFill>
                <a:effectLst/>
                <a:uLnTx/>
                <a:uFillTx/>
                <a:latin typeface="Montserrat" pitchFamily="34" charset="0"/>
                <a:ea typeface="Montserrat" pitchFamily="34" charset="-122"/>
                <a:cs typeface="Montserrat" pitchFamily="34" charset="-120"/>
              </a:rPr>
              <a:t>Why Enterprises need Ontology?</a:t>
            </a:r>
            <a:endParaRPr kumimoji="0" lang="en-US" sz="2800" b="0" i="0" u="none" strike="noStrike" kern="1200" cap="none" spc="0" normalizeH="0" baseline="0" noProof="0">
              <a:ln>
                <a:noFill/>
              </a:ln>
              <a:solidFill>
                <a:prstClr val="black"/>
              </a:solidFill>
              <a:effectLst/>
              <a:uLnTx/>
              <a:uFillTx/>
              <a:latin typeface="Montserrat" panose="020F0502020204030204"/>
              <a:ea typeface="Montserrat"/>
              <a:cs typeface="Montserrat"/>
            </a:endParaRPr>
          </a:p>
        </p:txBody>
      </p:sp>
      <p:sp>
        <p:nvSpPr>
          <p:cNvPr id="3" name="Text 1">
            <a:extLst>
              <a:ext uri="{FF2B5EF4-FFF2-40B4-BE49-F238E27FC236}">
                <a16:creationId xmlns:a16="http://schemas.microsoft.com/office/drawing/2014/main" id="{AFDDE7E3-D1E2-95EE-3B73-F9627E3401F5}"/>
              </a:ext>
            </a:extLst>
          </p:cNvPr>
          <p:cNvSpPr/>
          <p:nvPr/>
        </p:nvSpPr>
        <p:spPr>
          <a:xfrm>
            <a:off x="502920" y="521796"/>
            <a:ext cx="100584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Open Sans"/>
                <a:ea typeface="Open Sans"/>
                <a:cs typeface="Open Sans"/>
              </a:defRPr>
            </a:pPr>
            <a:r>
              <a:rPr kumimoji="0" lang="en-US" sz="1500" b="0" i="0" u="none" strike="noStrike" kern="1200" cap="none" spc="0" normalizeH="0" baseline="0" noProof="0">
                <a:ln>
                  <a:noFill/>
                </a:ln>
                <a:solidFill>
                  <a:srgbClr val="FF7E00"/>
                </a:solidFill>
                <a:effectLst/>
                <a:uLnTx/>
                <a:uFillTx/>
                <a:latin typeface="Open Sans" pitchFamily="34" charset="0"/>
                <a:ea typeface="Open Sans" pitchFamily="34" charset="-122"/>
                <a:cs typeface="Open Sans" pitchFamily="34" charset="-120"/>
              </a:rPr>
              <a:t>AI is only as good as the business context it understands.</a:t>
            </a:r>
            <a:endParaRPr kumimoji="0" lang="en-US" sz="1500" b="0" i="0" u="none" strike="noStrike" kern="1200" cap="none" spc="0" normalizeH="0" baseline="0" noProof="0">
              <a:ln>
                <a:noFill/>
              </a:ln>
              <a:solidFill>
                <a:srgbClr val="FF7E00"/>
              </a:solidFill>
              <a:effectLst/>
              <a:uLnTx/>
              <a:uFillTx/>
              <a:latin typeface="Open Sans" panose="020F0502020204030204"/>
              <a:ea typeface="Open Sans"/>
              <a:cs typeface="Open Sans"/>
            </a:endParaRPr>
          </a:p>
        </p:txBody>
      </p:sp>
      <p:sp>
        <p:nvSpPr>
          <p:cNvPr id="4" name="Shape 2">
            <a:extLst>
              <a:ext uri="{FF2B5EF4-FFF2-40B4-BE49-F238E27FC236}">
                <a16:creationId xmlns:a16="http://schemas.microsoft.com/office/drawing/2014/main" id="{58D9D8EA-E266-2B40-AE45-15B608FD7761}"/>
              </a:ext>
            </a:extLst>
          </p:cNvPr>
          <p:cNvSpPr/>
          <p:nvPr/>
        </p:nvSpPr>
        <p:spPr>
          <a:xfrm>
            <a:off x="548640" y="1165291"/>
            <a:ext cx="11064240" cy="649224"/>
          </a:xfrm>
          <a:prstGeom prst="roundRect">
            <a:avLst>
              <a:gd name="adj" fmla="val 6957"/>
            </a:avLst>
          </a:prstGeom>
          <a:solidFill>
            <a:srgbClr val="002060"/>
          </a:solidFill>
          <a:ln/>
          <a:effectLst>
            <a:outerShdw blurRad="76200" dist="25400" dir="5400000" algn="bl" rotWithShape="0">
              <a:srgbClr val="182C61">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Open Sans"/>
                <a:ea typeface="Open Sans"/>
                <a:cs typeface="Open Sans"/>
              </a:defRPr>
            </a:pPr>
            <a:endParaRPr kumimoji="0" lang="en-IN" sz="1800" b="0" i="0" u="none" strike="noStrike" kern="1200" cap="none" spc="0" normalizeH="0" baseline="0" noProof="0">
              <a:ln>
                <a:noFill/>
              </a:ln>
              <a:solidFill>
                <a:prstClr val="black"/>
              </a:solidFill>
              <a:effectLst/>
              <a:uLnTx/>
              <a:uFillTx/>
              <a:latin typeface="Open Sans" panose="020F0502020204030204"/>
              <a:ea typeface="Open Sans"/>
              <a:cs typeface="Open Sans"/>
            </a:endParaRPr>
          </a:p>
        </p:txBody>
      </p:sp>
      <p:sp>
        <p:nvSpPr>
          <p:cNvPr id="5" name="Text 3">
            <a:extLst>
              <a:ext uri="{FF2B5EF4-FFF2-40B4-BE49-F238E27FC236}">
                <a16:creationId xmlns:a16="http://schemas.microsoft.com/office/drawing/2014/main" id="{EE2D813F-9BB1-9929-4F04-23B33B42E026}"/>
              </a:ext>
            </a:extLst>
          </p:cNvPr>
          <p:cNvSpPr/>
          <p:nvPr/>
        </p:nvSpPr>
        <p:spPr>
          <a:xfrm>
            <a:off x="660450" y="1216079"/>
            <a:ext cx="10424160" cy="521661"/>
          </a:xfrm>
          <a:prstGeom prst="rect">
            <a:avLst/>
          </a:prstGeom>
          <a:noFill/>
          <a:ln/>
        </p:spPr>
        <p:txBody>
          <a:bodyPr wrap="square" rtlCol="0" anchor="ctr"/>
          <a:lstStyle/>
          <a:p>
            <a:pPr marL="0" marR="0" lvl="0" indent="0" algn="l" defTabSz="914400" rtl="0" eaLnBrk="1" fontAlgn="auto" latinLnBrk="0" hangingPunct="1">
              <a:lnSpc>
                <a:spcPct val="105000"/>
              </a:lnSpc>
              <a:spcBef>
                <a:spcPts val="0"/>
              </a:spcBef>
              <a:spcAft>
                <a:spcPts val="0"/>
              </a:spcAft>
              <a:buClrTx/>
              <a:buSzTx/>
              <a:buFontTx/>
              <a:buNone/>
              <a:tabLst/>
              <a:defRPr>
                <a:latin typeface="Open Sans"/>
                <a:ea typeface="Open Sans"/>
                <a:cs typeface="Open Sans"/>
              </a:defRPr>
            </a:pPr>
            <a:r>
              <a:rPr kumimoji="0" lang="en-US" sz="1200" b="1" i="0" u="none" strike="noStrike" kern="1200" cap="none" spc="0" normalizeH="0" baseline="0" noProof="0">
                <a:ln>
                  <a:noFill/>
                </a:ln>
                <a:solidFill>
                  <a:srgbClr val="FFFFFF"/>
                </a:solidFill>
                <a:effectLst/>
                <a:uLnTx/>
                <a:uFillTx/>
                <a:latin typeface="Open Sans" pitchFamily="34" charset="0"/>
                <a:ea typeface="Open Sans" pitchFamily="34" charset="-122"/>
                <a:cs typeface="Open Sans" pitchFamily="34" charset="-120"/>
              </a:rPr>
              <a:t>Today's enterprise AI initiatives often struggle because business knowledge is fragmented across people, systems and documents. Without shared business context, AI can retrieve information—but it cannot reliably reason across the enterprise.</a:t>
            </a:r>
            <a:endParaRPr kumimoji="0" lang="en-US" sz="1200" b="0" i="0" u="none" strike="noStrike" kern="1200" cap="none" spc="0" normalizeH="0" baseline="0" noProof="0">
              <a:ln>
                <a:noFill/>
              </a:ln>
              <a:solidFill>
                <a:srgbClr val="FFFFFF"/>
              </a:solidFill>
              <a:effectLst/>
              <a:uLnTx/>
              <a:uFillTx/>
              <a:latin typeface="Open Sans" panose="020F0502020204030204"/>
              <a:ea typeface="Open Sans"/>
              <a:cs typeface="Open Sans"/>
            </a:endParaRPr>
          </a:p>
        </p:txBody>
      </p:sp>
      <p:sp>
        <p:nvSpPr>
          <p:cNvPr id="45" name="Text 22">
            <a:extLst>
              <a:ext uri="{FF2B5EF4-FFF2-40B4-BE49-F238E27FC236}">
                <a16:creationId xmlns:a16="http://schemas.microsoft.com/office/drawing/2014/main" id="{A7CDB647-8164-3F68-518B-27F485B78B75}"/>
              </a:ext>
            </a:extLst>
          </p:cNvPr>
          <p:cNvSpPr/>
          <p:nvPr/>
        </p:nvSpPr>
        <p:spPr>
          <a:xfrm>
            <a:off x="637862" y="6254132"/>
            <a:ext cx="11091672"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latin typeface="Open Sans"/>
                <a:ea typeface="Open Sans"/>
                <a:cs typeface="Open Sans"/>
              </a:defRPr>
            </a:pPr>
            <a:r>
              <a:rPr kumimoji="0" lang="en-US" sz="1800" b="1" i="0" u="none" strike="noStrike" kern="1200" cap="none" spc="0" normalizeH="0" baseline="0" noProof="0">
                <a:ln>
                  <a:noFill/>
                </a:ln>
                <a:solidFill>
                  <a:srgbClr val="FF7E00"/>
                </a:solidFill>
                <a:effectLst/>
                <a:uLnTx/>
                <a:uFillTx/>
                <a:latin typeface="Open Sans" pitchFamily="34" charset="0"/>
                <a:ea typeface="Open Sans" pitchFamily="34" charset="-122"/>
                <a:cs typeface="Open Sans" pitchFamily="34" charset="-120"/>
              </a:rPr>
              <a:t>The challenge isn't data availability. The challenge is giving AI a common business language.</a:t>
            </a:r>
            <a:endParaRPr kumimoji="0" lang="en-US" sz="1800" b="0" i="0" u="none" strike="noStrike" kern="1200" cap="none" spc="0" normalizeH="0" baseline="0" noProof="0">
              <a:ln>
                <a:noFill/>
              </a:ln>
              <a:solidFill>
                <a:srgbClr val="FF7E00"/>
              </a:solidFill>
              <a:effectLst/>
              <a:uLnTx/>
              <a:uFillTx/>
              <a:latin typeface="Open Sans" panose="020F0502020204030204"/>
              <a:ea typeface="Open Sans"/>
              <a:cs typeface="Open Sans"/>
            </a:endParaRPr>
          </a:p>
        </p:txBody>
      </p:sp>
      <p:sp>
        <p:nvSpPr>
          <p:cNvPr id="7" name="Text 8">
            <a:extLst>
              <a:ext uri="{FF2B5EF4-FFF2-40B4-BE49-F238E27FC236}">
                <a16:creationId xmlns:a16="http://schemas.microsoft.com/office/drawing/2014/main" id="{C603FE97-69B9-68BF-8C85-1AA4C68B7FA5}"/>
              </a:ext>
            </a:extLst>
          </p:cNvPr>
          <p:cNvSpPr/>
          <p:nvPr/>
        </p:nvSpPr>
        <p:spPr>
          <a:xfrm>
            <a:off x="776275" y="1909724"/>
            <a:ext cx="3640224" cy="37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latin typeface="Open Sans"/>
                <a:ea typeface="Open Sans"/>
                <a:cs typeface="Open Sans"/>
              </a:defRPr>
            </a:pPr>
            <a:r>
              <a:rPr kumimoji="0" lang="en-US" sz="1500" b="1" i="0" u="none" strike="noStrike" kern="1200" cap="none" spc="0" normalizeH="0" baseline="0" noProof="0">
                <a:ln>
                  <a:noFill/>
                </a:ln>
                <a:solidFill>
                  <a:srgbClr val="182C61"/>
                </a:solidFill>
                <a:effectLst/>
                <a:uLnTx/>
                <a:uFillTx/>
                <a:latin typeface="Open Sans" pitchFamily="34" charset="0"/>
                <a:ea typeface="Open Sans" pitchFamily="34" charset="-122"/>
                <a:cs typeface="Open Sans" pitchFamily="34" charset="-120"/>
              </a:rPr>
              <a:t>Today’s Enterprise Challenges</a:t>
            </a:r>
            <a:endParaRPr kumimoji="0" lang="en-US" sz="1500" b="0" i="0" u="none" strike="noStrike" kern="1200" cap="none" spc="0" normalizeH="0" baseline="0" noProof="0">
              <a:ln>
                <a:noFill/>
              </a:ln>
              <a:solidFill>
                <a:prstClr val="black"/>
              </a:solidFill>
              <a:effectLst/>
              <a:uLnTx/>
              <a:uFillTx/>
              <a:latin typeface="Open Sans" panose="020F0502020204030204"/>
              <a:ea typeface="Open Sans"/>
              <a:cs typeface="Open Sans"/>
            </a:endParaRPr>
          </a:p>
        </p:txBody>
      </p:sp>
      <p:graphicFrame>
        <p:nvGraphicFramePr>
          <p:cNvPr id="11" name="Table 10">
            <a:extLst>
              <a:ext uri="{FF2B5EF4-FFF2-40B4-BE49-F238E27FC236}">
                <a16:creationId xmlns:a16="http://schemas.microsoft.com/office/drawing/2014/main" id="{97C8C3ED-EF9A-7AA5-8D4C-00CD665E3B5A}"/>
              </a:ext>
            </a:extLst>
          </p:cNvPr>
          <p:cNvGraphicFramePr>
            <a:graphicFrameLocks noGrp="1"/>
          </p:cNvGraphicFramePr>
          <p:nvPr>
            <p:extLst>
              <p:ext uri="{D42A27DB-BD31-4B8C-83A1-F6EECF244321}">
                <p14:modId xmlns:p14="http://schemas.microsoft.com/office/powerpoint/2010/main" val="327412989"/>
              </p:ext>
            </p:extLst>
          </p:nvPr>
        </p:nvGraphicFramePr>
        <p:xfrm>
          <a:off x="776275" y="2320702"/>
          <a:ext cx="10008078" cy="3812383"/>
        </p:xfrm>
        <a:graphic>
          <a:graphicData uri="http://schemas.openxmlformats.org/drawingml/2006/table">
            <a:tbl>
              <a:tblPr>
                <a:tableStyleId>{616DA210-FB5B-4158-B5E0-FEB733F419BA}</a:tableStyleId>
              </a:tblPr>
              <a:tblGrid>
                <a:gridCol w="5004039">
                  <a:extLst>
                    <a:ext uri="{9D8B030D-6E8A-4147-A177-3AD203B41FA5}">
                      <a16:colId xmlns:a16="http://schemas.microsoft.com/office/drawing/2014/main" val="563095112"/>
                    </a:ext>
                  </a:extLst>
                </a:gridCol>
                <a:gridCol w="5004039">
                  <a:extLst>
                    <a:ext uri="{9D8B030D-6E8A-4147-A177-3AD203B41FA5}">
                      <a16:colId xmlns:a16="http://schemas.microsoft.com/office/drawing/2014/main" val="83080182"/>
                    </a:ext>
                  </a:extLst>
                </a:gridCol>
              </a:tblGrid>
              <a:tr h="381238">
                <a:tc>
                  <a:txBody>
                    <a:bodyPr/>
                    <a:lstStyle/>
                    <a:p>
                      <a:pPr algn="ctr">
                        <a:buNone/>
                      </a:pPr>
                      <a:r>
                        <a:rPr lang="en-IN" sz="1400" b="1">
                          <a:solidFill>
                            <a:srgbClr val="182C61"/>
                          </a:solidFill>
                          <a:latin typeface="Open Sans"/>
                          <a:ea typeface="Open Sans"/>
                          <a:cs typeface="Open Sans"/>
                        </a:rPr>
                        <a:t>Challenge</a:t>
                      </a:r>
                    </a:p>
                  </a:txBody>
                  <a:tcPr marL="87027" marR="87027" marT="43513" marB="43513" anchor="ctr"/>
                </a:tc>
                <a:tc>
                  <a:txBody>
                    <a:bodyPr/>
                    <a:lstStyle/>
                    <a:p>
                      <a:pPr algn="ctr">
                        <a:buNone/>
                      </a:pPr>
                      <a:r>
                        <a:rPr lang="en-IN" sz="1400" b="1">
                          <a:solidFill>
                            <a:srgbClr val="182C61"/>
                          </a:solidFill>
                          <a:latin typeface="Open Sans"/>
                          <a:ea typeface="Open Sans"/>
                          <a:cs typeface="Open Sans"/>
                        </a:rPr>
                        <a:t>Business Impact</a:t>
                      </a:r>
                    </a:p>
                  </a:txBody>
                  <a:tcPr marL="87027" marR="87027" marT="43513" marB="43513" anchor="ctr"/>
                </a:tc>
                <a:extLst>
                  <a:ext uri="{0D108BD9-81ED-4DB2-BD59-A6C34878D82A}">
                    <a16:rowId xmlns:a16="http://schemas.microsoft.com/office/drawing/2014/main" val="3736616051"/>
                  </a:ext>
                </a:extLst>
              </a:tr>
              <a:tr h="686229">
                <a:tc>
                  <a:txBody>
                    <a:bodyPr/>
                    <a:lstStyle/>
                    <a:p>
                      <a:pPr>
                        <a:buNone/>
                      </a:pPr>
                      <a:r>
                        <a:rPr lang="en-US" sz="1400">
                          <a:solidFill>
                            <a:srgbClr val="182C61"/>
                          </a:solidFill>
                          <a:latin typeface="Open Sans"/>
                          <a:ea typeface="Open Sans"/>
                          <a:cs typeface="Open Sans"/>
                        </a:rPr>
                        <a:t>ERP, MES, Historian, CRM and Documents operate in silos</a:t>
                      </a:r>
                    </a:p>
                  </a:txBody>
                  <a:tcPr marL="87027" marR="87027" marT="43513" marB="43513" anchor="ctr"/>
                </a:tc>
                <a:tc>
                  <a:txBody>
                    <a:bodyPr/>
                    <a:lstStyle/>
                    <a:p>
                      <a:pPr>
                        <a:buNone/>
                      </a:pPr>
                      <a:r>
                        <a:rPr lang="en-IN" sz="1400">
                          <a:solidFill>
                            <a:srgbClr val="182C61"/>
                          </a:solidFill>
                          <a:latin typeface="Open Sans"/>
                          <a:ea typeface="Open Sans"/>
                          <a:cs typeface="Open Sans"/>
                        </a:rPr>
                        <a:t>Slow cross-functional decision making</a:t>
                      </a:r>
                    </a:p>
                  </a:txBody>
                  <a:tcPr marL="87027" marR="87027" marT="43513" marB="43513" anchor="ctr"/>
                </a:tc>
                <a:extLst>
                  <a:ext uri="{0D108BD9-81ED-4DB2-BD59-A6C34878D82A}">
                    <a16:rowId xmlns:a16="http://schemas.microsoft.com/office/drawing/2014/main" val="2303190451"/>
                  </a:ext>
                </a:extLst>
              </a:tr>
              <a:tr h="686229">
                <a:tc>
                  <a:txBody>
                    <a:bodyPr/>
                    <a:lstStyle/>
                    <a:p>
                      <a:pPr>
                        <a:buNone/>
                      </a:pPr>
                      <a:r>
                        <a:rPr lang="en-US" sz="1400">
                          <a:solidFill>
                            <a:srgbClr val="182C61"/>
                          </a:solidFill>
                          <a:latin typeface="Open Sans"/>
                          <a:ea typeface="Open Sans"/>
                          <a:cs typeface="Open Sans"/>
                        </a:rPr>
                        <a:t>Different departments define KPIs differently</a:t>
                      </a:r>
                    </a:p>
                  </a:txBody>
                  <a:tcPr marL="87027" marR="87027" marT="43513" marB="43513" anchor="ctr"/>
                </a:tc>
                <a:tc>
                  <a:txBody>
                    <a:bodyPr/>
                    <a:lstStyle/>
                    <a:p>
                      <a:pPr>
                        <a:buNone/>
                      </a:pPr>
                      <a:r>
                        <a:rPr lang="en-US" sz="1400">
                          <a:solidFill>
                            <a:srgbClr val="182C61"/>
                          </a:solidFill>
                          <a:latin typeface="Open Sans"/>
                          <a:ea typeface="Open Sans"/>
                          <a:cs typeface="Open Sans"/>
                        </a:rPr>
                        <a:t>Multiple versions of the truth</a:t>
                      </a:r>
                    </a:p>
                  </a:txBody>
                  <a:tcPr marL="87027" marR="87027" marT="43513" marB="43513" anchor="ctr"/>
                </a:tc>
                <a:extLst>
                  <a:ext uri="{0D108BD9-81ED-4DB2-BD59-A6C34878D82A}">
                    <a16:rowId xmlns:a16="http://schemas.microsoft.com/office/drawing/2014/main" val="931184235"/>
                  </a:ext>
                </a:extLst>
              </a:tr>
              <a:tr h="686229">
                <a:tc>
                  <a:txBody>
                    <a:bodyPr/>
                    <a:lstStyle/>
                    <a:p>
                      <a:pPr>
                        <a:buNone/>
                      </a:pPr>
                      <a:r>
                        <a:rPr lang="en-US" sz="1400">
                          <a:solidFill>
                            <a:srgbClr val="182C61"/>
                          </a:solidFill>
                          <a:latin typeface="Open Sans"/>
                          <a:ea typeface="Open Sans"/>
                          <a:cs typeface="Open Sans"/>
                        </a:rPr>
                        <a:t>AI lacks understanding of business relationships</a:t>
                      </a:r>
                    </a:p>
                  </a:txBody>
                  <a:tcPr marL="87027" marR="87027" marT="43513" marB="43513" anchor="ctr"/>
                </a:tc>
                <a:tc>
                  <a:txBody>
                    <a:bodyPr/>
                    <a:lstStyle/>
                    <a:p>
                      <a:pPr>
                        <a:buNone/>
                      </a:pPr>
                      <a:r>
                        <a:rPr lang="en-IN" sz="1400">
                          <a:solidFill>
                            <a:srgbClr val="182C61"/>
                          </a:solidFill>
                          <a:latin typeface="Open Sans"/>
                          <a:ea typeface="Open Sans"/>
                          <a:cs typeface="Open Sans"/>
                        </a:rPr>
                        <a:t>Hallucinations and poor recommendations</a:t>
                      </a:r>
                    </a:p>
                  </a:txBody>
                  <a:tcPr marL="87027" marR="87027" marT="43513" marB="43513" anchor="ctr"/>
                </a:tc>
                <a:extLst>
                  <a:ext uri="{0D108BD9-81ED-4DB2-BD59-A6C34878D82A}">
                    <a16:rowId xmlns:a16="http://schemas.microsoft.com/office/drawing/2014/main" val="2609498084"/>
                  </a:ext>
                </a:extLst>
              </a:tr>
              <a:tr h="686229">
                <a:tc>
                  <a:txBody>
                    <a:bodyPr/>
                    <a:lstStyle/>
                    <a:p>
                      <a:pPr>
                        <a:buNone/>
                      </a:pPr>
                      <a:r>
                        <a:rPr lang="en-US" sz="1400">
                          <a:solidFill>
                            <a:srgbClr val="182C61"/>
                          </a:solidFill>
                          <a:latin typeface="Open Sans"/>
                          <a:ea typeface="Open Sans"/>
                          <a:cs typeface="Open Sans"/>
                        </a:rPr>
                        <a:t>Critical knowledge resides with experienced employees</a:t>
                      </a:r>
                    </a:p>
                  </a:txBody>
                  <a:tcPr marL="87027" marR="87027" marT="43513" marB="43513" anchor="ctr"/>
                </a:tc>
                <a:tc>
                  <a:txBody>
                    <a:bodyPr/>
                    <a:lstStyle/>
                    <a:p>
                      <a:pPr>
                        <a:buNone/>
                      </a:pPr>
                      <a:r>
                        <a:rPr lang="en-US" sz="1400">
                          <a:solidFill>
                            <a:srgbClr val="182C61"/>
                          </a:solidFill>
                          <a:latin typeface="Open Sans"/>
                          <a:ea typeface="Open Sans"/>
                          <a:cs typeface="Open Sans"/>
                        </a:rPr>
                        <a:t>Knowledge loss and operational risk</a:t>
                      </a:r>
                    </a:p>
                  </a:txBody>
                  <a:tcPr marL="87027" marR="87027" marT="43513" marB="43513" anchor="ctr"/>
                </a:tc>
                <a:extLst>
                  <a:ext uri="{0D108BD9-81ED-4DB2-BD59-A6C34878D82A}">
                    <a16:rowId xmlns:a16="http://schemas.microsoft.com/office/drawing/2014/main" val="4248273450"/>
                  </a:ext>
                </a:extLst>
              </a:tr>
              <a:tr h="686229">
                <a:tc>
                  <a:txBody>
                    <a:bodyPr/>
                    <a:lstStyle/>
                    <a:p>
                      <a:pPr>
                        <a:buNone/>
                      </a:pPr>
                      <a:r>
                        <a:rPr lang="en-US" sz="1400">
                          <a:solidFill>
                            <a:srgbClr val="182C61"/>
                          </a:solidFill>
                          <a:latin typeface="Open Sans"/>
                          <a:ea typeface="Open Sans"/>
                          <a:cs typeface="Open Sans"/>
                        </a:rPr>
                        <a:t>Duplicate business definitions across teams</a:t>
                      </a:r>
                    </a:p>
                  </a:txBody>
                  <a:tcPr marL="87027" marR="87027" marT="43513" marB="43513" anchor="ctr"/>
                </a:tc>
                <a:tc>
                  <a:txBody>
                    <a:bodyPr/>
                    <a:lstStyle/>
                    <a:p>
                      <a:pPr>
                        <a:buNone/>
                      </a:pPr>
                      <a:r>
                        <a:rPr lang="en-US" sz="1400">
                          <a:solidFill>
                            <a:srgbClr val="182C61"/>
                          </a:solidFill>
                          <a:latin typeface="Open Sans"/>
                          <a:ea typeface="Open Sans"/>
                          <a:cs typeface="Open Sans"/>
                        </a:rPr>
                        <a:t>Weak governance and inconsistent reporting</a:t>
                      </a:r>
                    </a:p>
                  </a:txBody>
                  <a:tcPr marL="87027" marR="87027" marT="43513" marB="43513" anchor="ctr"/>
                </a:tc>
                <a:extLst>
                  <a:ext uri="{0D108BD9-81ED-4DB2-BD59-A6C34878D82A}">
                    <a16:rowId xmlns:a16="http://schemas.microsoft.com/office/drawing/2014/main" val="4139800950"/>
                  </a:ext>
                </a:extLst>
              </a:tr>
            </a:tbl>
          </a:graphicData>
        </a:graphic>
      </p:graphicFrame>
      <p:pic>
        <p:nvPicPr>
          <p:cNvPr id="6" name="Picture 5">
            <a:extLst>
              <a:ext uri="{FF2B5EF4-FFF2-40B4-BE49-F238E27FC236}">
                <a16:creationId xmlns:a16="http://schemas.microsoft.com/office/drawing/2014/main" id="{8F820336-F7DB-9404-8CD8-8BF0107C3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14" name="Image 0" descr="assets/acuvate.png">
            <a:extLst>
              <a:ext uri="{FF2B5EF4-FFF2-40B4-BE49-F238E27FC236}">
                <a16:creationId xmlns:a16="http://schemas.microsoft.com/office/drawing/2014/main" id="{95B37A7B-C7D8-CE99-BAA0-4DB6C7E4CF0C}"/>
              </a:ext>
            </a:extLst>
          </p:cNvPr>
          <p:cNvPicPr>
            <a:picLocks noChangeAspect="1"/>
          </p:cNvPicPr>
          <p:nvPr/>
        </p:nvPicPr>
        <p:blipFill>
          <a:blip r:embed="rId4"/>
          <a:stretch>
            <a:fillRect/>
          </a:stretch>
        </p:blipFill>
        <p:spPr>
          <a:xfrm>
            <a:off x="9310180" y="263544"/>
            <a:ext cx="841248" cy="249474"/>
          </a:xfrm>
          <a:prstGeom prst="rect">
            <a:avLst/>
          </a:prstGeom>
        </p:spPr>
      </p:pic>
      <p:sp>
        <p:nvSpPr>
          <p:cNvPr id="15" name="Shape 0">
            <a:extLst>
              <a:ext uri="{FF2B5EF4-FFF2-40B4-BE49-F238E27FC236}">
                <a16:creationId xmlns:a16="http://schemas.microsoft.com/office/drawing/2014/main" id="{6B38A2E2-A0F3-C635-842E-997600C777BD}"/>
              </a:ext>
            </a:extLst>
          </p:cNvPr>
          <p:cNvSpPr/>
          <p:nvPr/>
        </p:nvSpPr>
        <p:spPr>
          <a:xfrm>
            <a:off x="10224580" y="237745"/>
            <a:ext cx="0" cy="282785"/>
          </a:xfrm>
          <a:prstGeom prst="line">
            <a:avLst/>
          </a:prstGeom>
          <a:no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pic>
        <p:nvPicPr>
          <p:cNvPr id="16" name="Image 1" descr="assets/microsoft.png">
            <a:extLst>
              <a:ext uri="{FF2B5EF4-FFF2-40B4-BE49-F238E27FC236}">
                <a16:creationId xmlns:a16="http://schemas.microsoft.com/office/drawing/2014/main" id="{362C4050-B756-F0E7-56FB-3121A2704263}"/>
              </a:ext>
            </a:extLst>
          </p:cNvPr>
          <p:cNvPicPr>
            <a:picLocks noChangeAspect="1"/>
          </p:cNvPicPr>
          <p:nvPr/>
        </p:nvPicPr>
        <p:blipFill>
          <a:blip r:embed="rId5"/>
          <a:stretch>
            <a:fillRect/>
          </a:stretch>
        </p:blipFill>
        <p:spPr>
          <a:xfrm>
            <a:off x="10316020" y="237745"/>
            <a:ext cx="1325880" cy="282785"/>
          </a:xfrm>
          <a:prstGeom prst="rect">
            <a:avLst/>
          </a:prstGeom>
        </p:spPr>
      </p:pic>
      <p:sp>
        <p:nvSpPr>
          <p:cNvPr id="8" name="Shape 3">
            <a:extLst>
              <a:ext uri="{FF2B5EF4-FFF2-40B4-BE49-F238E27FC236}">
                <a16:creationId xmlns:a16="http://schemas.microsoft.com/office/drawing/2014/main" id="{332E049A-F53B-7D42-F556-77019470B45D}"/>
              </a:ext>
            </a:extLst>
          </p:cNvPr>
          <p:cNvSpPr/>
          <p:nvPr/>
        </p:nvSpPr>
        <p:spPr>
          <a:xfrm>
            <a:off x="370700" y="950488"/>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3685997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61889" y="64371"/>
            <a:ext cx="8229600" cy="548640"/>
          </a:xfrm>
          <a:prstGeom prst="rect">
            <a:avLst/>
          </a:prstGeom>
          <a:noFill/>
          <a:ln/>
        </p:spPr>
        <p:txBody>
          <a:bodyPr wrap="square" rtlCol="0" anchor="ctr"/>
          <a:lstStyle/>
          <a:p>
            <a:pPr marL="0" indent="0">
              <a:buNone/>
            </a:pPr>
            <a:r>
              <a:rPr lang="en-US" sz="2800" b="1">
                <a:solidFill>
                  <a:srgbClr val="182C61"/>
                </a:solidFill>
                <a:latin typeface="Montserrat" pitchFamily="34" charset="0"/>
                <a:ea typeface="Montserrat" pitchFamily="34" charset="-122"/>
                <a:cs typeface="Montserrat" pitchFamily="34" charset="-120"/>
              </a:rPr>
              <a:t>What is an Ontology?</a:t>
            </a:r>
            <a:endParaRPr lang="en-US" sz="2800">
              <a:latin typeface="Montserrat"/>
              <a:ea typeface="Montserrat"/>
              <a:cs typeface="Montserrat"/>
            </a:endParaRPr>
          </a:p>
        </p:txBody>
      </p:sp>
      <p:sp>
        <p:nvSpPr>
          <p:cNvPr id="3" name="Text 1"/>
          <p:cNvSpPr/>
          <p:nvPr/>
        </p:nvSpPr>
        <p:spPr>
          <a:xfrm>
            <a:off x="471033" y="521796"/>
            <a:ext cx="10058400" cy="365760"/>
          </a:xfrm>
          <a:prstGeom prst="rect">
            <a:avLst/>
          </a:prstGeom>
          <a:noFill/>
          <a:ln/>
        </p:spPr>
        <p:txBody>
          <a:bodyPr wrap="square" rtlCol="0" anchor="ctr"/>
          <a:lstStyle/>
          <a:p>
            <a:pPr marL="0" indent="0">
              <a:buNone/>
            </a:pPr>
            <a:r>
              <a:rPr lang="en-US" sz="1500">
                <a:solidFill>
                  <a:srgbClr val="FF7E00"/>
                </a:solidFill>
                <a:latin typeface="Open Sans" pitchFamily="34" charset="0"/>
                <a:ea typeface="Open Sans" pitchFamily="34" charset="-122"/>
                <a:cs typeface="Open Sans" pitchFamily="34" charset="-120"/>
              </a:rPr>
              <a:t>A model that mirrors how your business actually works — across every data silo</a:t>
            </a:r>
            <a:endParaRPr lang="en-US" sz="1500">
              <a:solidFill>
                <a:srgbClr val="FF7E00"/>
              </a:solidFill>
              <a:latin typeface="Open Sans"/>
              <a:ea typeface="Open Sans"/>
              <a:cs typeface="Open Sans"/>
            </a:endParaRPr>
          </a:p>
        </p:txBody>
      </p:sp>
      <p:sp>
        <p:nvSpPr>
          <p:cNvPr id="4" name="Shape 2"/>
          <p:cNvSpPr/>
          <p:nvPr/>
        </p:nvSpPr>
        <p:spPr>
          <a:xfrm>
            <a:off x="548640" y="1179583"/>
            <a:ext cx="11064240" cy="649224"/>
          </a:xfrm>
          <a:prstGeom prst="roundRect">
            <a:avLst>
              <a:gd name="adj" fmla="val 6957"/>
            </a:avLst>
          </a:prstGeom>
          <a:solidFill>
            <a:srgbClr val="002060"/>
          </a:solidFill>
          <a:ln/>
          <a:effectLst>
            <a:outerShdw blurRad="76200" dist="25400" dir="5400000" algn="bl" rotWithShape="0">
              <a:srgbClr val="182C61">
                <a:alpha val="18000"/>
              </a:srgbClr>
            </a:outerShdw>
          </a:effectLst>
        </p:spPr>
        <p:txBody>
          <a:bodyPr/>
          <a:lstStyle/>
          <a:p>
            <a:endParaRPr lang="en-IN">
              <a:latin typeface="Open Sans"/>
              <a:ea typeface="Open Sans"/>
              <a:cs typeface="Open Sans"/>
            </a:endParaRPr>
          </a:p>
        </p:txBody>
      </p:sp>
      <p:sp>
        <p:nvSpPr>
          <p:cNvPr id="5" name="Text 3"/>
          <p:cNvSpPr/>
          <p:nvPr/>
        </p:nvSpPr>
        <p:spPr>
          <a:xfrm>
            <a:off x="660450" y="1230371"/>
            <a:ext cx="10424160" cy="521661"/>
          </a:xfrm>
          <a:prstGeom prst="rect">
            <a:avLst/>
          </a:prstGeom>
          <a:noFill/>
          <a:ln/>
        </p:spPr>
        <p:txBody>
          <a:bodyPr wrap="square" rtlCol="0" anchor="ctr"/>
          <a:lstStyle/>
          <a:p>
            <a:pPr marL="0" indent="0">
              <a:lnSpc>
                <a:spcPct val="105000"/>
              </a:lnSpc>
              <a:buNone/>
            </a:pPr>
            <a:r>
              <a:rPr lang="en-US" sz="1200" b="1">
                <a:solidFill>
                  <a:srgbClr val="E58527"/>
                </a:solidFill>
                <a:latin typeface="Open Sans" pitchFamily="34" charset="0"/>
                <a:ea typeface="Open Sans" pitchFamily="34" charset="-122"/>
                <a:cs typeface="Open Sans" pitchFamily="34" charset="-120"/>
              </a:rPr>
              <a:t>Definition: </a:t>
            </a:r>
            <a:r>
              <a:rPr lang="en-US" sz="1200">
                <a:solidFill>
                  <a:srgbClr val="FFFFFF"/>
                </a:solidFill>
                <a:latin typeface="Open Sans" pitchFamily="34" charset="0"/>
                <a:ea typeface="Open Sans" pitchFamily="34" charset="-122"/>
                <a:cs typeface="Open Sans" pitchFamily="34" charset="-120"/>
              </a:rPr>
              <a:t>An ontology is a business-language map of your entities — plants, lines, shipments, SKUs, carriers — and the </a:t>
            </a:r>
            <a:r>
              <a:rPr lang="en-US" sz="1200" i="1">
                <a:solidFill>
                  <a:srgbClr val="7F95BF"/>
                </a:solidFill>
                <a:latin typeface="Open Sans" pitchFamily="34" charset="0"/>
                <a:ea typeface="Open Sans" pitchFamily="34" charset="-122"/>
                <a:cs typeface="Open Sans" pitchFamily="34" charset="-120"/>
              </a:rPr>
              <a:t>relationships</a:t>
            </a:r>
            <a:r>
              <a:rPr lang="en-US" sz="1200">
                <a:solidFill>
                  <a:srgbClr val="FFFFFF"/>
                </a:solidFill>
                <a:latin typeface="Open Sans" pitchFamily="34" charset="0"/>
                <a:ea typeface="Open Sans" pitchFamily="34" charset="-122"/>
                <a:cs typeface="Open Sans" pitchFamily="34" charset="-120"/>
              </a:rPr>
              <a:t> between them. It is a digital twin of the business process, not just the data warehouse.</a:t>
            </a:r>
            <a:endParaRPr lang="en-US" sz="1200">
              <a:latin typeface="Open Sans"/>
              <a:ea typeface="Open Sans"/>
              <a:cs typeface="Open Sans"/>
            </a:endParaRPr>
          </a:p>
        </p:txBody>
      </p:sp>
      <p:sp>
        <p:nvSpPr>
          <p:cNvPr id="6" name="Shape 4"/>
          <p:cNvSpPr/>
          <p:nvPr/>
        </p:nvSpPr>
        <p:spPr>
          <a:xfrm>
            <a:off x="548640" y="1965112"/>
            <a:ext cx="3502152" cy="2188674"/>
          </a:xfrm>
          <a:prstGeom prst="roundRect">
            <a:avLst>
              <a:gd name="adj" fmla="val 1791"/>
            </a:avLst>
          </a:prstGeom>
          <a:solidFill>
            <a:srgbClr val="FFFFFF"/>
          </a:solidFill>
          <a:ln/>
          <a:effectLst>
            <a:outerShdw blurRad="63500" dist="25400" dir="5400000" algn="bl" rotWithShape="0">
              <a:srgbClr val="182C61">
                <a:alpha val="12000"/>
              </a:srgbClr>
            </a:outerShdw>
          </a:effectLst>
        </p:spPr>
        <p:txBody>
          <a:bodyPr/>
          <a:lstStyle/>
          <a:p>
            <a:endParaRPr lang="en-IN">
              <a:latin typeface="Open Sans"/>
              <a:ea typeface="Open Sans"/>
              <a:cs typeface="Open Sans"/>
            </a:endParaRPr>
          </a:p>
        </p:txBody>
      </p:sp>
      <p:sp>
        <p:nvSpPr>
          <p:cNvPr id="8" name="Text 6"/>
          <p:cNvSpPr/>
          <p:nvPr/>
        </p:nvSpPr>
        <p:spPr>
          <a:xfrm>
            <a:off x="1078992" y="1944179"/>
            <a:ext cx="2770632" cy="411480"/>
          </a:xfrm>
          <a:prstGeom prst="rect">
            <a:avLst/>
          </a:prstGeom>
          <a:noFill/>
          <a:ln/>
        </p:spPr>
        <p:txBody>
          <a:bodyPr wrap="square" rtlCol="0" anchor="ctr"/>
          <a:lstStyle/>
          <a:p>
            <a:pPr marL="0" indent="0">
              <a:buNone/>
            </a:pPr>
            <a:r>
              <a:rPr lang="en-US" sz="1400" b="1">
                <a:solidFill>
                  <a:srgbClr val="182C61"/>
                </a:solidFill>
                <a:latin typeface="Open Sans" pitchFamily="34" charset="0"/>
                <a:ea typeface="Open Sans" pitchFamily="34" charset="-122"/>
                <a:cs typeface="Open Sans" pitchFamily="34" charset="-120"/>
              </a:rPr>
              <a:t>Why it's needed</a:t>
            </a:r>
            <a:endParaRPr lang="en-US" sz="1400">
              <a:latin typeface="Open Sans"/>
              <a:ea typeface="Open Sans"/>
              <a:cs typeface="Open Sans"/>
            </a:endParaRPr>
          </a:p>
        </p:txBody>
      </p:sp>
      <p:sp>
        <p:nvSpPr>
          <p:cNvPr id="9" name="Text 7"/>
          <p:cNvSpPr/>
          <p:nvPr/>
        </p:nvSpPr>
        <p:spPr>
          <a:xfrm>
            <a:off x="822960" y="2362874"/>
            <a:ext cx="3026664" cy="1555521"/>
          </a:xfrm>
          <a:prstGeom prst="rect">
            <a:avLst/>
          </a:prstGeom>
          <a:noFill/>
          <a:ln/>
        </p:spPr>
        <p:txBody>
          <a:bodyPr wrap="square" rtlCol="0" anchor="t"/>
          <a:lstStyle/>
          <a:p>
            <a:pPr marL="177800" indent="-177800">
              <a:lnSpc>
                <a:spcPct val="98000"/>
              </a:lnSpc>
              <a:spcAft>
                <a:spcPts val="700"/>
              </a:spcAft>
              <a:buSzPct val="100000"/>
              <a:buChar char="•"/>
            </a:pPr>
            <a:r>
              <a:rPr lang="en-US" sz="1100">
                <a:solidFill>
                  <a:srgbClr val="5A6770"/>
                </a:solidFill>
                <a:latin typeface="Open Sans" pitchFamily="34" charset="0"/>
                <a:ea typeface="Open Sans" panose="020B0606030504020204" pitchFamily="34" charset="0"/>
                <a:cs typeface="Open Sans" pitchFamily="34" charset="-120"/>
              </a:rPr>
              <a:t>Enterprise data lives in disconnected silos with inconsistent names — "</a:t>
            </a:r>
            <a:r>
              <a:rPr lang="en-US" sz="1100" err="1">
                <a:solidFill>
                  <a:srgbClr val="5A6770"/>
                </a:solidFill>
                <a:latin typeface="Open Sans" pitchFamily="34" charset="0"/>
                <a:ea typeface="Open Sans" panose="020B0606030504020204" pitchFamily="34" charset="0"/>
                <a:cs typeface="Open Sans" pitchFamily="34" charset="-120"/>
              </a:rPr>
              <a:t>line_id</a:t>
            </a:r>
            <a:r>
              <a:rPr lang="en-US" sz="1100">
                <a:solidFill>
                  <a:srgbClr val="5A6770"/>
                </a:solidFill>
                <a:latin typeface="Open Sans" pitchFamily="34" charset="0"/>
                <a:ea typeface="Open Sans" panose="020B0606030504020204" pitchFamily="34" charset="0"/>
                <a:cs typeface="Open Sans" pitchFamily="34" charset="-120"/>
              </a:rPr>
              <a:t>" here, "LID" there.</a:t>
            </a:r>
            <a:endParaRPr lang="en-US" sz="1100">
              <a:latin typeface="Open Sans"/>
              <a:ea typeface="Open Sans"/>
              <a:cs typeface="Open Sans"/>
            </a:endParaRPr>
          </a:p>
          <a:p>
            <a:pPr marL="177800" indent="-177800">
              <a:lnSpc>
                <a:spcPct val="98000"/>
              </a:lnSpc>
              <a:spcAft>
                <a:spcPts val="700"/>
              </a:spcAft>
              <a:buSzPct val="100000"/>
              <a:buChar char="•"/>
            </a:pPr>
            <a:r>
              <a:rPr lang="en-US" sz="1100">
                <a:solidFill>
                  <a:srgbClr val="5A6770"/>
                </a:solidFill>
                <a:latin typeface="Open Sans" pitchFamily="34" charset="0"/>
                <a:ea typeface="Open Sans" panose="020B0606030504020204" pitchFamily="34" charset="0"/>
                <a:cs typeface="Open Sans" pitchFamily="34" charset="-120"/>
              </a:rPr>
              <a:t>An AI agent over raw silos doesn't know 6 = Stuttgart or that a shipment row, a document, and an email are the same shipment.</a:t>
            </a:r>
            <a:endParaRPr lang="en-US" sz="1100">
              <a:latin typeface="Open Sans"/>
              <a:ea typeface="Open Sans"/>
              <a:cs typeface="Open Sans"/>
            </a:endParaRPr>
          </a:p>
          <a:p>
            <a:pPr marL="177800" indent="-177800">
              <a:lnSpc>
                <a:spcPct val="98000"/>
              </a:lnSpc>
              <a:spcAft>
                <a:spcPts val="700"/>
              </a:spcAft>
              <a:buSzPct val="100000"/>
              <a:buChar char="•"/>
            </a:pPr>
            <a:r>
              <a:rPr lang="en-US" sz="1100">
                <a:solidFill>
                  <a:srgbClr val="5A6770"/>
                </a:solidFill>
                <a:latin typeface="Open Sans" pitchFamily="34" charset="0"/>
                <a:ea typeface="Open Sans" panose="020B0606030504020204" pitchFamily="34" charset="0"/>
                <a:cs typeface="Open Sans" pitchFamily="34" charset="-120"/>
              </a:rPr>
              <a:t>So it guesses — and guesses confidently. That's where hallucinations come from.</a:t>
            </a:r>
            <a:endParaRPr lang="en-US" sz="1100">
              <a:latin typeface="Open Sans"/>
              <a:ea typeface="Open Sans"/>
              <a:cs typeface="Open Sans"/>
            </a:endParaRPr>
          </a:p>
        </p:txBody>
      </p:sp>
      <p:sp>
        <p:nvSpPr>
          <p:cNvPr id="10" name="Shape 8"/>
          <p:cNvSpPr/>
          <p:nvPr/>
        </p:nvSpPr>
        <p:spPr>
          <a:xfrm>
            <a:off x="4334256" y="1965111"/>
            <a:ext cx="3502152" cy="2188675"/>
          </a:xfrm>
          <a:prstGeom prst="roundRect">
            <a:avLst>
              <a:gd name="adj" fmla="val 1791"/>
            </a:avLst>
          </a:prstGeom>
          <a:solidFill>
            <a:srgbClr val="FFFFFF"/>
          </a:solidFill>
          <a:ln/>
          <a:effectLst>
            <a:outerShdw blurRad="63500" dist="25400" dir="5400000" algn="bl" rotWithShape="0">
              <a:srgbClr val="182C61">
                <a:alpha val="12000"/>
              </a:srgbClr>
            </a:outerShdw>
          </a:effectLst>
        </p:spPr>
        <p:txBody>
          <a:bodyPr/>
          <a:lstStyle/>
          <a:p>
            <a:endParaRPr lang="en-IN">
              <a:latin typeface="Open Sans"/>
              <a:ea typeface="Open Sans"/>
              <a:cs typeface="Open Sans"/>
            </a:endParaRPr>
          </a:p>
        </p:txBody>
      </p:sp>
      <p:sp>
        <p:nvSpPr>
          <p:cNvPr id="12" name="Text 10"/>
          <p:cNvSpPr/>
          <p:nvPr/>
        </p:nvSpPr>
        <p:spPr>
          <a:xfrm>
            <a:off x="4798382" y="2047492"/>
            <a:ext cx="2770632" cy="164592"/>
          </a:xfrm>
          <a:prstGeom prst="rect">
            <a:avLst/>
          </a:prstGeom>
          <a:noFill/>
          <a:ln/>
        </p:spPr>
        <p:txBody>
          <a:bodyPr wrap="square" rtlCol="0" anchor="ctr"/>
          <a:lstStyle/>
          <a:p>
            <a:pPr marL="0" indent="0">
              <a:buNone/>
            </a:pPr>
            <a:r>
              <a:rPr lang="en-US" sz="1400" b="1">
                <a:solidFill>
                  <a:srgbClr val="182C61"/>
                </a:solidFill>
                <a:latin typeface="Open Sans" pitchFamily="34" charset="0"/>
                <a:ea typeface="Open Sans" pitchFamily="34" charset="-122"/>
                <a:cs typeface="Open Sans" pitchFamily="34" charset="-120"/>
              </a:rPr>
              <a:t>What it connects</a:t>
            </a:r>
            <a:endParaRPr lang="en-US" sz="1400">
              <a:latin typeface="Open Sans"/>
              <a:ea typeface="Open Sans"/>
              <a:cs typeface="Open Sans"/>
            </a:endParaRPr>
          </a:p>
        </p:txBody>
      </p:sp>
      <p:sp>
        <p:nvSpPr>
          <p:cNvPr id="13" name="Text 11"/>
          <p:cNvSpPr/>
          <p:nvPr/>
        </p:nvSpPr>
        <p:spPr>
          <a:xfrm>
            <a:off x="4608576" y="2362874"/>
            <a:ext cx="3150244" cy="1673217"/>
          </a:xfrm>
          <a:prstGeom prst="rect">
            <a:avLst/>
          </a:prstGeom>
          <a:noFill/>
          <a:ln/>
        </p:spPr>
        <p:txBody>
          <a:bodyPr wrap="square" rtlCol="0" anchor="t"/>
          <a:lstStyle/>
          <a:p>
            <a:pPr marL="177800" indent="-177800">
              <a:lnSpc>
                <a:spcPct val="98000"/>
              </a:lnSpc>
              <a:spcAft>
                <a:spcPts val="700"/>
              </a:spcAft>
              <a:buSzPct val="100000"/>
              <a:buChar char="•"/>
            </a:pPr>
            <a:r>
              <a:rPr lang="en-US" sz="1150">
                <a:solidFill>
                  <a:srgbClr val="5A6770"/>
                </a:solidFill>
                <a:latin typeface="Open Sans" pitchFamily="34" charset="0"/>
                <a:ea typeface="Open Sans" pitchFamily="34" charset="-122"/>
                <a:cs typeface="Open Sans" pitchFamily="34" charset="-120"/>
              </a:rPr>
              <a:t>Structured data — production, sales, logistics numbers (Fabric IQ).</a:t>
            </a:r>
            <a:endParaRPr lang="en-US" sz="1150">
              <a:latin typeface="Open Sans"/>
              <a:ea typeface="Open Sans"/>
              <a:cs typeface="Open Sans"/>
            </a:endParaRPr>
          </a:p>
          <a:p>
            <a:pPr marL="177800" indent="-177800">
              <a:lnSpc>
                <a:spcPct val="98000"/>
              </a:lnSpc>
              <a:spcAft>
                <a:spcPts val="700"/>
              </a:spcAft>
              <a:buSzPct val="100000"/>
              <a:buChar char="•"/>
            </a:pPr>
            <a:r>
              <a:rPr lang="en-US" sz="1150">
                <a:solidFill>
                  <a:srgbClr val="5A6770"/>
                </a:solidFill>
                <a:latin typeface="Open Sans" pitchFamily="34" charset="0"/>
                <a:ea typeface="Open Sans" pitchFamily="34" charset="-122"/>
                <a:cs typeface="Open Sans" pitchFamily="34" charset="-120"/>
              </a:rPr>
              <a:t>Documents &amp; policies — SLAs, SOPs, audits (</a:t>
            </a:r>
            <a:r>
              <a:rPr lang="en-US" sz="1100">
                <a:solidFill>
                  <a:srgbClr val="5A6770"/>
                </a:solidFill>
                <a:latin typeface="Open Sans" pitchFamily="34" charset="0"/>
                <a:ea typeface="Open Sans" pitchFamily="34" charset="-122"/>
                <a:cs typeface="Open Sans" pitchFamily="34" charset="-120"/>
              </a:rPr>
              <a:t>Foundry</a:t>
            </a:r>
            <a:r>
              <a:rPr lang="en-US" sz="1150">
                <a:solidFill>
                  <a:srgbClr val="5A6770"/>
                </a:solidFill>
                <a:latin typeface="Open Sans" pitchFamily="34" charset="0"/>
                <a:ea typeface="Open Sans" pitchFamily="34" charset="-122"/>
                <a:cs typeface="Open Sans" pitchFamily="34" charset="-120"/>
              </a:rPr>
              <a:t> IQ).</a:t>
            </a:r>
            <a:endParaRPr lang="en-US" sz="1150">
              <a:latin typeface="Open Sans"/>
              <a:ea typeface="Open Sans"/>
              <a:cs typeface="Open Sans"/>
            </a:endParaRPr>
          </a:p>
          <a:p>
            <a:pPr marL="177800" indent="-177800">
              <a:lnSpc>
                <a:spcPct val="98000"/>
              </a:lnSpc>
              <a:spcAft>
                <a:spcPts val="700"/>
              </a:spcAft>
              <a:buSzPct val="100000"/>
              <a:buChar char="•"/>
            </a:pPr>
            <a:r>
              <a:rPr lang="en-US" sz="1150">
                <a:solidFill>
                  <a:srgbClr val="5A6770"/>
                </a:solidFill>
                <a:latin typeface="Open Sans" pitchFamily="34" charset="0"/>
                <a:ea typeface="Open Sans" pitchFamily="34" charset="-122"/>
                <a:cs typeface="Open Sans" pitchFamily="34" charset="-120"/>
              </a:rPr>
              <a:t>Work context — email &amp; Teams threads (Work IQ).</a:t>
            </a:r>
            <a:endParaRPr lang="en-US" sz="1150">
              <a:latin typeface="Open Sans"/>
              <a:ea typeface="Open Sans"/>
              <a:cs typeface="Open Sans"/>
            </a:endParaRPr>
          </a:p>
          <a:p>
            <a:pPr marL="177800" indent="-177800">
              <a:lnSpc>
                <a:spcPct val="98000"/>
              </a:lnSpc>
              <a:spcAft>
                <a:spcPts val="700"/>
              </a:spcAft>
              <a:buSzPct val="100000"/>
              <a:buChar char="•"/>
            </a:pPr>
            <a:r>
              <a:rPr lang="en-US" sz="1150">
                <a:solidFill>
                  <a:srgbClr val="5A6770"/>
                </a:solidFill>
                <a:latin typeface="Open Sans" pitchFamily="34" charset="0"/>
                <a:ea typeface="Open Sans" pitchFamily="34" charset="-122"/>
                <a:cs typeface="Open Sans" pitchFamily="34" charset="-120"/>
              </a:rPr>
              <a:t>External signals — weather, compliance (Web IQ).</a:t>
            </a:r>
            <a:endParaRPr lang="en-US" sz="1150">
              <a:latin typeface="Open Sans"/>
              <a:ea typeface="Open Sans"/>
              <a:cs typeface="Open Sans"/>
            </a:endParaRPr>
          </a:p>
        </p:txBody>
      </p:sp>
      <p:sp>
        <p:nvSpPr>
          <p:cNvPr id="14" name="Shape 12"/>
          <p:cNvSpPr/>
          <p:nvPr/>
        </p:nvSpPr>
        <p:spPr>
          <a:xfrm>
            <a:off x="8119872" y="1965112"/>
            <a:ext cx="3502152" cy="2188674"/>
          </a:xfrm>
          <a:prstGeom prst="roundRect">
            <a:avLst>
              <a:gd name="adj" fmla="val 1791"/>
            </a:avLst>
          </a:prstGeom>
          <a:solidFill>
            <a:srgbClr val="FFFFFF"/>
          </a:solidFill>
          <a:ln/>
          <a:effectLst>
            <a:outerShdw blurRad="63500" dist="25400" dir="5400000" algn="bl" rotWithShape="0">
              <a:srgbClr val="182C61">
                <a:alpha val="12000"/>
              </a:srgbClr>
            </a:outerShdw>
          </a:effectLst>
        </p:spPr>
        <p:txBody>
          <a:bodyPr/>
          <a:lstStyle/>
          <a:p>
            <a:endParaRPr lang="en-IN">
              <a:latin typeface="Open Sans"/>
              <a:ea typeface="Open Sans"/>
              <a:cs typeface="Open Sans"/>
            </a:endParaRPr>
          </a:p>
        </p:txBody>
      </p:sp>
      <p:sp>
        <p:nvSpPr>
          <p:cNvPr id="15" name="Shape 13"/>
          <p:cNvSpPr/>
          <p:nvPr/>
        </p:nvSpPr>
        <p:spPr>
          <a:xfrm>
            <a:off x="8394192" y="2072892"/>
            <a:ext cx="164592" cy="164592"/>
          </a:xfrm>
          <a:prstGeom prst="ellipse">
            <a:avLst/>
          </a:prstGeom>
          <a:solidFill>
            <a:srgbClr val="FF7E00"/>
          </a:solidFill>
          <a:ln/>
        </p:spPr>
        <p:txBody>
          <a:bodyPr/>
          <a:lstStyle/>
          <a:p>
            <a:endParaRPr lang="en-IN">
              <a:latin typeface="Open Sans"/>
              <a:ea typeface="Open Sans"/>
              <a:cs typeface="Open Sans"/>
            </a:endParaRPr>
          </a:p>
        </p:txBody>
      </p:sp>
      <p:sp>
        <p:nvSpPr>
          <p:cNvPr id="16" name="Text 14"/>
          <p:cNvSpPr/>
          <p:nvPr/>
        </p:nvSpPr>
        <p:spPr>
          <a:xfrm>
            <a:off x="8650224" y="2030725"/>
            <a:ext cx="2770632" cy="233171"/>
          </a:xfrm>
          <a:prstGeom prst="rect">
            <a:avLst/>
          </a:prstGeom>
          <a:noFill/>
          <a:ln/>
        </p:spPr>
        <p:txBody>
          <a:bodyPr wrap="square" rtlCol="0" anchor="ctr"/>
          <a:lstStyle/>
          <a:p>
            <a:pPr marL="0" indent="0">
              <a:buNone/>
            </a:pPr>
            <a:r>
              <a:rPr lang="en-US" sz="1400" b="1">
                <a:solidFill>
                  <a:srgbClr val="182C61"/>
                </a:solidFill>
                <a:latin typeface="Open Sans" pitchFamily="34" charset="0"/>
                <a:ea typeface="Open Sans" pitchFamily="34" charset="-122"/>
                <a:cs typeface="Open Sans" pitchFamily="34" charset="-120"/>
              </a:rPr>
              <a:t>The value it adds</a:t>
            </a:r>
            <a:endParaRPr lang="en-US" sz="1400">
              <a:latin typeface="Open Sans"/>
              <a:ea typeface="Open Sans"/>
              <a:cs typeface="Open Sans"/>
            </a:endParaRPr>
          </a:p>
        </p:txBody>
      </p:sp>
      <p:sp>
        <p:nvSpPr>
          <p:cNvPr id="17" name="Text 15"/>
          <p:cNvSpPr/>
          <p:nvPr/>
        </p:nvSpPr>
        <p:spPr>
          <a:xfrm>
            <a:off x="8394192" y="2541183"/>
            <a:ext cx="2999232" cy="1240052"/>
          </a:xfrm>
          <a:prstGeom prst="rect">
            <a:avLst/>
          </a:prstGeom>
          <a:noFill/>
          <a:ln/>
        </p:spPr>
        <p:txBody>
          <a:bodyPr wrap="square" rtlCol="0" anchor="t"/>
          <a:lstStyle/>
          <a:p>
            <a:pPr marL="177800" indent="-177800">
              <a:lnSpc>
                <a:spcPct val="98000"/>
              </a:lnSpc>
              <a:spcAft>
                <a:spcPts val="700"/>
              </a:spcAft>
              <a:buSzPct val="100000"/>
              <a:buChar char="•"/>
            </a:pPr>
            <a:r>
              <a:rPr lang="en-US" sz="1100">
                <a:solidFill>
                  <a:srgbClr val="5A6770"/>
                </a:solidFill>
                <a:latin typeface="Open Sans" pitchFamily="34" charset="0"/>
                <a:ea typeface="Open Sans" pitchFamily="34" charset="-122"/>
                <a:cs typeface="Open Sans" pitchFamily="34" charset="-120"/>
              </a:rPr>
              <a:t>Grounded, cited answers — every fact traceable to its source, no guesswork.</a:t>
            </a:r>
            <a:endParaRPr lang="en-US" sz="1100">
              <a:latin typeface="Open Sans"/>
              <a:ea typeface="Open Sans"/>
              <a:cs typeface="Open Sans"/>
            </a:endParaRPr>
          </a:p>
          <a:p>
            <a:pPr marL="177800" indent="-177800">
              <a:lnSpc>
                <a:spcPct val="98000"/>
              </a:lnSpc>
              <a:spcAft>
                <a:spcPts val="700"/>
              </a:spcAft>
              <a:buSzPct val="100000"/>
              <a:buChar char="•"/>
            </a:pPr>
            <a:r>
              <a:rPr lang="en-US" sz="1100">
                <a:solidFill>
                  <a:srgbClr val="5A6770"/>
                </a:solidFill>
                <a:latin typeface="Open Sans" pitchFamily="34" charset="0"/>
                <a:ea typeface="Open Sans" pitchFamily="34" charset="-122"/>
                <a:cs typeface="Open Sans" pitchFamily="34" charset="-120"/>
              </a:rPr>
              <a:t>Business language — ask in plain English; no IT report request needed.</a:t>
            </a:r>
            <a:endParaRPr lang="en-US" sz="1100">
              <a:latin typeface="Open Sans"/>
              <a:ea typeface="Open Sans"/>
              <a:cs typeface="Open Sans"/>
            </a:endParaRPr>
          </a:p>
          <a:p>
            <a:pPr marL="177800" indent="-177800">
              <a:lnSpc>
                <a:spcPct val="98000"/>
              </a:lnSpc>
              <a:spcAft>
                <a:spcPts val="700"/>
              </a:spcAft>
              <a:buSzPct val="100000"/>
              <a:buChar char="•"/>
            </a:pPr>
            <a:r>
              <a:rPr lang="en-US" sz="1100">
                <a:solidFill>
                  <a:srgbClr val="5A6770"/>
                </a:solidFill>
                <a:latin typeface="Open Sans" pitchFamily="34" charset="0"/>
                <a:ea typeface="Open Sans" pitchFamily="34" charset="-122"/>
                <a:cs typeface="Open Sans" pitchFamily="34" charset="-120"/>
              </a:rPr>
              <a:t>Decisions, not dashboards — one question traverses all layers into an answer.</a:t>
            </a:r>
            <a:endParaRPr lang="en-US" sz="1100">
              <a:latin typeface="Open Sans"/>
              <a:ea typeface="Open Sans"/>
              <a:cs typeface="Open Sans"/>
            </a:endParaRPr>
          </a:p>
        </p:txBody>
      </p:sp>
      <p:grpSp>
        <p:nvGrpSpPr>
          <p:cNvPr id="36" name="Group 35">
            <a:extLst>
              <a:ext uri="{FF2B5EF4-FFF2-40B4-BE49-F238E27FC236}">
                <a16:creationId xmlns:a16="http://schemas.microsoft.com/office/drawing/2014/main" id="{96852975-947E-28FD-3267-8DC9381968DF}"/>
              </a:ext>
            </a:extLst>
          </p:cNvPr>
          <p:cNvGrpSpPr/>
          <p:nvPr/>
        </p:nvGrpSpPr>
        <p:grpSpPr>
          <a:xfrm>
            <a:off x="493776" y="4342736"/>
            <a:ext cx="2670048" cy="1828800"/>
            <a:chOff x="822960" y="4200216"/>
            <a:chExt cx="2670048" cy="1828800"/>
          </a:xfrm>
        </p:grpSpPr>
        <p:sp>
          <p:nvSpPr>
            <p:cNvPr id="19" name="Shape 6">
              <a:extLst>
                <a:ext uri="{FF2B5EF4-FFF2-40B4-BE49-F238E27FC236}">
                  <a16:creationId xmlns:a16="http://schemas.microsoft.com/office/drawing/2014/main" id="{7AECFA57-C3ED-EA3F-A633-D66C5CFAE563}"/>
                </a:ext>
              </a:extLst>
            </p:cNvPr>
            <p:cNvSpPr/>
            <p:nvPr/>
          </p:nvSpPr>
          <p:spPr>
            <a:xfrm>
              <a:off x="822960" y="4200216"/>
              <a:ext cx="2670048" cy="1828800"/>
            </a:xfrm>
            <a:prstGeom prst="roundRect">
              <a:avLst>
                <a:gd name="adj" fmla="val 4000"/>
              </a:avLst>
            </a:prstGeom>
            <a:solidFill>
              <a:srgbClr val="F4F6F9"/>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a:solidFill>
                  <a:prstClr val="black"/>
                </a:solidFill>
                <a:latin typeface="Open Sans" panose="020F0502020204030204"/>
                <a:ea typeface="Open Sans"/>
                <a:cs typeface="Open Sans"/>
              </a:endParaRPr>
            </a:p>
          </p:txBody>
        </p:sp>
        <p:sp>
          <p:nvSpPr>
            <p:cNvPr id="20" name="Shape 7">
              <a:extLst>
                <a:ext uri="{FF2B5EF4-FFF2-40B4-BE49-F238E27FC236}">
                  <a16:creationId xmlns:a16="http://schemas.microsoft.com/office/drawing/2014/main" id="{C04556E6-DCD5-2785-E8F0-1D3AD98553ED}"/>
                </a:ext>
              </a:extLst>
            </p:cNvPr>
            <p:cNvSpPr/>
            <p:nvPr/>
          </p:nvSpPr>
          <p:spPr>
            <a:xfrm>
              <a:off x="1078992" y="4456248"/>
              <a:ext cx="512064" cy="512064"/>
            </a:xfrm>
            <a:prstGeom prst="ellipse">
              <a:avLst/>
            </a:prstGeom>
            <a:solidFill>
              <a:srgbClr val="243D78"/>
            </a:solidFill>
            <a:ln/>
          </p:spPr>
          <p:txBody>
            <a:bodyPr/>
            <a:lstStyle/>
            <a:p>
              <a:endParaRPr lang="en-IN">
                <a:solidFill>
                  <a:prstClr val="black"/>
                </a:solidFill>
                <a:latin typeface="Open Sans" panose="020F0502020204030204"/>
                <a:ea typeface="Open Sans"/>
                <a:cs typeface="Open Sans"/>
              </a:endParaRPr>
            </a:p>
          </p:txBody>
        </p:sp>
        <p:pic>
          <p:nvPicPr>
            <p:cNvPr id="21" name="Image 2" descr="preencoded.png">
              <a:extLst>
                <a:ext uri="{FF2B5EF4-FFF2-40B4-BE49-F238E27FC236}">
                  <a16:creationId xmlns:a16="http://schemas.microsoft.com/office/drawing/2014/main" id="{3AA6FC97-2B7E-9A15-6746-D8B74D3BCF6A}"/>
                </a:ext>
              </a:extLst>
            </p:cNvPr>
            <p:cNvPicPr>
              <a:picLocks noChangeAspect="1"/>
            </p:cNvPicPr>
            <p:nvPr/>
          </p:nvPicPr>
          <p:blipFill>
            <a:blip r:embed="rId3"/>
            <a:stretch>
              <a:fillRect/>
            </a:stretch>
          </p:blipFill>
          <p:spPr>
            <a:xfrm>
              <a:off x="1207008" y="4584264"/>
              <a:ext cx="256032" cy="256032"/>
            </a:xfrm>
            <a:prstGeom prst="rect">
              <a:avLst/>
            </a:prstGeom>
          </p:spPr>
        </p:pic>
        <p:sp>
          <p:nvSpPr>
            <p:cNvPr id="22" name="Text 8">
              <a:extLst>
                <a:ext uri="{FF2B5EF4-FFF2-40B4-BE49-F238E27FC236}">
                  <a16:creationId xmlns:a16="http://schemas.microsoft.com/office/drawing/2014/main" id="{57EBED5E-BC0C-C5D9-67C8-86AB0260F016}"/>
                </a:ext>
              </a:extLst>
            </p:cNvPr>
            <p:cNvSpPr/>
            <p:nvPr/>
          </p:nvSpPr>
          <p:spPr>
            <a:xfrm>
              <a:off x="1078992" y="5004631"/>
              <a:ext cx="2212848" cy="365760"/>
            </a:xfrm>
            <a:prstGeom prst="rect">
              <a:avLst/>
            </a:prstGeom>
            <a:noFill/>
            <a:ln/>
          </p:spPr>
          <p:txBody>
            <a:bodyPr wrap="square" lIns="0" tIns="0" rIns="0" bIns="0" rtlCol="0" anchor="ctr"/>
            <a:lstStyle/>
            <a:p>
              <a:r>
                <a:rPr lang="en-US" sz="1500" b="1">
                  <a:solidFill>
                    <a:srgbClr val="182C61"/>
                  </a:solidFill>
                  <a:latin typeface="Open Sans" pitchFamily="34" charset="0"/>
                  <a:ea typeface="Open Sans" pitchFamily="34" charset="-122"/>
                  <a:cs typeface="Open Sans" pitchFamily="34" charset="-120"/>
                </a:rPr>
                <a:t>Entities</a:t>
              </a:r>
              <a:endParaRPr lang="en-US" sz="1500">
                <a:solidFill>
                  <a:prstClr val="black"/>
                </a:solidFill>
                <a:latin typeface="Open Sans" panose="020F0502020204030204"/>
                <a:ea typeface="Open Sans"/>
                <a:cs typeface="Open Sans"/>
              </a:endParaRPr>
            </a:p>
          </p:txBody>
        </p:sp>
        <p:sp>
          <p:nvSpPr>
            <p:cNvPr id="23" name="Text 9">
              <a:extLst>
                <a:ext uri="{FF2B5EF4-FFF2-40B4-BE49-F238E27FC236}">
                  <a16:creationId xmlns:a16="http://schemas.microsoft.com/office/drawing/2014/main" id="{AD17D251-B052-4158-A037-94119709A4E7}"/>
                </a:ext>
              </a:extLst>
            </p:cNvPr>
            <p:cNvSpPr/>
            <p:nvPr/>
          </p:nvSpPr>
          <p:spPr>
            <a:xfrm>
              <a:off x="1078992" y="5361247"/>
              <a:ext cx="2212848" cy="548640"/>
            </a:xfrm>
            <a:prstGeom prst="rect">
              <a:avLst/>
            </a:prstGeom>
            <a:noFill/>
            <a:ln/>
          </p:spPr>
          <p:txBody>
            <a:bodyPr wrap="square" lIns="0" tIns="0" rIns="0" bIns="0" rtlCol="0" anchor="ctr"/>
            <a:lstStyle/>
            <a:p>
              <a:pPr>
                <a:lnSpc>
                  <a:spcPct val="105000"/>
                </a:lnSpc>
              </a:pPr>
              <a:r>
                <a:rPr lang="en-US" sz="1100">
                  <a:solidFill>
                    <a:srgbClr val="6B7280"/>
                  </a:solidFill>
                  <a:latin typeface="Open Sans" pitchFamily="34" charset="0"/>
                  <a:ea typeface="Open Sans" pitchFamily="34" charset="-122"/>
                  <a:cs typeface="Open Sans" pitchFamily="34" charset="-120"/>
                </a:rPr>
                <a:t>The real things you manage — Product, Plant, Supplier, Customer.</a:t>
              </a:r>
              <a:endParaRPr lang="en-US" sz="1100">
                <a:solidFill>
                  <a:prstClr val="black"/>
                </a:solidFill>
                <a:latin typeface="Open Sans" panose="020F0502020204030204"/>
                <a:ea typeface="Open Sans"/>
                <a:cs typeface="Open Sans"/>
              </a:endParaRPr>
            </a:p>
          </p:txBody>
        </p:sp>
      </p:grpSp>
      <p:grpSp>
        <p:nvGrpSpPr>
          <p:cNvPr id="35" name="Group 34">
            <a:extLst>
              <a:ext uri="{FF2B5EF4-FFF2-40B4-BE49-F238E27FC236}">
                <a16:creationId xmlns:a16="http://schemas.microsoft.com/office/drawing/2014/main" id="{B49C107A-4D52-8758-149D-65E7E0B88684}"/>
              </a:ext>
            </a:extLst>
          </p:cNvPr>
          <p:cNvGrpSpPr/>
          <p:nvPr/>
        </p:nvGrpSpPr>
        <p:grpSpPr>
          <a:xfrm>
            <a:off x="3419856" y="4342736"/>
            <a:ext cx="2670048" cy="1828800"/>
            <a:chOff x="3749040" y="4200216"/>
            <a:chExt cx="2670048" cy="1828800"/>
          </a:xfrm>
        </p:grpSpPr>
        <p:sp>
          <p:nvSpPr>
            <p:cNvPr id="24" name="Shape 10">
              <a:extLst>
                <a:ext uri="{FF2B5EF4-FFF2-40B4-BE49-F238E27FC236}">
                  <a16:creationId xmlns:a16="http://schemas.microsoft.com/office/drawing/2014/main" id="{394324E8-EC50-4237-0080-B38C743FF46C}"/>
                </a:ext>
              </a:extLst>
            </p:cNvPr>
            <p:cNvSpPr/>
            <p:nvPr/>
          </p:nvSpPr>
          <p:spPr>
            <a:xfrm>
              <a:off x="3749040" y="4200216"/>
              <a:ext cx="2670048" cy="1828800"/>
            </a:xfrm>
            <a:prstGeom prst="roundRect">
              <a:avLst>
                <a:gd name="adj" fmla="val 4000"/>
              </a:avLst>
            </a:prstGeom>
            <a:solidFill>
              <a:srgbClr val="F4F6F9"/>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a:solidFill>
                  <a:prstClr val="black"/>
                </a:solidFill>
                <a:latin typeface="Open Sans" panose="020F0502020204030204"/>
                <a:ea typeface="Open Sans"/>
                <a:cs typeface="Open Sans"/>
              </a:endParaRPr>
            </a:p>
          </p:txBody>
        </p:sp>
        <p:sp>
          <p:nvSpPr>
            <p:cNvPr id="25" name="Shape 11">
              <a:extLst>
                <a:ext uri="{FF2B5EF4-FFF2-40B4-BE49-F238E27FC236}">
                  <a16:creationId xmlns:a16="http://schemas.microsoft.com/office/drawing/2014/main" id="{C3415B5B-55FB-E1F7-DB77-7BDEEFF64945}"/>
                </a:ext>
              </a:extLst>
            </p:cNvPr>
            <p:cNvSpPr/>
            <p:nvPr/>
          </p:nvSpPr>
          <p:spPr>
            <a:xfrm>
              <a:off x="4005072" y="4456248"/>
              <a:ext cx="512064" cy="512064"/>
            </a:xfrm>
            <a:prstGeom prst="ellipse">
              <a:avLst/>
            </a:prstGeom>
            <a:solidFill>
              <a:srgbClr val="42619D"/>
            </a:solidFill>
            <a:ln/>
          </p:spPr>
          <p:txBody>
            <a:bodyPr/>
            <a:lstStyle/>
            <a:p>
              <a:endParaRPr lang="en-IN">
                <a:solidFill>
                  <a:prstClr val="black"/>
                </a:solidFill>
                <a:latin typeface="Open Sans" panose="020F0502020204030204"/>
                <a:ea typeface="Open Sans"/>
                <a:cs typeface="Open Sans"/>
              </a:endParaRPr>
            </a:p>
          </p:txBody>
        </p:sp>
        <p:pic>
          <p:nvPicPr>
            <p:cNvPr id="26" name="Image 3" descr="preencoded.png">
              <a:extLst>
                <a:ext uri="{FF2B5EF4-FFF2-40B4-BE49-F238E27FC236}">
                  <a16:creationId xmlns:a16="http://schemas.microsoft.com/office/drawing/2014/main" id="{67B9E659-DD2B-C4D0-22FB-00353FC93E70}"/>
                </a:ext>
              </a:extLst>
            </p:cNvPr>
            <p:cNvPicPr>
              <a:picLocks noChangeAspect="1"/>
            </p:cNvPicPr>
            <p:nvPr/>
          </p:nvPicPr>
          <p:blipFill>
            <a:blip r:embed="rId4"/>
            <a:stretch>
              <a:fillRect/>
            </a:stretch>
          </p:blipFill>
          <p:spPr>
            <a:xfrm>
              <a:off x="4133088" y="4584264"/>
              <a:ext cx="256032" cy="256032"/>
            </a:xfrm>
            <a:prstGeom prst="rect">
              <a:avLst/>
            </a:prstGeom>
          </p:spPr>
        </p:pic>
        <p:sp>
          <p:nvSpPr>
            <p:cNvPr id="27" name="Text 12">
              <a:extLst>
                <a:ext uri="{FF2B5EF4-FFF2-40B4-BE49-F238E27FC236}">
                  <a16:creationId xmlns:a16="http://schemas.microsoft.com/office/drawing/2014/main" id="{F391729B-A267-3F90-8846-136EE06948C6}"/>
                </a:ext>
              </a:extLst>
            </p:cNvPr>
            <p:cNvSpPr/>
            <p:nvPr/>
          </p:nvSpPr>
          <p:spPr>
            <a:xfrm>
              <a:off x="4005072" y="5013812"/>
              <a:ext cx="2212848" cy="365760"/>
            </a:xfrm>
            <a:prstGeom prst="rect">
              <a:avLst/>
            </a:prstGeom>
            <a:noFill/>
            <a:ln/>
          </p:spPr>
          <p:txBody>
            <a:bodyPr wrap="square" lIns="0" tIns="0" rIns="0" bIns="0" rtlCol="0" anchor="ctr"/>
            <a:lstStyle/>
            <a:p>
              <a:r>
                <a:rPr lang="en-US" sz="1500" b="1">
                  <a:solidFill>
                    <a:srgbClr val="182C61"/>
                  </a:solidFill>
                  <a:latin typeface="Open Sans" pitchFamily="34" charset="0"/>
                  <a:ea typeface="Open Sans" pitchFamily="34" charset="-122"/>
                  <a:cs typeface="Open Sans" pitchFamily="34" charset="-120"/>
                </a:rPr>
                <a:t>Relationships</a:t>
              </a:r>
              <a:endParaRPr lang="en-US" sz="1500">
                <a:solidFill>
                  <a:prstClr val="black"/>
                </a:solidFill>
                <a:latin typeface="Open Sans" panose="020F0502020204030204"/>
                <a:ea typeface="Open Sans"/>
                <a:cs typeface="Open Sans"/>
              </a:endParaRPr>
            </a:p>
          </p:txBody>
        </p:sp>
        <p:sp>
          <p:nvSpPr>
            <p:cNvPr id="28" name="Text 13">
              <a:extLst>
                <a:ext uri="{FF2B5EF4-FFF2-40B4-BE49-F238E27FC236}">
                  <a16:creationId xmlns:a16="http://schemas.microsoft.com/office/drawing/2014/main" id="{E37B454B-805B-D86C-B937-44E7AC5C0AC2}"/>
                </a:ext>
              </a:extLst>
            </p:cNvPr>
            <p:cNvSpPr/>
            <p:nvPr/>
          </p:nvSpPr>
          <p:spPr>
            <a:xfrm>
              <a:off x="4005072" y="5370428"/>
              <a:ext cx="2212848" cy="548640"/>
            </a:xfrm>
            <a:prstGeom prst="rect">
              <a:avLst/>
            </a:prstGeom>
            <a:noFill/>
            <a:ln/>
          </p:spPr>
          <p:txBody>
            <a:bodyPr wrap="square" lIns="0" tIns="0" rIns="0" bIns="0" rtlCol="0" anchor="ctr"/>
            <a:lstStyle/>
            <a:p>
              <a:pPr>
                <a:lnSpc>
                  <a:spcPct val="105000"/>
                </a:lnSpc>
              </a:pPr>
              <a:r>
                <a:rPr lang="en-US" sz="1100">
                  <a:solidFill>
                    <a:srgbClr val="6B7280"/>
                  </a:solidFill>
                  <a:latin typeface="Open Sans" pitchFamily="34" charset="0"/>
                  <a:ea typeface="Open Sans" pitchFamily="34" charset="-122"/>
                  <a:cs typeface="Open Sans" pitchFamily="34" charset="-120"/>
                </a:rPr>
                <a:t>How they connect — “Plant PRODUCES Product”, “Recipe CONTAINS Ingredient”.</a:t>
              </a:r>
              <a:endParaRPr lang="en-US" sz="1100">
                <a:solidFill>
                  <a:prstClr val="black"/>
                </a:solidFill>
                <a:latin typeface="Open Sans" panose="020F0502020204030204"/>
                <a:ea typeface="Open Sans"/>
                <a:cs typeface="Open Sans"/>
              </a:endParaRPr>
            </a:p>
          </p:txBody>
        </p:sp>
      </p:grpSp>
      <p:grpSp>
        <p:nvGrpSpPr>
          <p:cNvPr id="34" name="Group 33">
            <a:extLst>
              <a:ext uri="{FF2B5EF4-FFF2-40B4-BE49-F238E27FC236}">
                <a16:creationId xmlns:a16="http://schemas.microsoft.com/office/drawing/2014/main" id="{08702430-C35D-78A0-EF2F-1F93AFC259A1}"/>
              </a:ext>
            </a:extLst>
          </p:cNvPr>
          <p:cNvGrpSpPr/>
          <p:nvPr/>
        </p:nvGrpSpPr>
        <p:grpSpPr>
          <a:xfrm>
            <a:off x="6300216" y="4342736"/>
            <a:ext cx="2670048" cy="1828800"/>
            <a:chOff x="6547104" y="4200216"/>
            <a:chExt cx="2670048" cy="1828800"/>
          </a:xfrm>
        </p:grpSpPr>
        <p:sp>
          <p:nvSpPr>
            <p:cNvPr id="29" name="Shape 14">
              <a:extLst>
                <a:ext uri="{FF2B5EF4-FFF2-40B4-BE49-F238E27FC236}">
                  <a16:creationId xmlns:a16="http://schemas.microsoft.com/office/drawing/2014/main" id="{49010727-6CE1-C20C-21B6-59A95F447C09}"/>
                </a:ext>
              </a:extLst>
            </p:cNvPr>
            <p:cNvSpPr/>
            <p:nvPr/>
          </p:nvSpPr>
          <p:spPr>
            <a:xfrm>
              <a:off x="6547104" y="4200216"/>
              <a:ext cx="2670048" cy="1828800"/>
            </a:xfrm>
            <a:prstGeom prst="roundRect">
              <a:avLst>
                <a:gd name="adj" fmla="val 4000"/>
              </a:avLst>
            </a:prstGeom>
            <a:solidFill>
              <a:srgbClr val="F4F6F9"/>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a:solidFill>
                  <a:prstClr val="black"/>
                </a:solidFill>
                <a:latin typeface="Open Sans" panose="020F0502020204030204"/>
                <a:ea typeface="Open Sans"/>
                <a:cs typeface="Open Sans"/>
              </a:endParaRPr>
            </a:p>
          </p:txBody>
        </p:sp>
        <p:sp>
          <p:nvSpPr>
            <p:cNvPr id="30" name="Shape 15">
              <a:extLst>
                <a:ext uri="{FF2B5EF4-FFF2-40B4-BE49-F238E27FC236}">
                  <a16:creationId xmlns:a16="http://schemas.microsoft.com/office/drawing/2014/main" id="{1FCDE1CB-7EB1-E139-98EC-5B87BD4F35FE}"/>
                </a:ext>
              </a:extLst>
            </p:cNvPr>
            <p:cNvSpPr/>
            <p:nvPr/>
          </p:nvSpPr>
          <p:spPr>
            <a:xfrm>
              <a:off x="6803136" y="4456248"/>
              <a:ext cx="512064" cy="512064"/>
            </a:xfrm>
            <a:prstGeom prst="ellipse">
              <a:avLst/>
            </a:prstGeom>
            <a:solidFill>
              <a:srgbClr val="182C61"/>
            </a:solidFill>
            <a:ln/>
          </p:spPr>
          <p:txBody>
            <a:bodyPr/>
            <a:lstStyle/>
            <a:p>
              <a:endParaRPr lang="en-IN">
                <a:solidFill>
                  <a:prstClr val="black"/>
                </a:solidFill>
                <a:latin typeface="Open Sans" panose="020F0502020204030204"/>
                <a:ea typeface="Open Sans"/>
                <a:cs typeface="Open Sans"/>
              </a:endParaRPr>
            </a:p>
          </p:txBody>
        </p:sp>
        <p:pic>
          <p:nvPicPr>
            <p:cNvPr id="31" name="Image 4" descr="preencoded.png">
              <a:extLst>
                <a:ext uri="{FF2B5EF4-FFF2-40B4-BE49-F238E27FC236}">
                  <a16:creationId xmlns:a16="http://schemas.microsoft.com/office/drawing/2014/main" id="{5A517BCA-16A7-B2BE-FD77-08EBE9D4B947}"/>
                </a:ext>
              </a:extLst>
            </p:cNvPr>
            <p:cNvPicPr>
              <a:picLocks noChangeAspect="1"/>
            </p:cNvPicPr>
            <p:nvPr/>
          </p:nvPicPr>
          <p:blipFill>
            <a:blip r:embed="rId5"/>
            <a:stretch>
              <a:fillRect/>
            </a:stretch>
          </p:blipFill>
          <p:spPr>
            <a:xfrm>
              <a:off x="6931152" y="4584264"/>
              <a:ext cx="256032" cy="256032"/>
            </a:xfrm>
            <a:prstGeom prst="rect">
              <a:avLst/>
            </a:prstGeom>
          </p:spPr>
        </p:pic>
        <p:sp>
          <p:nvSpPr>
            <p:cNvPr id="32" name="Text 16">
              <a:extLst>
                <a:ext uri="{FF2B5EF4-FFF2-40B4-BE49-F238E27FC236}">
                  <a16:creationId xmlns:a16="http://schemas.microsoft.com/office/drawing/2014/main" id="{51FDCDB9-8125-5DDF-BFB6-250948F272FC}"/>
                </a:ext>
              </a:extLst>
            </p:cNvPr>
            <p:cNvSpPr/>
            <p:nvPr/>
          </p:nvSpPr>
          <p:spPr>
            <a:xfrm>
              <a:off x="6803136" y="5004631"/>
              <a:ext cx="2212848" cy="365760"/>
            </a:xfrm>
            <a:prstGeom prst="rect">
              <a:avLst/>
            </a:prstGeom>
            <a:noFill/>
            <a:ln/>
          </p:spPr>
          <p:txBody>
            <a:bodyPr wrap="square" lIns="0" tIns="0" rIns="0" bIns="0" rtlCol="0" anchor="ctr"/>
            <a:lstStyle/>
            <a:p>
              <a:r>
                <a:rPr lang="en-US" sz="1500" b="1">
                  <a:solidFill>
                    <a:srgbClr val="182C61"/>
                  </a:solidFill>
                  <a:latin typeface="Open Sans" pitchFamily="34" charset="0"/>
                  <a:ea typeface="Open Sans" pitchFamily="34" charset="-122"/>
                  <a:cs typeface="Open Sans" pitchFamily="34" charset="-120"/>
                </a:rPr>
                <a:t>Rules &amp; policy</a:t>
              </a:r>
              <a:endParaRPr lang="en-US" sz="1500">
                <a:solidFill>
                  <a:prstClr val="black"/>
                </a:solidFill>
                <a:latin typeface="Open Sans" panose="020F0502020204030204"/>
                <a:ea typeface="Open Sans"/>
                <a:cs typeface="Open Sans"/>
              </a:endParaRPr>
            </a:p>
          </p:txBody>
        </p:sp>
        <p:sp>
          <p:nvSpPr>
            <p:cNvPr id="33" name="Text 17">
              <a:extLst>
                <a:ext uri="{FF2B5EF4-FFF2-40B4-BE49-F238E27FC236}">
                  <a16:creationId xmlns:a16="http://schemas.microsoft.com/office/drawing/2014/main" id="{84AE370A-66D8-7AAD-3E34-D21112F51E90}"/>
                </a:ext>
              </a:extLst>
            </p:cNvPr>
            <p:cNvSpPr/>
            <p:nvPr/>
          </p:nvSpPr>
          <p:spPr>
            <a:xfrm>
              <a:off x="6803136" y="5361247"/>
              <a:ext cx="2212848" cy="548640"/>
            </a:xfrm>
            <a:prstGeom prst="rect">
              <a:avLst/>
            </a:prstGeom>
            <a:noFill/>
            <a:ln/>
          </p:spPr>
          <p:txBody>
            <a:bodyPr wrap="square" lIns="0" tIns="0" rIns="0" bIns="0" rtlCol="0" anchor="ctr"/>
            <a:lstStyle/>
            <a:p>
              <a:pPr>
                <a:lnSpc>
                  <a:spcPct val="105000"/>
                </a:lnSpc>
              </a:pPr>
              <a:r>
                <a:rPr lang="en-US" sz="1100">
                  <a:solidFill>
                    <a:srgbClr val="6B7280"/>
                  </a:solidFill>
                  <a:latin typeface="Open Sans" pitchFamily="34" charset="0"/>
                  <a:ea typeface="Open Sans" pitchFamily="34" charset="-122"/>
                  <a:cs typeface="Open Sans" pitchFamily="34" charset="-120"/>
                </a:rPr>
                <a:t>Business logic, shared definitions, lineage and constraints on every entity.</a:t>
              </a:r>
              <a:endParaRPr lang="en-US" sz="1100">
                <a:solidFill>
                  <a:prstClr val="black"/>
                </a:solidFill>
                <a:latin typeface="Open Sans" panose="020F0502020204030204"/>
                <a:ea typeface="Open Sans"/>
                <a:cs typeface="Open Sans"/>
              </a:endParaRPr>
            </a:p>
          </p:txBody>
        </p:sp>
      </p:grpSp>
      <p:grpSp>
        <p:nvGrpSpPr>
          <p:cNvPr id="44" name="Group 43">
            <a:extLst>
              <a:ext uri="{FF2B5EF4-FFF2-40B4-BE49-F238E27FC236}">
                <a16:creationId xmlns:a16="http://schemas.microsoft.com/office/drawing/2014/main" id="{997B083F-D276-7116-AE5C-DA7C0278313E}"/>
              </a:ext>
            </a:extLst>
          </p:cNvPr>
          <p:cNvGrpSpPr/>
          <p:nvPr/>
        </p:nvGrpSpPr>
        <p:grpSpPr>
          <a:xfrm>
            <a:off x="9226296" y="4342736"/>
            <a:ext cx="2670048" cy="1828800"/>
            <a:chOff x="9218740" y="2880360"/>
            <a:chExt cx="2670048" cy="1828800"/>
          </a:xfrm>
        </p:grpSpPr>
        <p:sp>
          <p:nvSpPr>
            <p:cNvPr id="37" name="Shape 18">
              <a:extLst>
                <a:ext uri="{FF2B5EF4-FFF2-40B4-BE49-F238E27FC236}">
                  <a16:creationId xmlns:a16="http://schemas.microsoft.com/office/drawing/2014/main" id="{6BE3D0DF-4FF8-7754-B2A8-8B604EC1A79C}"/>
                </a:ext>
              </a:extLst>
            </p:cNvPr>
            <p:cNvSpPr/>
            <p:nvPr/>
          </p:nvSpPr>
          <p:spPr>
            <a:xfrm>
              <a:off x="9218740" y="2880360"/>
              <a:ext cx="2670048" cy="1828800"/>
            </a:xfrm>
            <a:prstGeom prst="roundRect">
              <a:avLst>
                <a:gd name="adj" fmla="val 4000"/>
              </a:avLst>
            </a:prstGeom>
            <a:solidFill>
              <a:srgbClr val="F4F6F9"/>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a:solidFill>
                  <a:prstClr val="black"/>
                </a:solidFill>
                <a:latin typeface="Open Sans" panose="020F0502020204030204"/>
                <a:ea typeface="Open Sans"/>
                <a:cs typeface="Open Sans"/>
              </a:endParaRPr>
            </a:p>
          </p:txBody>
        </p:sp>
        <p:sp>
          <p:nvSpPr>
            <p:cNvPr id="38" name="Shape 19">
              <a:extLst>
                <a:ext uri="{FF2B5EF4-FFF2-40B4-BE49-F238E27FC236}">
                  <a16:creationId xmlns:a16="http://schemas.microsoft.com/office/drawing/2014/main" id="{0074743E-37FC-57DF-E8A3-35D4BB9A397F}"/>
                </a:ext>
              </a:extLst>
            </p:cNvPr>
            <p:cNvSpPr/>
            <p:nvPr/>
          </p:nvSpPr>
          <p:spPr>
            <a:xfrm>
              <a:off x="9474772" y="3136392"/>
              <a:ext cx="512064" cy="512064"/>
            </a:xfrm>
            <a:prstGeom prst="ellipse">
              <a:avLst/>
            </a:prstGeom>
            <a:solidFill>
              <a:srgbClr val="FF7E00"/>
            </a:solidFill>
            <a:ln/>
          </p:spPr>
          <p:txBody>
            <a:bodyPr/>
            <a:lstStyle/>
            <a:p>
              <a:endParaRPr lang="en-IN">
                <a:solidFill>
                  <a:prstClr val="black"/>
                </a:solidFill>
                <a:latin typeface="Open Sans" panose="020F0502020204030204"/>
                <a:ea typeface="Open Sans"/>
                <a:cs typeface="Open Sans"/>
              </a:endParaRPr>
            </a:p>
          </p:txBody>
        </p:sp>
        <p:pic>
          <p:nvPicPr>
            <p:cNvPr id="39" name="Image 5" descr="preencoded.png">
              <a:extLst>
                <a:ext uri="{FF2B5EF4-FFF2-40B4-BE49-F238E27FC236}">
                  <a16:creationId xmlns:a16="http://schemas.microsoft.com/office/drawing/2014/main" id="{BA833AF4-B14A-1D79-27E5-64D78099EE46}"/>
                </a:ext>
              </a:extLst>
            </p:cNvPr>
            <p:cNvPicPr>
              <a:picLocks noChangeAspect="1"/>
            </p:cNvPicPr>
            <p:nvPr/>
          </p:nvPicPr>
          <p:blipFill>
            <a:blip r:embed="rId6"/>
            <a:stretch>
              <a:fillRect/>
            </a:stretch>
          </p:blipFill>
          <p:spPr>
            <a:xfrm>
              <a:off x="9602788" y="3264408"/>
              <a:ext cx="256032" cy="256032"/>
            </a:xfrm>
            <a:prstGeom prst="rect">
              <a:avLst/>
            </a:prstGeom>
          </p:spPr>
        </p:pic>
        <p:sp>
          <p:nvSpPr>
            <p:cNvPr id="40" name="Text 20">
              <a:extLst>
                <a:ext uri="{FF2B5EF4-FFF2-40B4-BE49-F238E27FC236}">
                  <a16:creationId xmlns:a16="http://schemas.microsoft.com/office/drawing/2014/main" id="{8101AC40-A7B6-B273-37F9-3E82E1B233E6}"/>
                </a:ext>
              </a:extLst>
            </p:cNvPr>
            <p:cNvSpPr/>
            <p:nvPr/>
          </p:nvSpPr>
          <p:spPr>
            <a:xfrm>
              <a:off x="9474772" y="3675594"/>
              <a:ext cx="2212848" cy="365760"/>
            </a:xfrm>
            <a:prstGeom prst="rect">
              <a:avLst/>
            </a:prstGeom>
            <a:noFill/>
            <a:ln/>
          </p:spPr>
          <p:txBody>
            <a:bodyPr wrap="square" lIns="0" tIns="0" rIns="0" bIns="0" rtlCol="0" anchor="ctr"/>
            <a:lstStyle/>
            <a:p>
              <a:r>
                <a:rPr lang="en-US" sz="1500" b="1">
                  <a:solidFill>
                    <a:srgbClr val="182C61"/>
                  </a:solidFill>
                  <a:latin typeface="Open Sans" pitchFamily="34" charset="0"/>
                  <a:ea typeface="Open Sans" pitchFamily="34" charset="-122"/>
                  <a:cs typeface="Open Sans" pitchFamily="34" charset="-120"/>
                </a:rPr>
                <a:t>Actions</a:t>
              </a:r>
              <a:endParaRPr lang="en-US" sz="1500">
                <a:solidFill>
                  <a:prstClr val="black"/>
                </a:solidFill>
                <a:latin typeface="Open Sans" panose="020F0502020204030204"/>
                <a:ea typeface="Open Sans"/>
                <a:cs typeface="Open Sans"/>
              </a:endParaRPr>
            </a:p>
          </p:txBody>
        </p:sp>
        <p:sp>
          <p:nvSpPr>
            <p:cNvPr id="43" name="Text 21">
              <a:extLst>
                <a:ext uri="{FF2B5EF4-FFF2-40B4-BE49-F238E27FC236}">
                  <a16:creationId xmlns:a16="http://schemas.microsoft.com/office/drawing/2014/main" id="{D793E12F-40D5-BF3F-E759-2C6D7901879C}"/>
                </a:ext>
              </a:extLst>
            </p:cNvPr>
            <p:cNvSpPr/>
            <p:nvPr/>
          </p:nvSpPr>
          <p:spPr>
            <a:xfrm>
              <a:off x="9474772" y="4032210"/>
              <a:ext cx="2212848" cy="548640"/>
            </a:xfrm>
            <a:prstGeom prst="rect">
              <a:avLst/>
            </a:prstGeom>
            <a:noFill/>
            <a:ln/>
          </p:spPr>
          <p:txBody>
            <a:bodyPr wrap="square" lIns="0" tIns="0" rIns="0" bIns="0" rtlCol="0" anchor="ctr"/>
            <a:lstStyle/>
            <a:p>
              <a:pPr>
                <a:lnSpc>
                  <a:spcPct val="105000"/>
                </a:lnSpc>
              </a:pPr>
              <a:r>
                <a:rPr lang="en-US" sz="1100">
                  <a:solidFill>
                    <a:srgbClr val="6B7280"/>
                  </a:solidFill>
                  <a:latin typeface="Open Sans" pitchFamily="34" charset="0"/>
                  <a:ea typeface="Open Sans" pitchFamily="34" charset="-122"/>
                  <a:cs typeface="Open Sans" pitchFamily="34" charset="-120"/>
                </a:rPr>
                <a:t>What can be done — reorder, re-route, flag risk — so agents can act, not just read.</a:t>
              </a:r>
              <a:endParaRPr lang="en-US" sz="1100">
                <a:solidFill>
                  <a:prstClr val="black"/>
                </a:solidFill>
                <a:latin typeface="Open Sans" panose="020F0502020204030204"/>
                <a:ea typeface="Open Sans"/>
                <a:cs typeface="Open Sans"/>
              </a:endParaRPr>
            </a:p>
          </p:txBody>
        </p:sp>
      </p:grpSp>
      <p:sp>
        <p:nvSpPr>
          <p:cNvPr id="45" name="Text 22">
            <a:extLst>
              <a:ext uri="{FF2B5EF4-FFF2-40B4-BE49-F238E27FC236}">
                <a16:creationId xmlns:a16="http://schemas.microsoft.com/office/drawing/2014/main" id="{297D79FF-0741-6F61-0CB6-D764B471DD56}"/>
              </a:ext>
            </a:extLst>
          </p:cNvPr>
          <p:cNvSpPr/>
          <p:nvPr/>
        </p:nvSpPr>
        <p:spPr>
          <a:xfrm>
            <a:off x="637862" y="6325572"/>
            <a:ext cx="11091672" cy="457200"/>
          </a:xfrm>
          <a:prstGeom prst="rect">
            <a:avLst/>
          </a:prstGeom>
          <a:noFill/>
          <a:ln/>
        </p:spPr>
        <p:txBody>
          <a:bodyPr wrap="square" lIns="0" tIns="0" rIns="0" bIns="0" rtlCol="0" anchor="ctr"/>
          <a:lstStyle/>
          <a:p>
            <a:pPr algn="ctr"/>
            <a:r>
              <a:rPr lang="en-US" b="1">
                <a:solidFill>
                  <a:srgbClr val="FF7E00"/>
                </a:solidFill>
                <a:latin typeface="Open Sans" pitchFamily="34" charset="0"/>
                <a:ea typeface="Open Sans" pitchFamily="34" charset="-122"/>
                <a:cs typeface="Open Sans" pitchFamily="34" charset="-120"/>
              </a:rPr>
              <a:t>An ontology = business context for AI.</a:t>
            </a:r>
            <a:endParaRPr lang="en-US">
              <a:solidFill>
                <a:srgbClr val="FF7E00"/>
              </a:solidFill>
              <a:latin typeface="Open Sans" panose="020F0502020204030204"/>
              <a:ea typeface="Open Sans"/>
              <a:cs typeface="Open Sans"/>
            </a:endParaRPr>
          </a:p>
        </p:txBody>
      </p:sp>
      <p:sp>
        <p:nvSpPr>
          <p:cNvPr id="46" name="Shape 13">
            <a:extLst>
              <a:ext uri="{FF2B5EF4-FFF2-40B4-BE49-F238E27FC236}">
                <a16:creationId xmlns:a16="http://schemas.microsoft.com/office/drawing/2014/main" id="{7BB14DBC-CAA9-BFCB-7454-D5552E01A7E2}"/>
              </a:ext>
            </a:extLst>
          </p:cNvPr>
          <p:cNvSpPr/>
          <p:nvPr/>
        </p:nvSpPr>
        <p:spPr>
          <a:xfrm>
            <a:off x="4576689" y="2068462"/>
            <a:ext cx="164592" cy="164592"/>
          </a:xfrm>
          <a:prstGeom prst="ellipse">
            <a:avLst/>
          </a:prstGeom>
          <a:solidFill>
            <a:srgbClr val="FF7E00"/>
          </a:solidFill>
          <a:ln/>
        </p:spPr>
        <p:txBody>
          <a:bodyPr/>
          <a:lstStyle/>
          <a:p>
            <a:endParaRPr lang="en-IN">
              <a:latin typeface="Open Sans"/>
              <a:ea typeface="Open Sans"/>
              <a:cs typeface="Open Sans"/>
            </a:endParaRPr>
          </a:p>
        </p:txBody>
      </p:sp>
      <p:sp>
        <p:nvSpPr>
          <p:cNvPr id="47" name="Shape 13">
            <a:extLst>
              <a:ext uri="{FF2B5EF4-FFF2-40B4-BE49-F238E27FC236}">
                <a16:creationId xmlns:a16="http://schemas.microsoft.com/office/drawing/2014/main" id="{997F289B-49AC-B799-7328-FFD7D7876E45}"/>
              </a:ext>
            </a:extLst>
          </p:cNvPr>
          <p:cNvSpPr/>
          <p:nvPr/>
        </p:nvSpPr>
        <p:spPr>
          <a:xfrm>
            <a:off x="795528" y="2053871"/>
            <a:ext cx="164592" cy="164592"/>
          </a:xfrm>
          <a:prstGeom prst="ellipse">
            <a:avLst/>
          </a:prstGeom>
          <a:solidFill>
            <a:srgbClr val="FF7E00"/>
          </a:solidFill>
          <a:ln/>
        </p:spPr>
        <p:txBody>
          <a:bodyPr/>
          <a:lstStyle/>
          <a:p>
            <a:endParaRPr lang="en-IN">
              <a:latin typeface="Open Sans"/>
              <a:ea typeface="Open Sans"/>
              <a:cs typeface="Open Sans"/>
            </a:endParaRPr>
          </a:p>
        </p:txBody>
      </p:sp>
      <p:pic>
        <p:nvPicPr>
          <p:cNvPr id="7" name="Picture 6">
            <a:extLst>
              <a:ext uri="{FF2B5EF4-FFF2-40B4-BE49-F238E27FC236}">
                <a16:creationId xmlns:a16="http://schemas.microsoft.com/office/drawing/2014/main" id="{1B30A913-5C94-EE27-A304-D2E3E8747B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51" name="Image 0" descr="assets/acuvate.png">
            <a:extLst>
              <a:ext uri="{FF2B5EF4-FFF2-40B4-BE49-F238E27FC236}">
                <a16:creationId xmlns:a16="http://schemas.microsoft.com/office/drawing/2014/main" id="{86CAA3E3-A187-BBC8-65A3-C6E87FFA1BD2}"/>
              </a:ext>
            </a:extLst>
          </p:cNvPr>
          <p:cNvPicPr>
            <a:picLocks noChangeAspect="1"/>
          </p:cNvPicPr>
          <p:nvPr/>
        </p:nvPicPr>
        <p:blipFill>
          <a:blip r:embed="rId8"/>
          <a:stretch>
            <a:fillRect/>
          </a:stretch>
        </p:blipFill>
        <p:spPr>
          <a:xfrm>
            <a:off x="9310180" y="263544"/>
            <a:ext cx="841248" cy="249474"/>
          </a:xfrm>
          <a:prstGeom prst="rect">
            <a:avLst/>
          </a:prstGeom>
        </p:spPr>
      </p:pic>
      <p:sp>
        <p:nvSpPr>
          <p:cNvPr id="52" name="Shape 0">
            <a:extLst>
              <a:ext uri="{FF2B5EF4-FFF2-40B4-BE49-F238E27FC236}">
                <a16:creationId xmlns:a16="http://schemas.microsoft.com/office/drawing/2014/main" id="{9A49F166-357D-4290-F043-0C02C756D52D}"/>
              </a:ext>
            </a:extLst>
          </p:cNvPr>
          <p:cNvSpPr/>
          <p:nvPr/>
        </p:nvSpPr>
        <p:spPr>
          <a:xfrm>
            <a:off x="10224580" y="237745"/>
            <a:ext cx="0" cy="282785"/>
          </a:xfrm>
          <a:prstGeom prst="line">
            <a:avLst/>
          </a:prstGeom>
          <a:no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pic>
        <p:nvPicPr>
          <p:cNvPr id="53" name="Image 1" descr="assets/microsoft.png">
            <a:extLst>
              <a:ext uri="{FF2B5EF4-FFF2-40B4-BE49-F238E27FC236}">
                <a16:creationId xmlns:a16="http://schemas.microsoft.com/office/drawing/2014/main" id="{386A5117-AD25-732E-1C36-17AD80FCA121}"/>
              </a:ext>
            </a:extLst>
          </p:cNvPr>
          <p:cNvPicPr>
            <a:picLocks noChangeAspect="1"/>
          </p:cNvPicPr>
          <p:nvPr/>
        </p:nvPicPr>
        <p:blipFill>
          <a:blip r:embed="rId9"/>
          <a:stretch>
            <a:fillRect/>
          </a:stretch>
        </p:blipFill>
        <p:spPr>
          <a:xfrm>
            <a:off x="10316020" y="237745"/>
            <a:ext cx="1325880" cy="282785"/>
          </a:xfrm>
          <a:prstGeom prst="rect">
            <a:avLst/>
          </a:prstGeom>
        </p:spPr>
      </p:pic>
      <p:sp>
        <p:nvSpPr>
          <p:cNvPr id="11" name="Shape 3">
            <a:extLst>
              <a:ext uri="{FF2B5EF4-FFF2-40B4-BE49-F238E27FC236}">
                <a16:creationId xmlns:a16="http://schemas.microsoft.com/office/drawing/2014/main" id="{E3B73D93-8921-E5C9-59B9-F04D0446A6FA}"/>
              </a:ext>
            </a:extLst>
          </p:cNvPr>
          <p:cNvSpPr/>
          <p:nvPr/>
        </p:nvSpPr>
        <p:spPr>
          <a:xfrm>
            <a:off x="561340" y="950488"/>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3966898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ext 2"/>
          <p:cNvSpPr/>
          <p:nvPr/>
        </p:nvSpPr>
        <p:spPr>
          <a:xfrm>
            <a:off x="511933" y="438912"/>
            <a:ext cx="11091672" cy="868680"/>
          </a:xfrm>
          <a:prstGeom prst="rect">
            <a:avLst/>
          </a:prstGeom>
          <a:noFill/>
          <a:ln/>
        </p:spPr>
        <p:txBody>
          <a:bodyPr wrap="square" lIns="0" tIns="0" rIns="0" bIns="0" rtlCol="0" anchor="t"/>
          <a:lstStyle/>
          <a:p>
            <a:r>
              <a:rPr lang="en-US" sz="2800" b="1">
                <a:solidFill>
                  <a:srgbClr val="182C61"/>
                </a:solidFill>
                <a:latin typeface="Montserrat" pitchFamily="34" charset="0"/>
                <a:ea typeface="Montserrat" pitchFamily="34" charset="-122"/>
                <a:cs typeface="Montserrat" pitchFamily="34" charset="-120"/>
              </a:rPr>
              <a:t>How the ontology powers Copilots &amp; agents</a:t>
            </a:r>
            <a:endParaRPr lang="en-US" sz="2800">
              <a:solidFill>
                <a:prstClr val="black"/>
              </a:solidFill>
              <a:latin typeface="Montserrat" panose="020F0502020204030204"/>
              <a:ea typeface="Montserrat"/>
              <a:cs typeface="Montserrat"/>
            </a:endParaRPr>
          </a:p>
        </p:txBody>
      </p:sp>
      <p:sp>
        <p:nvSpPr>
          <p:cNvPr id="7" name="Text 3"/>
          <p:cNvSpPr/>
          <p:nvPr/>
        </p:nvSpPr>
        <p:spPr>
          <a:xfrm>
            <a:off x="550228" y="1207008"/>
            <a:ext cx="11091672" cy="365760"/>
          </a:xfrm>
          <a:prstGeom prst="rect">
            <a:avLst/>
          </a:prstGeom>
          <a:noFill/>
          <a:ln/>
        </p:spPr>
        <p:txBody>
          <a:bodyPr wrap="square" lIns="0" tIns="0" rIns="0" bIns="0" rtlCol="0" anchor="ctr"/>
          <a:lstStyle/>
          <a:p>
            <a:pPr>
              <a:lnSpc>
                <a:spcPct val="105000"/>
              </a:lnSpc>
            </a:pPr>
            <a:r>
              <a:rPr lang="en-US" sz="1300" b="1">
                <a:solidFill>
                  <a:srgbClr val="182C61"/>
                </a:solidFill>
                <a:latin typeface="Open Sans" pitchFamily="34" charset="0"/>
                <a:ea typeface="Open Sans" pitchFamily="34" charset="-122"/>
                <a:cs typeface="Open Sans" pitchFamily="34" charset="-120"/>
              </a:rPr>
              <a:t>The ontology is your complete enterprise context — all four IQs together. </a:t>
            </a:r>
            <a:r>
              <a:rPr lang="en-US" sz="1300">
                <a:solidFill>
                  <a:srgbClr val="182C61"/>
                </a:solidFill>
                <a:latin typeface="Open Sans" pitchFamily="34" charset="0"/>
                <a:ea typeface="Open Sans" pitchFamily="34" charset="-122"/>
                <a:cs typeface="Open Sans" pitchFamily="34" charset="-120"/>
              </a:rPr>
              <a:t>It is the layer every Copilot and agent above reasons and acts on.</a:t>
            </a:r>
            <a:endParaRPr lang="en-US" sz="1300">
              <a:solidFill>
                <a:prstClr val="black"/>
              </a:solidFill>
              <a:latin typeface="Open Sans" panose="020F0502020204030204"/>
              <a:ea typeface="Open Sans"/>
              <a:cs typeface="Open Sans"/>
            </a:endParaRPr>
          </a:p>
        </p:txBody>
      </p:sp>
      <p:sp>
        <p:nvSpPr>
          <p:cNvPr id="8" name="Shape 4"/>
          <p:cNvSpPr/>
          <p:nvPr/>
        </p:nvSpPr>
        <p:spPr>
          <a:xfrm>
            <a:off x="550228" y="1810512"/>
            <a:ext cx="1554480" cy="585216"/>
          </a:xfrm>
          <a:prstGeom prst="roundRect">
            <a:avLst>
              <a:gd name="adj" fmla="val 9375"/>
            </a:avLst>
          </a:prstGeom>
          <a:solidFill>
            <a:srgbClr val="182C61"/>
          </a:solidFill>
          <a:ln/>
        </p:spPr>
        <p:txBody>
          <a:bodyPr/>
          <a:lstStyle/>
          <a:p>
            <a:endParaRPr lang="en-IN">
              <a:solidFill>
                <a:prstClr val="black"/>
              </a:solidFill>
              <a:latin typeface="Open Sans" panose="020F0502020204030204"/>
              <a:ea typeface="Open Sans"/>
              <a:cs typeface="Open Sans"/>
            </a:endParaRPr>
          </a:p>
        </p:txBody>
      </p:sp>
      <p:sp>
        <p:nvSpPr>
          <p:cNvPr id="9" name="Text 5"/>
          <p:cNvSpPr/>
          <p:nvPr/>
        </p:nvSpPr>
        <p:spPr>
          <a:xfrm>
            <a:off x="550228" y="1810512"/>
            <a:ext cx="1554480" cy="585216"/>
          </a:xfrm>
          <a:prstGeom prst="rect">
            <a:avLst/>
          </a:prstGeom>
          <a:noFill/>
          <a:ln/>
        </p:spPr>
        <p:txBody>
          <a:bodyPr wrap="square" lIns="0" tIns="0" rIns="0" bIns="0" rtlCol="0" anchor="ctr"/>
          <a:lstStyle/>
          <a:p>
            <a:pPr algn="ctr">
              <a:lnSpc>
                <a:spcPct val="90000"/>
              </a:lnSpc>
            </a:pPr>
            <a:r>
              <a:rPr lang="en-US" sz="1150" b="1">
                <a:solidFill>
                  <a:srgbClr val="FFFFFF"/>
                </a:solidFill>
                <a:latin typeface="Open Sans" pitchFamily="34" charset="0"/>
                <a:ea typeface="Open Sans" pitchFamily="34" charset="-122"/>
                <a:cs typeface="Open Sans" pitchFamily="34" charset="-120"/>
              </a:rPr>
              <a:t>Experiences</a:t>
            </a:r>
            <a:endParaRPr lang="en-US" sz="1150">
              <a:solidFill>
                <a:prstClr val="black"/>
              </a:solidFill>
              <a:latin typeface="Open Sans" panose="020F0502020204030204"/>
              <a:ea typeface="Open Sans"/>
              <a:cs typeface="Open Sans"/>
            </a:endParaRPr>
          </a:p>
        </p:txBody>
      </p:sp>
      <p:sp>
        <p:nvSpPr>
          <p:cNvPr id="10" name="Shape 6"/>
          <p:cNvSpPr/>
          <p:nvPr/>
        </p:nvSpPr>
        <p:spPr>
          <a:xfrm>
            <a:off x="2241868" y="1810512"/>
            <a:ext cx="9400032" cy="585216"/>
          </a:xfrm>
          <a:prstGeom prst="roundRect">
            <a:avLst>
              <a:gd name="adj" fmla="val 9375"/>
            </a:avLst>
          </a:prstGeom>
          <a:solidFill>
            <a:srgbClr val="F4F6F9"/>
          </a:solid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sp>
        <p:nvSpPr>
          <p:cNvPr id="11" name="Text 7"/>
          <p:cNvSpPr/>
          <p:nvPr/>
        </p:nvSpPr>
        <p:spPr>
          <a:xfrm>
            <a:off x="2470468" y="1810512"/>
            <a:ext cx="8942832" cy="585216"/>
          </a:xfrm>
          <a:prstGeom prst="rect">
            <a:avLst/>
          </a:prstGeom>
          <a:noFill/>
          <a:ln/>
        </p:spPr>
        <p:txBody>
          <a:bodyPr wrap="square" lIns="0" tIns="0" rIns="0" bIns="0" rtlCol="0" anchor="ctr"/>
          <a:lstStyle/>
          <a:p>
            <a:r>
              <a:rPr lang="en-US" sz="1250" b="1">
                <a:solidFill>
                  <a:srgbClr val="182C61"/>
                </a:solidFill>
                <a:latin typeface="Open Sans" pitchFamily="34" charset="0"/>
                <a:ea typeface="Open Sans" pitchFamily="34" charset="-122"/>
                <a:cs typeface="Open Sans" pitchFamily="34" charset="-120"/>
              </a:rPr>
              <a:t>Microsoft 365 Copilot      ·      Copilot Studio agents      ·      Autonomous agents (Microsoft Scout)</a:t>
            </a:r>
            <a:endParaRPr lang="en-US" sz="1250">
              <a:solidFill>
                <a:prstClr val="black"/>
              </a:solidFill>
              <a:latin typeface="Open Sans" panose="020F0502020204030204"/>
              <a:ea typeface="Open Sans"/>
              <a:cs typeface="Open Sans"/>
            </a:endParaRPr>
          </a:p>
        </p:txBody>
      </p:sp>
      <p:sp>
        <p:nvSpPr>
          <p:cNvPr id="12" name="Shape 8"/>
          <p:cNvSpPr/>
          <p:nvPr/>
        </p:nvSpPr>
        <p:spPr>
          <a:xfrm>
            <a:off x="550228" y="2505456"/>
            <a:ext cx="1554480" cy="768096"/>
          </a:xfrm>
          <a:prstGeom prst="roundRect">
            <a:avLst>
              <a:gd name="adj" fmla="val 7143"/>
            </a:avLst>
          </a:prstGeom>
          <a:solidFill>
            <a:srgbClr val="182C61"/>
          </a:solidFill>
          <a:ln/>
        </p:spPr>
        <p:txBody>
          <a:bodyPr/>
          <a:lstStyle/>
          <a:p>
            <a:endParaRPr lang="en-IN">
              <a:solidFill>
                <a:prstClr val="black"/>
              </a:solidFill>
              <a:latin typeface="Open Sans" panose="020F0502020204030204"/>
              <a:ea typeface="Open Sans"/>
              <a:cs typeface="Open Sans"/>
            </a:endParaRPr>
          </a:p>
        </p:txBody>
      </p:sp>
      <p:sp>
        <p:nvSpPr>
          <p:cNvPr id="13" name="Text 9"/>
          <p:cNvSpPr/>
          <p:nvPr/>
        </p:nvSpPr>
        <p:spPr>
          <a:xfrm>
            <a:off x="550228" y="2505456"/>
            <a:ext cx="1554480" cy="768096"/>
          </a:xfrm>
          <a:prstGeom prst="rect">
            <a:avLst/>
          </a:prstGeom>
          <a:noFill/>
          <a:ln/>
        </p:spPr>
        <p:txBody>
          <a:bodyPr wrap="square" lIns="0" tIns="0" rIns="0" bIns="0" rtlCol="0" anchor="ctr"/>
          <a:lstStyle/>
          <a:p>
            <a:pPr algn="ctr">
              <a:lnSpc>
                <a:spcPct val="90000"/>
              </a:lnSpc>
            </a:pPr>
            <a:r>
              <a:rPr lang="en-US" sz="1150" b="1">
                <a:solidFill>
                  <a:srgbClr val="FFFFFF"/>
                </a:solidFill>
                <a:latin typeface="Open Sans" pitchFamily="34" charset="0"/>
                <a:ea typeface="Open Sans" pitchFamily="34" charset="-122"/>
                <a:cs typeface="Open Sans" pitchFamily="34" charset="-120"/>
              </a:rPr>
              <a:t>Agents</a:t>
            </a:r>
            <a:endParaRPr lang="en-US" sz="1150">
              <a:solidFill>
                <a:prstClr val="black"/>
              </a:solidFill>
              <a:latin typeface="Open Sans" panose="020F0502020204030204"/>
              <a:ea typeface="Open Sans"/>
              <a:cs typeface="Open Sans"/>
            </a:endParaRPr>
          </a:p>
        </p:txBody>
      </p:sp>
      <p:sp>
        <p:nvSpPr>
          <p:cNvPr id="14" name="Shape 10"/>
          <p:cNvSpPr/>
          <p:nvPr/>
        </p:nvSpPr>
        <p:spPr>
          <a:xfrm>
            <a:off x="2241868" y="2505456"/>
            <a:ext cx="9400032" cy="768096"/>
          </a:xfrm>
          <a:prstGeom prst="roundRect">
            <a:avLst>
              <a:gd name="adj" fmla="val 7143"/>
            </a:avLst>
          </a:prstGeom>
          <a:solidFill>
            <a:srgbClr val="F4F6F9"/>
          </a:solid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sp>
        <p:nvSpPr>
          <p:cNvPr id="15" name="Shape 11"/>
          <p:cNvSpPr/>
          <p:nvPr/>
        </p:nvSpPr>
        <p:spPr>
          <a:xfrm>
            <a:off x="2470468" y="2615184"/>
            <a:ext cx="2112264" cy="548640"/>
          </a:xfrm>
          <a:prstGeom prst="roundRect">
            <a:avLst>
              <a:gd name="adj" fmla="val 8333"/>
            </a:avLst>
          </a:prstGeom>
          <a:solidFill>
            <a:srgbClr val="FFFFFF"/>
          </a:solidFill>
          <a:ln w="12700">
            <a:solidFill>
              <a:srgbClr val="182C61"/>
            </a:solidFill>
            <a:prstDash val="solid"/>
          </a:ln>
        </p:spPr>
        <p:txBody>
          <a:bodyPr/>
          <a:lstStyle/>
          <a:p>
            <a:endParaRPr lang="en-IN">
              <a:solidFill>
                <a:prstClr val="black"/>
              </a:solidFill>
              <a:latin typeface="Open Sans" panose="020F0502020204030204"/>
              <a:ea typeface="Open Sans"/>
              <a:cs typeface="Open Sans"/>
            </a:endParaRPr>
          </a:p>
        </p:txBody>
      </p:sp>
      <p:sp>
        <p:nvSpPr>
          <p:cNvPr id="16" name="Text 12"/>
          <p:cNvSpPr/>
          <p:nvPr/>
        </p:nvSpPr>
        <p:spPr>
          <a:xfrm>
            <a:off x="2516188" y="2615184"/>
            <a:ext cx="2020824" cy="548640"/>
          </a:xfrm>
          <a:prstGeom prst="rect">
            <a:avLst/>
          </a:prstGeom>
          <a:noFill/>
          <a:ln/>
        </p:spPr>
        <p:txBody>
          <a:bodyPr wrap="square" lIns="0" tIns="0" rIns="0" bIns="0" rtlCol="0" anchor="ctr"/>
          <a:lstStyle/>
          <a:p>
            <a:pPr algn="ctr">
              <a:lnSpc>
                <a:spcPct val="92000"/>
              </a:lnSpc>
            </a:pPr>
            <a:r>
              <a:rPr lang="en-US" sz="950" b="1">
                <a:solidFill>
                  <a:srgbClr val="182C61"/>
                </a:solidFill>
                <a:latin typeface="Open Sans" pitchFamily="34" charset="0"/>
                <a:ea typeface="Open Sans" pitchFamily="34" charset="-122"/>
                <a:cs typeface="Open Sans" pitchFamily="34" charset="-120"/>
              </a:rPr>
              <a:t>Microsoft 365 Copilot</a:t>
            </a:r>
            <a:endParaRPr lang="en-US" sz="950">
              <a:solidFill>
                <a:prstClr val="black"/>
              </a:solidFill>
              <a:latin typeface="Open Sans" panose="020F0502020204030204"/>
              <a:ea typeface="Open Sans"/>
              <a:cs typeface="Open Sans"/>
            </a:endParaRPr>
          </a:p>
          <a:p>
            <a:pPr algn="ctr">
              <a:lnSpc>
                <a:spcPct val="92000"/>
              </a:lnSpc>
            </a:pPr>
            <a:r>
              <a:rPr lang="en-US" sz="950" b="1">
                <a:solidFill>
                  <a:srgbClr val="182C61"/>
                </a:solidFill>
                <a:latin typeface="Open Sans" pitchFamily="34" charset="0"/>
                <a:ea typeface="Open Sans" pitchFamily="34" charset="-122"/>
                <a:cs typeface="Open Sans" pitchFamily="34" charset="-120"/>
              </a:rPr>
              <a:t>(agent builder)</a:t>
            </a:r>
            <a:endParaRPr lang="en-US" sz="950">
              <a:solidFill>
                <a:prstClr val="black"/>
              </a:solidFill>
              <a:latin typeface="Open Sans" panose="020F0502020204030204"/>
              <a:ea typeface="Open Sans"/>
              <a:cs typeface="Open Sans"/>
            </a:endParaRPr>
          </a:p>
        </p:txBody>
      </p:sp>
      <p:sp>
        <p:nvSpPr>
          <p:cNvPr id="17" name="Shape 13"/>
          <p:cNvSpPr/>
          <p:nvPr/>
        </p:nvSpPr>
        <p:spPr>
          <a:xfrm>
            <a:off x="4747324" y="2615184"/>
            <a:ext cx="2112264" cy="548640"/>
          </a:xfrm>
          <a:prstGeom prst="roundRect">
            <a:avLst>
              <a:gd name="adj" fmla="val 8333"/>
            </a:avLst>
          </a:prstGeom>
          <a:solidFill>
            <a:srgbClr val="FFFFFF"/>
          </a:solidFill>
          <a:ln w="12700">
            <a:solidFill>
              <a:srgbClr val="182C61"/>
            </a:solidFill>
            <a:prstDash val="solid"/>
          </a:ln>
        </p:spPr>
        <p:txBody>
          <a:bodyPr/>
          <a:lstStyle/>
          <a:p>
            <a:endParaRPr lang="en-IN">
              <a:solidFill>
                <a:prstClr val="black"/>
              </a:solidFill>
              <a:latin typeface="Open Sans" panose="020F0502020204030204"/>
              <a:ea typeface="Open Sans"/>
              <a:cs typeface="Open Sans"/>
            </a:endParaRPr>
          </a:p>
        </p:txBody>
      </p:sp>
      <p:sp>
        <p:nvSpPr>
          <p:cNvPr id="18" name="Text 14"/>
          <p:cNvSpPr/>
          <p:nvPr/>
        </p:nvSpPr>
        <p:spPr>
          <a:xfrm>
            <a:off x="4793044" y="2615184"/>
            <a:ext cx="2020824" cy="548640"/>
          </a:xfrm>
          <a:prstGeom prst="rect">
            <a:avLst/>
          </a:prstGeom>
          <a:noFill/>
          <a:ln/>
        </p:spPr>
        <p:txBody>
          <a:bodyPr wrap="square" lIns="0" tIns="0" rIns="0" bIns="0" rtlCol="0" anchor="ctr"/>
          <a:lstStyle/>
          <a:p>
            <a:pPr algn="ctr">
              <a:lnSpc>
                <a:spcPct val="92000"/>
              </a:lnSpc>
            </a:pPr>
            <a:r>
              <a:rPr lang="en-US" sz="950" b="1">
                <a:solidFill>
                  <a:srgbClr val="182C61"/>
                </a:solidFill>
                <a:latin typeface="Open Sans" pitchFamily="34" charset="0"/>
                <a:ea typeface="Open Sans" pitchFamily="34" charset="-122"/>
                <a:cs typeface="Open Sans" pitchFamily="34" charset="-120"/>
              </a:rPr>
              <a:t>Copilot Studio</a:t>
            </a:r>
            <a:endParaRPr lang="en-US" sz="950">
              <a:solidFill>
                <a:prstClr val="black"/>
              </a:solidFill>
              <a:latin typeface="Open Sans" panose="020F0502020204030204"/>
              <a:ea typeface="Open Sans"/>
              <a:cs typeface="Open Sans"/>
            </a:endParaRPr>
          </a:p>
          <a:p>
            <a:pPr algn="ctr">
              <a:lnSpc>
                <a:spcPct val="92000"/>
              </a:lnSpc>
            </a:pPr>
            <a:r>
              <a:rPr lang="en-US" sz="950" b="1">
                <a:solidFill>
                  <a:srgbClr val="182C61"/>
                </a:solidFill>
                <a:latin typeface="Open Sans" pitchFamily="34" charset="0"/>
                <a:ea typeface="Open Sans" pitchFamily="34" charset="-122"/>
                <a:cs typeface="Open Sans" pitchFamily="34" charset="-120"/>
              </a:rPr>
              <a:t>(low / no-code)</a:t>
            </a:r>
            <a:endParaRPr lang="en-US" sz="950">
              <a:solidFill>
                <a:prstClr val="black"/>
              </a:solidFill>
              <a:latin typeface="Open Sans" panose="020F0502020204030204"/>
              <a:ea typeface="Open Sans"/>
              <a:cs typeface="Open Sans"/>
            </a:endParaRPr>
          </a:p>
        </p:txBody>
      </p:sp>
      <p:sp>
        <p:nvSpPr>
          <p:cNvPr id="19" name="Shape 15"/>
          <p:cNvSpPr/>
          <p:nvPr/>
        </p:nvSpPr>
        <p:spPr>
          <a:xfrm>
            <a:off x="7024180" y="2615184"/>
            <a:ext cx="2112264" cy="548640"/>
          </a:xfrm>
          <a:prstGeom prst="roundRect">
            <a:avLst>
              <a:gd name="adj" fmla="val 8333"/>
            </a:avLst>
          </a:prstGeom>
          <a:solidFill>
            <a:srgbClr val="FFFFFF"/>
          </a:solidFill>
          <a:ln w="12700">
            <a:solidFill>
              <a:srgbClr val="182C61"/>
            </a:solidFill>
            <a:prstDash val="solid"/>
          </a:ln>
        </p:spPr>
        <p:txBody>
          <a:bodyPr/>
          <a:lstStyle/>
          <a:p>
            <a:endParaRPr lang="en-IN">
              <a:solidFill>
                <a:prstClr val="black"/>
              </a:solidFill>
              <a:latin typeface="Open Sans" panose="020F0502020204030204"/>
              <a:ea typeface="Open Sans"/>
              <a:cs typeface="Open Sans"/>
            </a:endParaRPr>
          </a:p>
        </p:txBody>
      </p:sp>
      <p:sp>
        <p:nvSpPr>
          <p:cNvPr id="20" name="Text 16"/>
          <p:cNvSpPr/>
          <p:nvPr/>
        </p:nvSpPr>
        <p:spPr>
          <a:xfrm>
            <a:off x="7069900" y="2615184"/>
            <a:ext cx="2020824" cy="548640"/>
          </a:xfrm>
          <a:prstGeom prst="rect">
            <a:avLst/>
          </a:prstGeom>
          <a:noFill/>
          <a:ln/>
        </p:spPr>
        <p:txBody>
          <a:bodyPr wrap="square" lIns="0" tIns="0" rIns="0" bIns="0" rtlCol="0" anchor="ctr"/>
          <a:lstStyle/>
          <a:p>
            <a:pPr algn="ctr">
              <a:lnSpc>
                <a:spcPct val="92000"/>
              </a:lnSpc>
            </a:pPr>
            <a:r>
              <a:rPr lang="en-US" sz="950" b="1">
                <a:solidFill>
                  <a:srgbClr val="182C61"/>
                </a:solidFill>
                <a:latin typeface="Open Sans" pitchFamily="34" charset="0"/>
                <a:ea typeface="Open Sans" pitchFamily="34" charset="-122"/>
                <a:cs typeface="Open Sans" pitchFamily="34" charset="-120"/>
              </a:rPr>
              <a:t>Microsoft Foundry</a:t>
            </a:r>
            <a:endParaRPr lang="en-US" sz="950">
              <a:solidFill>
                <a:prstClr val="black"/>
              </a:solidFill>
              <a:latin typeface="Open Sans" panose="020F0502020204030204"/>
              <a:ea typeface="Open Sans"/>
              <a:cs typeface="Open Sans"/>
            </a:endParaRPr>
          </a:p>
          <a:p>
            <a:pPr algn="ctr">
              <a:lnSpc>
                <a:spcPct val="92000"/>
              </a:lnSpc>
            </a:pPr>
            <a:r>
              <a:rPr lang="en-US" sz="950" b="1">
                <a:solidFill>
                  <a:srgbClr val="182C61"/>
                </a:solidFill>
                <a:latin typeface="Open Sans" pitchFamily="34" charset="0"/>
                <a:ea typeface="Open Sans" pitchFamily="34" charset="-122"/>
                <a:cs typeface="Open Sans" pitchFamily="34" charset="-120"/>
              </a:rPr>
              <a:t>(pro-code)</a:t>
            </a:r>
            <a:endParaRPr lang="en-US" sz="950">
              <a:solidFill>
                <a:prstClr val="black"/>
              </a:solidFill>
              <a:latin typeface="Open Sans" panose="020F0502020204030204"/>
              <a:ea typeface="Open Sans"/>
              <a:cs typeface="Open Sans"/>
            </a:endParaRPr>
          </a:p>
        </p:txBody>
      </p:sp>
      <p:sp>
        <p:nvSpPr>
          <p:cNvPr id="21" name="Shape 17"/>
          <p:cNvSpPr/>
          <p:nvPr/>
        </p:nvSpPr>
        <p:spPr>
          <a:xfrm>
            <a:off x="9301036" y="2615184"/>
            <a:ext cx="2112264" cy="548640"/>
          </a:xfrm>
          <a:prstGeom prst="roundRect">
            <a:avLst>
              <a:gd name="adj" fmla="val 8333"/>
            </a:avLst>
          </a:prstGeom>
          <a:solidFill>
            <a:srgbClr val="FFFFFF"/>
          </a:solidFill>
          <a:ln w="12700">
            <a:solidFill>
              <a:srgbClr val="182C61"/>
            </a:solidFill>
            <a:prstDash val="solid"/>
          </a:ln>
        </p:spPr>
        <p:txBody>
          <a:bodyPr/>
          <a:lstStyle/>
          <a:p>
            <a:endParaRPr lang="en-IN">
              <a:solidFill>
                <a:prstClr val="black"/>
              </a:solidFill>
              <a:latin typeface="Open Sans" panose="020F0502020204030204"/>
              <a:ea typeface="Open Sans"/>
              <a:cs typeface="Open Sans"/>
            </a:endParaRPr>
          </a:p>
        </p:txBody>
      </p:sp>
      <p:sp>
        <p:nvSpPr>
          <p:cNvPr id="22" name="Text 18"/>
          <p:cNvSpPr/>
          <p:nvPr/>
        </p:nvSpPr>
        <p:spPr>
          <a:xfrm>
            <a:off x="9346756" y="2615184"/>
            <a:ext cx="2020824" cy="548640"/>
          </a:xfrm>
          <a:prstGeom prst="rect">
            <a:avLst/>
          </a:prstGeom>
          <a:noFill/>
          <a:ln/>
        </p:spPr>
        <p:txBody>
          <a:bodyPr wrap="square" lIns="0" tIns="0" rIns="0" bIns="0" rtlCol="0" anchor="ctr"/>
          <a:lstStyle/>
          <a:p>
            <a:pPr algn="ctr">
              <a:lnSpc>
                <a:spcPct val="92000"/>
              </a:lnSpc>
            </a:pPr>
            <a:r>
              <a:rPr lang="en-US" sz="950" b="1">
                <a:solidFill>
                  <a:srgbClr val="182C61"/>
                </a:solidFill>
                <a:latin typeface="Open Sans" pitchFamily="34" charset="0"/>
                <a:ea typeface="Open Sans" pitchFamily="34" charset="-122"/>
                <a:cs typeface="Open Sans" pitchFamily="34" charset="-120"/>
              </a:rPr>
              <a:t>Partner &amp; custom</a:t>
            </a:r>
            <a:endParaRPr lang="en-US" sz="950">
              <a:solidFill>
                <a:prstClr val="black"/>
              </a:solidFill>
              <a:latin typeface="Open Sans" panose="020F0502020204030204"/>
              <a:ea typeface="Open Sans"/>
              <a:cs typeface="Open Sans"/>
            </a:endParaRPr>
          </a:p>
        </p:txBody>
      </p:sp>
      <p:sp>
        <p:nvSpPr>
          <p:cNvPr id="23" name="Shape 19"/>
          <p:cNvSpPr/>
          <p:nvPr/>
        </p:nvSpPr>
        <p:spPr>
          <a:xfrm>
            <a:off x="550228" y="3383280"/>
            <a:ext cx="1554480" cy="512064"/>
          </a:xfrm>
          <a:prstGeom prst="roundRect">
            <a:avLst>
              <a:gd name="adj" fmla="val 10714"/>
            </a:avLst>
          </a:prstGeom>
          <a:solidFill>
            <a:srgbClr val="FF7E00"/>
          </a:solidFill>
          <a:ln/>
        </p:spPr>
        <p:txBody>
          <a:bodyPr/>
          <a:lstStyle/>
          <a:p>
            <a:endParaRPr lang="en-IN">
              <a:solidFill>
                <a:prstClr val="black"/>
              </a:solidFill>
              <a:latin typeface="Open Sans" panose="020F0502020204030204"/>
              <a:ea typeface="Open Sans"/>
              <a:cs typeface="Open Sans"/>
            </a:endParaRPr>
          </a:p>
        </p:txBody>
      </p:sp>
      <p:sp>
        <p:nvSpPr>
          <p:cNvPr id="24" name="Text 20"/>
          <p:cNvSpPr/>
          <p:nvPr/>
        </p:nvSpPr>
        <p:spPr>
          <a:xfrm>
            <a:off x="550228" y="3383280"/>
            <a:ext cx="1554480" cy="512064"/>
          </a:xfrm>
          <a:prstGeom prst="rect">
            <a:avLst/>
          </a:prstGeom>
          <a:noFill/>
          <a:ln/>
        </p:spPr>
        <p:txBody>
          <a:bodyPr wrap="square" lIns="0" tIns="0" rIns="0" bIns="0" rtlCol="0" anchor="ctr"/>
          <a:lstStyle/>
          <a:p>
            <a:pPr algn="ctr">
              <a:lnSpc>
                <a:spcPct val="90000"/>
              </a:lnSpc>
            </a:pPr>
            <a:r>
              <a:rPr lang="en-US" sz="1150" b="1">
                <a:solidFill>
                  <a:srgbClr val="FFFFFF"/>
                </a:solidFill>
                <a:latin typeface="Open Sans" pitchFamily="34" charset="0"/>
                <a:ea typeface="Open Sans" pitchFamily="34" charset="-122"/>
                <a:cs typeface="Open Sans" pitchFamily="34" charset="-120"/>
              </a:rPr>
              <a:t>MCP / API</a:t>
            </a:r>
            <a:endParaRPr lang="en-US" sz="1150">
              <a:solidFill>
                <a:prstClr val="black"/>
              </a:solidFill>
              <a:latin typeface="Open Sans" panose="020F0502020204030204"/>
              <a:ea typeface="Open Sans"/>
              <a:cs typeface="Open Sans"/>
            </a:endParaRPr>
          </a:p>
        </p:txBody>
      </p:sp>
      <p:sp>
        <p:nvSpPr>
          <p:cNvPr id="25" name="Shape 21"/>
          <p:cNvSpPr/>
          <p:nvPr/>
        </p:nvSpPr>
        <p:spPr>
          <a:xfrm>
            <a:off x="2241868" y="3383280"/>
            <a:ext cx="9400032" cy="512064"/>
          </a:xfrm>
          <a:prstGeom prst="roundRect">
            <a:avLst>
              <a:gd name="adj" fmla="val 10714"/>
            </a:avLst>
          </a:prstGeom>
          <a:solidFill>
            <a:srgbClr val="FFF1E5"/>
          </a:solid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sp>
        <p:nvSpPr>
          <p:cNvPr id="26" name="Text 22"/>
          <p:cNvSpPr/>
          <p:nvPr/>
        </p:nvSpPr>
        <p:spPr>
          <a:xfrm>
            <a:off x="2470468" y="3383280"/>
            <a:ext cx="8942832" cy="512064"/>
          </a:xfrm>
          <a:prstGeom prst="rect">
            <a:avLst/>
          </a:prstGeom>
          <a:noFill/>
          <a:ln/>
        </p:spPr>
        <p:txBody>
          <a:bodyPr wrap="square" lIns="0" tIns="0" rIns="0" bIns="0" rtlCol="0" anchor="ctr"/>
          <a:lstStyle/>
          <a:p>
            <a:r>
              <a:rPr lang="en-US" sz="1200" b="1">
                <a:solidFill>
                  <a:srgbClr val="FF7E00"/>
                </a:solidFill>
                <a:latin typeface="Open Sans" pitchFamily="34" charset="0"/>
                <a:ea typeface="Open Sans" pitchFamily="34" charset="-122"/>
                <a:cs typeface="Open Sans" pitchFamily="34" charset="-120"/>
              </a:rPr>
              <a:t>Model Context Protocol (MCP) &amp; APIs</a:t>
            </a:r>
            <a:r>
              <a:rPr lang="en-US" sz="1200">
                <a:solidFill>
                  <a:srgbClr val="182C61"/>
                </a:solidFill>
                <a:latin typeface="Open Sans" pitchFamily="34" charset="0"/>
                <a:ea typeface="Open Sans" pitchFamily="34" charset="-122"/>
                <a:cs typeface="Open Sans" pitchFamily="34" charset="-120"/>
              </a:rPr>
              <a:t>  —  the open standard connecting agents to the ontology, tools and systems</a:t>
            </a:r>
            <a:endParaRPr lang="en-US" sz="1200">
              <a:solidFill>
                <a:prstClr val="black"/>
              </a:solidFill>
              <a:latin typeface="Open Sans" panose="020F0502020204030204"/>
              <a:ea typeface="Open Sans"/>
              <a:cs typeface="Open Sans"/>
            </a:endParaRPr>
          </a:p>
        </p:txBody>
      </p:sp>
      <p:sp>
        <p:nvSpPr>
          <p:cNvPr id="27" name="Shape 23"/>
          <p:cNvSpPr/>
          <p:nvPr/>
        </p:nvSpPr>
        <p:spPr>
          <a:xfrm>
            <a:off x="550228" y="4005072"/>
            <a:ext cx="1554480" cy="1188720"/>
          </a:xfrm>
          <a:prstGeom prst="roundRect">
            <a:avLst>
              <a:gd name="adj" fmla="val 4615"/>
            </a:avLst>
          </a:prstGeom>
          <a:solidFill>
            <a:srgbClr val="243D78"/>
          </a:solidFill>
          <a:ln/>
        </p:spPr>
        <p:txBody>
          <a:bodyPr/>
          <a:lstStyle/>
          <a:p>
            <a:endParaRPr lang="en-IN">
              <a:solidFill>
                <a:prstClr val="black"/>
              </a:solidFill>
              <a:latin typeface="Open Sans" panose="020F0502020204030204"/>
              <a:ea typeface="Open Sans"/>
              <a:cs typeface="Open Sans"/>
            </a:endParaRPr>
          </a:p>
        </p:txBody>
      </p:sp>
      <p:sp>
        <p:nvSpPr>
          <p:cNvPr id="28" name="Text 24"/>
          <p:cNvSpPr/>
          <p:nvPr/>
        </p:nvSpPr>
        <p:spPr>
          <a:xfrm>
            <a:off x="550228" y="4005072"/>
            <a:ext cx="1554480" cy="1188720"/>
          </a:xfrm>
          <a:prstGeom prst="rect">
            <a:avLst/>
          </a:prstGeom>
          <a:noFill/>
          <a:ln/>
        </p:spPr>
        <p:txBody>
          <a:bodyPr wrap="square" lIns="0" tIns="0" rIns="0" bIns="0" rtlCol="0" anchor="ctr"/>
          <a:lstStyle/>
          <a:p>
            <a:pPr algn="ctr">
              <a:lnSpc>
                <a:spcPct val="95000"/>
              </a:lnSpc>
            </a:pPr>
            <a:r>
              <a:rPr lang="en-US" sz="1150" b="1">
                <a:solidFill>
                  <a:srgbClr val="FFFFFF"/>
                </a:solidFill>
                <a:latin typeface="Open Sans" pitchFamily="34" charset="0"/>
                <a:ea typeface="Open Sans" pitchFamily="34" charset="-122"/>
                <a:cs typeface="Open Sans" pitchFamily="34" charset="-120"/>
              </a:rPr>
              <a:t>Microsoft IQ</a:t>
            </a:r>
            <a:endParaRPr lang="en-US" sz="1150">
              <a:solidFill>
                <a:prstClr val="black"/>
              </a:solidFill>
              <a:latin typeface="Open Sans" panose="020F0502020204030204"/>
              <a:ea typeface="Open Sans"/>
              <a:cs typeface="Open Sans"/>
            </a:endParaRPr>
          </a:p>
          <a:p>
            <a:pPr algn="ctr">
              <a:lnSpc>
                <a:spcPct val="95000"/>
              </a:lnSpc>
            </a:pPr>
            <a:r>
              <a:rPr lang="en-US" sz="1150" b="1">
                <a:solidFill>
                  <a:srgbClr val="FFFFFF"/>
                </a:solidFill>
                <a:latin typeface="Open Sans" pitchFamily="34" charset="0"/>
                <a:ea typeface="Open Sans" pitchFamily="34" charset="-122"/>
                <a:cs typeface="Open Sans" pitchFamily="34" charset="-120"/>
              </a:rPr>
              <a:t>the ontology</a:t>
            </a:r>
            <a:endParaRPr lang="en-US" sz="1150">
              <a:solidFill>
                <a:prstClr val="black"/>
              </a:solidFill>
              <a:latin typeface="Open Sans" panose="020F0502020204030204"/>
              <a:ea typeface="Open Sans"/>
              <a:cs typeface="Open Sans"/>
            </a:endParaRPr>
          </a:p>
        </p:txBody>
      </p:sp>
      <p:sp>
        <p:nvSpPr>
          <p:cNvPr id="29" name="Shape 25"/>
          <p:cNvSpPr/>
          <p:nvPr/>
        </p:nvSpPr>
        <p:spPr>
          <a:xfrm>
            <a:off x="2241868" y="4005072"/>
            <a:ext cx="9400032" cy="1188720"/>
          </a:xfrm>
          <a:prstGeom prst="roundRect">
            <a:avLst>
              <a:gd name="adj" fmla="val 4615"/>
            </a:avLst>
          </a:prstGeom>
          <a:solidFill>
            <a:srgbClr val="12224D"/>
          </a:solidFill>
          <a:ln/>
        </p:spPr>
        <p:txBody>
          <a:bodyPr/>
          <a:lstStyle/>
          <a:p>
            <a:endParaRPr lang="en-IN">
              <a:solidFill>
                <a:prstClr val="black"/>
              </a:solidFill>
              <a:latin typeface="Open Sans" panose="020F0502020204030204"/>
              <a:ea typeface="Open Sans"/>
              <a:cs typeface="Open Sans"/>
            </a:endParaRPr>
          </a:p>
        </p:txBody>
      </p:sp>
      <p:sp>
        <p:nvSpPr>
          <p:cNvPr id="30" name="Text 26"/>
          <p:cNvSpPr/>
          <p:nvPr/>
        </p:nvSpPr>
        <p:spPr>
          <a:xfrm>
            <a:off x="2470468" y="4105656"/>
            <a:ext cx="8942832" cy="274320"/>
          </a:xfrm>
          <a:prstGeom prst="rect">
            <a:avLst/>
          </a:prstGeom>
          <a:noFill/>
          <a:ln/>
        </p:spPr>
        <p:txBody>
          <a:bodyPr wrap="square" lIns="0" tIns="0" rIns="0" bIns="0" rtlCol="0" anchor="ctr"/>
          <a:lstStyle/>
          <a:p>
            <a:r>
              <a:rPr lang="en-US" sz="1050" b="1" kern="0" spc="100">
                <a:solidFill>
                  <a:srgbClr val="A9BAD9"/>
                </a:solidFill>
                <a:latin typeface="Open Sans" pitchFamily="34" charset="0"/>
                <a:ea typeface="Open Sans" pitchFamily="34" charset="-122"/>
                <a:cs typeface="Open Sans" pitchFamily="34" charset="-120"/>
              </a:rPr>
              <a:t>THE ONTOLOGY · complete enterprise context — all four IQs together</a:t>
            </a:r>
            <a:endParaRPr lang="en-US" sz="1050">
              <a:solidFill>
                <a:prstClr val="black"/>
              </a:solidFill>
              <a:latin typeface="Open Sans" panose="020F0502020204030204"/>
              <a:ea typeface="Open Sans"/>
              <a:cs typeface="Open Sans"/>
            </a:endParaRPr>
          </a:p>
        </p:txBody>
      </p:sp>
      <p:sp>
        <p:nvSpPr>
          <p:cNvPr id="31" name="Shape 27"/>
          <p:cNvSpPr/>
          <p:nvPr/>
        </p:nvSpPr>
        <p:spPr>
          <a:xfrm>
            <a:off x="2470468" y="4443984"/>
            <a:ext cx="2112264" cy="640080"/>
          </a:xfrm>
          <a:prstGeom prst="roundRect">
            <a:avLst>
              <a:gd name="adj" fmla="val 7143"/>
            </a:avLst>
          </a:prstGeom>
          <a:solidFill>
            <a:srgbClr val="243D78"/>
          </a:solidFill>
          <a:ln/>
        </p:spPr>
        <p:txBody>
          <a:bodyPr/>
          <a:lstStyle/>
          <a:p>
            <a:endParaRPr lang="en-IN">
              <a:solidFill>
                <a:prstClr val="black"/>
              </a:solidFill>
              <a:latin typeface="Open Sans" panose="020F0502020204030204"/>
              <a:ea typeface="Open Sans"/>
              <a:cs typeface="Open Sans"/>
            </a:endParaRPr>
          </a:p>
        </p:txBody>
      </p:sp>
      <p:sp>
        <p:nvSpPr>
          <p:cNvPr id="32" name="Text 28"/>
          <p:cNvSpPr/>
          <p:nvPr/>
        </p:nvSpPr>
        <p:spPr>
          <a:xfrm>
            <a:off x="2580196" y="4489704"/>
            <a:ext cx="1911096" cy="292608"/>
          </a:xfrm>
          <a:prstGeom prst="rect">
            <a:avLst/>
          </a:prstGeom>
          <a:noFill/>
          <a:ln/>
        </p:spPr>
        <p:txBody>
          <a:bodyPr wrap="square" lIns="0" tIns="0" rIns="0" bIns="0" rtlCol="0" anchor="ctr"/>
          <a:lstStyle/>
          <a:p>
            <a:r>
              <a:rPr lang="en-US" sz="1250" b="1">
                <a:solidFill>
                  <a:srgbClr val="FFFFFF"/>
                </a:solidFill>
                <a:latin typeface="Open Sans" pitchFamily="34" charset="0"/>
                <a:ea typeface="Open Sans" pitchFamily="34" charset="-122"/>
                <a:cs typeface="Open Sans" pitchFamily="34" charset="-120"/>
              </a:rPr>
              <a:t>Fabric IQ</a:t>
            </a:r>
            <a:endParaRPr lang="en-US" sz="1250">
              <a:solidFill>
                <a:prstClr val="black"/>
              </a:solidFill>
              <a:latin typeface="Open Sans" panose="020F0502020204030204"/>
              <a:ea typeface="Open Sans"/>
              <a:cs typeface="Open Sans"/>
            </a:endParaRPr>
          </a:p>
        </p:txBody>
      </p:sp>
      <p:sp>
        <p:nvSpPr>
          <p:cNvPr id="33" name="Text 29"/>
          <p:cNvSpPr/>
          <p:nvPr/>
        </p:nvSpPr>
        <p:spPr>
          <a:xfrm>
            <a:off x="2580196" y="4791456"/>
            <a:ext cx="1911096" cy="237744"/>
          </a:xfrm>
          <a:prstGeom prst="rect">
            <a:avLst/>
          </a:prstGeom>
          <a:noFill/>
          <a:ln/>
        </p:spPr>
        <p:txBody>
          <a:bodyPr wrap="square" lIns="0" tIns="0" rIns="0" bIns="0" rtlCol="0" anchor="ctr"/>
          <a:lstStyle/>
          <a:p>
            <a:r>
              <a:rPr lang="en-US" sz="900" i="1">
                <a:solidFill>
                  <a:srgbClr val="E4EAF4"/>
                </a:solidFill>
                <a:latin typeface="Open Sans" pitchFamily="34" charset="0"/>
                <a:ea typeface="Open Sans" pitchFamily="34" charset="-122"/>
                <a:cs typeface="Open Sans" pitchFamily="34" charset="-120"/>
              </a:rPr>
              <a:t>business entities &amp; data</a:t>
            </a:r>
            <a:endParaRPr lang="en-US" sz="900">
              <a:solidFill>
                <a:prstClr val="black"/>
              </a:solidFill>
              <a:latin typeface="Open Sans" panose="020F0502020204030204"/>
              <a:ea typeface="Open Sans"/>
              <a:cs typeface="Open Sans"/>
            </a:endParaRPr>
          </a:p>
        </p:txBody>
      </p:sp>
      <p:sp>
        <p:nvSpPr>
          <p:cNvPr id="34" name="Shape 30"/>
          <p:cNvSpPr/>
          <p:nvPr/>
        </p:nvSpPr>
        <p:spPr>
          <a:xfrm>
            <a:off x="4747324" y="4443984"/>
            <a:ext cx="2112264" cy="640080"/>
          </a:xfrm>
          <a:prstGeom prst="roundRect">
            <a:avLst>
              <a:gd name="adj" fmla="val 7143"/>
            </a:avLst>
          </a:prstGeom>
          <a:solidFill>
            <a:srgbClr val="42619D"/>
          </a:solidFill>
          <a:ln/>
        </p:spPr>
        <p:txBody>
          <a:bodyPr/>
          <a:lstStyle/>
          <a:p>
            <a:endParaRPr lang="en-IN">
              <a:solidFill>
                <a:prstClr val="black"/>
              </a:solidFill>
              <a:latin typeface="Open Sans" panose="020F0502020204030204"/>
              <a:ea typeface="Open Sans"/>
              <a:cs typeface="Open Sans"/>
            </a:endParaRPr>
          </a:p>
        </p:txBody>
      </p:sp>
      <p:sp>
        <p:nvSpPr>
          <p:cNvPr id="35" name="Text 31"/>
          <p:cNvSpPr/>
          <p:nvPr/>
        </p:nvSpPr>
        <p:spPr>
          <a:xfrm>
            <a:off x="4857052" y="4489704"/>
            <a:ext cx="1911096" cy="292608"/>
          </a:xfrm>
          <a:prstGeom prst="rect">
            <a:avLst/>
          </a:prstGeom>
          <a:noFill/>
          <a:ln/>
        </p:spPr>
        <p:txBody>
          <a:bodyPr wrap="square" lIns="0" tIns="0" rIns="0" bIns="0" rtlCol="0" anchor="ctr"/>
          <a:lstStyle/>
          <a:p>
            <a:r>
              <a:rPr lang="en-US" sz="1250" b="1">
                <a:solidFill>
                  <a:srgbClr val="FFFFFF"/>
                </a:solidFill>
                <a:latin typeface="Open Sans" pitchFamily="34" charset="0"/>
                <a:ea typeface="Open Sans" pitchFamily="34" charset="-122"/>
                <a:cs typeface="Open Sans" pitchFamily="34" charset="-120"/>
              </a:rPr>
              <a:t>Foundry IQ</a:t>
            </a:r>
            <a:endParaRPr lang="en-US" sz="1250">
              <a:solidFill>
                <a:prstClr val="black"/>
              </a:solidFill>
              <a:latin typeface="Open Sans" panose="020F0502020204030204"/>
              <a:ea typeface="Open Sans"/>
              <a:cs typeface="Open Sans"/>
            </a:endParaRPr>
          </a:p>
        </p:txBody>
      </p:sp>
      <p:sp>
        <p:nvSpPr>
          <p:cNvPr id="36" name="Text 32"/>
          <p:cNvSpPr/>
          <p:nvPr/>
        </p:nvSpPr>
        <p:spPr>
          <a:xfrm>
            <a:off x="4857052" y="4791456"/>
            <a:ext cx="1911096" cy="237744"/>
          </a:xfrm>
          <a:prstGeom prst="rect">
            <a:avLst/>
          </a:prstGeom>
          <a:noFill/>
          <a:ln/>
        </p:spPr>
        <p:txBody>
          <a:bodyPr wrap="square" lIns="0" tIns="0" rIns="0" bIns="0" rtlCol="0" anchor="ctr"/>
          <a:lstStyle/>
          <a:p>
            <a:r>
              <a:rPr lang="en-US" sz="900" i="1">
                <a:solidFill>
                  <a:srgbClr val="E4EAF4"/>
                </a:solidFill>
                <a:latin typeface="Open Sans" pitchFamily="34" charset="0"/>
                <a:ea typeface="Open Sans" pitchFamily="34" charset="-122"/>
                <a:cs typeface="Open Sans" pitchFamily="34" charset="-120"/>
              </a:rPr>
              <a:t>policies &amp; documents</a:t>
            </a:r>
            <a:endParaRPr lang="en-US" sz="900">
              <a:solidFill>
                <a:prstClr val="black"/>
              </a:solidFill>
              <a:latin typeface="Open Sans" panose="020F0502020204030204"/>
              <a:ea typeface="Open Sans"/>
              <a:cs typeface="Open Sans"/>
            </a:endParaRPr>
          </a:p>
        </p:txBody>
      </p:sp>
      <p:sp>
        <p:nvSpPr>
          <p:cNvPr id="37" name="Shape 33"/>
          <p:cNvSpPr/>
          <p:nvPr/>
        </p:nvSpPr>
        <p:spPr>
          <a:xfrm>
            <a:off x="7024180" y="4443984"/>
            <a:ext cx="2112264" cy="640080"/>
          </a:xfrm>
          <a:prstGeom prst="roundRect">
            <a:avLst>
              <a:gd name="adj" fmla="val 7143"/>
            </a:avLst>
          </a:prstGeom>
          <a:solidFill>
            <a:srgbClr val="182C61"/>
          </a:solidFill>
          <a:ln/>
        </p:spPr>
        <p:txBody>
          <a:bodyPr/>
          <a:lstStyle/>
          <a:p>
            <a:endParaRPr lang="en-IN">
              <a:solidFill>
                <a:prstClr val="black"/>
              </a:solidFill>
              <a:latin typeface="Open Sans" panose="020F0502020204030204"/>
              <a:ea typeface="Open Sans"/>
              <a:cs typeface="Open Sans"/>
            </a:endParaRPr>
          </a:p>
        </p:txBody>
      </p:sp>
      <p:sp>
        <p:nvSpPr>
          <p:cNvPr id="38" name="Text 34"/>
          <p:cNvSpPr/>
          <p:nvPr/>
        </p:nvSpPr>
        <p:spPr>
          <a:xfrm>
            <a:off x="7133908" y="4489704"/>
            <a:ext cx="1911096" cy="292608"/>
          </a:xfrm>
          <a:prstGeom prst="rect">
            <a:avLst/>
          </a:prstGeom>
          <a:noFill/>
          <a:ln/>
        </p:spPr>
        <p:txBody>
          <a:bodyPr wrap="square" lIns="0" tIns="0" rIns="0" bIns="0" rtlCol="0" anchor="ctr"/>
          <a:lstStyle/>
          <a:p>
            <a:r>
              <a:rPr lang="en-US" sz="1250" b="1">
                <a:solidFill>
                  <a:srgbClr val="FFFFFF"/>
                </a:solidFill>
                <a:latin typeface="Open Sans" pitchFamily="34" charset="0"/>
                <a:ea typeface="Open Sans" pitchFamily="34" charset="-122"/>
                <a:cs typeface="Open Sans" pitchFamily="34" charset="-120"/>
              </a:rPr>
              <a:t>Work IQ</a:t>
            </a:r>
            <a:endParaRPr lang="en-US" sz="1250">
              <a:solidFill>
                <a:prstClr val="black"/>
              </a:solidFill>
              <a:latin typeface="Open Sans" panose="020F0502020204030204"/>
              <a:ea typeface="Open Sans"/>
              <a:cs typeface="Open Sans"/>
            </a:endParaRPr>
          </a:p>
        </p:txBody>
      </p:sp>
      <p:sp>
        <p:nvSpPr>
          <p:cNvPr id="39" name="Text 35"/>
          <p:cNvSpPr/>
          <p:nvPr/>
        </p:nvSpPr>
        <p:spPr>
          <a:xfrm>
            <a:off x="7133908" y="4791456"/>
            <a:ext cx="1911096" cy="237744"/>
          </a:xfrm>
          <a:prstGeom prst="rect">
            <a:avLst/>
          </a:prstGeom>
          <a:noFill/>
          <a:ln/>
        </p:spPr>
        <p:txBody>
          <a:bodyPr wrap="square" lIns="0" tIns="0" rIns="0" bIns="0" rtlCol="0" anchor="ctr"/>
          <a:lstStyle/>
          <a:p>
            <a:r>
              <a:rPr lang="en-US" sz="900" i="1">
                <a:solidFill>
                  <a:srgbClr val="E4EAF4"/>
                </a:solidFill>
                <a:latin typeface="Open Sans" pitchFamily="34" charset="0"/>
                <a:ea typeface="Open Sans" pitchFamily="34" charset="-122"/>
                <a:cs typeface="Open Sans" pitchFamily="34" charset="-120"/>
              </a:rPr>
              <a:t>how people work</a:t>
            </a:r>
            <a:endParaRPr lang="en-US" sz="900">
              <a:solidFill>
                <a:prstClr val="black"/>
              </a:solidFill>
              <a:latin typeface="Open Sans" panose="020F0502020204030204"/>
              <a:ea typeface="Open Sans"/>
              <a:cs typeface="Open Sans"/>
            </a:endParaRPr>
          </a:p>
        </p:txBody>
      </p:sp>
      <p:sp>
        <p:nvSpPr>
          <p:cNvPr id="40" name="Shape 36"/>
          <p:cNvSpPr/>
          <p:nvPr/>
        </p:nvSpPr>
        <p:spPr>
          <a:xfrm>
            <a:off x="9301036" y="4443984"/>
            <a:ext cx="2112264" cy="640080"/>
          </a:xfrm>
          <a:prstGeom prst="roundRect">
            <a:avLst>
              <a:gd name="adj" fmla="val 7143"/>
            </a:avLst>
          </a:prstGeom>
          <a:solidFill>
            <a:srgbClr val="FF7E00"/>
          </a:solidFill>
          <a:ln/>
        </p:spPr>
        <p:txBody>
          <a:bodyPr/>
          <a:lstStyle/>
          <a:p>
            <a:endParaRPr lang="en-IN">
              <a:solidFill>
                <a:prstClr val="black"/>
              </a:solidFill>
              <a:latin typeface="Open Sans" panose="020F0502020204030204"/>
              <a:ea typeface="Open Sans"/>
              <a:cs typeface="Open Sans"/>
            </a:endParaRPr>
          </a:p>
        </p:txBody>
      </p:sp>
      <p:sp>
        <p:nvSpPr>
          <p:cNvPr id="41" name="Text 37"/>
          <p:cNvSpPr/>
          <p:nvPr/>
        </p:nvSpPr>
        <p:spPr>
          <a:xfrm>
            <a:off x="9410764" y="4489704"/>
            <a:ext cx="1911096" cy="292608"/>
          </a:xfrm>
          <a:prstGeom prst="rect">
            <a:avLst/>
          </a:prstGeom>
          <a:noFill/>
          <a:ln/>
        </p:spPr>
        <p:txBody>
          <a:bodyPr wrap="square" lIns="0" tIns="0" rIns="0" bIns="0" rtlCol="0" anchor="ctr"/>
          <a:lstStyle/>
          <a:p>
            <a:r>
              <a:rPr lang="en-US" sz="1250" b="1">
                <a:solidFill>
                  <a:srgbClr val="FFFFFF"/>
                </a:solidFill>
                <a:latin typeface="Open Sans" pitchFamily="34" charset="0"/>
                <a:ea typeface="Open Sans" pitchFamily="34" charset="-122"/>
                <a:cs typeface="Open Sans" pitchFamily="34" charset="-120"/>
              </a:rPr>
              <a:t>Web IQ</a:t>
            </a:r>
            <a:endParaRPr lang="en-US" sz="1250">
              <a:solidFill>
                <a:prstClr val="black"/>
              </a:solidFill>
              <a:latin typeface="Open Sans" panose="020F0502020204030204"/>
              <a:ea typeface="Open Sans"/>
              <a:cs typeface="Open Sans"/>
            </a:endParaRPr>
          </a:p>
        </p:txBody>
      </p:sp>
      <p:sp>
        <p:nvSpPr>
          <p:cNvPr id="42" name="Text 38"/>
          <p:cNvSpPr/>
          <p:nvPr/>
        </p:nvSpPr>
        <p:spPr>
          <a:xfrm>
            <a:off x="9410764" y="4791456"/>
            <a:ext cx="1911096" cy="237744"/>
          </a:xfrm>
          <a:prstGeom prst="rect">
            <a:avLst/>
          </a:prstGeom>
          <a:noFill/>
          <a:ln/>
        </p:spPr>
        <p:txBody>
          <a:bodyPr wrap="square" lIns="0" tIns="0" rIns="0" bIns="0" rtlCol="0" anchor="ctr"/>
          <a:lstStyle/>
          <a:p>
            <a:r>
              <a:rPr lang="en-US" sz="900" i="1">
                <a:solidFill>
                  <a:srgbClr val="E4EAF4"/>
                </a:solidFill>
                <a:latin typeface="Open Sans" pitchFamily="34" charset="0"/>
                <a:ea typeface="Open Sans" pitchFamily="34" charset="-122"/>
                <a:cs typeface="Open Sans" pitchFamily="34" charset="-120"/>
              </a:rPr>
              <a:t>the open web</a:t>
            </a:r>
            <a:endParaRPr lang="en-US" sz="900">
              <a:solidFill>
                <a:prstClr val="black"/>
              </a:solidFill>
              <a:latin typeface="Open Sans" panose="020F0502020204030204"/>
              <a:ea typeface="Open Sans"/>
              <a:cs typeface="Open Sans"/>
            </a:endParaRPr>
          </a:p>
        </p:txBody>
      </p:sp>
      <p:sp>
        <p:nvSpPr>
          <p:cNvPr id="43" name="Shape 39"/>
          <p:cNvSpPr/>
          <p:nvPr/>
        </p:nvSpPr>
        <p:spPr>
          <a:xfrm>
            <a:off x="550228" y="5303520"/>
            <a:ext cx="1554480" cy="548640"/>
          </a:xfrm>
          <a:prstGeom prst="roundRect">
            <a:avLst>
              <a:gd name="adj" fmla="val 10000"/>
            </a:avLst>
          </a:prstGeom>
          <a:solidFill>
            <a:srgbClr val="5C6E89"/>
          </a:solidFill>
          <a:ln/>
        </p:spPr>
        <p:txBody>
          <a:bodyPr/>
          <a:lstStyle/>
          <a:p>
            <a:endParaRPr lang="en-IN">
              <a:solidFill>
                <a:prstClr val="black"/>
              </a:solidFill>
              <a:latin typeface="Open Sans" panose="020F0502020204030204"/>
              <a:ea typeface="Open Sans"/>
              <a:cs typeface="Open Sans"/>
            </a:endParaRPr>
          </a:p>
        </p:txBody>
      </p:sp>
      <p:sp>
        <p:nvSpPr>
          <p:cNvPr id="44" name="Text 40"/>
          <p:cNvSpPr/>
          <p:nvPr/>
        </p:nvSpPr>
        <p:spPr>
          <a:xfrm>
            <a:off x="550228" y="5303520"/>
            <a:ext cx="1554480" cy="548640"/>
          </a:xfrm>
          <a:prstGeom prst="rect">
            <a:avLst/>
          </a:prstGeom>
          <a:noFill/>
          <a:ln/>
        </p:spPr>
        <p:txBody>
          <a:bodyPr wrap="square" lIns="0" tIns="0" rIns="0" bIns="0" rtlCol="0" anchor="ctr"/>
          <a:lstStyle/>
          <a:p>
            <a:pPr algn="ctr">
              <a:lnSpc>
                <a:spcPct val="90000"/>
              </a:lnSpc>
            </a:pPr>
            <a:r>
              <a:rPr lang="en-US" sz="1150" b="1">
                <a:solidFill>
                  <a:srgbClr val="FFFFFF"/>
                </a:solidFill>
                <a:latin typeface="Open Sans" pitchFamily="34" charset="0"/>
                <a:ea typeface="Open Sans" pitchFamily="34" charset="-122"/>
                <a:cs typeface="Open Sans" pitchFamily="34" charset="-120"/>
              </a:rPr>
              <a:t>Data</a:t>
            </a:r>
            <a:endParaRPr lang="en-US" sz="1150">
              <a:solidFill>
                <a:prstClr val="black"/>
              </a:solidFill>
              <a:latin typeface="Open Sans" panose="020F0502020204030204"/>
              <a:ea typeface="Open Sans"/>
              <a:cs typeface="Open Sans"/>
            </a:endParaRPr>
          </a:p>
        </p:txBody>
      </p:sp>
      <p:sp>
        <p:nvSpPr>
          <p:cNvPr id="45" name="Shape 41"/>
          <p:cNvSpPr/>
          <p:nvPr/>
        </p:nvSpPr>
        <p:spPr>
          <a:xfrm>
            <a:off x="2241868" y="5303520"/>
            <a:ext cx="9400032" cy="548640"/>
          </a:xfrm>
          <a:prstGeom prst="roundRect">
            <a:avLst>
              <a:gd name="adj" fmla="val 10000"/>
            </a:avLst>
          </a:prstGeom>
          <a:solidFill>
            <a:srgbClr val="F4F6F9"/>
          </a:solid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sp>
        <p:nvSpPr>
          <p:cNvPr id="46" name="Text 42"/>
          <p:cNvSpPr/>
          <p:nvPr/>
        </p:nvSpPr>
        <p:spPr>
          <a:xfrm>
            <a:off x="2470468" y="5303520"/>
            <a:ext cx="8942832" cy="548640"/>
          </a:xfrm>
          <a:prstGeom prst="rect">
            <a:avLst/>
          </a:prstGeom>
          <a:noFill/>
          <a:ln/>
        </p:spPr>
        <p:txBody>
          <a:bodyPr wrap="square" lIns="0" tIns="0" rIns="0" bIns="0" rtlCol="0" anchor="ctr"/>
          <a:lstStyle/>
          <a:p>
            <a:r>
              <a:rPr lang="en-US" sz="1200" b="1">
                <a:solidFill>
                  <a:srgbClr val="5C6E89"/>
                </a:solidFill>
                <a:latin typeface="Open Sans" pitchFamily="34" charset="0"/>
                <a:ea typeface="Open Sans" pitchFamily="34" charset="-122"/>
                <a:cs typeface="Open Sans" pitchFamily="34" charset="-120"/>
              </a:rPr>
              <a:t>MS Fabric </a:t>
            </a:r>
            <a:r>
              <a:rPr lang="en-US" sz="1200" b="1" err="1">
                <a:solidFill>
                  <a:srgbClr val="5C6E89"/>
                </a:solidFill>
                <a:latin typeface="Open Sans" pitchFamily="34" charset="0"/>
                <a:ea typeface="Open Sans" pitchFamily="34" charset="-122"/>
                <a:cs typeface="Open Sans" pitchFamily="34" charset="-120"/>
              </a:rPr>
              <a:t>OneLake</a:t>
            </a:r>
            <a:r>
              <a:rPr lang="en-US" sz="1200" b="1">
                <a:solidFill>
                  <a:srgbClr val="5C6E89"/>
                </a:solidFill>
                <a:latin typeface="Open Sans" pitchFamily="34" charset="0"/>
                <a:ea typeface="Open Sans" pitchFamily="34" charset="-122"/>
                <a:cs typeface="Open Sans" pitchFamily="34" charset="-120"/>
              </a:rPr>
              <a:t>    ·   Microsoft 365 &amp; Dynamics 365    ·    corporate stores &amp; SharePoint    ·    the web</a:t>
            </a:r>
            <a:endParaRPr lang="en-US" sz="1200">
              <a:solidFill>
                <a:prstClr val="black"/>
              </a:solidFill>
              <a:latin typeface="Open Sans" panose="020F0502020204030204"/>
              <a:ea typeface="Open Sans"/>
              <a:cs typeface="Open Sans"/>
            </a:endParaRPr>
          </a:p>
        </p:txBody>
      </p:sp>
      <p:sp>
        <p:nvSpPr>
          <p:cNvPr id="47" name="Text 43"/>
          <p:cNvSpPr/>
          <p:nvPr/>
        </p:nvSpPr>
        <p:spPr>
          <a:xfrm>
            <a:off x="550228" y="6099048"/>
            <a:ext cx="11091672" cy="320040"/>
          </a:xfrm>
          <a:prstGeom prst="rect">
            <a:avLst/>
          </a:prstGeom>
          <a:noFill/>
          <a:ln/>
        </p:spPr>
        <p:txBody>
          <a:bodyPr wrap="square" lIns="0" tIns="0" rIns="0" bIns="0" rtlCol="0" anchor="ctr"/>
          <a:lstStyle/>
          <a:p>
            <a:pPr algn="ctr"/>
            <a:r>
              <a:rPr lang="en-US" sz="1200" i="1">
                <a:solidFill>
                  <a:srgbClr val="42619D"/>
                </a:solidFill>
                <a:latin typeface="Open Sans" pitchFamily="34" charset="0"/>
                <a:ea typeface="Open Sans" pitchFamily="34" charset="-122"/>
                <a:cs typeface="Open Sans" pitchFamily="34" charset="-120"/>
              </a:rPr>
              <a:t>Grounded in all four → agents reason with shared meaning, act within policy, and stay auditable.</a:t>
            </a:r>
            <a:endParaRPr lang="en-US" sz="1200">
              <a:solidFill>
                <a:prstClr val="black"/>
              </a:solidFill>
              <a:latin typeface="Open Sans" panose="020F0502020204030204"/>
              <a:ea typeface="Open Sans"/>
              <a:cs typeface="Open Sans"/>
            </a:endParaRPr>
          </a:p>
        </p:txBody>
      </p:sp>
      <p:sp>
        <p:nvSpPr>
          <p:cNvPr id="48" name="Text 44"/>
          <p:cNvSpPr/>
          <p:nvPr/>
        </p:nvSpPr>
        <p:spPr>
          <a:xfrm>
            <a:off x="11550460" y="6492240"/>
            <a:ext cx="365760" cy="256032"/>
          </a:xfrm>
          <a:prstGeom prst="rect">
            <a:avLst/>
          </a:prstGeom>
          <a:noFill/>
          <a:ln/>
        </p:spPr>
        <p:txBody>
          <a:bodyPr wrap="square" lIns="0" tIns="0" rIns="0" bIns="0" rtlCol="0" anchor="ctr"/>
          <a:lstStyle/>
          <a:p>
            <a:pPr algn="r"/>
            <a:r>
              <a:rPr lang="en-US" sz="900">
                <a:solidFill>
                  <a:srgbClr val="6B7280"/>
                </a:solidFill>
                <a:latin typeface="Open Sans" pitchFamily="34" charset="0"/>
                <a:ea typeface="Open Sans" pitchFamily="34" charset="-122"/>
                <a:cs typeface="Open Sans" pitchFamily="34" charset="-120"/>
              </a:rPr>
              <a:t>5</a:t>
            </a:r>
            <a:endParaRPr lang="en-US" sz="900">
              <a:solidFill>
                <a:prstClr val="black"/>
              </a:solidFill>
              <a:latin typeface="Open Sans" panose="020F0502020204030204"/>
              <a:ea typeface="Open Sans"/>
              <a:cs typeface="Open Sans"/>
            </a:endParaRPr>
          </a:p>
        </p:txBody>
      </p:sp>
      <p:pic>
        <p:nvPicPr>
          <p:cNvPr id="49" name="Picture 48">
            <a:extLst>
              <a:ext uri="{FF2B5EF4-FFF2-40B4-BE49-F238E27FC236}">
                <a16:creationId xmlns:a16="http://schemas.microsoft.com/office/drawing/2014/main" id="{83A8BCB8-2156-8ADA-F0ED-FA7B26887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EAFFB5FF-B039-708B-D984-2332921F8658}"/>
              </a:ext>
            </a:extLst>
          </p:cNvPr>
          <p:cNvGrpSpPr/>
          <p:nvPr/>
        </p:nvGrpSpPr>
        <p:grpSpPr>
          <a:xfrm>
            <a:off x="9310180" y="237745"/>
            <a:ext cx="2331720" cy="282785"/>
            <a:chOff x="9310180" y="237745"/>
            <a:chExt cx="2331720" cy="282785"/>
          </a:xfrm>
        </p:grpSpPr>
        <p:pic>
          <p:nvPicPr>
            <p:cNvPr id="55" name="Image 0" descr="assets/acuvate.png">
              <a:extLst>
                <a:ext uri="{FF2B5EF4-FFF2-40B4-BE49-F238E27FC236}">
                  <a16:creationId xmlns:a16="http://schemas.microsoft.com/office/drawing/2014/main" id="{AF2DC864-6178-C733-58C0-49546F30E213}"/>
                </a:ext>
              </a:extLst>
            </p:cNvPr>
            <p:cNvPicPr>
              <a:picLocks noChangeAspect="1"/>
            </p:cNvPicPr>
            <p:nvPr/>
          </p:nvPicPr>
          <p:blipFill>
            <a:blip r:embed="rId4"/>
            <a:stretch>
              <a:fillRect/>
            </a:stretch>
          </p:blipFill>
          <p:spPr>
            <a:xfrm>
              <a:off x="9310180" y="263544"/>
              <a:ext cx="841248" cy="249474"/>
            </a:xfrm>
            <a:prstGeom prst="rect">
              <a:avLst/>
            </a:prstGeom>
          </p:spPr>
        </p:pic>
        <p:sp>
          <p:nvSpPr>
            <p:cNvPr id="56" name="Shape 0">
              <a:extLst>
                <a:ext uri="{FF2B5EF4-FFF2-40B4-BE49-F238E27FC236}">
                  <a16:creationId xmlns:a16="http://schemas.microsoft.com/office/drawing/2014/main" id="{4722D2E7-60A0-9B08-1541-88E1006C2357}"/>
                </a:ext>
              </a:extLst>
            </p:cNvPr>
            <p:cNvSpPr/>
            <p:nvPr/>
          </p:nvSpPr>
          <p:spPr>
            <a:xfrm>
              <a:off x="10224580" y="237745"/>
              <a:ext cx="0" cy="282785"/>
            </a:xfrm>
            <a:prstGeom prst="line">
              <a:avLst/>
            </a:prstGeom>
            <a:no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pic>
          <p:nvPicPr>
            <p:cNvPr id="57" name="Image 1" descr="assets/microsoft.png">
              <a:extLst>
                <a:ext uri="{FF2B5EF4-FFF2-40B4-BE49-F238E27FC236}">
                  <a16:creationId xmlns:a16="http://schemas.microsoft.com/office/drawing/2014/main" id="{EAEDD65A-F74F-4676-C903-F0BE370E4680}"/>
                </a:ext>
              </a:extLst>
            </p:cNvPr>
            <p:cNvPicPr>
              <a:picLocks noChangeAspect="1"/>
            </p:cNvPicPr>
            <p:nvPr/>
          </p:nvPicPr>
          <p:blipFill>
            <a:blip r:embed="rId5"/>
            <a:stretch>
              <a:fillRect/>
            </a:stretch>
          </p:blipFill>
          <p:spPr>
            <a:xfrm>
              <a:off x="10316020" y="237745"/>
              <a:ext cx="1325880" cy="282785"/>
            </a:xfrm>
            <a:prstGeom prst="rect">
              <a:avLst/>
            </a:prstGeom>
          </p:spPr>
        </p:pic>
      </p:grpSp>
      <p:sp>
        <p:nvSpPr>
          <p:cNvPr id="2" name="Shape 3">
            <a:extLst>
              <a:ext uri="{FF2B5EF4-FFF2-40B4-BE49-F238E27FC236}">
                <a16:creationId xmlns:a16="http://schemas.microsoft.com/office/drawing/2014/main" id="{18CF2314-7713-0D05-CD85-489508ED87FC}"/>
              </a:ext>
            </a:extLst>
          </p:cNvPr>
          <p:cNvSpPr/>
          <p:nvPr/>
        </p:nvSpPr>
        <p:spPr>
          <a:xfrm>
            <a:off x="511933" y="983996"/>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3405489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assets/acuvate.png"/>
          <p:cNvPicPr>
            <a:picLocks noChangeAspect="1"/>
          </p:cNvPicPr>
          <p:nvPr/>
        </p:nvPicPr>
        <p:blipFill>
          <a:blip r:embed="rId3"/>
          <a:stretch>
            <a:fillRect/>
          </a:stretch>
        </p:blipFill>
        <p:spPr>
          <a:xfrm>
            <a:off x="9310180" y="263544"/>
            <a:ext cx="841248" cy="249474"/>
          </a:xfrm>
          <a:prstGeom prst="rect">
            <a:avLst/>
          </a:prstGeom>
        </p:spPr>
      </p:pic>
      <p:sp>
        <p:nvSpPr>
          <p:cNvPr id="3" name="Shape 0"/>
          <p:cNvSpPr/>
          <p:nvPr/>
        </p:nvSpPr>
        <p:spPr>
          <a:xfrm>
            <a:off x="10224580" y="237745"/>
            <a:ext cx="0" cy="282785"/>
          </a:xfrm>
          <a:prstGeom prst="line">
            <a:avLst/>
          </a:prstGeom>
          <a:noFill/>
          <a:ln w="12700">
            <a:solidFill>
              <a:srgbClr val="D9E1EC"/>
            </a:solidFill>
            <a:prstDash val="solid"/>
          </a:ln>
        </p:spPr>
        <p:txBody>
          <a:bodyPr/>
          <a:lstStyle/>
          <a:p>
            <a:endParaRPr lang="en-IN">
              <a:solidFill>
                <a:prstClr val="black"/>
              </a:solidFill>
              <a:latin typeface="Open Sans" panose="020F0502020204030204"/>
              <a:ea typeface="Open Sans"/>
              <a:cs typeface="Open Sans"/>
            </a:endParaRPr>
          </a:p>
        </p:txBody>
      </p:sp>
      <p:pic>
        <p:nvPicPr>
          <p:cNvPr id="4" name="Image 1" descr="assets/microsoft.png"/>
          <p:cNvPicPr>
            <a:picLocks noChangeAspect="1"/>
          </p:cNvPicPr>
          <p:nvPr/>
        </p:nvPicPr>
        <p:blipFill>
          <a:blip r:embed="rId4"/>
          <a:stretch>
            <a:fillRect/>
          </a:stretch>
        </p:blipFill>
        <p:spPr>
          <a:xfrm>
            <a:off x="10316020" y="237745"/>
            <a:ext cx="1325880" cy="282785"/>
          </a:xfrm>
          <a:prstGeom prst="rect">
            <a:avLst/>
          </a:prstGeom>
        </p:spPr>
      </p:pic>
      <p:sp>
        <p:nvSpPr>
          <p:cNvPr id="5" name="Text 1"/>
          <p:cNvSpPr/>
          <p:nvPr/>
        </p:nvSpPr>
        <p:spPr>
          <a:xfrm>
            <a:off x="550228" y="361950"/>
            <a:ext cx="8229600" cy="274320"/>
          </a:xfrm>
          <a:prstGeom prst="rect">
            <a:avLst/>
          </a:prstGeom>
          <a:noFill/>
          <a:ln/>
        </p:spPr>
        <p:txBody>
          <a:bodyPr wrap="square" lIns="0" tIns="0" rIns="0" bIns="0" rtlCol="0" anchor="ctr"/>
          <a:lstStyle/>
          <a:p>
            <a:r>
              <a:rPr lang="en-US" sz="1250" b="1" kern="0" spc="200">
                <a:solidFill>
                  <a:srgbClr val="E58527"/>
                </a:solidFill>
                <a:latin typeface="Open Sans" pitchFamily="34" charset="0"/>
                <a:ea typeface="Open Sans" pitchFamily="34" charset="-122"/>
                <a:cs typeface="Open Sans" pitchFamily="34" charset="-120"/>
              </a:rPr>
              <a:t>MICROSOFT IQ FAMILY · COMPONENT 1 OF 4</a:t>
            </a:r>
            <a:endParaRPr lang="en-US" sz="1250">
              <a:solidFill>
                <a:srgbClr val="E58527"/>
              </a:solidFill>
              <a:latin typeface="Open Sans" panose="020F0502020204030204"/>
              <a:ea typeface="Open Sans"/>
              <a:cs typeface="Open Sans"/>
            </a:endParaRPr>
          </a:p>
        </p:txBody>
      </p:sp>
      <p:sp>
        <p:nvSpPr>
          <p:cNvPr id="6" name="Text 2"/>
          <p:cNvSpPr/>
          <p:nvPr/>
        </p:nvSpPr>
        <p:spPr>
          <a:xfrm>
            <a:off x="550228" y="658368"/>
            <a:ext cx="9326880" cy="868680"/>
          </a:xfrm>
          <a:prstGeom prst="rect">
            <a:avLst/>
          </a:prstGeom>
          <a:noFill/>
          <a:ln/>
        </p:spPr>
        <p:txBody>
          <a:bodyPr wrap="square" lIns="0" tIns="0" rIns="0" bIns="0" rtlCol="0" anchor="t"/>
          <a:lstStyle/>
          <a:p>
            <a:r>
              <a:rPr lang="en-US" sz="3200" b="1">
                <a:solidFill>
                  <a:srgbClr val="182C61"/>
                </a:solidFill>
                <a:latin typeface="Montserrat" pitchFamily="34" charset="0"/>
                <a:ea typeface="Montserrat" pitchFamily="34" charset="-122"/>
                <a:cs typeface="Montserrat" pitchFamily="34" charset="-120"/>
              </a:rPr>
              <a:t>Fabric IQ</a:t>
            </a:r>
            <a:endParaRPr lang="en-US" sz="3200">
              <a:solidFill>
                <a:prstClr val="black"/>
              </a:solidFill>
              <a:latin typeface="Montserrat" panose="020F0502020204030204"/>
              <a:ea typeface="Montserrat"/>
              <a:cs typeface="Montserrat"/>
            </a:endParaRPr>
          </a:p>
        </p:txBody>
      </p:sp>
      <p:sp>
        <p:nvSpPr>
          <p:cNvPr id="7" name="Shape 3"/>
          <p:cNvSpPr/>
          <p:nvPr/>
        </p:nvSpPr>
        <p:spPr>
          <a:xfrm>
            <a:off x="550229" y="1417320"/>
            <a:ext cx="2610982" cy="310896"/>
          </a:xfrm>
          <a:prstGeom prst="roundRect">
            <a:avLst>
              <a:gd name="adj" fmla="val 50000"/>
            </a:avLst>
          </a:prstGeom>
          <a:solidFill>
            <a:srgbClr val="182C61"/>
          </a:solidFill>
          <a:ln/>
        </p:spPr>
        <p:txBody>
          <a:bodyPr/>
          <a:lstStyle/>
          <a:p>
            <a:endParaRPr lang="en-IN">
              <a:solidFill>
                <a:prstClr val="black"/>
              </a:solidFill>
              <a:latin typeface="Open Sans" panose="020F0502020204030204"/>
              <a:ea typeface="Open Sans"/>
              <a:cs typeface="Open Sans"/>
            </a:endParaRPr>
          </a:p>
        </p:txBody>
      </p:sp>
      <p:sp>
        <p:nvSpPr>
          <p:cNvPr id="8" name="Text 4"/>
          <p:cNvSpPr/>
          <p:nvPr/>
        </p:nvSpPr>
        <p:spPr>
          <a:xfrm>
            <a:off x="690838" y="1417320"/>
            <a:ext cx="2329764" cy="310896"/>
          </a:xfrm>
          <a:prstGeom prst="rect">
            <a:avLst/>
          </a:prstGeom>
          <a:noFill/>
          <a:ln/>
        </p:spPr>
        <p:txBody>
          <a:bodyPr wrap="square" lIns="0" tIns="0" rIns="0" bIns="0" rtlCol="0" anchor="ctr"/>
          <a:lstStyle/>
          <a:p>
            <a:pPr algn="ctr"/>
            <a:r>
              <a:rPr lang="en-US" sz="1100" b="1">
                <a:solidFill>
                  <a:srgbClr val="FFFFFF"/>
                </a:solidFill>
                <a:latin typeface="Open Sans" pitchFamily="34" charset="0"/>
                <a:ea typeface="Open Sans" pitchFamily="34" charset="-122"/>
                <a:cs typeface="Open Sans" pitchFamily="34" charset="-120"/>
              </a:rPr>
              <a:t>Business entities &amp; data context</a:t>
            </a:r>
            <a:endParaRPr lang="en-US" sz="1100">
              <a:solidFill>
                <a:prstClr val="black"/>
              </a:solidFill>
              <a:latin typeface="Open Sans" panose="020F0502020204030204"/>
              <a:ea typeface="Open Sans"/>
              <a:cs typeface="Open Sans"/>
            </a:endParaRPr>
          </a:p>
        </p:txBody>
      </p:sp>
      <p:sp>
        <p:nvSpPr>
          <p:cNvPr id="9" name="Text 5"/>
          <p:cNvSpPr/>
          <p:nvPr/>
        </p:nvSpPr>
        <p:spPr>
          <a:xfrm>
            <a:off x="3309887" y="1417320"/>
            <a:ext cx="3657600" cy="310896"/>
          </a:xfrm>
          <a:prstGeom prst="rect">
            <a:avLst/>
          </a:prstGeom>
          <a:noFill/>
          <a:ln/>
        </p:spPr>
        <p:txBody>
          <a:bodyPr wrap="square" lIns="0" tIns="0" rIns="0" bIns="0" rtlCol="0" anchor="ctr"/>
          <a:lstStyle/>
          <a:p>
            <a:r>
              <a:rPr lang="en-US" sz="1100" i="1">
                <a:solidFill>
                  <a:srgbClr val="6B7280"/>
                </a:solidFill>
                <a:latin typeface="Open Sans" pitchFamily="34" charset="0"/>
                <a:ea typeface="Open Sans" pitchFamily="34" charset="-122"/>
                <a:cs typeface="Open Sans" pitchFamily="34" charset="-120"/>
              </a:rPr>
              <a:t>Public preview</a:t>
            </a:r>
            <a:endParaRPr lang="en-US" sz="1100">
              <a:solidFill>
                <a:prstClr val="black"/>
              </a:solidFill>
              <a:latin typeface="Open Sans" panose="020F0502020204030204"/>
              <a:ea typeface="Open Sans"/>
              <a:cs typeface="Open Sans"/>
            </a:endParaRPr>
          </a:p>
        </p:txBody>
      </p:sp>
      <p:sp>
        <p:nvSpPr>
          <p:cNvPr id="10" name="Text 6"/>
          <p:cNvSpPr/>
          <p:nvPr/>
        </p:nvSpPr>
        <p:spPr>
          <a:xfrm>
            <a:off x="550228" y="1938528"/>
            <a:ext cx="6400800" cy="1490472"/>
          </a:xfrm>
          <a:prstGeom prst="rect">
            <a:avLst/>
          </a:prstGeom>
          <a:noFill/>
          <a:ln/>
        </p:spPr>
        <p:txBody>
          <a:bodyPr wrap="square" lIns="0" tIns="0" rIns="0" bIns="0" rtlCol="0" anchor="ctr"/>
          <a:lstStyle/>
          <a:p>
            <a:pPr>
              <a:lnSpc>
                <a:spcPct val="118000"/>
              </a:lnSpc>
            </a:pPr>
            <a:r>
              <a:rPr lang="en-US" sz="1400">
                <a:solidFill>
                  <a:srgbClr val="182C61"/>
                </a:solidFill>
                <a:latin typeface="Open Sans"/>
                <a:ea typeface="Open Sans"/>
                <a:cs typeface="Open Sans"/>
              </a:rPr>
              <a:t>Fabric IQ turns your structured data on </a:t>
            </a:r>
            <a:r>
              <a:rPr lang="en-US" sz="1400" err="1">
                <a:solidFill>
                  <a:srgbClr val="182C61"/>
                </a:solidFill>
                <a:latin typeface="Open Sans"/>
                <a:ea typeface="Open Sans"/>
                <a:cs typeface="Open Sans"/>
              </a:rPr>
              <a:t>OneLake</a:t>
            </a:r>
            <a:r>
              <a:rPr lang="en-US" sz="1400">
                <a:solidFill>
                  <a:srgbClr val="182C61"/>
                </a:solidFill>
                <a:latin typeface="Open Sans"/>
                <a:ea typeface="Open Sans"/>
                <a:cs typeface="Open Sans"/>
              </a:rPr>
              <a:t> into a living ontology — semantic model, rules, operational data, policies and analytics, all in one governed layer.</a:t>
            </a:r>
          </a:p>
          <a:p>
            <a:pPr>
              <a:lnSpc>
                <a:spcPct val="118000"/>
              </a:lnSpc>
            </a:pPr>
            <a:r>
              <a:rPr lang="en-US" sz="1400">
                <a:solidFill>
                  <a:srgbClr val="182C61"/>
                </a:solidFill>
                <a:latin typeface="Open Sans"/>
                <a:ea typeface="Open Sans"/>
                <a:cs typeface="Open Sans"/>
              </a:rPr>
              <a:t>Flexible Data Ingestion: Connect structured enterprise data into Microsoft Fabric using Mirroring, </a:t>
            </a:r>
            <a:r>
              <a:rPr lang="en-US" sz="1400" err="1">
                <a:solidFill>
                  <a:srgbClr val="182C61"/>
                </a:solidFill>
                <a:latin typeface="Open Sans"/>
                <a:ea typeface="Open Sans"/>
                <a:cs typeface="Open Sans"/>
              </a:rPr>
              <a:t>OneLake</a:t>
            </a:r>
            <a:r>
              <a:rPr lang="en-US" sz="1400">
                <a:solidFill>
                  <a:srgbClr val="182C61"/>
                </a:solidFill>
                <a:latin typeface="Open Sans"/>
                <a:ea typeface="Open Sans"/>
                <a:cs typeface="Open Sans"/>
              </a:rPr>
              <a:t> Shortcuts, or Fabric Data Factory Pipelines, based on the source system and integration pattern.</a:t>
            </a:r>
          </a:p>
          <a:p>
            <a:pPr>
              <a:lnSpc>
                <a:spcPct val="118000"/>
              </a:lnSpc>
            </a:pPr>
            <a:endParaRPr lang="en-US" sz="1400">
              <a:solidFill>
                <a:prstClr val="black"/>
              </a:solidFill>
              <a:latin typeface="Open Sans" panose="020F0502020204030204"/>
              <a:ea typeface="Open Sans"/>
              <a:cs typeface="Open Sans"/>
            </a:endParaRPr>
          </a:p>
        </p:txBody>
      </p:sp>
      <p:sp>
        <p:nvSpPr>
          <p:cNvPr id="23" name="Shape 15"/>
          <p:cNvSpPr/>
          <p:nvPr/>
        </p:nvSpPr>
        <p:spPr>
          <a:xfrm>
            <a:off x="7362508" y="1938528"/>
            <a:ext cx="4279392" cy="4160520"/>
          </a:xfrm>
          <a:prstGeom prst="roundRect">
            <a:avLst>
              <a:gd name="adj" fmla="val 1758"/>
            </a:avLst>
          </a:prstGeom>
          <a:solidFill>
            <a:srgbClr val="243D78"/>
          </a:solidFill>
          <a:ln/>
          <a:effectLst>
            <a:outerShdw blurRad="88900" dist="25400" dir="5400000" algn="bl" rotWithShape="0">
              <a:srgbClr val="5C6E89">
                <a:alpha val="18000"/>
              </a:srgbClr>
            </a:outerShdw>
          </a:effectLst>
        </p:spPr>
        <p:txBody>
          <a:bodyPr/>
          <a:lstStyle/>
          <a:p>
            <a:endParaRPr lang="en-IN">
              <a:solidFill>
                <a:prstClr val="black"/>
              </a:solidFill>
              <a:latin typeface="Open Sans" panose="020F0502020204030204"/>
              <a:ea typeface="Open Sans"/>
              <a:cs typeface="Open Sans"/>
            </a:endParaRPr>
          </a:p>
        </p:txBody>
      </p:sp>
      <p:sp>
        <p:nvSpPr>
          <p:cNvPr id="24" name="Text 16"/>
          <p:cNvSpPr/>
          <p:nvPr/>
        </p:nvSpPr>
        <p:spPr>
          <a:xfrm>
            <a:off x="7655116" y="2194560"/>
            <a:ext cx="3730752" cy="274320"/>
          </a:xfrm>
          <a:prstGeom prst="rect">
            <a:avLst/>
          </a:prstGeom>
          <a:noFill/>
          <a:ln/>
        </p:spPr>
        <p:txBody>
          <a:bodyPr wrap="square" lIns="0" tIns="0" rIns="0" bIns="0" rtlCol="0" anchor="ctr"/>
          <a:lstStyle/>
          <a:p>
            <a:r>
              <a:rPr lang="en-US" sz="1050" b="1" kern="0" spc="200">
                <a:solidFill>
                  <a:srgbClr val="A9BAD9"/>
                </a:solidFill>
                <a:latin typeface="Open Sans" pitchFamily="34" charset="0"/>
                <a:ea typeface="Open Sans" pitchFamily="34" charset="-122"/>
                <a:cs typeface="Open Sans" pitchFamily="34" charset="-120"/>
              </a:rPr>
              <a:t>WHERE IT SITS</a:t>
            </a:r>
            <a:endParaRPr lang="en-US" sz="1050">
              <a:solidFill>
                <a:prstClr val="black"/>
              </a:solidFill>
              <a:latin typeface="Open Sans" panose="020F0502020204030204"/>
              <a:ea typeface="Open Sans"/>
              <a:cs typeface="Open Sans"/>
            </a:endParaRPr>
          </a:p>
        </p:txBody>
      </p:sp>
      <p:sp>
        <p:nvSpPr>
          <p:cNvPr id="25" name="Shape 17"/>
          <p:cNvSpPr/>
          <p:nvPr/>
        </p:nvSpPr>
        <p:spPr>
          <a:xfrm>
            <a:off x="7655116" y="2688336"/>
            <a:ext cx="3694176" cy="548640"/>
          </a:xfrm>
          <a:prstGeom prst="roundRect">
            <a:avLst>
              <a:gd name="adj" fmla="val 8333"/>
            </a:avLst>
          </a:prstGeom>
          <a:solidFill>
            <a:srgbClr val="304B85"/>
          </a:solidFill>
          <a:ln/>
        </p:spPr>
        <p:txBody>
          <a:bodyPr/>
          <a:lstStyle/>
          <a:p>
            <a:endParaRPr lang="en-IN">
              <a:solidFill>
                <a:prstClr val="black"/>
              </a:solidFill>
              <a:latin typeface="Open Sans" panose="020F0502020204030204"/>
              <a:ea typeface="Open Sans"/>
              <a:cs typeface="Open Sans"/>
            </a:endParaRPr>
          </a:p>
        </p:txBody>
      </p:sp>
      <p:sp>
        <p:nvSpPr>
          <p:cNvPr id="26" name="Text 18"/>
          <p:cNvSpPr/>
          <p:nvPr/>
        </p:nvSpPr>
        <p:spPr>
          <a:xfrm>
            <a:off x="7819708" y="268833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OneLake — unified data</a:t>
            </a:r>
            <a:endParaRPr lang="en-US" sz="1150">
              <a:solidFill>
                <a:prstClr val="black"/>
              </a:solidFill>
              <a:latin typeface="Open Sans" panose="020F0502020204030204"/>
              <a:ea typeface="Open Sans"/>
              <a:cs typeface="Open Sans"/>
            </a:endParaRPr>
          </a:p>
        </p:txBody>
      </p:sp>
      <p:sp>
        <p:nvSpPr>
          <p:cNvPr id="27" name="Text 19"/>
          <p:cNvSpPr/>
          <p:nvPr/>
        </p:nvSpPr>
        <p:spPr>
          <a:xfrm>
            <a:off x="9365044" y="321868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solidFill>
                <a:prstClr val="black"/>
              </a:solidFill>
              <a:latin typeface="Open Sans" panose="020F0502020204030204"/>
              <a:ea typeface="Open Sans"/>
              <a:cs typeface="Open Sans"/>
            </a:endParaRPr>
          </a:p>
        </p:txBody>
      </p:sp>
      <p:sp>
        <p:nvSpPr>
          <p:cNvPr id="28" name="Shape 20"/>
          <p:cNvSpPr/>
          <p:nvPr/>
        </p:nvSpPr>
        <p:spPr>
          <a:xfrm>
            <a:off x="7655116" y="3419856"/>
            <a:ext cx="3694176" cy="548640"/>
          </a:xfrm>
          <a:prstGeom prst="roundRect">
            <a:avLst>
              <a:gd name="adj" fmla="val 8333"/>
            </a:avLst>
          </a:prstGeom>
          <a:solidFill>
            <a:srgbClr val="304B85"/>
          </a:solidFill>
          <a:ln/>
        </p:spPr>
        <p:txBody>
          <a:bodyPr/>
          <a:lstStyle/>
          <a:p>
            <a:endParaRPr lang="en-IN">
              <a:solidFill>
                <a:prstClr val="black"/>
              </a:solidFill>
              <a:latin typeface="Open Sans" panose="020F0502020204030204"/>
              <a:ea typeface="Open Sans"/>
              <a:cs typeface="Open Sans"/>
            </a:endParaRPr>
          </a:p>
        </p:txBody>
      </p:sp>
      <p:sp>
        <p:nvSpPr>
          <p:cNvPr id="29" name="Text 21"/>
          <p:cNvSpPr/>
          <p:nvPr/>
        </p:nvSpPr>
        <p:spPr>
          <a:xfrm>
            <a:off x="7819708" y="341985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Ontology + Graph (meaning)</a:t>
            </a:r>
            <a:endParaRPr lang="en-US" sz="1150">
              <a:solidFill>
                <a:prstClr val="black"/>
              </a:solidFill>
              <a:latin typeface="Open Sans" panose="020F0502020204030204"/>
              <a:ea typeface="Open Sans"/>
              <a:cs typeface="Open Sans"/>
            </a:endParaRPr>
          </a:p>
        </p:txBody>
      </p:sp>
      <p:sp>
        <p:nvSpPr>
          <p:cNvPr id="30" name="Text 22"/>
          <p:cNvSpPr/>
          <p:nvPr/>
        </p:nvSpPr>
        <p:spPr>
          <a:xfrm>
            <a:off x="9365044" y="395020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solidFill>
                <a:prstClr val="black"/>
              </a:solidFill>
              <a:latin typeface="Open Sans" panose="020F0502020204030204"/>
              <a:ea typeface="Open Sans"/>
              <a:cs typeface="Open Sans"/>
            </a:endParaRPr>
          </a:p>
        </p:txBody>
      </p:sp>
      <p:sp>
        <p:nvSpPr>
          <p:cNvPr id="31" name="Shape 23"/>
          <p:cNvSpPr/>
          <p:nvPr/>
        </p:nvSpPr>
        <p:spPr>
          <a:xfrm>
            <a:off x="7655116" y="4151376"/>
            <a:ext cx="3694176" cy="548640"/>
          </a:xfrm>
          <a:prstGeom prst="roundRect">
            <a:avLst>
              <a:gd name="adj" fmla="val 8333"/>
            </a:avLst>
          </a:prstGeom>
          <a:solidFill>
            <a:srgbClr val="304B85"/>
          </a:solidFill>
          <a:ln/>
        </p:spPr>
        <p:txBody>
          <a:bodyPr/>
          <a:lstStyle/>
          <a:p>
            <a:endParaRPr lang="en-IN">
              <a:solidFill>
                <a:prstClr val="black"/>
              </a:solidFill>
              <a:latin typeface="Open Sans" panose="020F0502020204030204"/>
              <a:ea typeface="Open Sans"/>
              <a:cs typeface="Open Sans"/>
            </a:endParaRPr>
          </a:p>
        </p:txBody>
      </p:sp>
      <p:sp>
        <p:nvSpPr>
          <p:cNvPr id="32" name="Text 24"/>
          <p:cNvSpPr/>
          <p:nvPr/>
        </p:nvSpPr>
        <p:spPr>
          <a:xfrm>
            <a:off x="7819708" y="415137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Data &amp; Operations Agents</a:t>
            </a:r>
            <a:endParaRPr lang="en-US" sz="1150">
              <a:solidFill>
                <a:prstClr val="black"/>
              </a:solidFill>
              <a:latin typeface="Open Sans" panose="020F0502020204030204"/>
              <a:ea typeface="Open Sans"/>
              <a:cs typeface="Open Sans"/>
            </a:endParaRPr>
          </a:p>
        </p:txBody>
      </p:sp>
      <p:sp>
        <p:nvSpPr>
          <p:cNvPr id="33" name="Text 25"/>
          <p:cNvSpPr/>
          <p:nvPr/>
        </p:nvSpPr>
        <p:spPr>
          <a:xfrm>
            <a:off x="9365044" y="468172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solidFill>
                <a:prstClr val="black"/>
              </a:solidFill>
              <a:latin typeface="Open Sans" panose="020F0502020204030204"/>
              <a:ea typeface="Open Sans"/>
              <a:cs typeface="Open Sans"/>
            </a:endParaRPr>
          </a:p>
        </p:txBody>
      </p:sp>
      <p:sp>
        <p:nvSpPr>
          <p:cNvPr id="34" name="Shape 26"/>
          <p:cNvSpPr/>
          <p:nvPr/>
        </p:nvSpPr>
        <p:spPr>
          <a:xfrm>
            <a:off x="7655116" y="4882896"/>
            <a:ext cx="3694176" cy="548640"/>
          </a:xfrm>
          <a:prstGeom prst="roundRect">
            <a:avLst>
              <a:gd name="adj" fmla="val 8333"/>
            </a:avLst>
          </a:prstGeom>
          <a:solidFill>
            <a:srgbClr val="E58527"/>
          </a:solidFill>
          <a:ln/>
        </p:spPr>
        <p:txBody>
          <a:bodyPr/>
          <a:lstStyle/>
          <a:p>
            <a:endParaRPr lang="en-IN">
              <a:solidFill>
                <a:prstClr val="black"/>
              </a:solidFill>
              <a:latin typeface="Open Sans" panose="020F0502020204030204"/>
              <a:ea typeface="Open Sans"/>
              <a:cs typeface="Open Sans"/>
            </a:endParaRPr>
          </a:p>
        </p:txBody>
      </p:sp>
      <p:sp>
        <p:nvSpPr>
          <p:cNvPr id="35" name="Text 27"/>
          <p:cNvSpPr/>
          <p:nvPr/>
        </p:nvSpPr>
        <p:spPr>
          <a:xfrm>
            <a:off x="7819708" y="4882896"/>
            <a:ext cx="3364992" cy="548640"/>
          </a:xfrm>
          <a:prstGeom prst="rect">
            <a:avLst/>
          </a:prstGeom>
          <a:noFill/>
          <a:ln/>
        </p:spPr>
        <p:txBody>
          <a:bodyPr wrap="square" lIns="0" tIns="0" rIns="0" bIns="0" rtlCol="0" anchor="ctr"/>
          <a:lstStyle/>
          <a:p>
            <a:r>
              <a:rPr lang="en-US" sz="1150" b="1">
                <a:solidFill>
                  <a:srgbClr val="FFFFFF"/>
                </a:solidFill>
                <a:latin typeface="Open Sans" pitchFamily="34" charset="0"/>
                <a:ea typeface="Open Sans" pitchFamily="34" charset="-122"/>
                <a:cs typeface="Open Sans" pitchFamily="34" charset="-120"/>
              </a:rPr>
              <a:t>Grounded business decisions</a:t>
            </a:r>
            <a:endParaRPr lang="en-US" sz="1150">
              <a:solidFill>
                <a:prstClr val="black"/>
              </a:solidFill>
              <a:latin typeface="Open Sans" panose="020F0502020204030204"/>
              <a:ea typeface="Open Sans"/>
              <a:cs typeface="Open Sans"/>
            </a:endParaRPr>
          </a:p>
        </p:txBody>
      </p:sp>
      <p:sp>
        <p:nvSpPr>
          <p:cNvPr id="36" name="Text 28"/>
          <p:cNvSpPr/>
          <p:nvPr/>
        </p:nvSpPr>
        <p:spPr>
          <a:xfrm>
            <a:off x="11550460" y="6492240"/>
            <a:ext cx="365760" cy="256032"/>
          </a:xfrm>
          <a:prstGeom prst="rect">
            <a:avLst/>
          </a:prstGeom>
          <a:noFill/>
          <a:ln/>
        </p:spPr>
        <p:txBody>
          <a:bodyPr wrap="square" lIns="0" tIns="0" rIns="0" bIns="0" rtlCol="0" anchor="ctr"/>
          <a:lstStyle/>
          <a:p>
            <a:pPr algn="r"/>
            <a:r>
              <a:rPr lang="en-US" sz="900">
                <a:solidFill>
                  <a:srgbClr val="6B7280"/>
                </a:solidFill>
                <a:latin typeface="Open Sans" pitchFamily="34" charset="0"/>
                <a:ea typeface="Open Sans" pitchFamily="34" charset="-122"/>
                <a:cs typeface="Open Sans" pitchFamily="34" charset="-120"/>
              </a:rPr>
              <a:t>6</a:t>
            </a:r>
            <a:endParaRPr lang="en-US" sz="900">
              <a:solidFill>
                <a:prstClr val="black"/>
              </a:solidFill>
              <a:latin typeface="Open Sans" panose="020F0502020204030204"/>
              <a:ea typeface="Open Sans"/>
              <a:cs typeface="Open Sans"/>
            </a:endParaRPr>
          </a:p>
        </p:txBody>
      </p:sp>
      <p:pic>
        <p:nvPicPr>
          <p:cNvPr id="11" name="Picture 10">
            <a:extLst>
              <a:ext uri="{FF2B5EF4-FFF2-40B4-BE49-F238E27FC236}">
                <a16:creationId xmlns:a16="http://schemas.microsoft.com/office/drawing/2014/main" id="{518C7C3E-80B8-8DF3-AF74-E70C0A5460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7" name="Feature card element 37">
            <a:extLst>
              <a:ext uri="{FF2B5EF4-FFF2-40B4-BE49-F238E27FC236}">
                <a16:creationId xmlns:a16="http://schemas.microsoft.com/office/drawing/2014/main" id="{8CBF10B8-34A5-440B-8ACF-0E5A0E82F546}"/>
              </a:ext>
            </a:extLst>
          </p:cNvPr>
          <p:cNvSpPr>
            <a:spLocks noGrp="1"/>
          </p:cNvSpPr>
          <p:nvPr/>
        </p:nvSpPr>
        <p:spPr>
          <a:xfrm>
            <a:off x="552450" y="3524250"/>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38" name="Feature card element 38"/>
          <p:cNvPicPr>
            <a:picLocks noChangeAspect="1"/>
          </p:cNvPicPr>
          <p:nvPr/>
        </p:nvPicPr>
        <p:blipFill>
          <a:blip r:embed="rId6"/>
          <a:stretch/>
        </p:blipFill>
        <p:spPr>
          <a:xfrm>
            <a:off x="685800" y="3657600"/>
            <a:ext cx="228600" cy="228600"/>
          </a:xfrm>
          <a:prstGeom prst="rect">
            <a:avLst/>
          </a:prstGeom>
        </p:spPr>
      </p:pic>
      <p:sp>
        <p:nvSpPr>
          <p:cNvPr id="39" name="Feature card element 39">
            <a:extLst>
              <a:ext uri="{FF2B5EF4-FFF2-40B4-BE49-F238E27FC236}">
                <a16:creationId xmlns:a16="http://schemas.microsoft.com/office/drawing/2014/main" id="{7DED347F-7D77-46DB-A523-D73510CFED8A}"/>
              </a:ext>
            </a:extLst>
          </p:cNvPr>
          <p:cNvSpPr>
            <a:spLocks noGrp="1"/>
          </p:cNvSpPr>
          <p:nvPr/>
        </p:nvSpPr>
        <p:spPr>
          <a:xfrm>
            <a:off x="1009650" y="3638550"/>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Semantic model</a:t>
            </a:r>
          </a:p>
        </p:txBody>
      </p:sp>
      <p:sp>
        <p:nvSpPr>
          <p:cNvPr id="40" name="Feature card element 40">
            <a:extLst>
              <a:ext uri="{FF2B5EF4-FFF2-40B4-BE49-F238E27FC236}">
                <a16:creationId xmlns:a16="http://schemas.microsoft.com/office/drawing/2014/main" id="{5B2035A9-C0CE-4DE1-9D41-4CAF5343EB37}"/>
              </a:ext>
            </a:extLst>
          </p:cNvPr>
          <p:cNvSpPr>
            <a:spLocks noGrp="1"/>
          </p:cNvSpPr>
          <p:nvPr/>
        </p:nvSpPr>
        <p:spPr>
          <a:xfrm>
            <a:off x="685800" y="3981450"/>
            <a:ext cx="2886075" cy="86677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Model entities, relationships and metrics in your own business language (semantic models GA; ontologies in preview).</a:t>
            </a:r>
          </a:p>
        </p:txBody>
      </p:sp>
      <p:sp>
        <p:nvSpPr>
          <p:cNvPr id="41" name="Feature card element 41">
            <a:extLst>
              <a:ext uri="{FF2B5EF4-FFF2-40B4-BE49-F238E27FC236}">
                <a16:creationId xmlns:a16="http://schemas.microsoft.com/office/drawing/2014/main" id="{2365142D-408D-4E1F-8143-B310ACFE55F8}"/>
              </a:ext>
            </a:extLst>
          </p:cNvPr>
          <p:cNvSpPr>
            <a:spLocks noGrp="1"/>
          </p:cNvSpPr>
          <p:nvPr/>
        </p:nvSpPr>
        <p:spPr>
          <a:xfrm>
            <a:off x="3838575" y="3524250"/>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42" name="Feature card element 42"/>
          <p:cNvPicPr>
            <a:picLocks noChangeAspect="1"/>
          </p:cNvPicPr>
          <p:nvPr/>
        </p:nvPicPr>
        <p:blipFill>
          <a:blip r:embed="rId7"/>
          <a:stretch/>
        </p:blipFill>
        <p:spPr>
          <a:xfrm>
            <a:off x="3971925" y="3657600"/>
            <a:ext cx="228600" cy="228600"/>
          </a:xfrm>
          <a:prstGeom prst="rect">
            <a:avLst/>
          </a:prstGeom>
        </p:spPr>
      </p:pic>
      <p:sp>
        <p:nvSpPr>
          <p:cNvPr id="43" name="Feature card element 43">
            <a:extLst>
              <a:ext uri="{FF2B5EF4-FFF2-40B4-BE49-F238E27FC236}">
                <a16:creationId xmlns:a16="http://schemas.microsoft.com/office/drawing/2014/main" id="{FCF3F579-B635-4EEA-B851-E66CB569614C}"/>
              </a:ext>
            </a:extLst>
          </p:cNvPr>
          <p:cNvSpPr>
            <a:spLocks noGrp="1"/>
          </p:cNvSpPr>
          <p:nvPr/>
        </p:nvSpPr>
        <p:spPr>
          <a:xfrm>
            <a:off x="4295775" y="3638550"/>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Graph</a:t>
            </a:r>
          </a:p>
        </p:txBody>
      </p:sp>
      <p:sp>
        <p:nvSpPr>
          <p:cNvPr id="44" name="Feature card element 44">
            <a:extLst>
              <a:ext uri="{FF2B5EF4-FFF2-40B4-BE49-F238E27FC236}">
                <a16:creationId xmlns:a16="http://schemas.microsoft.com/office/drawing/2014/main" id="{0D7D0060-9784-4756-96E6-551A4809E57D}"/>
              </a:ext>
            </a:extLst>
          </p:cNvPr>
          <p:cNvSpPr>
            <a:spLocks noGrp="1"/>
          </p:cNvSpPr>
          <p:nvPr/>
        </p:nvSpPr>
        <p:spPr>
          <a:xfrm>
            <a:off x="3971925" y="3981450"/>
            <a:ext cx="2886075" cy="86677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Relationship-first engine connecting entities, systems and signals at scale (GA).</a:t>
            </a:r>
          </a:p>
        </p:txBody>
      </p:sp>
      <p:sp>
        <p:nvSpPr>
          <p:cNvPr id="45" name="Feature card element 45">
            <a:extLst>
              <a:ext uri="{FF2B5EF4-FFF2-40B4-BE49-F238E27FC236}">
                <a16:creationId xmlns:a16="http://schemas.microsoft.com/office/drawing/2014/main" id="{42C65E3E-FE17-4944-9A57-9A1F7D57CA39}"/>
              </a:ext>
            </a:extLst>
          </p:cNvPr>
          <p:cNvSpPr>
            <a:spLocks noGrp="1"/>
          </p:cNvSpPr>
          <p:nvPr/>
        </p:nvSpPr>
        <p:spPr>
          <a:xfrm>
            <a:off x="552450" y="5076825"/>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46" name="Feature card element 46"/>
          <p:cNvPicPr>
            <a:picLocks noChangeAspect="1"/>
          </p:cNvPicPr>
          <p:nvPr/>
        </p:nvPicPr>
        <p:blipFill>
          <a:blip r:embed="rId8"/>
          <a:stretch/>
        </p:blipFill>
        <p:spPr>
          <a:xfrm>
            <a:off x="685800" y="5210175"/>
            <a:ext cx="228600" cy="228600"/>
          </a:xfrm>
          <a:prstGeom prst="rect">
            <a:avLst/>
          </a:prstGeom>
        </p:spPr>
      </p:pic>
      <p:sp>
        <p:nvSpPr>
          <p:cNvPr id="47" name="Feature card element 47">
            <a:extLst>
              <a:ext uri="{FF2B5EF4-FFF2-40B4-BE49-F238E27FC236}">
                <a16:creationId xmlns:a16="http://schemas.microsoft.com/office/drawing/2014/main" id="{E653880C-B439-4476-8075-E771D93F1B9D}"/>
              </a:ext>
            </a:extLst>
          </p:cNvPr>
          <p:cNvSpPr>
            <a:spLocks noGrp="1"/>
          </p:cNvSpPr>
          <p:nvPr/>
        </p:nvSpPr>
        <p:spPr>
          <a:xfrm>
            <a:off x="1009650" y="5191125"/>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Data Agent</a:t>
            </a:r>
          </a:p>
        </p:txBody>
      </p:sp>
      <p:sp>
        <p:nvSpPr>
          <p:cNvPr id="48" name="Feature card element 48">
            <a:extLst>
              <a:ext uri="{FF2B5EF4-FFF2-40B4-BE49-F238E27FC236}">
                <a16:creationId xmlns:a16="http://schemas.microsoft.com/office/drawing/2014/main" id="{B2C6BB06-9101-4330-AC2A-D4E07A0CF8B9}"/>
              </a:ext>
            </a:extLst>
          </p:cNvPr>
          <p:cNvSpPr>
            <a:spLocks noGrp="1"/>
          </p:cNvSpPr>
          <p:nvPr/>
        </p:nvSpPr>
        <p:spPr>
          <a:xfrm>
            <a:off x="685800" y="5534025"/>
            <a:ext cx="2886075" cy="86677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Conversational analytics grounded in the ontology, answering in business terms.</a:t>
            </a:r>
          </a:p>
        </p:txBody>
      </p:sp>
      <p:sp>
        <p:nvSpPr>
          <p:cNvPr id="49" name="Feature card element 49">
            <a:extLst>
              <a:ext uri="{FF2B5EF4-FFF2-40B4-BE49-F238E27FC236}">
                <a16:creationId xmlns:a16="http://schemas.microsoft.com/office/drawing/2014/main" id="{3286E0ED-98DA-424F-9A17-A50AD708FD40}"/>
              </a:ext>
            </a:extLst>
          </p:cNvPr>
          <p:cNvSpPr>
            <a:spLocks noGrp="1"/>
          </p:cNvSpPr>
          <p:nvPr/>
        </p:nvSpPr>
        <p:spPr>
          <a:xfrm>
            <a:off x="3838575" y="5076825"/>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50" name="Feature card element 50"/>
          <p:cNvPicPr>
            <a:picLocks noChangeAspect="1"/>
          </p:cNvPicPr>
          <p:nvPr/>
        </p:nvPicPr>
        <p:blipFill>
          <a:blip r:embed="rId9"/>
          <a:stretch/>
        </p:blipFill>
        <p:spPr>
          <a:xfrm>
            <a:off x="3971925" y="5210175"/>
            <a:ext cx="228600" cy="228600"/>
          </a:xfrm>
          <a:prstGeom prst="rect">
            <a:avLst/>
          </a:prstGeom>
        </p:spPr>
      </p:pic>
      <p:sp>
        <p:nvSpPr>
          <p:cNvPr id="51" name="Feature card element 51">
            <a:extLst>
              <a:ext uri="{FF2B5EF4-FFF2-40B4-BE49-F238E27FC236}">
                <a16:creationId xmlns:a16="http://schemas.microsoft.com/office/drawing/2014/main" id="{8787B7E7-C98A-4E77-9FC3-2741D9A42D5B}"/>
              </a:ext>
            </a:extLst>
          </p:cNvPr>
          <p:cNvSpPr>
            <a:spLocks noGrp="1"/>
          </p:cNvSpPr>
          <p:nvPr/>
        </p:nvSpPr>
        <p:spPr>
          <a:xfrm>
            <a:off x="4295775" y="5191125"/>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Operations Agent</a:t>
            </a:r>
          </a:p>
        </p:txBody>
      </p:sp>
      <p:sp>
        <p:nvSpPr>
          <p:cNvPr id="52" name="Feature card element 52">
            <a:extLst>
              <a:ext uri="{FF2B5EF4-FFF2-40B4-BE49-F238E27FC236}">
                <a16:creationId xmlns:a16="http://schemas.microsoft.com/office/drawing/2014/main" id="{0183E94D-3F95-480B-AADC-7EE4A5D9D0F9}"/>
              </a:ext>
            </a:extLst>
          </p:cNvPr>
          <p:cNvSpPr>
            <a:spLocks noGrp="1"/>
          </p:cNvSpPr>
          <p:nvPr/>
        </p:nvSpPr>
        <p:spPr>
          <a:xfrm>
            <a:off x="3971925" y="5534025"/>
            <a:ext cx="2886075" cy="86677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Agentic AI that monitors live data, detects rule violations and acts — with approval.</a:t>
            </a:r>
          </a:p>
        </p:txBody>
      </p:sp>
      <p:sp>
        <p:nvSpPr>
          <p:cNvPr id="13" name="Shape 3">
            <a:extLst>
              <a:ext uri="{FF2B5EF4-FFF2-40B4-BE49-F238E27FC236}">
                <a16:creationId xmlns:a16="http://schemas.microsoft.com/office/drawing/2014/main" id="{D35D6451-F247-F2D7-32AA-8E4282D3A4FF}"/>
              </a:ext>
            </a:extLst>
          </p:cNvPr>
          <p:cNvSpPr/>
          <p:nvPr/>
        </p:nvSpPr>
        <p:spPr>
          <a:xfrm>
            <a:off x="434975" y="124206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3996184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assets/acuvate.png"/>
          <p:cNvPicPr>
            <a:picLocks noChangeAspect="1"/>
          </p:cNvPicPr>
          <p:nvPr/>
        </p:nvPicPr>
        <p:blipFill>
          <a:blip r:embed="rId4"/>
          <a:stretch>
            <a:fillRect/>
          </a:stretch>
        </p:blipFill>
        <p:spPr>
          <a:xfrm>
            <a:off x="9310180" y="263544"/>
            <a:ext cx="841248" cy="249474"/>
          </a:xfrm>
          <a:prstGeom prst="rect">
            <a:avLst/>
          </a:prstGeom>
        </p:spPr>
      </p:pic>
      <p:sp>
        <p:nvSpPr>
          <p:cNvPr id="3" name="Shape 0"/>
          <p:cNvSpPr/>
          <p:nvPr/>
        </p:nvSpPr>
        <p:spPr>
          <a:xfrm>
            <a:off x="10224580" y="237745"/>
            <a:ext cx="0" cy="282785"/>
          </a:xfrm>
          <a:prstGeom prst="line">
            <a:avLst/>
          </a:prstGeom>
          <a:noFill/>
          <a:ln w="12700">
            <a:solidFill>
              <a:srgbClr val="D9E1EC"/>
            </a:solidFill>
            <a:prstDash val="solid"/>
          </a:ln>
        </p:spPr>
        <p:txBody>
          <a:bodyPr/>
          <a:lstStyle/>
          <a:p>
            <a:endParaRPr lang="en-IN">
              <a:latin typeface="Open Sans"/>
              <a:ea typeface="Open Sans"/>
              <a:cs typeface="Open Sans"/>
            </a:endParaRPr>
          </a:p>
        </p:txBody>
      </p:sp>
      <p:pic>
        <p:nvPicPr>
          <p:cNvPr id="4" name="Image 1" descr="assets/microsoft.png"/>
          <p:cNvPicPr>
            <a:picLocks noChangeAspect="1"/>
          </p:cNvPicPr>
          <p:nvPr/>
        </p:nvPicPr>
        <p:blipFill>
          <a:blip r:embed="rId5"/>
          <a:stretch>
            <a:fillRect/>
          </a:stretch>
        </p:blipFill>
        <p:spPr>
          <a:xfrm>
            <a:off x="10316020" y="237745"/>
            <a:ext cx="1325880" cy="282785"/>
          </a:xfrm>
          <a:prstGeom prst="rect">
            <a:avLst/>
          </a:prstGeom>
        </p:spPr>
      </p:pic>
      <p:sp>
        <p:nvSpPr>
          <p:cNvPr id="5" name="Text 1"/>
          <p:cNvSpPr/>
          <p:nvPr/>
        </p:nvSpPr>
        <p:spPr>
          <a:xfrm>
            <a:off x="550228" y="315468"/>
            <a:ext cx="8229600" cy="274320"/>
          </a:xfrm>
          <a:prstGeom prst="rect">
            <a:avLst/>
          </a:prstGeom>
          <a:noFill/>
          <a:ln/>
        </p:spPr>
        <p:txBody>
          <a:bodyPr wrap="square" lIns="0" tIns="0" rIns="0" bIns="0" rtlCol="0" anchor="ctr"/>
          <a:lstStyle/>
          <a:p>
            <a:r>
              <a:rPr lang="en-US" sz="1250" b="1" kern="0" spc="200">
                <a:solidFill>
                  <a:srgbClr val="E58527"/>
                </a:solidFill>
                <a:latin typeface="Open Sans"/>
                <a:ea typeface="Open Sans"/>
                <a:cs typeface="Open Sans"/>
              </a:rPr>
              <a:t>MICROSOFT IQ FAMILY · COMPONENT 2 OF 4</a:t>
            </a:r>
            <a:endParaRPr lang="en-US" sz="1250">
              <a:solidFill>
                <a:srgbClr val="E58527"/>
              </a:solidFill>
              <a:latin typeface="Open Sans"/>
              <a:ea typeface="Open Sans"/>
              <a:cs typeface="Open Sans"/>
            </a:endParaRPr>
          </a:p>
        </p:txBody>
      </p:sp>
      <p:sp>
        <p:nvSpPr>
          <p:cNvPr id="6" name="Text 2"/>
          <p:cNvSpPr/>
          <p:nvPr/>
        </p:nvSpPr>
        <p:spPr>
          <a:xfrm>
            <a:off x="550228" y="629184"/>
            <a:ext cx="9326880" cy="868680"/>
          </a:xfrm>
          <a:prstGeom prst="rect">
            <a:avLst/>
          </a:prstGeom>
          <a:noFill/>
          <a:ln/>
        </p:spPr>
        <p:txBody>
          <a:bodyPr wrap="square" lIns="0" tIns="0" rIns="0" bIns="0" rtlCol="0" anchor="t"/>
          <a:lstStyle/>
          <a:p>
            <a:r>
              <a:rPr lang="en-US" sz="3200" b="1">
                <a:solidFill>
                  <a:srgbClr val="182C61"/>
                </a:solidFill>
                <a:latin typeface="Montserrat" pitchFamily="34" charset="0"/>
                <a:ea typeface="Montserrat" pitchFamily="34" charset="-122"/>
                <a:cs typeface="Montserrat" pitchFamily="34" charset="-120"/>
              </a:rPr>
              <a:t>Foundry IQ</a:t>
            </a:r>
            <a:endParaRPr lang="en-US" sz="3200">
              <a:latin typeface="Montserrat"/>
              <a:ea typeface="Montserrat"/>
              <a:cs typeface="Montserrat"/>
            </a:endParaRPr>
          </a:p>
        </p:txBody>
      </p:sp>
      <p:sp>
        <p:nvSpPr>
          <p:cNvPr id="7" name="Shape 3"/>
          <p:cNvSpPr/>
          <p:nvPr/>
        </p:nvSpPr>
        <p:spPr>
          <a:xfrm>
            <a:off x="550227" y="1391194"/>
            <a:ext cx="2320084" cy="347326"/>
          </a:xfrm>
          <a:prstGeom prst="roundRect">
            <a:avLst>
              <a:gd name="adj" fmla="val 50000"/>
            </a:avLst>
          </a:prstGeom>
          <a:solidFill>
            <a:srgbClr val="002060"/>
          </a:solidFill>
          <a:ln/>
        </p:spPr>
        <p:txBody>
          <a:bodyPr/>
          <a:lstStyle/>
          <a:p>
            <a:endParaRPr lang="en-IN">
              <a:latin typeface="Open Sans"/>
              <a:ea typeface="Open Sans"/>
              <a:cs typeface="Open Sans"/>
            </a:endParaRPr>
          </a:p>
        </p:txBody>
      </p:sp>
      <p:sp>
        <p:nvSpPr>
          <p:cNvPr id="8" name="Text 4"/>
          <p:cNvSpPr/>
          <p:nvPr/>
        </p:nvSpPr>
        <p:spPr>
          <a:xfrm>
            <a:off x="586951" y="1408139"/>
            <a:ext cx="2219098" cy="310896"/>
          </a:xfrm>
          <a:prstGeom prst="rect">
            <a:avLst/>
          </a:prstGeom>
          <a:noFill/>
          <a:ln/>
        </p:spPr>
        <p:txBody>
          <a:bodyPr wrap="square" lIns="0" tIns="0" rIns="0" bIns="0" rtlCol="0" anchor="ctr"/>
          <a:lstStyle/>
          <a:p>
            <a:pPr algn="ctr"/>
            <a:r>
              <a:rPr lang="en-US" sz="1100" b="1">
                <a:solidFill>
                  <a:srgbClr val="FFFFFF"/>
                </a:solidFill>
                <a:latin typeface="Open Sans" pitchFamily="34" charset="0"/>
                <a:ea typeface="Open Sans" pitchFamily="34" charset="-122"/>
                <a:cs typeface="Open Sans" pitchFamily="34" charset="-120"/>
              </a:rPr>
              <a:t>Policies &amp; documents context</a:t>
            </a:r>
            <a:endParaRPr lang="en-US" sz="1100">
              <a:latin typeface="Open Sans"/>
              <a:ea typeface="Open Sans"/>
              <a:cs typeface="Open Sans"/>
            </a:endParaRPr>
          </a:p>
        </p:txBody>
      </p:sp>
      <p:sp>
        <p:nvSpPr>
          <p:cNvPr id="9" name="Text 5"/>
          <p:cNvSpPr/>
          <p:nvPr/>
        </p:nvSpPr>
        <p:spPr>
          <a:xfrm>
            <a:off x="2994030" y="1457547"/>
            <a:ext cx="3657600" cy="310896"/>
          </a:xfrm>
          <a:prstGeom prst="rect">
            <a:avLst/>
          </a:prstGeom>
          <a:noFill/>
          <a:ln/>
        </p:spPr>
        <p:txBody>
          <a:bodyPr wrap="square" lIns="0" tIns="0" rIns="0" bIns="0" rtlCol="0" anchor="ctr"/>
          <a:lstStyle/>
          <a:p>
            <a:r>
              <a:rPr lang="en-US" sz="1100" i="1">
                <a:solidFill>
                  <a:srgbClr val="6B7280"/>
                </a:solidFill>
                <a:latin typeface="Open Sans" pitchFamily="34" charset="0"/>
                <a:ea typeface="Open Sans" pitchFamily="34" charset="-122"/>
                <a:cs typeface="Open Sans" pitchFamily="34" charset="-120"/>
              </a:rPr>
              <a:t>Azure AI Search</a:t>
            </a:r>
            <a:endParaRPr lang="en-US" sz="1100">
              <a:latin typeface="Open Sans"/>
              <a:ea typeface="Open Sans"/>
              <a:cs typeface="Open Sans"/>
            </a:endParaRPr>
          </a:p>
        </p:txBody>
      </p:sp>
      <p:sp>
        <p:nvSpPr>
          <p:cNvPr id="10" name="Text 6"/>
          <p:cNvSpPr/>
          <p:nvPr/>
        </p:nvSpPr>
        <p:spPr>
          <a:xfrm>
            <a:off x="550228" y="1938528"/>
            <a:ext cx="6400800" cy="868680"/>
          </a:xfrm>
          <a:prstGeom prst="rect">
            <a:avLst/>
          </a:prstGeom>
          <a:noFill/>
          <a:ln/>
        </p:spPr>
        <p:txBody>
          <a:bodyPr wrap="square" lIns="0" tIns="0" rIns="0" bIns="0" rtlCol="0" anchor="ctr"/>
          <a:lstStyle/>
          <a:p>
            <a:pPr>
              <a:lnSpc>
                <a:spcPct val="118000"/>
              </a:lnSpc>
            </a:pPr>
            <a:r>
              <a:rPr lang="en-US" sz="1400">
                <a:solidFill>
                  <a:srgbClr val="182C61"/>
                </a:solidFill>
                <a:latin typeface="Open Sans" pitchFamily="34" charset="0"/>
                <a:ea typeface="Open Sans" pitchFamily="34" charset="-122"/>
                <a:cs typeface="Open Sans" pitchFamily="34" charset="-120"/>
              </a:rPr>
              <a:t>Foundry IQ provides context on your organization's policies and authoritative documents. Built on Azure AI Search, it grounds agents in unstructured knowledge through reusable knowledge bases.</a:t>
            </a:r>
            <a:endParaRPr lang="en-US" sz="1400">
              <a:latin typeface="Open Sans"/>
              <a:ea typeface="Open Sans"/>
              <a:cs typeface="Open Sans"/>
            </a:endParaRPr>
          </a:p>
        </p:txBody>
      </p:sp>
      <p:sp>
        <p:nvSpPr>
          <p:cNvPr id="23" name="Shape 15"/>
          <p:cNvSpPr/>
          <p:nvPr/>
        </p:nvSpPr>
        <p:spPr>
          <a:xfrm>
            <a:off x="7362508" y="1938528"/>
            <a:ext cx="4279392" cy="4160520"/>
          </a:xfrm>
          <a:prstGeom prst="roundRect">
            <a:avLst>
              <a:gd name="adj" fmla="val 1758"/>
            </a:avLst>
          </a:prstGeom>
          <a:solidFill>
            <a:srgbClr val="243D78"/>
          </a:solidFill>
          <a:ln/>
          <a:effectLst>
            <a:outerShdw blurRad="88900" dist="25400" dir="5400000" algn="bl" rotWithShape="0">
              <a:srgbClr val="5C6E89">
                <a:alpha val="18000"/>
              </a:srgbClr>
            </a:outerShdw>
          </a:effectLst>
        </p:spPr>
        <p:txBody>
          <a:bodyPr/>
          <a:lstStyle/>
          <a:p>
            <a:endParaRPr lang="en-IN">
              <a:latin typeface="Open Sans"/>
              <a:ea typeface="Open Sans"/>
              <a:cs typeface="Open Sans"/>
            </a:endParaRPr>
          </a:p>
        </p:txBody>
      </p:sp>
      <p:sp>
        <p:nvSpPr>
          <p:cNvPr id="24" name="Text 16"/>
          <p:cNvSpPr/>
          <p:nvPr/>
        </p:nvSpPr>
        <p:spPr>
          <a:xfrm>
            <a:off x="7655116" y="2194560"/>
            <a:ext cx="3730752" cy="274320"/>
          </a:xfrm>
          <a:prstGeom prst="rect">
            <a:avLst/>
          </a:prstGeom>
          <a:noFill/>
          <a:ln/>
        </p:spPr>
        <p:txBody>
          <a:bodyPr wrap="square" lIns="0" tIns="0" rIns="0" bIns="0" rtlCol="0" anchor="ctr"/>
          <a:lstStyle/>
          <a:p>
            <a:r>
              <a:rPr lang="en-US" sz="1050" b="1" kern="0" spc="200">
                <a:solidFill>
                  <a:srgbClr val="A9BAD9"/>
                </a:solidFill>
                <a:latin typeface="Open Sans" pitchFamily="34" charset="0"/>
                <a:ea typeface="Open Sans" pitchFamily="34" charset="-122"/>
                <a:cs typeface="Open Sans" pitchFamily="34" charset="-120"/>
              </a:rPr>
              <a:t>WHERE IT SITS</a:t>
            </a:r>
            <a:endParaRPr lang="en-US" sz="1050">
              <a:latin typeface="Open Sans"/>
              <a:ea typeface="Open Sans"/>
              <a:cs typeface="Open Sans"/>
            </a:endParaRPr>
          </a:p>
        </p:txBody>
      </p:sp>
      <p:sp>
        <p:nvSpPr>
          <p:cNvPr id="25" name="Shape 17"/>
          <p:cNvSpPr/>
          <p:nvPr/>
        </p:nvSpPr>
        <p:spPr>
          <a:xfrm>
            <a:off x="7655116" y="2688336"/>
            <a:ext cx="3694176" cy="548640"/>
          </a:xfrm>
          <a:prstGeom prst="roundRect">
            <a:avLst>
              <a:gd name="adj" fmla="val 8333"/>
            </a:avLst>
          </a:prstGeom>
          <a:solidFill>
            <a:srgbClr val="304B85"/>
          </a:solidFill>
          <a:ln/>
        </p:spPr>
        <p:txBody>
          <a:bodyPr/>
          <a:lstStyle/>
          <a:p>
            <a:endParaRPr lang="en-IN">
              <a:latin typeface="Open Sans"/>
              <a:ea typeface="Open Sans"/>
              <a:cs typeface="Open Sans"/>
            </a:endParaRPr>
          </a:p>
        </p:txBody>
      </p:sp>
      <p:sp>
        <p:nvSpPr>
          <p:cNvPr id="26" name="Text 18"/>
          <p:cNvSpPr/>
          <p:nvPr/>
        </p:nvSpPr>
        <p:spPr>
          <a:xfrm>
            <a:off x="7819708" y="268833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Docs, SharePoint, </a:t>
            </a:r>
            <a:r>
              <a:rPr lang="en-US" sz="1150" err="1">
                <a:solidFill>
                  <a:srgbClr val="FFFFFF"/>
                </a:solidFill>
                <a:latin typeface="Open Sans" pitchFamily="34" charset="0"/>
                <a:ea typeface="Open Sans" pitchFamily="34" charset="-122"/>
                <a:cs typeface="Open Sans" pitchFamily="34" charset="-120"/>
              </a:rPr>
              <a:t>OneLake</a:t>
            </a:r>
            <a:r>
              <a:rPr lang="en-US" sz="1150">
                <a:solidFill>
                  <a:srgbClr val="FFFFFF"/>
                </a:solidFill>
                <a:latin typeface="Open Sans" pitchFamily="34" charset="0"/>
                <a:ea typeface="Open Sans" pitchFamily="34" charset="-122"/>
                <a:cs typeface="Open Sans" pitchFamily="34" charset="-120"/>
              </a:rPr>
              <a:t>, Web MCP</a:t>
            </a:r>
            <a:endParaRPr lang="en-US" sz="1150">
              <a:latin typeface="Open Sans"/>
              <a:ea typeface="Open Sans"/>
              <a:cs typeface="Open Sans"/>
            </a:endParaRPr>
          </a:p>
        </p:txBody>
      </p:sp>
      <p:sp>
        <p:nvSpPr>
          <p:cNvPr id="27" name="Text 19"/>
          <p:cNvSpPr/>
          <p:nvPr/>
        </p:nvSpPr>
        <p:spPr>
          <a:xfrm>
            <a:off x="9365044" y="321868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latin typeface="Open Sans"/>
              <a:ea typeface="Open Sans"/>
              <a:cs typeface="Open Sans"/>
            </a:endParaRPr>
          </a:p>
        </p:txBody>
      </p:sp>
      <p:sp>
        <p:nvSpPr>
          <p:cNvPr id="28" name="Shape 20"/>
          <p:cNvSpPr/>
          <p:nvPr/>
        </p:nvSpPr>
        <p:spPr>
          <a:xfrm>
            <a:off x="7655116" y="3419856"/>
            <a:ext cx="3694176" cy="548640"/>
          </a:xfrm>
          <a:prstGeom prst="roundRect">
            <a:avLst>
              <a:gd name="adj" fmla="val 8333"/>
            </a:avLst>
          </a:prstGeom>
          <a:solidFill>
            <a:srgbClr val="304B85"/>
          </a:solidFill>
          <a:ln/>
        </p:spPr>
        <p:txBody>
          <a:bodyPr/>
          <a:lstStyle/>
          <a:p>
            <a:endParaRPr lang="en-IN">
              <a:latin typeface="Open Sans"/>
              <a:ea typeface="Open Sans"/>
              <a:cs typeface="Open Sans"/>
            </a:endParaRPr>
          </a:p>
        </p:txBody>
      </p:sp>
      <p:sp>
        <p:nvSpPr>
          <p:cNvPr id="29" name="Text 21"/>
          <p:cNvSpPr/>
          <p:nvPr/>
        </p:nvSpPr>
        <p:spPr>
          <a:xfrm>
            <a:off x="7819708" y="341985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Curation + agentic retrieval</a:t>
            </a:r>
            <a:endParaRPr lang="en-US" sz="1150">
              <a:latin typeface="Open Sans"/>
              <a:ea typeface="Open Sans"/>
              <a:cs typeface="Open Sans"/>
            </a:endParaRPr>
          </a:p>
        </p:txBody>
      </p:sp>
      <p:sp>
        <p:nvSpPr>
          <p:cNvPr id="30" name="Text 22"/>
          <p:cNvSpPr/>
          <p:nvPr/>
        </p:nvSpPr>
        <p:spPr>
          <a:xfrm>
            <a:off x="9365044" y="395020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latin typeface="Open Sans"/>
              <a:ea typeface="Open Sans"/>
              <a:cs typeface="Open Sans"/>
            </a:endParaRPr>
          </a:p>
        </p:txBody>
      </p:sp>
      <p:sp>
        <p:nvSpPr>
          <p:cNvPr id="31" name="Shape 23"/>
          <p:cNvSpPr/>
          <p:nvPr/>
        </p:nvSpPr>
        <p:spPr>
          <a:xfrm>
            <a:off x="7655116" y="4151376"/>
            <a:ext cx="3694176" cy="548640"/>
          </a:xfrm>
          <a:prstGeom prst="roundRect">
            <a:avLst>
              <a:gd name="adj" fmla="val 8333"/>
            </a:avLst>
          </a:prstGeom>
          <a:solidFill>
            <a:srgbClr val="304B85"/>
          </a:solidFill>
          <a:ln/>
        </p:spPr>
        <p:txBody>
          <a:bodyPr/>
          <a:lstStyle/>
          <a:p>
            <a:endParaRPr lang="en-IN">
              <a:latin typeface="Open Sans"/>
              <a:ea typeface="Open Sans"/>
              <a:cs typeface="Open Sans"/>
            </a:endParaRPr>
          </a:p>
        </p:txBody>
      </p:sp>
      <p:sp>
        <p:nvSpPr>
          <p:cNvPr id="32" name="Text 24"/>
          <p:cNvSpPr/>
          <p:nvPr/>
        </p:nvSpPr>
        <p:spPr>
          <a:xfrm>
            <a:off x="7819708" y="415137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Knowledge bases for agents</a:t>
            </a:r>
            <a:endParaRPr lang="en-US" sz="1150">
              <a:latin typeface="Open Sans"/>
              <a:ea typeface="Open Sans"/>
              <a:cs typeface="Open Sans"/>
            </a:endParaRPr>
          </a:p>
        </p:txBody>
      </p:sp>
      <p:sp>
        <p:nvSpPr>
          <p:cNvPr id="33" name="Text 25"/>
          <p:cNvSpPr/>
          <p:nvPr/>
        </p:nvSpPr>
        <p:spPr>
          <a:xfrm>
            <a:off x="9365044" y="468172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latin typeface="Open Sans"/>
              <a:ea typeface="Open Sans"/>
              <a:cs typeface="Open Sans"/>
            </a:endParaRPr>
          </a:p>
        </p:txBody>
      </p:sp>
      <p:sp>
        <p:nvSpPr>
          <p:cNvPr id="34" name="Shape 26"/>
          <p:cNvSpPr/>
          <p:nvPr/>
        </p:nvSpPr>
        <p:spPr>
          <a:xfrm>
            <a:off x="7655116" y="4882896"/>
            <a:ext cx="3694176" cy="548640"/>
          </a:xfrm>
          <a:prstGeom prst="roundRect">
            <a:avLst>
              <a:gd name="adj" fmla="val 8333"/>
            </a:avLst>
          </a:prstGeom>
          <a:solidFill>
            <a:srgbClr val="E58527"/>
          </a:solidFill>
          <a:ln/>
        </p:spPr>
        <p:txBody>
          <a:bodyPr/>
          <a:lstStyle/>
          <a:p>
            <a:endParaRPr lang="en-IN">
              <a:latin typeface="Open Sans"/>
              <a:ea typeface="Open Sans"/>
              <a:cs typeface="Open Sans"/>
            </a:endParaRPr>
          </a:p>
        </p:txBody>
      </p:sp>
      <p:sp>
        <p:nvSpPr>
          <p:cNvPr id="35" name="Text 27"/>
          <p:cNvSpPr/>
          <p:nvPr/>
        </p:nvSpPr>
        <p:spPr>
          <a:xfrm>
            <a:off x="7819708" y="4882896"/>
            <a:ext cx="3364992" cy="548640"/>
          </a:xfrm>
          <a:prstGeom prst="rect">
            <a:avLst/>
          </a:prstGeom>
          <a:noFill/>
          <a:ln/>
        </p:spPr>
        <p:txBody>
          <a:bodyPr wrap="square" lIns="0" tIns="0" rIns="0" bIns="0" rtlCol="0" anchor="ctr"/>
          <a:lstStyle/>
          <a:p>
            <a:r>
              <a:rPr lang="en-US" sz="1150" b="1">
                <a:solidFill>
                  <a:srgbClr val="FFFFFF"/>
                </a:solidFill>
                <a:latin typeface="Open Sans" pitchFamily="34" charset="0"/>
                <a:ea typeface="Open Sans" pitchFamily="34" charset="-122"/>
                <a:cs typeface="Open Sans" pitchFamily="34" charset="-120"/>
              </a:rPr>
              <a:t>Grounded, cited answers</a:t>
            </a:r>
            <a:endParaRPr lang="en-US" sz="1150">
              <a:latin typeface="Open Sans"/>
              <a:ea typeface="Open Sans"/>
              <a:cs typeface="Open Sans"/>
            </a:endParaRPr>
          </a:p>
        </p:txBody>
      </p:sp>
      <p:sp>
        <p:nvSpPr>
          <p:cNvPr id="36" name="Text 28"/>
          <p:cNvSpPr/>
          <p:nvPr/>
        </p:nvSpPr>
        <p:spPr>
          <a:xfrm>
            <a:off x="11550460" y="6492240"/>
            <a:ext cx="365760" cy="256032"/>
          </a:xfrm>
          <a:prstGeom prst="rect">
            <a:avLst/>
          </a:prstGeom>
          <a:noFill/>
          <a:ln/>
        </p:spPr>
        <p:txBody>
          <a:bodyPr wrap="square" lIns="0" tIns="0" rIns="0" bIns="0" rtlCol="0" anchor="ctr"/>
          <a:lstStyle/>
          <a:p>
            <a:pPr algn="r"/>
            <a:r>
              <a:rPr lang="en-US" sz="900">
                <a:solidFill>
                  <a:srgbClr val="6B7280"/>
                </a:solidFill>
                <a:latin typeface="Open Sans" pitchFamily="34" charset="0"/>
                <a:ea typeface="Open Sans" pitchFamily="34" charset="-122"/>
                <a:cs typeface="Open Sans" pitchFamily="34" charset="-120"/>
              </a:rPr>
              <a:t>7</a:t>
            </a:r>
            <a:endParaRPr lang="en-US" sz="900">
              <a:latin typeface="Open Sans"/>
              <a:ea typeface="Open Sans"/>
              <a:cs typeface="Open Sans"/>
            </a:endParaRPr>
          </a:p>
        </p:txBody>
      </p:sp>
      <p:sp>
        <p:nvSpPr>
          <p:cNvPr id="14" name="Shape 26">
            <a:extLst>
              <a:ext uri="{FF2B5EF4-FFF2-40B4-BE49-F238E27FC236}">
                <a16:creationId xmlns:a16="http://schemas.microsoft.com/office/drawing/2014/main" id="{C1192DE4-7A11-92E6-D6F2-8BAA583E25C6}"/>
              </a:ext>
            </a:extLst>
          </p:cNvPr>
          <p:cNvSpPr/>
          <p:nvPr/>
        </p:nvSpPr>
        <p:spPr>
          <a:xfrm>
            <a:off x="568644" y="5657850"/>
            <a:ext cx="6422705" cy="992640"/>
          </a:xfrm>
          <a:prstGeom prst="roundRect">
            <a:avLst>
              <a:gd name="adj" fmla="val 5469"/>
            </a:avLst>
          </a:prstGeom>
          <a:solidFill>
            <a:srgbClr val="EEF2F8"/>
          </a:solidFill>
          <a:ln w="12700">
            <a:solidFill>
              <a:srgbClr val="42619D"/>
            </a:solidFill>
            <a:prstDash val="solid"/>
          </a:ln>
        </p:spPr>
        <p:txBody>
          <a:bodyPr/>
          <a:lstStyle/>
          <a:p>
            <a:endParaRPr lang="en-IN">
              <a:latin typeface="Open Sans"/>
              <a:ea typeface="Open Sans"/>
              <a:cs typeface="Open Sans"/>
            </a:endParaRPr>
          </a:p>
        </p:txBody>
      </p:sp>
      <p:sp>
        <p:nvSpPr>
          <p:cNvPr id="15" name="Text 28">
            <a:extLst>
              <a:ext uri="{FF2B5EF4-FFF2-40B4-BE49-F238E27FC236}">
                <a16:creationId xmlns:a16="http://schemas.microsoft.com/office/drawing/2014/main" id="{DBA5CD05-1DE7-9659-A7B9-6FE1DAFB56C7}"/>
              </a:ext>
            </a:extLst>
          </p:cNvPr>
          <p:cNvSpPr/>
          <p:nvPr/>
        </p:nvSpPr>
        <p:spPr>
          <a:xfrm>
            <a:off x="907870" y="5980178"/>
            <a:ext cx="5903858" cy="604890"/>
          </a:xfrm>
          <a:prstGeom prst="rect">
            <a:avLst/>
          </a:prstGeom>
          <a:noFill/>
          <a:ln/>
        </p:spPr>
        <p:txBody>
          <a:bodyPr wrap="square" lIns="0" tIns="0" rIns="0" bIns="0" rtlCol="0" anchor="ctr"/>
          <a:lstStyle/>
          <a:p>
            <a:pPr marL="0" indent="0">
              <a:lnSpc>
                <a:spcPct val="105000"/>
              </a:lnSpc>
              <a:buNone/>
            </a:pPr>
            <a:r>
              <a:rPr lang="en-US" sz="1050">
                <a:solidFill>
                  <a:srgbClr val="182C61"/>
                </a:solidFill>
                <a:latin typeface="Open Sans" pitchFamily="34" charset="0"/>
                <a:ea typeface="Open Sans" pitchFamily="34" charset="-122"/>
                <a:cs typeface="Open Sans" pitchFamily="34" charset="-120"/>
              </a:rPr>
              <a:t>Retrieval-Augmented Generation — the agent fetches relevant facts from your data at query time and adds them to the prompt, so answers are grounded in your content rather than the model's memory. Foundry IQ delivers this as a managed service.</a:t>
            </a:r>
            <a:endParaRPr lang="en-US" sz="1050">
              <a:latin typeface="Open Sans"/>
              <a:ea typeface="Open Sans"/>
              <a:cs typeface="Open Sans"/>
            </a:endParaRPr>
          </a:p>
        </p:txBody>
      </p:sp>
      <p:sp>
        <p:nvSpPr>
          <p:cNvPr id="17" name="Text 27">
            <a:extLst>
              <a:ext uri="{FF2B5EF4-FFF2-40B4-BE49-F238E27FC236}">
                <a16:creationId xmlns:a16="http://schemas.microsoft.com/office/drawing/2014/main" id="{BBAA93F2-310A-D50D-D729-E628372AF966}"/>
              </a:ext>
            </a:extLst>
          </p:cNvPr>
          <p:cNvSpPr/>
          <p:nvPr/>
        </p:nvSpPr>
        <p:spPr>
          <a:xfrm>
            <a:off x="894807" y="5779013"/>
            <a:ext cx="5545763" cy="217140"/>
          </a:xfrm>
          <a:prstGeom prst="rect">
            <a:avLst/>
          </a:prstGeom>
          <a:noFill/>
          <a:ln/>
        </p:spPr>
        <p:txBody>
          <a:bodyPr wrap="square" lIns="0" tIns="0" rIns="0" bIns="0" rtlCol="0" anchor="ctr"/>
          <a:lstStyle/>
          <a:p>
            <a:pPr marL="0" indent="0">
              <a:buNone/>
            </a:pPr>
            <a:r>
              <a:rPr lang="en-US" sz="1300" b="1">
                <a:solidFill>
                  <a:srgbClr val="42619D"/>
                </a:solidFill>
                <a:latin typeface="Open Sans" pitchFamily="34" charset="0"/>
                <a:ea typeface="Open Sans" pitchFamily="34" charset="-122"/>
                <a:cs typeface="Open Sans" pitchFamily="34" charset="-120"/>
              </a:rPr>
              <a:t>What is RAG?</a:t>
            </a:r>
            <a:endParaRPr lang="en-US" sz="1300">
              <a:latin typeface="Open Sans"/>
              <a:ea typeface="Open Sans"/>
              <a:cs typeface="Open Sans"/>
            </a:endParaRPr>
          </a:p>
        </p:txBody>
      </p:sp>
      <p:pic>
        <p:nvPicPr>
          <p:cNvPr id="11" name="Picture 10">
            <a:extLst>
              <a:ext uri="{FF2B5EF4-FFF2-40B4-BE49-F238E27FC236}">
                <a16:creationId xmlns:a16="http://schemas.microsoft.com/office/drawing/2014/main" id="{D7C6E7CD-FB50-09D0-F8B7-688DE87F18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7" name="Feature card element 37">
            <a:extLst>
              <a:ext uri="{FF2B5EF4-FFF2-40B4-BE49-F238E27FC236}">
                <a16:creationId xmlns:a16="http://schemas.microsoft.com/office/drawing/2014/main" id="{C5311C4F-CDEE-4492-87BF-B2FC7963C39A}"/>
              </a:ext>
            </a:extLst>
          </p:cNvPr>
          <p:cNvSpPr>
            <a:spLocks noGrp="1"/>
          </p:cNvSpPr>
          <p:nvPr/>
        </p:nvSpPr>
        <p:spPr>
          <a:xfrm>
            <a:off x="552450" y="2952750"/>
            <a:ext cx="3152775" cy="1238250"/>
          </a:xfrm>
          <a:prstGeom prst="roundRect">
            <a:avLst>
              <a:gd name="adj" fmla="val 7692"/>
            </a:avLst>
          </a:prstGeom>
          <a:solidFill>
            <a:srgbClr val="F4F6FA"/>
          </a:solidFill>
          <a:ln w="9525">
            <a:solidFill>
              <a:srgbClr val="DCE3F0"/>
            </a:solidFill>
          </a:ln>
        </p:spPr>
        <p:txBody>
          <a:bodyPr/>
          <a:lstStyle/>
          <a:p>
            <a:endParaRPr lang="en-US"/>
          </a:p>
        </p:txBody>
      </p:sp>
      <p:pic>
        <p:nvPicPr>
          <p:cNvPr id="38" name="Feature card element 38"/>
          <p:cNvPicPr>
            <a:picLocks noChangeAspect="1"/>
          </p:cNvPicPr>
          <p:nvPr/>
        </p:nvPicPr>
        <p:blipFill>
          <a:blip r:embed="rId7"/>
          <a:stretch/>
        </p:blipFill>
        <p:spPr>
          <a:xfrm>
            <a:off x="685800" y="3086100"/>
            <a:ext cx="228600" cy="228600"/>
          </a:xfrm>
          <a:prstGeom prst="rect">
            <a:avLst/>
          </a:prstGeom>
        </p:spPr>
      </p:pic>
      <p:sp>
        <p:nvSpPr>
          <p:cNvPr id="39" name="Feature card element 39">
            <a:extLst>
              <a:ext uri="{FF2B5EF4-FFF2-40B4-BE49-F238E27FC236}">
                <a16:creationId xmlns:a16="http://schemas.microsoft.com/office/drawing/2014/main" id="{F9B5CF4A-9B66-47D4-872F-AC03D4E6EE94}"/>
              </a:ext>
            </a:extLst>
          </p:cNvPr>
          <p:cNvSpPr>
            <a:spLocks noGrp="1"/>
          </p:cNvSpPr>
          <p:nvPr/>
        </p:nvSpPr>
        <p:spPr>
          <a:xfrm>
            <a:off x="1009650" y="3067050"/>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Curated retrieval</a:t>
            </a:r>
          </a:p>
        </p:txBody>
      </p:sp>
      <p:sp>
        <p:nvSpPr>
          <p:cNvPr id="40" name="Feature card element 40">
            <a:extLst>
              <a:ext uri="{FF2B5EF4-FFF2-40B4-BE49-F238E27FC236}">
                <a16:creationId xmlns:a16="http://schemas.microsoft.com/office/drawing/2014/main" id="{C7C6857B-5EAE-4814-A9D9-25D4D5AF1E90}"/>
              </a:ext>
            </a:extLst>
          </p:cNvPr>
          <p:cNvSpPr>
            <a:spLocks noGrp="1"/>
          </p:cNvSpPr>
          <p:nvPr/>
        </p:nvSpPr>
        <p:spPr>
          <a:xfrm>
            <a:off x="685800" y="3409950"/>
            <a:ext cx="2886075" cy="685800"/>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Defines which sources to use and serves the most relevant info to agents.</a:t>
            </a:r>
          </a:p>
        </p:txBody>
      </p:sp>
      <p:sp>
        <p:nvSpPr>
          <p:cNvPr id="41" name="Feature card element 41">
            <a:extLst>
              <a:ext uri="{FF2B5EF4-FFF2-40B4-BE49-F238E27FC236}">
                <a16:creationId xmlns:a16="http://schemas.microsoft.com/office/drawing/2014/main" id="{016B8BCD-B3EC-4E3B-A793-2CC3F322045B}"/>
              </a:ext>
            </a:extLst>
          </p:cNvPr>
          <p:cNvSpPr>
            <a:spLocks noGrp="1"/>
          </p:cNvSpPr>
          <p:nvPr/>
        </p:nvSpPr>
        <p:spPr>
          <a:xfrm>
            <a:off x="3838575" y="2952750"/>
            <a:ext cx="3152775" cy="1238250"/>
          </a:xfrm>
          <a:prstGeom prst="roundRect">
            <a:avLst>
              <a:gd name="adj" fmla="val 7692"/>
            </a:avLst>
          </a:prstGeom>
          <a:solidFill>
            <a:srgbClr val="F4F6FA"/>
          </a:solidFill>
          <a:ln w="9525">
            <a:solidFill>
              <a:srgbClr val="DCE3F0"/>
            </a:solidFill>
          </a:ln>
        </p:spPr>
        <p:txBody>
          <a:bodyPr/>
          <a:lstStyle/>
          <a:p>
            <a:endParaRPr lang="en-US"/>
          </a:p>
        </p:txBody>
      </p:sp>
      <p:pic>
        <p:nvPicPr>
          <p:cNvPr id="42" name="Feature card element 42"/>
          <p:cNvPicPr>
            <a:picLocks noChangeAspect="1"/>
          </p:cNvPicPr>
          <p:nvPr/>
        </p:nvPicPr>
        <p:blipFill>
          <a:blip r:embed="rId8"/>
          <a:stretch/>
        </p:blipFill>
        <p:spPr>
          <a:xfrm>
            <a:off x="3971925" y="3086100"/>
            <a:ext cx="228600" cy="228600"/>
          </a:xfrm>
          <a:prstGeom prst="rect">
            <a:avLst/>
          </a:prstGeom>
        </p:spPr>
      </p:pic>
      <p:sp>
        <p:nvSpPr>
          <p:cNvPr id="43" name="Feature card element 43">
            <a:extLst>
              <a:ext uri="{FF2B5EF4-FFF2-40B4-BE49-F238E27FC236}">
                <a16:creationId xmlns:a16="http://schemas.microsoft.com/office/drawing/2014/main" id="{01B3BFA1-E257-43FD-A88A-53532BDE829D}"/>
              </a:ext>
            </a:extLst>
          </p:cNvPr>
          <p:cNvSpPr>
            <a:spLocks noGrp="1"/>
          </p:cNvSpPr>
          <p:nvPr/>
        </p:nvSpPr>
        <p:spPr>
          <a:xfrm>
            <a:off x="4295775" y="3067050"/>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Knowledge bases</a:t>
            </a:r>
          </a:p>
        </p:txBody>
      </p:sp>
      <p:sp>
        <p:nvSpPr>
          <p:cNvPr id="44" name="Feature card element 44">
            <a:extLst>
              <a:ext uri="{FF2B5EF4-FFF2-40B4-BE49-F238E27FC236}">
                <a16:creationId xmlns:a16="http://schemas.microsoft.com/office/drawing/2014/main" id="{98F40EB5-02AF-4942-A759-01FACCF12DE5}"/>
              </a:ext>
            </a:extLst>
          </p:cNvPr>
          <p:cNvSpPr>
            <a:spLocks noGrp="1"/>
          </p:cNvSpPr>
          <p:nvPr/>
        </p:nvSpPr>
        <p:spPr>
          <a:xfrm>
            <a:off x="3971925" y="3409950"/>
            <a:ext cx="2886075" cy="685800"/>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Reusable, governed knowledge shared across many agents and apps.</a:t>
            </a:r>
          </a:p>
        </p:txBody>
      </p:sp>
      <p:sp>
        <p:nvSpPr>
          <p:cNvPr id="45" name="Feature card element 45">
            <a:extLst>
              <a:ext uri="{FF2B5EF4-FFF2-40B4-BE49-F238E27FC236}">
                <a16:creationId xmlns:a16="http://schemas.microsoft.com/office/drawing/2014/main" id="{6722AD1C-6A23-4A35-B6F1-1327394C3AB0}"/>
              </a:ext>
            </a:extLst>
          </p:cNvPr>
          <p:cNvSpPr>
            <a:spLocks noGrp="1"/>
          </p:cNvSpPr>
          <p:nvPr/>
        </p:nvSpPr>
        <p:spPr>
          <a:xfrm>
            <a:off x="552450" y="4324350"/>
            <a:ext cx="3152775" cy="1238250"/>
          </a:xfrm>
          <a:prstGeom prst="roundRect">
            <a:avLst>
              <a:gd name="adj" fmla="val 7692"/>
            </a:avLst>
          </a:prstGeom>
          <a:solidFill>
            <a:srgbClr val="F4F6FA"/>
          </a:solidFill>
          <a:ln w="9525">
            <a:solidFill>
              <a:srgbClr val="DCE3F0"/>
            </a:solidFill>
          </a:ln>
        </p:spPr>
        <p:txBody>
          <a:bodyPr/>
          <a:lstStyle/>
          <a:p>
            <a:endParaRPr lang="en-US"/>
          </a:p>
        </p:txBody>
      </p:sp>
      <p:pic>
        <p:nvPicPr>
          <p:cNvPr id="46" name="Feature card element 46"/>
          <p:cNvPicPr>
            <a:picLocks noChangeAspect="1"/>
          </p:cNvPicPr>
          <p:nvPr/>
        </p:nvPicPr>
        <p:blipFill>
          <a:blip r:embed="rId9"/>
          <a:stretch/>
        </p:blipFill>
        <p:spPr>
          <a:xfrm>
            <a:off x="685800" y="4457700"/>
            <a:ext cx="228600" cy="228600"/>
          </a:xfrm>
          <a:prstGeom prst="rect">
            <a:avLst/>
          </a:prstGeom>
        </p:spPr>
      </p:pic>
      <p:sp>
        <p:nvSpPr>
          <p:cNvPr id="47" name="Feature card element 47">
            <a:extLst>
              <a:ext uri="{FF2B5EF4-FFF2-40B4-BE49-F238E27FC236}">
                <a16:creationId xmlns:a16="http://schemas.microsoft.com/office/drawing/2014/main" id="{E141BE3C-E7D3-4B71-BB80-C57289D4BEB3}"/>
              </a:ext>
            </a:extLst>
          </p:cNvPr>
          <p:cNvSpPr>
            <a:spLocks noGrp="1"/>
          </p:cNvSpPr>
          <p:nvPr/>
        </p:nvSpPr>
        <p:spPr>
          <a:xfrm>
            <a:off x="1009650" y="4438650"/>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Grounded &amp; cited</a:t>
            </a:r>
          </a:p>
        </p:txBody>
      </p:sp>
      <p:sp>
        <p:nvSpPr>
          <p:cNvPr id="48" name="Feature card element 48">
            <a:extLst>
              <a:ext uri="{FF2B5EF4-FFF2-40B4-BE49-F238E27FC236}">
                <a16:creationId xmlns:a16="http://schemas.microsoft.com/office/drawing/2014/main" id="{280B61C2-D16D-402E-B386-1E8CF139B4E4}"/>
              </a:ext>
            </a:extLst>
          </p:cNvPr>
          <p:cNvSpPr>
            <a:spLocks noGrp="1"/>
          </p:cNvSpPr>
          <p:nvPr/>
        </p:nvSpPr>
        <p:spPr>
          <a:xfrm>
            <a:off x="685800" y="4781550"/>
            <a:ext cx="2886075" cy="685800"/>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Permission-aware answers with citations; security and compliance enforced.</a:t>
            </a:r>
          </a:p>
        </p:txBody>
      </p:sp>
      <p:sp>
        <p:nvSpPr>
          <p:cNvPr id="49" name="Feature card element 49">
            <a:extLst>
              <a:ext uri="{FF2B5EF4-FFF2-40B4-BE49-F238E27FC236}">
                <a16:creationId xmlns:a16="http://schemas.microsoft.com/office/drawing/2014/main" id="{2FC66CFC-A7D9-4941-BEB7-DA385A1062BB}"/>
              </a:ext>
            </a:extLst>
          </p:cNvPr>
          <p:cNvSpPr>
            <a:spLocks noGrp="1"/>
          </p:cNvSpPr>
          <p:nvPr/>
        </p:nvSpPr>
        <p:spPr>
          <a:xfrm>
            <a:off x="3838575" y="4324350"/>
            <a:ext cx="3152775" cy="1238250"/>
          </a:xfrm>
          <a:prstGeom prst="roundRect">
            <a:avLst>
              <a:gd name="adj" fmla="val 7692"/>
            </a:avLst>
          </a:prstGeom>
          <a:solidFill>
            <a:srgbClr val="F4F6FA"/>
          </a:solidFill>
          <a:ln w="9525">
            <a:solidFill>
              <a:srgbClr val="DCE3F0"/>
            </a:solidFill>
          </a:ln>
        </p:spPr>
        <p:txBody>
          <a:bodyPr/>
          <a:lstStyle/>
          <a:p>
            <a:endParaRPr lang="en-US"/>
          </a:p>
        </p:txBody>
      </p:sp>
      <p:pic>
        <p:nvPicPr>
          <p:cNvPr id="50" name="Feature card element 50"/>
          <p:cNvPicPr>
            <a:picLocks noChangeAspect="1"/>
          </p:cNvPicPr>
          <p:nvPr/>
        </p:nvPicPr>
        <p:blipFill>
          <a:blip r:embed="rId10"/>
          <a:stretch/>
        </p:blipFill>
        <p:spPr>
          <a:xfrm>
            <a:off x="3971925" y="4457700"/>
            <a:ext cx="228600" cy="228600"/>
          </a:xfrm>
          <a:prstGeom prst="rect">
            <a:avLst/>
          </a:prstGeom>
        </p:spPr>
      </p:pic>
      <p:sp>
        <p:nvSpPr>
          <p:cNvPr id="51" name="Feature card element 51">
            <a:extLst>
              <a:ext uri="{FF2B5EF4-FFF2-40B4-BE49-F238E27FC236}">
                <a16:creationId xmlns:a16="http://schemas.microsoft.com/office/drawing/2014/main" id="{63940932-6E8A-44EC-A547-75AD4EFD47A8}"/>
              </a:ext>
            </a:extLst>
          </p:cNvPr>
          <p:cNvSpPr>
            <a:spLocks noGrp="1"/>
          </p:cNvSpPr>
          <p:nvPr/>
        </p:nvSpPr>
        <p:spPr>
          <a:xfrm>
            <a:off x="4295775" y="4438650"/>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No RAG headache</a:t>
            </a:r>
          </a:p>
        </p:txBody>
      </p:sp>
      <p:sp>
        <p:nvSpPr>
          <p:cNvPr id="52" name="Feature card element 52">
            <a:extLst>
              <a:ext uri="{FF2B5EF4-FFF2-40B4-BE49-F238E27FC236}">
                <a16:creationId xmlns:a16="http://schemas.microsoft.com/office/drawing/2014/main" id="{026ADB87-0F3D-43A8-9E34-FC1EDC879D2F}"/>
              </a:ext>
            </a:extLst>
          </p:cNvPr>
          <p:cNvSpPr>
            <a:spLocks noGrp="1"/>
          </p:cNvSpPr>
          <p:nvPr/>
        </p:nvSpPr>
        <p:spPr>
          <a:xfrm>
            <a:off x="3971925" y="4781550"/>
            <a:ext cx="2886075" cy="685800"/>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Removes parsing, chunking, embedding and re-ranking that teams usually own.</a:t>
            </a:r>
          </a:p>
        </p:txBody>
      </p:sp>
      <p:sp>
        <p:nvSpPr>
          <p:cNvPr id="13" name="Shape 3">
            <a:extLst>
              <a:ext uri="{FF2B5EF4-FFF2-40B4-BE49-F238E27FC236}">
                <a16:creationId xmlns:a16="http://schemas.microsoft.com/office/drawing/2014/main" id="{37D3344F-152D-415E-DC35-4601F47AEEA7}"/>
              </a:ext>
            </a:extLst>
          </p:cNvPr>
          <p:cNvSpPr/>
          <p:nvPr/>
        </p:nvSpPr>
        <p:spPr>
          <a:xfrm>
            <a:off x="549275" y="1212876"/>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677595013"/>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assets/acuvate.png"/>
          <p:cNvPicPr>
            <a:picLocks noChangeAspect="1"/>
          </p:cNvPicPr>
          <p:nvPr/>
        </p:nvPicPr>
        <p:blipFill>
          <a:blip r:embed="rId3"/>
          <a:stretch>
            <a:fillRect/>
          </a:stretch>
        </p:blipFill>
        <p:spPr>
          <a:xfrm>
            <a:off x="9310180" y="263544"/>
            <a:ext cx="841248" cy="249474"/>
          </a:xfrm>
          <a:prstGeom prst="rect">
            <a:avLst/>
          </a:prstGeom>
        </p:spPr>
      </p:pic>
      <p:sp>
        <p:nvSpPr>
          <p:cNvPr id="3" name="Shape 0"/>
          <p:cNvSpPr/>
          <p:nvPr/>
        </p:nvSpPr>
        <p:spPr>
          <a:xfrm>
            <a:off x="10224580" y="237745"/>
            <a:ext cx="0" cy="282785"/>
          </a:xfrm>
          <a:prstGeom prst="line">
            <a:avLst/>
          </a:prstGeom>
          <a:noFill/>
          <a:ln w="12700">
            <a:solidFill>
              <a:srgbClr val="D9E1EC"/>
            </a:solidFill>
            <a:prstDash val="solid"/>
          </a:ln>
        </p:spPr>
        <p:txBody>
          <a:bodyPr/>
          <a:lstStyle/>
          <a:p>
            <a:endParaRPr lang="en-IN">
              <a:latin typeface="Open Sans"/>
              <a:ea typeface="Open Sans"/>
              <a:cs typeface="Open Sans"/>
            </a:endParaRPr>
          </a:p>
        </p:txBody>
      </p:sp>
      <p:pic>
        <p:nvPicPr>
          <p:cNvPr id="4" name="Image 1" descr="assets/microsoft.png"/>
          <p:cNvPicPr>
            <a:picLocks noChangeAspect="1"/>
          </p:cNvPicPr>
          <p:nvPr/>
        </p:nvPicPr>
        <p:blipFill>
          <a:blip r:embed="rId4"/>
          <a:stretch>
            <a:fillRect/>
          </a:stretch>
        </p:blipFill>
        <p:spPr>
          <a:xfrm>
            <a:off x="10316020" y="237745"/>
            <a:ext cx="1325880" cy="282785"/>
          </a:xfrm>
          <a:prstGeom prst="rect">
            <a:avLst/>
          </a:prstGeom>
        </p:spPr>
      </p:pic>
      <p:sp>
        <p:nvSpPr>
          <p:cNvPr id="5" name="Text 1"/>
          <p:cNvSpPr/>
          <p:nvPr/>
        </p:nvSpPr>
        <p:spPr>
          <a:xfrm>
            <a:off x="550228" y="288798"/>
            <a:ext cx="8229600" cy="274320"/>
          </a:xfrm>
          <a:prstGeom prst="rect">
            <a:avLst/>
          </a:prstGeom>
          <a:noFill/>
          <a:ln/>
        </p:spPr>
        <p:txBody>
          <a:bodyPr wrap="square" lIns="0" tIns="0" rIns="0" bIns="0" rtlCol="0" anchor="ctr"/>
          <a:lstStyle/>
          <a:p>
            <a:r>
              <a:rPr lang="en-US" sz="1250" b="1" kern="0" spc="200">
                <a:solidFill>
                  <a:srgbClr val="E58527"/>
                </a:solidFill>
                <a:latin typeface="Open Sans" pitchFamily="34" charset="0"/>
                <a:ea typeface="Open Sans" pitchFamily="34" charset="-122"/>
                <a:cs typeface="Open Sans" pitchFamily="34" charset="-120"/>
              </a:rPr>
              <a:t>MICROSOFT IQ FAMILY · COMPONENT 3 OF 4</a:t>
            </a:r>
            <a:endParaRPr lang="en-US" sz="1250">
              <a:solidFill>
                <a:srgbClr val="E58527"/>
              </a:solidFill>
              <a:latin typeface="Open Sans"/>
              <a:ea typeface="Open Sans"/>
              <a:cs typeface="Open Sans"/>
            </a:endParaRPr>
          </a:p>
        </p:txBody>
      </p:sp>
      <p:sp>
        <p:nvSpPr>
          <p:cNvPr id="6" name="Text 2"/>
          <p:cNvSpPr/>
          <p:nvPr/>
        </p:nvSpPr>
        <p:spPr>
          <a:xfrm>
            <a:off x="550228" y="658368"/>
            <a:ext cx="9326880" cy="868680"/>
          </a:xfrm>
          <a:prstGeom prst="rect">
            <a:avLst/>
          </a:prstGeom>
          <a:noFill/>
          <a:ln/>
        </p:spPr>
        <p:txBody>
          <a:bodyPr wrap="square" lIns="0" tIns="0" rIns="0" bIns="0" rtlCol="0" anchor="t"/>
          <a:lstStyle/>
          <a:p>
            <a:r>
              <a:rPr lang="en-US" sz="3200" b="1">
                <a:solidFill>
                  <a:srgbClr val="182C61"/>
                </a:solidFill>
                <a:latin typeface="Montserrat" pitchFamily="34" charset="0"/>
                <a:ea typeface="Montserrat" pitchFamily="34" charset="-122"/>
                <a:cs typeface="Montserrat" pitchFamily="34" charset="-120"/>
              </a:rPr>
              <a:t>Work IQ</a:t>
            </a:r>
            <a:endParaRPr lang="en-US" sz="3200">
              <a:latin typeface="Montserrat"/>
              <a:ea typeface="Montserrat"/>
              <a:cs typeface="Montserrat"/>
            </a:endParaRPr>
          </a:p>
        </p:txBody>
      </p:sp>
      <p:sp>
        <p:nvSpPr>
          <p:cNvPr id="7" name="Shape 3"/>
          <p:cNvSpPr/>
          <p:nvPr/>
        </p:nvSpPr>
        <p:spPr>
          <a:xfrm>
            <a:off x="550228" y="1417320"/>
            <a:ext cx="2273198" cy="310896"/>
          </a:xfrm>
          <a:prstGeom prst="roundRect">
            <a:avLst>
              <a:gd name="adj" fmla="val 50000"/>
            </a:avLst>
          </a:prstGeom>
          <a:solidFill>
            <a:srgbClr val="182C61"/>
          </a:solidFill>
          <a:ln/>
        </p:spPr>
        <p:txBody>
          <a:bodyPr/>
          <a:lstStyle/>
          <a:p>
            <a:endParaRPr lang="en-IN">
              <a:latin typeface="Open Sans"/>
              <a:ea typeface="Open Sans"/>
              <a:cs typeface="Open Sans"/>
            </a:endParaRPr>
          </a:p>
        </p:txBody>
      </p:sp>
      <p:sp>
        <p:nvSpPr>
          <p:cNvPr id="8" name="Text 4"/>
          <p:cNvSpPr/>
          <p:nvPr/>
        </p:nvSpPr>
        <p:spPr>
          <a:xfrm>
            <a:off x="550228" y="1417320"/>
            <a:ext cx="2273198" cy="310896"/>
          </a:xfrm>
          <a:prstGeom prst="flowChartAlternateProcess">
            <a:avLst/>
          </a:prstGeom>
          <a:noFill/>
          <a:ln/>
        </p:spPr>
        <p:txBody>
          <a:bodyPr wrap="square" lIns="0" tIns="0" rIns="0" bIns="0" rtlCol="0" anchor="ctr"/>
          <a:lstStyle/>
          <a:p>
            <a:pPr algn="ctr"/>
            <a:r>
              <a:rPr lang="en-US" sz="1100" b="1">
                <a:solidFill>
                  <a:srgbClr val="FFFFFF"/>
                </a:solidFill>
                <a:latin typeface="Open Sans" pitchFamily="34" charset="0"/>
                <a:ea typeface="Open Sans" pitchFamily="34" charset="-122"/>
                <a:cs typeface="Open Sans" pitchFamily="34" charset="-120"/>
              </a:rPr>
              <a:t>How people work - context</a:t>
            </a:r>
            <a:endParaRPr lang="en-US" sz="1100">
              <a:latin typeface="Open Sans"/>
              <a:ea typeface="Open Sans"/>
              <a:cs typeface="Open Sans"/>
            </a:endParaRPr>
          </a:p>
        </p:txBody>
      </p:sp>
      <p:sp>
        <p:nvSpPr>
          <p:cNvPr id="9" name="Text 5"/>
          <p:cNvSpPr/>
          <p:nvPr/>
        </p:nvSpPr>
        <p:spPr>
          <a:xfrm>
            <a:off x="3234906" y="1417320"/>
            <a:ext cx="3657600" cy="310896"/>
          </a:xfrm>
          <a:prstGeom prst="rect">
            <a:avLst/>
          </a:prstGeom>
          <a:noFill/>
          <a:ln/>
        </p:spPr>
        <p:txBody>
          <a:bodyPr wrap="square" lIns="0" tIns="0" rIns="0" bIns="0" rtlCol="0" anchor="ctr"/>
          <a:lstStyle/>
          <a:p>
            <a:r>
              <a:rPr lang="en-US" sz="1100" i="1">
                <a:solidFill>
                  <a:srgbClr val="6B7280"/>
                </a:solidFill>
                <a:latin typeface="Open Sans" pitchFamily="34" charset="0"/>
                <a:ea typeface="Open Sans" pitchFamily="34" charset="-122"/>
                <a:cs typeface="Open Sans" pitchFamily="34" charset="-120"/>
              </a:rPr>
              <a:t>APIs GA Jun 16</a:t>
            </a:r>
            <a:endParaRPr lang="en-US" sz="1100">
              <a:latin typeface="Open Sans"/>
              <a:ea typeface="Open Sans"/>
              <a:cs typeface="Open Sans"/>
            </a:endParaRPr>
          </a:p>
        </p:txBody>
      </p:sp>
      <p:sp>
        <p:nvSpPr>
          <p:cNvPr id="10" name="Text 6"/>
          <p:cNvSpPr/>
          <p:nvPr/>
        </p:nvSpPr>
        <p:spPr>
          <a:xfrm>
            <a:off x="550228" y="1938528"/>
            <a:ext cx="6400800" cy="868680"/>
          </a:xfrm>
          <a:prstGeom prst="rect">
            <a:avLst/>
          </a:prstGeom>
          <a:noFill/>
          <a:ln/>
        </p:spPr>
        <p:txBody>
          <a:bodyPr wrap="square" lIns="0" tIns="0" rIns="0" bIns="0" rtlCol="0" anchor="ctr"/>
          <a:lstStyle/>
          <a:p>
            <a:pPr>
              <a:lnSpc>
                <a:spcPct val="118000"/>
              </a:lnSpc>
            </a:pPr>
            <a:r>
              <a:rPr lang="en-US" sz="1400">
                <a:solidFill>
                  <a:srgbClr val="182C61"/>
                </a:solidFill>
                <a:latin typeface="Open Sans" pitchFamily="34" charset="0"/>
                <a:ea typeface="Open Sans" pitchFamily="34" charset="-122"/>
                <a:cs typeface="Open Sans" pitchFamily="34" charset="-120"/>
              </a:rPr>
              <a:t>Work IQ provides context on how your people work. A contextual intelligence layer for Microsoft 365, it captures collaboration signals from documents, meetings, chats and workflows.</a:t>
            </a:r>
            <a:endParaRPr lang="en-US" sz="1400">
              <a:latin typeface="Open Sans"/>
              <a:ea typeface="Open Sans"/>
              <a:cs typeface="Open Sans"/>
            </a:endParaRPr>
          </a:p>
        </p:txBody>
      </p:sp>
      <p:sp>
        <p:nvSpPr>
          <p:cNvPr id="23" name="Shape 15"/>
          <p:cNvSpPr/>
          <p:nvPr/>
        </p:nvSpPr>
        <p:spPr>
          <a:xfrm>
            <a:off x="7362508" y="1938528"/>
            <a:ext cx="4279392" cy="4160520"/>
          </a:xfrm>
          <a:prstGeom prst="roundRect">
            <a:avLst>
              <a:gd name="adj" fmla="val 1758"/>
            </a:avLst>
          </a:prstGeom>
          <a:solidFill>
            <a:srgbClr val="243D78"/>
          </a:solidFill>
          <a:ln/>
          <a:effectLst>
            <a:outerShdw blurRad="88900" dist="25400" dir="5400000" algn="bl" rotWithShape="0">
              <a:srgbClr val="5C6E89">
                <a:alpha val="18000"/>
              </a:srgbClr>
            </a:outerShdw>
          </a:effectLst>
        </p:spPr>
        <p:txBody>
          <a:bodyPr/>
          <a:lstStyle/>
          <a:p>
            <a:endParaRPr lang="en-IN">
              <a:latin typeface="Open Sans"/>
              <a:ea typeface="Open Sans"/>
              <a:cs typeface="Open Sans"/>
            </a:endParaRPr>
          </a:p>
        </p:txBody>
      </p:sp>
      <p:sp>
        <p:nvSpPr>
          <p:cNvPr id="24" name="Text 16"/>
          <p:cNvSpPr/>
          <p:nvPr/>
        </p:nvSpPr>
        <p:spPr>
          <a:xfrm>
            <a:off x="7655116" y="2194560"/>
            <a:ext cx="3730752" cy="274320"/>
          </a:xfrm>
          <a:prstGeom prst="rect">
            <a:avLst/>
          </a:prstGeom>
          <a:noFill/>
          <a:ln/>
        </p:spPr>
        <p:txBody>
          <a:bodyPr wrap="square" lIns="0" tIns="0" rIns="0" bIns="0" rtlCol="0" anchor="ctr"/>
          <a:lstStyle/>
          <a:p>
            <a:r>
              <a:rPr lang="en-US" sz="1050" b="1" kern="0" spc="200">
                <a:solidFill>
                  <a:srgbClr val="A9BAD9"/>
                </a:solidFill>
                <a:latin typeface="Open Sans" pitchFamily="34" charset="0"/>
                <a:ea typeface="Open Sans" pitchFamily="34" charset="-122"/>
                <a:cs typeface="Open Sans" pitchFamily="34" charset="-120"/>
              </a:rPr>
              <a:t>WHERE IT SITS</a:t>
            </a:r>
            <a:endParaRPr lang="en-US" sz="1050">
              <a:latin typeface="Open Sans"/>
              <a:ea typeface="Open Sans"/>
              <a:cs typeface="Open Sans"/>
            </a:endParaRPr>
          </a:p>
        </p:txBody>
      </p:sp>
      <p:sp>
        <p:nvSpPr>
          <p:cNvPr id="25" name="Shape 17"/>
          <p:cNvSpPr/>
          <p:nvPr/>
        </p:nvSpPr>
        <p:spPr>
          <a:xfrm>
            <a:off x="7655116" y="2688336"/>
            <a:ext cx="3694176" cy="548640"/>
          </a:xfrm>
          <a:prstGeom prst="roundRect">
            <a:avLst>
              <a:gd name="adj" fmla="val 8333"/>
            </a:avLst>
          </a:prstGeom>
          <a:solidFill>
            <a:srgbClr val="304B85"/>
          </a:solidFill>
          <a:ln/>
        </p:spPr>
        <p:txBody>
          <a:bodyPr/>
          <a:lstStyle/>
          <a:p>
            <a:endParaRPr lang="en-IN">
              <a:latin typeface="Open Sans"/>
              <a:ea typeface="Open Sans"/>
              <a:cs typeface="Open Sans"/>
            </a:endParaRPr>
          </a:p>
        </p:txBody>
      </p:sp>
      <p:sp>
        <p:nvSpPr>
          <p:cNvPr id="26" name="Text 18"/>
          <p:cNvSpPr/>
          <p:nvPr/>
        </p:nvSpPr>
        <p:spPr>
          <a:xfrm>
            <a:off x="7819708" y="268833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Microsoft Teams, Outlook, SharePoint, </a:t>
            </a:r>
            <a:r>
              <a:rPr lang="en-US" sz="1150" err="1">
                <a:solidFill>
                  <a:srgbClr val="FFFFFF"/>
                </a:solidFill>
                <a:latin typeface="Open Sans" pitchFamily="34" charset="0"/>
                <a:ea typeface="Open Sans" pitchFamily="34" charset="-122"/>
                <a:cs typeface="Open Sans" pitchFamily="34" charset="-120"/>
              </a:rPr>
              <a:t>Onedrive</a:t>
            </a:r>
            <a:endParaRPr lang="en-US" sz="1150">
              <a:latin typeface="Open Sans"/>
              <a:ea typeface="Open Sans"/>
              <a:cs typeface="Open Sans"/>
            </a:endParaRPr>
          </a:p>
        </p:txBody>
      </p:sp>
      <p:sp>
        <p:nvSpPr>
          <p:cNvPr id="27" name="Text 19"/>
          <p:cNvSpPr/>
          <p:nvPr/>
        </p:nvSpPr>
        <p:spPr>
          <a:xfrm>
            <a:off x="9365044" y="321868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latin typeface="Open Sans"/>
              <a:ea typeface="Open Sans"/>
              <a:cs typeface="Open Sans"/>
            </a:endParaRPr>
          </a:p>
        </p:txBody>
      </p:sp>
      <p:sp>
        <p:nvSpPr>
          <p:cNvPr id="28" name="Shape 20"/>
          <p:cNvSpPr/>
          <p:nvPr/>
        </p:nvSpPr>
        <p:spPr>
          <a:xfrm>
            <a:off x="7655116" y="3419856"/>
            <a:ext cx="3694176" cy="548640"/>
          </a:xfrm>
          <a:prstGeom prst="roundRect">
            <a:avLst>
              <a:gd name="adj" fmla="val 8333"/>
            </a:avLst>
          </a:prstGeom>
          <a:solidFill>
            <a:srgbClr val="304B85"/>
          </a:solidFill>
          <a:ln/>
        </p:spPr>
        <p:txBody>
          <a:bodyPr/>
          <a:lstStyle/>
          <a:p>
            <a:endParaRPr lang="en-IN">
              <a:latin typeface="Open Sans"/>
              <a:ea typeface="Open Sans"/>
              <a:cs typeface="Open Sans"/>
            </a:endParaRPr>
          </a:p>
        </p:txBody>
      </p:sp>
      <p:sp>
        <p:nvSpPr>
          <p:cNvPr id="29" name="Text 21"/>
          <p:cNvSpPr/>
          <p:nvPr/>
        </p:nvSpPr>
        <p:spPr>
          <a:xfrm>
            <a:off x="7819708" y="341985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Graph (facts) + Work IQ (context)</a:t>
            </a:r>
            <a:endParaRPr lang="en-US" sz="1150">
              <a:latin typeface="Open Sans"/>
              <a:ea typeface="Open Sans"/>
              <a:cs typeface="Open Sans"/>
            </a:endParaRPr>
          </a:p>
        </p:txBody>
      </p:sp>
      <p:sp>
        <p:nvSpPr>
          <p:cNvPr id="30" name="Text 22"/>
          <p:cNvSpPr/>
          <p:nvPr/>
        </p:nvSpPr>
        <p:spPr>
          <a:xfrm>
            <a:off x="9365044" y="395020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latin typeface="Open Sans"/>
              <a:ea typeface="Open Sans"/>
              <a:cs typeface="Open Sans"/>
            </a:endParaRPr>
          </a:p>
        </p:txBody>
      </p:sp>
      <p:sp>
        <p:nvSpPr>
          <p:cNvPr id="31" name="Shape 23"/>
          <p:cNvSpPr/>
          <p:nvPr/>
        </p:nvSpPr>
        <p:spPr>
          <a:xfrm>
            <a:off x="7655116" y="4151376"/>
            <a:ext cx="3694176" cy="548640"/>
          </a:xfrm>
          <a:prstGeom prst="roundRect">
            <a:avLst>
              <a:gd name="adj" fmla="val 8333"/>
            </a:avLst>
          </a:prstGeom>
          <a:solidFill>
            <a:srgbClr val="304B85"/>
          </a:solidFill>
          <a:ln/>
        </p:spPr>
        <p:txBody>
          <a:bodyPr/>
          <a:lstStyle/>
          <a:p>
            <a:endParaRPr lang="en-IN">
              <a:latin typeface="Open Sans"/>
              <a:ea typeface="Open Sans"/>
              <a:cs typeface="Open Sans"/>
            </a:endParaRPr>
          </a:p>
        </p:txBody>
      </p:sp>
      <p:sp>
        <p:nvSpPr>
          <p:cNvPr id="32" name="Text 24"/>
          <p:cNvSpPr/>
          <p:nvPr/>
        </p:nvSpPr>
        <p:spPr>
          <a:xfrm>
            <a:off x="7819708" y="415137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Copilot &amp; custom agents</a:t>
            </a:r>
            <a:endParaRPr lang="en-US" sz="1150">
              <a:latin typeface="Open Sans"/>
              <a:ea typeface="Open Sans"/>
              <a:cs typeface="Open Sans"/>
            </a:endParaRPr>
          </a:p>
        </p:txBody>
      </p:sp>
      <p:sp>
        <p:nvSpPr>
          <p:cNvPr id="33" name="Text 25"/>
          <p:cNvSpPr/>
          <p:nvPr/>
        </p:nvSpPr>
        <p:spPr>
          <a:xfrm>
            <a:off x="9365044" y="468172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latin typeface="Open Sans"/>
              <a:ea typeface="Open Sans"/>
              <a:cs typeface="Open Sans"/>
            </a:endParaRPr>
          </a:p>
        </p:txBody>
      </p:sp>
      <p:sp>
        <p:nvSpPr>
          <p:cNvPr id="34" name="Shape 26"/>
          <p:cNvSpPr/>
          <p:nvPr/>
        </p:nvSpPr>
        <p:spPr>
          <a:xfrm>
            <a:off x="7655116" y="4882896"/>
            <a:ext cx="3694176" cy="548640"/>
          </a:xfrm>
          <a:prstGeom prst="roundRect">
            <a:avLst>
              <a:gd name="adj" fmla="val 8333"/>
            </a:avLst>
          </a:prstGeom>
          <a:solidFill>
            <a:srgbClr val="E58527"/>
          </a:solidFill>
          <a:ln/>
        </p:spPr>
        <p:txBody>
          <a:bodyPr/>
          <a:lstStyle/>
          <a:p>
            <a:endParaRPr lang="en-IN">
              <a:latin typeface="Open Sans"/>
              <a:ea typeface="Open Sans"/>
              <a:cs typeface="Open Sans"/>
            </a:endParaRPr>
          </a:p>
        </p:txBody>
      </p:sp>
      <p:sp>
        <p:nvSpPr>
          <p:cNvPr id="35" name="Text 27"/>
          <p:cNvSpPr/>
          <p:nvPr/>
        </p:nvSpPr>
        <p:spPr>
          <a:xfrm>
            <a:off x="7819708" y="4882896"/>
            <a:ext cx="3364992" cy="548640"/>
          </a:xfrm>
          <a:prstGeom prst="rect">
            <a:avLst/>
          </a:prstGeom>
          <a:noFill/>
          <a:ln/>
        </p:spPr>
        <p:txBody>
          <a:bodyPr wrap="square" lIns="0" tIns="0" rIns="0" bIns="0" rtlCol="0" anchor="ctr"/>
          <a:lstStyle/>
          <a:p>
            <a:r>
              <a:rPr lang="en-US" sz="1150" b="1">
                <a:solidFill>
                  <a:srgbClr val="FFFFFF"/>
                </a:solidFill>
                <a:latin typeface="Open Sans" pitchFamily="34" charset="0"/>
                <a:ea typeface="Open Sans" pitchFamily="34" charset="-122"/>
                <a:cs typeface="Open Sans" pitchFamily="34" charset="-120"/>
              </a:rPr>
              <a:t>Context-aware assistance</a:t>
            </a:r>
            <a:endParaRPr lang="en-US" sz="1150">
              <a:latin typeface="Open Sans"/>
              <a:ea typeface="Open Sans"/>
              <a:cs typeface="Open Sans"/>
            </a:endParaRPr>
          </a:p>
        </p:txBody>
      </p:sp>
      <p:sp>
        <p:nvSpPr>
          <p:cNvPr id="36" name="Text 28"/>
          <p:cNvSpPr/>
          <p:nvPr/>
        </p:nvSpPr>
        <p:spPr>
          <a:xfrm>
            <a:off x="11550460" y="6492240"/>
            <a:ext cx="365760" cy="256032"/>
          </a:xfrm>
          <a:prstGeom prst="rect">
            <a:avLst/>
          </a:prstGeom>
          <a:noFill/>
          <a:ln/>
        </p:spPr>
        <p:txBody>
          <a:bodyPr wrap="square" lIns="0" tIns="0" rIns="0" bIns="0" rtlCol="0" anchor="ctr"/>
          <a:lstStyle/>
          <a:p>
            <a:pPr algn="r"/>
            <a:r>
              <a:rPr lang="en-US" sz="900">
                <a:solidFill>
                  <a:srgbClr val="6B7280"/>
                </a:solidFill>
                <a:latin typeface="Open Sans" pitchFamily="34" charset="0"/>
                <a:ea typeface="Open Sans" pitchFamily="34" charset="-122"/>
                <a:cs typeface="Open Sans" pitchFamily="34" charset="-120"/>
              </a:rPr>
              <a:t>8</a:t>
            </a:r>
            <a:endParaRPr lang="en-US" sz="900">
              <a:latin typeface="Open Sans"/>
              <a:ea typeface="Open Sans"/>
              <a:cs typeface="Open Sans"/>
            </a:endParaRPr>
          </a:p>
        </p:txBody>
      </p:sp>
      <p:pic>
        <p:nvPicPr>
          <p:cNvPr id="11" name="Picture 10">
            <a:extLst>
              <a:ext uri="{FF2B5EF4-FFF2-40B4-BE49-F238E27FC236}">
                <a16:creationId xmlns:a16="http://schemas.microsoft.com/office/drawing/2014/main" id="{FB9E4DDF-BDE4-3907-C57D-4BB29152AA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7" name="Feature card element 37">
            <a:extLst>
              <a:ext uri="{FF2B5EF4-FFF2-40B4-BE49-F238E27FC236}">
                <a16:creationId xmlns:a16="http://schemas.microsoft.com/office/drawing/2014/main" id="{0ED3CCBB-BEC9-4112-9BB7-391392983207}"/>
              </a:ext>
            </a:extLst>
          </p:cNvPr>
          <p:cNvSpPr>
            <a:spLocks noGrp="1"/>
          </p:cNvSpPr>
          <p:nvPr/>
        </p:nvSpPr>
        <p:spPr>
          <a:xfrm>
            <a:off x="552450" y="2952750"/>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38" name="Feature card element 38"/>
          <p:cNvPicPr>
            <a:picLocks noChangeAspect="1"/>
          </p:cNvPicPr>
          <p:nvPr/>
        </p:nvPicPr>
        <p:blipFill>
          <a:blip r:embed="rId6"/>
          <a:stretch/>
        </p:blipFill>
        <p:spPr>
          <a:xfrm>
            <a:off x="685800" y="3086100"/>
            <a:ext cx="228600" cy="228600"/>
          </a:xfrm>
          <a:prstGeom prst="rect">
            <a:avLst/>
          </a:prstGeom>
        </p:spPr>
      </p:pic>
      <p:sp>
        <p:nvSpPr>
          <p:cNvPr id="39" name="Feature card element 39">
            <a:extLst>
              <a:ext uri="{FF2B5EF4-FFF2-40B4-BE49-F238E27FC236}">
                <a16:creationId xmlns:a16="http://schemas.microsoft.com/office/drawing/2014/main" id="{5709CAAB-1625-46AF-ABC4-CFF65BB41DDA}"/>
              </a:ext>
            </a:extLst>
          </p:cNvPr>
          <p:cNvSpPr>
            <a:spLocks noGrp="1"/>
          </p:cNvSpPr>
          <p:nvPr/>
        </p:nvSpPr>
        <p:spPr>
          <a:xfrm>
            <a:off x="1009650" y="3067050"/>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People &amp; collaboration</a:t>
            </a:r>
          </a:p>
        </p:txBody>
      </p:sp>
      <p:sp>
        <p:nvSpPr>
          <p:cNvPr id="40" name="Feature card element 40">
            <a:extLst>
              <a:ext uri="{FF2B5EF4-FFF2-40B4-BE49-F238E27FC236}">
                <a16:creationId xmlns:a16="http://schemas.microsoft.com/office/drawing/2014/main" id="{FA57869F-12CB-4A0D-A42F-24ABF332963B}"/>
              </a:ext>
            </a:extLst>
          </p:cNvPr>
          <p:cNvSpPr>
            <a:spLocks noGrp="1"/>
          </p:cNvSpPr>
          <p:nvPr/>
        </p:nvSpPr>
        <p:spPr>
          <a:xfrm>
            <a:off x="685800" y="3409950"/>
            <a:ext cx="2886075" cy="86677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Understands who works with whom, on what — mail, chat, documents, meetings.</a:t>
            </a:r>
          </a:p>
        </p:txBody>
      </p:sp>
      <p:sp>
        <p:nvSpPr>
          <p:cNvPr id="41" name="Feature card element 41">
            <a:extLst>
              <a:ext uri="{FF2B5EF4-FFF2-40B4-BE49-F238E27FC236}">
                <a16:creationId xmlns:a16="http://schemas.microsoft.com/office/drawing/2014/main" id="{3C32261C-00D0-4881-886A-376218E49677}"/>
              </a:ext>
            </a:extLst>
          </p:cNvPr>
          <p:cNvSpPr>
            <a:spLocks noGrp="1"/>
          </p:cNvSpPr>
          <p:nvPr/>
        </p:nvSpPr>
        <p:spPr>
          <a:xfrm>
            <a:off x="3838575" y="2952750"/>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42" name="Feature card element 42"/>
          <p:cNvPicPr>
            <a:picLocks noChangeAspect="1"/>
          </p:cNvPicPr>
          <p:nvPr/>
        </p:nvPicPr>
        <p:blipFill>
          <a:blip r:embed="rId7"/>
          <a:stretch/>
        </p:blipFill>
        <p:spPr>
          <a:xfrm>
            <a:off x="3971925" y="3086100"/>
            <a:ext cx="228600" cy="228600"/>
          </a:xfrm>
          <a:prstGeom prst="rect">
            <a:avLst/>
          </a:prstGeom>
        </p:spPr>
      </p:pic>
      <p:sp>
        <p:nvSpPr>
          <p:cNvPr id="43" name="Feature card element 43">
            <a:extLst>
              <a:ext uri="{FF2B5EF4-FFF2-40B4-BE49-F238E27FC236}">
                <a16:creationId xmlns:a16="http://schemas.microsoft.com/office/drawing/2014/main" id="{9864345D-BD26-4639-8634-F53BDD9D4525}"/>
              </a:ext>
            </a:extLst>
          </p:cNvPr>
          <p:cNvSpPr>
            <a:spLocks noGrp="1"/>
          </p:cNvSpPr>
          <p:nvPr/>
        </p:nvSpPr>
        <p:spPr>
          <a:xfrm>
            <a:off x="4295775" y="3067050"/>
            <a:ext cx="2562225" cy="3810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Memory &amp; personalisation</a:t>
            </a:r>
          </a:p>
        </p:txBody>
      </p:sp>
      <p:sp>
        <p:nvSpPr>
          <p:cNvPr id="44" name="Feature card element 44">
            <a:extLst>
              <a:ext uri="{FF2B5EF4-FFF2-40B4-BE49-F238E27FC236}">
                <a16:creationId xmlns:a16="http://schemas.microsoft.com/office/drawing/2014/main" id="{39B34525-0462-425E-AB4F-9BDAEE65EC46}"/>
              </a:ext>
            </a:extLst>
          </p:cNvPr>
          <p:cNvSpPr>
            <a:spLocks noGrp="1"/>
          </p:cNvSpPr>
          <p:nvPr/>
        </p:nvSpPr>
        <p:spPr>
          <a:xfrm>
            <a:off x="3971925" y="3505200"/>
            <a:ext cx="2886075" cy="77152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Implicit and explicit memory across interactions — more than raw Microsoft Graph.</a:t>
            </a:r>
          </a:p>
        </p:txBody>
      </p:sp>
      <p:sp>
        <p:nvSpPr>
          <p:cNvPr id="45" name="Feature card element 45">
            <a:extLst>
              <a:ext uri="{FF2B5EF4-FFF2-40B4-BE49-F238E27FC236}">
                <a16:creationId xmlns:a16="http://schemas.microsoft.com/office/drawing/2014/main" id="{17FA8947-261C-428D-A75E-C7E01C1F2DB1}"/>
              </a:ext>
            </a:extLst>
          </p:cNvPr>
          <p:cNvSpPr>
            <a:spLocks noGrp="1"/>
          </p:cNvSpPr>
          <p:nvPr/>
        </p:nvSpPr>
        <p:spPr>
          <a:xfrm>
            <a:off x="552450" y="4505325"/>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46" name="Feature card element 46"/>
          <p:cNvPicPr>
            <a:picLocks noChangeAspect="1"/>
          </p:cNvPicPr>
          <p:nvPr/>
        </p:nvPicPr>
        <p:blipFill>
          <a:blip r:embed="rId8"/>
          <a:stretch/>
        </p:blipFill>
        <p:spPr>
          <a:xfrm>
            <a:off x="685800" y="4638675"/>
            <a:ext cx="228600" cy="228600"/>
          </a:xfrm>
          <a:prstGeom prst="rect">
            <a:avLst/>
          </a:prstGeom>
        </p:spPr>
      </p:pic>
      <p:sp>
        <p:nvSpPr>
          <p:cNvPr id="47" name="Feature card element 47">
            <a:extLst>
              <a:ext uri="{FF2B5EF4-FFF2-40B4-BE49-F238E27FC236}">
                <a16:creationId xmlns:a16="http://schemas.microsoft.com/office/drawing/2014/main" id="{90D3E53F-9B50-4624-8505-63789A7F0352}"/>
              </a:ext>
            </a:extLst>
          </p:cNvPr>
          <p:cNvSpPr>
            <a:spLocks noGrp="1"/>
          </p:cNvSpPr>
          <p:nvPr/>
        </p:nvSpPr>
        <p:spPr>
          <a:xfrm>
            <a:off x="1009650" y="4619625"/>
            <a:ext cx="2562225" cy="3810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Powers Microsoft 365 Copilot</a:t>
            </a:r>
          </a:p>
        </p:txBody>
      </p:sp>
      <p:sp>
        <p:nvSpPr>
          <p:cNvPr id="48" name="Feature card element 48">
            <a:extLst>
              <a:ext uri="{FF2B5EF4-FFF2-40B4-BE49-F238E27FC236}">
                <a16:creationId xmlns:a16="http://schemas.microsoft.com/office/drawing/2014/main" id="{02AB4F58-B6C1-4D87-8831-10DB460A8DE1}"/>
              </a:ext>
            </a:extLst>
          </p:cNvPr>
          <p:cNvSpPr>
            <a:spLocks noGrp="1"/>
          </p:cNvSpPr>
          <p:nvPr/>
        </p:nvSpPr>
        <p:spPr>
          <a:xfrm>
            <a:off x="685800" y="5057775"/>
            <a:ext cx="2886075" cy="77152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The intelligence behind Copilot's awareness of your habits and work patterns.</a:t>
            </a:r>
          </a:p>
        </p:txBody>
      </p:sp>
      <p:sp>
        <p:nvSpPr>
          <p:cNvPr id="49" name="Feature card element 49">
            <a:extLst>
              <a:ext uri="{FF2B5EF4-FFF2-40B4-BE49-F238E27FC236}">
                <a16:creationId xmlns:a16="http://schemas.microsoft.com/office/drawing/2014/main" id="{E10D164F-F0F0-4630-8057-C304A0952426}"/>
              </a:ext>
            </a:extLst>
          </p:cNvPr>
          <p:cNvSpPr>
            <a:spLocks noGrp="1"/>
          </p:cNvSpPr>
          <p:nvPr/>
        </p:nvSpPr>
        <p:spPr>
          <a:xfrm>
            <a:off x="3838575" y="4505325"/>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50" name="Feature card element 50"/>
          <p:cNvPicPr>
            <a:picLocks noChangeAspect="1"/>
          </p:cNvPicPr>
          <p:nvPr/>
        </p:nvPicPr>
        <p:blipFill>
          <a:blip r:embed="rId9"/>
          <a:stretch/>
        </p:blipFill>
        <p:spPr>
          <a:xfrm>
            <a:off x="3971925" y="4638675"/>
            <a:ext cx="228600" cy="228600"/>
          </a:xfrm>
          <a:prstGeom prst="rect">
            <a:avLst/>
          </a:prstGeom>
        </p:spPr>
      </p:pic>
      <p:sp>
        <p:nvSpPr>
          <p:cNvPr id="51" name="Feature card element 51">
            <a:extLst>
              <a:ext uri="{FF2B5EF4-FFF2-40B4-BE49-F238E27FC236}">
                <a16:creationId xmlns:a16="http://schemas.microsoft.com/office/drawing/2014/main" id="{54469B6D-6258-435A-8FA2-484943383FA2}"/>
              </a:ext>
            </a:extLst>
          </p:cNvPr>
          <p:cNvSpPr>
            <a:spLocks noGrp="1"/>
          </p:cNvSpPr>
          <p:nvPr/>
        </p:nvSpPr>
        <p:spPr>
          <a:xfrm>
            <a:off x="4295775" y="4619625"/>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Open via APIs</a:t>
            </a:r>
          </a:p>
        </p:txBody>
      </p:sp>
      <p:sp>
        <p:nvSpPr>
          <p:cNvPr id="52" name="Feature card element 52">
            <a:extLst>
              <a:ext uri="{FF2B5EF4-FFF2-40B4-BE49-F238E27FC236}">
                <a16:creationId xmlns:a16="http://schemas.microsoft.com/office/drawing/2014/main" id="{A25D7B97-891D-442A-A2B1-E34C98A8B83F}"/>
              </a:ext>
            </a:extLst>
          </p:cNvPr>
          <p:cNvSpPr>
            <a:spLocks noGrp="1"/>
          </p:cNvSpPr>
          <p:nvPr/>
        </p:nvSpPr>
        <p:spPr>
          <a:xfrm>
            <a:off x="3971925" y="4962525"/>
            <a:ext cx="2886075" cy="86677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Work IQ APIs let custom agents tap the same work context directly.</a:t>
            </a:r>
          </a:p>
        </p:txBody>
      </p:sp>
      <p:sp>
        <p:nvSpPr>
          <p:cNvPr id="12" name="Shape 3">
            <a:extLst>
              <a:ext uri="{FF2B5EF4-FFF2-40B4-BE49-F238E27FC236}">
                <a16:creationId xmlns:a16="http://schemas.microsoft.com/office/drawing/2014/main" id="{B4210046-BE03-AA19-E152-FF98AA4B9409}"/>
              </a:ext>
            </a:extLst>
          </p:cNvPr>
          <p:cNvSpPr/>
          <p:nvPr/>
        </p:nvSpPr>
        <p:spPr>
          <a:xfrm>
            <a:off x="434975" y="124206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2930078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assets/acuvate.png"/>
          <p:cNvPicPr>
            <a:picLocks noChangeAspect="1"/>
          </p:cNvPicPr>
          <p:nvPr/>
        </p:nvPicPr>
        <p:blipFill>
          <a:blip r:embed="rId3"/>
          <a:stretch>
            <a:fillRect/>
          </a:stretch>
        </p:blipFill>
        <p:spPr>
          <a:xfrm>
            <a:off x="9310180" y="263544"/>
            <a:ext cx="841248" cy="249474"/>
          </a:xfrm>
          <a:prstGeom prst="rect">
            <a:avLst/>
          </a:prstGeom>
        </p:spPr>
      </p:pic>
      <p:sp>
        <p:nvSpPr>
          <p:cNvPr id="3" name="Shape 0"/>
          <p:cNvSpPr/>
          <p:nvPr/>
        </p:nvSpPr>
        <p:spPr>
          <a:xfrm>
            <a:off x="10224580" y="237745"/>
            <a:ext cx="0" cy="282785"/>
          </a:xfrm>
          <a:prstGeom prst="line">
            <a:avLst/>
          </a:prstGeom>
          <a:noFill/>
          <a:ln w="12700">
            <a:solidFill>
              <a:srgbClr val="D9E1EC"/>
            </a:solidFill>
            <a:prstDash val="solid"/>
          </a:ln>
        </p:spPr>
        <p:txBody>
          <a:bodyPr/>
          <a:lstStyle/>
          <a:p>
            <a:endParaRPr lang="en-IN">
              <a:latin typeface="Open Sans"/>
              <a:ea typeface="Open Sans"/>
              <a:cs typeface="Open Sans"/>
            </a:endParaRPr>
          </a:p>
        </p:txBody>
      </p:sp>
      <p:pic>
        <p:nvPicPr>
          <p:cNvPr id="4" name="Image 1" descr="assets/microsoft.png"/>
          <p:cNvPicPr>
            <a:picLocks noChangeAspect="1"/>
          </p:cNvPicPr>
          <p:nvPr/>
        </p:nvPicPr>
        <p:blipFill>
          <a:blip r:embed="rId4"/>
          <a:stretch>
            <a:fillRect/>
          </a:stretch>
        </p:blipFill>
        <p:spPr>
          <a:xfrm>
            <a:off x="10316020" y="237745"/>
            <a:ext cx="1325880" cy="282785"/>
          </a:xfrm>
          <a:prstGeom prst="rect">
            <a:avLst/>
          </a:prstGeom>
        </p:spPr>
      </p:pic>
      <p:sp>
        <p:nvSpPr>
          <p:cNvPr id="5" name="Text 1"/>
          <p:cNvSpPr/>
          <p:nvPr/>
        </p:nvSpPr>
        <p:spPr>
          <a:xfrm>
            <a:off x="550228" y="349009"/>
            <a:ext cx="8229600" cy="274320"/>
          </a:xfrm>
          <a:prstGeom prst="rect">
            <a:avLst/>
          </a:prstGeom>
          <a:noFill/>
          <a:ln/>
        </p:spPr>
        <p:txBody>
          <a:bodyPr wrap="square" lIns="0" tIns="0" rIns="0" bIns="0" rtlCol="0" anchor="ctr"/>
          <a:lstStyle/>
          <a:p>
            <a:r>
              <a:rPr lang="en-US" sz="1250" b="1" kern="0" spc="200">
                <a:solidFill>
                  <a:srgbClr val="E58527"/>
                </a:solidFill>
                <a:latin typeface="Open Sans"/>
                <a:ea typeface="Open Sans"/>
                <a:cs typeface="Open Sans"/>
              </a:rPr>
              <a:t>MICROSOFT IQ FAMILY · COMPONENT 4 OF 4</a:t>
            </a:r>
            <a:endParaRPr lang="en-US" sz="1250">
              <a:solidFill>
                <a:srgbClr val="E58527"/>
              </a:solidFill>
              <a:latin typeface="Open Sans"/>
              <a:ea typeface="Open Sans"/>
              <a:cs typeface="Open Sans"/>
            </a:endParaRPr>
          </a:p>
        </p:txBody>
      </p:sp>
      <p:sp>
        <p:nvSpPr>
          <p:cNvPr id="6" name="Text 2"/>
          <p:cNvSpPr/>
          <p:nvPr/>
        </p:nvSpPr>
        <p:spPr>
          <a:xfrm>
            <a:off x="550228" y="658368"/>
            <a:ext cx="9326880" cy="868680"/>
          </a:xfrm>
          <a:prstGeom prst="rect">
            <a:avLst/>
          </a:prstGeom>
          <a:noFill/>
          <a:ln/>
        </p:spPr>
        <p:txBody>
          <a:bodyPr wrap="square" lIns="0" tIns="0" rIns="0" bIns="0" rtlCol="0" anchor="t"/>
          <a:lstStyle/>
          <a:p>
            <a:r>
              <a:rPr lang="en-US" sz="3200" b="1">
                <a:solidFill>
                  <a:srgbClr val="182C61"/>
                </a:solidFill>
                <a:latin typeface="Montserrat" pitchFamily="34" charset="0"/>
                <a:ea typeface="Montserrat" pitchFamily="34" charset="-122"/>
                <a:cs typeface="Montserrat" pitchFamily="34" charset="-120"/>
              </a:rPr>
              <a:t>Web IQ</a:t>
            </a:r>
            <a:endParaRPr lang="en-US" sz="3200">
              <a:latin typeface="Montserrat"/>
              <a:ea typeface="Montserrat"/>
              <a:cs typeface="Montserrat"/>
            </a:endParaRPr>
          </a:p>
        </p:txBody>
      </p:sp>
      <p:sp>
        <p:nvSpPr>
          <p:cNvPr id="7" name="Shape 3"/>
          <p:cNvSpPr/>
          <p:nvPr/>
        </p:nvSpPr>
        <p:spPr>
          <a:xfrm>
            <a:off x="586952" y="1417320"/>
            <a:ext cx="2219649" cy="301716"/>
          </a:xfrm>
          <a:prstGeom prst="roundRect">
            <a:avLst>
              <a:gd name="adj" fmla="val 50000"/>
            </a:avLst>
          </a:prstGeom>
          <a:solidFill>
            <a:srgbClr val="182C61"/>
          </a:solidFill>
          <a:ln/>
        </p:spPr>
        <p:txBody>
          <a:bodyPr/>
          <a:lstStyle/>
          <a:p>
            <a:endParaRPr lang="en-IN">
              <a:latin typeface="Open Sans"/>
              <a:ea typeface="Open Sans"/>
              <a:cs typeface="Open Sans"/>
            </a:endParaRPr>
          </a:p>
        </p:txBody>
      </p:sp>
      <p:sp>
        <p:nvSpPr>
          <p:cNvPr id="9" name="Text 5"/>
          <p:cNvSpPr/>
          <p:nvPr/>
        </p:nvSpPr>
        <p:spPr>
          <a:xfrm>
            <a:off x="3199718" y="1398959"/>
            <a:ext cx="3657600" cy="310896"/>
          </a:xfrm>
          <a:prstGeom prst="rect">
            <a:avLst/>
          </a:prstGeom>
          <a:noFill/>
          <a:ln/>
        </p:spPr>
        <p:txBody>
          <a:bodyPr wrap="square" lIns="0" tIns="0" rIns="0" bIns="0" rtlCol="0" anchor="ctr"/>
          <a:lstStyle/>
          <a:p>
            <a:r>
              <a:rPr lang="en-US" sz="1100" i="1">
                <a:solidFill>
                  <a:srgbClr val="6B7280"/>
                </a:solidFill>
                <a:latin typeface="Open Sans" pitchFamily="34" charset="0"/>
                <a:ea typeface="Open Sans" pitchFamily="34" charset="-122"/>
                <a:cs typeface="Open Sans" pitchFamily="34" charset="-120"/>
              </a:rPr>
              <a:t>Limited access</a:t>
            </a:r>
            <a:endParaRPr lang="en-US" sz="1100">
              <a:latin typeface="Open Sans"/>
              <a:ea typeface="Open Sans"/>
              <a:cs typeface="Open Sans"/>
            </a:endParaRPr>
          </a:p>
        </p:txBody>
      </p:sp>
      <p:sp>
        <p:nvSpPr>
          <p:cNvPr id="10" name="Text 6"/>
          <p:cNvSpPr/>
          <p:nvPr/>
        </p:nvSpPr>
        <p:spPr>
          <a:xfrm>
            <a:off x="550228" y="1938528"/>
            <a:ext cx="6400800" cy="868680"/>
          </a:xfrm>
          <a:prstGeom prst="rect">
            <a:avLst/>
          </a:prstGeom>
          <a:noFill/>
          <a:ln/>
        </p:spPr>
        <p:txBody>
          <a:bodyPr wrap="square" lIns="0" tIns="0" rIns="0" bIns="0" rtlCol="0" anchor="ctr"/>
          <a:lstStyle/>
          <a:p>
            <a:pPr>
              <a:lnSpc>
                <a:spcPct val="118000"/>
              </a:lnSpc>
            </a:pPr>
            <a:r>
              <a:rPr lang="en-US" sz="1400">
                <a:solidFill>
                  <a:srgbClr val="182C61"/>
                </a:solidFill>
                <a:latin typeface="Open Sans" pitchFamily="34" charset="0"/>
                <a:ea typeface="Open Sans" pitchFamily="34" charset="-122"/>
                <a:cs typeface="Open Sans" pitchFamily="34" charset="-120"/>
              </a:rPr>
              <a:t>Web IQ is the newest member — it provides context from the open web — AI-native, Bing-powered grounding APIs that bring fresh, citation-ready intelligence to agents, tuned to how agents search.</a:t>
            </a:r>
            <a:endParaRPr lang="en-US" sz="1400">
              <a:latin typeface="Open Sans"/>
              <a:ea typeface="Open Sans"/>
              <a:cs typeface="Open Sans"/>
            </a:endParaRPr>
          </a:p>
          <a:p>
            <a:pPr>
              <a:lnSpc>
                <a:spcPct val="118000"/>
              </a:lnSpc>
            </a:pPr>
            <a:endParaRPr lang="en-US" sz="1400">
              <a:latin typeface="Open Sans"/>
              <a:ea typeface="Open Sans"/>
              <a:cs typeface="Open Sans"/>
            </a:endParaRPr>
          </a:p>
        </p:txBody>
      </p:sp>
      <p:sp>
        <p:nvSpPr>
          <p:cNvPr id="23" name="Shape 15"/>
          <p:cNvSpPr/>
          <p:nvPr/>
        </p:nvSpPr>
        <p:spPr>
          <a:xfrm>
            <a:off x="7362508" y="1938528"/>
            <a:ext cx="4279392" cy="4160520"/>
          </a:xfrm>
          <a:prstGeom prst="roundRect">
            <a:avLst>
              <a:gd name="adj" fmla="val 1758"/>
            </a:avLst>
          </a:prstGeom>
          <a:solidFill>
            <a:srgbClr val="243D78"/>
          </a:solidFill>
          <a:ln/>
          <a:effectLst>
            <a:outerShdw blurRad="88900" dist="25400" dir="5400000" algn="bl" rotWithShape="0">
              <a:srgbClr val="5C6E89">
                <a:alpha val="18000"/>
              </a:srgbClr>
            </a:outerShdw>
          </a:effectLst>
        </p:spPr>
        <p:txBody>
          <a:bodyPr/>
          <a:lstStyle/>
          <a:p>
            <a:endParaRPr lang="en-IN">
              <a:latin typeface="Open Sans"/>
              <a:ea typeface="Open Sans"/>
              <a:cs typeface="Open Sans"/>
            </a:endParaRPr>
          </a:p>
        </p:txBody>
      </p:sp>
      <p:sp>
        <p:nvSpPr>
          <p:cNvPr id="24" name="Text 16"/>
          <p:cNvSpPr/>
          <p:nvPr/>
        </p:nvSpPr>
        <p:spPr>
          <a:xfrm>
            <a:off x="7655116" y="2194560"/>
            <a:ext cx="3730752" cy="274320"/>
          </a:xfrm>
          <a:prstGeom prst="rect">
            <a:avLst/>
          </a:prstGeom>
          <a:noFill/>
          <a:ln/>
        </p:spPr>
        <p:txBody>
          <a:bodyPr wrap="square" lIns="0" tIns="0" rIns="0" bIns="0" rtlCol="0" anchor="ctr"/>
          <a:lstStyle/>
          <a:p>
            <a:r>
              <a:rPr lang="en-US" sz="1050" b="1" kern="0" spc="200">
                <a:solidFill>
                  <a:srgbClr val="A9BAD9"/>
                </a:solidFill>
                <a:latin typeface="Open Sans" pitchFamily="34" charset="0"/>
                <a:ea typeface="Open Sans" pitchFamily="34" charset="-122"/>
                <a:cs typeface="Open Sans" pitchFamily="34" charset="-120"/>
              </a:rPr>
              <a:t>WHERE IT SITS</a:t>
            </a:r>
            <a:endParaRPr lang="en-US" sz="1050">
              <a:latin typeface="Open Sans"/>
              <a:ea typeface="Open Sans"/>
              <a:cs typeface="Open Sans"/>
            </a:endParaRPr>
          </a:p>
        </p:txBody>
      </p:sp>
      <p:sp>
        <p:nvSpPr>
          <p:cNvPr id="25" name="Shape 17"/>
          <p:cNvSpPr/>
          <p:nvPr/>
        </p:nvSpPr>
        <p:spPr>
          <a:xfrm>
            <a:off x="7655116" y="2688336"/>
            <a:ext cx="3694176" cy="548640"/>
          </a:xfrm>
          <a:prstGeom prst="roundRect">
            <a:avLst>
              <a:gd name="adj" fmla="val 8333"/>
            </a:avLst>
          </a:prstGeom>
          <a:solidFill>
            <a:srgbClr val="304B85"/>
          </a:solidFill>
          <a:ln/>
        </p:spPr>
        <p:txBody>
          <a:bodyPr/>
          <a:lstStyle/>
          <a:p>
            <a:endParaRPr lang="en-IN">
              <a:latin typeface="Open Sans"/>
              <a:ea typeface="Open Sans"/>
              <a:cs typeface="Open Sans"/>
            </a:endParaRPr>
          </a:p>
        </p:txBody>
      </p:sp>
      <p:sp>
        <p:nvSpPr>
          <p:cNvPr id="26" name="Text 18"/>
          <p:cNvSpPr/>
          <p:nvPr/>
        </p:nvSpPr>
        <p:spPr>
          <a:xfrm>
            <a:off x="7819708" y="268833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The open web (news, sites, media)</a:t>
            </a:r>
            <a:endParaRPr lang="en-US" sz="1150">
              <a:latin typeface="Open Sans"/>
              <a:ea typeface="Open Sans"/>
              <a:cs typeface="Open Sans"/>
            </a:endParaRPr>
          </a:p>
        </p:txBody>
      </p:sp>
      <p:sp>
        <p:nvSpPr>
          <p:cNvPr id="27" name="Text 19"/>
          <p:cNvSpPr/>
          <p:nvPr/>
        </p:nvSpPr>
        <p:spPr>
          <a:xfrm>
            <a:off x="9365044" y="321868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latin typeface="Open Sans"/>
              <a:ea typeface="Open Sans"/>
              <a:cs typeface="Open Sans"/>
            </a:endParaRPr>
          </a:p>
        </p:txBody>
      </p:sp>
      <p:sp>
        <p:nvSpPr>
          <p:cNvPr id="28" name="Shape 20"/>
          <p:cNvSpPr/>
          <p:nvPr/>
        </p:nvSpPr>
        <p:spPr>
          <a:xfrm>
            <a:off x="7655116" y="3419856"/>
            <a:ext cx="3694176" cy="548640"/>
          </a:xfrm>
          <a:prstGeom prst="roundRect">
            <a:avLst>
              <a:gd name="adj" fmla="val 8333"/>
            </a:avLst>
          </a:prstGeom>
          <a:solidFill>
            <a:srgbClr val="304B85"/>
          </a:solidFill>
          <a:ln/>
        </p:spPr>
        <p:txBody>
          <a:bodyPr/>
          <a:lstStyle/>
          <a:p>
            <a:endParaRPr lang="en-IN">
              <a:latin typeface="Open Sans"/>
              <a:ea typeface="Open Sans"/>
              <a:cs typeface="Open Sans"/>
            </a:endParaRPr>
          </a:p>
        </p:txBody>
      </p:sp>
      <p:sp>
        <p:nvSpPr>
          <p:cNvPr id="29" name="Text 21"/>
          <p:cNvSpPr/>
          <p:nvPr/>
        </p:nvSpPr>
        <p:spPr>
          <a:xfrm>
            <a:off x="7819708" y="341985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Discover · rank · extract · package</a:t>
            </a:r>
            <a:endParaRPr lang="en-US" sz="1150">
              <a:latin typeface="Open Sans"/>
              <a:ea typeface="Open Sans"/>
              <a:cs typeface="Open Sans"/>
            </a:endParaRPr>
          </a:p>
        </p:txBody>
      </p:sp>
      <p:sp>
        <p:nvSpPr>
          <p:cNvPr id="30" name="Text 22"/>
          <p:cNvSpPr/>
          <p:nvPr/>
        </p:nvSpPr>
        <p:spPr>
          <a:xfrm>
            <a:off x="9365044" y="395020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latin typeface="Open Sans"/>
              <a:ea typeface="Open Sans"/>
              <a:cs typeface="Open Sans"/>
            </a:endParaRPr>
          </a:p>
        </p:txBody>
      </p:sp>
      <p:sp>
        <p:nvSpPr>
          <p:cNvPr id="31" name="Shape 23"/>
          <p:cNvSpPr/>
          <p:nvPr/>
        </p:nvSpPr>
        <p:spPr>
          <a:xfrm>
            <a:off x="7655116" y="4151376"/>
            <a:ext cx="3694176" cy="548640"/>
          </a:xfrm>
          <a:prstGeom prst="roundRect">
            <a:avLst>
              <a:gd name="adj" fmla="val 8333"/>
            </a:avLst>
          </a:prstGeom>
          <a:solidFill>
            <a:srgbClr val="304B85"/>
          </a:solidFill>
          <a:ln/>
        </p:spPr>
        <p:txBody>
          <a:bodyPr/>
          <a:lstStyle/>
          <a:p>
            <a:endParaRPr lang="en-IN">
              <a:latin typeface="Open Sans"/>
              <a:ea typeface="Open Sans"/>
              <a:cs typeface="Open Sans"/>
            </a:endParaRPr>
          </a:p>
        </p:txBody>
      </p:sp>
      <p:sp>
        <p:nvSpPr>
          <p:cNvPr id="32" name="Text 24"/>
          <p:cNvSpPr/>
          <p:nvPr/>
        </p:nvSpPr>
        <p:spPr>
          <a:xfrm>
            <a:off x="7819708" y="4151376"/>
            <a:ext cx="3364992" cy="548640"/>
          </a:xfrm>
          <a:prstGeom prst="rect">
            <a:avLst/>
          </a:prstGeom>
          <a:noFill/>
          <a:ln/>
        </p:spPr>
        <p:txBody>
          <a:bodyPr wrap="square" lIns="0" tIns="0" rIns="0" bIns="0" rtlCol="0" anchor="ctr"/>
          <a:lstStyle/>
          <a:p>
            <a:r>
              <a:rPr lang="en-US" sz="1150">
                <a:solidFill>
                  <a:srgbClr val="FFFFFF"/>
                </a:solidFill>
                <a:latin typeface="Open Sans" pitchFamily="34" charset="0"/>
                <a:ea typeface="Open Sans" pitchFamily="34" charset="-122"/>
                <a:cs typeface="Open Sans" pitchFamily="34" charset="-120"/>
              </a:rPr>
              <a:t>Citation-ready passages</a:t>
            </a:r>
            <a:endParaRPr lang="en-US" sz="1150">
              <a:latin typeface="Open Sans"/>
              <a:ea typeface="Open Sans"/>
              <a:cs typeface="Open Sans"/>
            </a:endParaRPr>
          </a:p>
        </p:txBody>
      </p:sp>
      <p:sp>
        <p:nvSpPr>
          <p:cNvPr id="33" name="Text 25"/>
          <p:cNvSpPr/>
          <p:nvPr/>
        </p:nvSpPr>
        <p:spPr>
          <a:xfrm>
            <a:off x="9365044" y="4681728"/>
            <a:ext cx="274320" cy="182880"/>
          </a:xfrm>
          <a:prstGeom prst="rect">
            <a:avLst/>
          </a:prstGeom>
          <a:noFill/>
          <a:ln/>
        </p:spPr>
        <p:txBody>
          <a:bodyPr wrap="square" lIns="0" tIns="0" rIns="0" bIns="0" rtlCol="0" anchor="ctr"/>
          <a:lstStyle/>
          <a:p>
            <a:pPr algn="ctr"/>
            <a:r>
              <a:rPr lang="en-US" sz="1200">
                <a:solidFill>
                  <a:srgbClr val="90A6CB"/>
                </a:solidFill>
                <a:latin typeface="Open Sans" pitchFamily="34" charset="0"/>
                <a:ea typeface="Open Sans" pitchFamily="34" charset="-122"/>
                <a:cs typeface="Open Sans" pitchFamily="34" charset="-120"/>
              </a:rPr>
              <a:t>↓</a:t>
            </a:r>
            <a:endParaRPr lang="en-US" sz="1200">
              <a:latin typeface="Open Sans"/>
              <a:ea typeface="Open Sans"/>
              <a:cs typeface="Open Sans"/>
            </a:endParaRPr>
          </a:p>
        </p:txBody>
      </p:sp>
      <p:sp>
        <p:nvSpPr>
          <p:cNvPr id="34" name="Shape 26"/>
          <p:cNvSpPr/>
          <p:nvPr/>
        </p:nvSpPr>
        <p:spPr>
          <a:xfrm>
            <a:off x="7655116" y="4882896"/>
            <a:ext cx="3694176" cy="548640"/>
          </a:xfrm>
          <a:prstGeom prst="roundRect">
            <a:avLst>
              <a:gd name="adj" fmla="val 8333"/>
            </a:avLst>
          </a:prstGeom>
          <a:solidFill>
            <a:srgbClr val="E58527"/>
          </a:solidFill>
          <a:ln/>
        </p:spPr>
        <p:txBody>
          <a:bodyPr/>
          <a:lstStyle/>
          <a:p>
            <a:endParaRPr lang="en-IN">
              <a:latin typeface="Open Sans"/>
              <a:ea typeface="Open Sans"/>
              <a:cs typeface="Open Sans"/>
            </a:endParaRPr>
          </a:p>
        </p:txBody>
      </p:sp>
      <p:sp>
        <p:nvSpPr>
          <p:cNvPr id="35" name="Text 27"/>
          <p:cNvSpPr/>
          <p:nvPr/>
        </p:nvSpPr>
        <p:spPr>
          <a:xfrm>
            <a:off x="7819708" y="4882896"/>
            <a:ext cx="3364992" cy="548640"/>
          </a:xfrm>
          <a:prstGeom prst="rect">
            <a:avLst/>
          </a:prstGeom>
          <a:noFill/>
          <a:ln/>
        </p:spPr>
        <p:txBody>
          <a:bodyPr wrap="square" lIns="0" tIns="0" rIns="0" bIns="0" rtlCol="0" anchor="ctr"/>
          <a:lstStyle/>
          <a:p>
            <a:r>
              <a:rPr lang="en-US" sz="1150" b="1">
                <a:solidFill>
                  <a:srgbClr val="FFFFFF"/>
                </a:solidFill>
                <a:latin typeface="Open Sans" pitchFamily="34" charset="0"/>
                <a:ea typeface="Open Sans" pitchFamily="34" charset="-122"/>
                <a:cs typeface="Open Sans" pitchFamily="34" charset="-120"/>
              </a:rPr>
              <a:t>Externally-grounded agents</a:t>
            </a:r>
            <a:endParaRPr lang="en-US" sz="1150">
              <a:latin typeface="Open Sans"/>
              <a:ea typeface="Open Sans"/>
              <a:cs typeface="Open Sans"/>
            </a:endParaRPr>
          </a:p>
        </p:txBody>
      </p:sp>
      <p:sp>
        <p:nvSpPr>
          <p:cNvPr id="36" name="Text 28"/>
          <p:cNvSpPr/>
          <p:nvPr/>
        </p:nvSpPr>
        <p:spPr>
          <a:xfrm>
            <a:off x="11550460" y="6492240"/>
            <a:ext cx="365760" cy="256032"/>
          </a:xfrm>
          <a:prstGeom prst="rect">
            <a:avLst/>
          </a:prstGeom>
          <a:noFill/>
          <a:ln/>
        </p:spPr>
        <p:txBody>
          <a:bodyPr wrap="square" lIns="0" tIns="0" rIns="0" bIns="0" rtlCol="0" anchor="ctr"/>
          <a:lstStyle/>
          <a:p>
            <a:pPr algn="r"/>
            <a:r>
              <a:rPr lang="en-US" sz="900">
                <a:solidFill>
                  <a:srgbClr val="6B7280"/>
                </a:solidFill>
                <a:latin typeface="Open Sans" pitchFamily="34" charset="0"/>
                <a:ea typeface="Open Sans" pitchFamily="34" charset="-122"/>
                <a:cs typeface="Open Sans" pitchFamily="34" charset="-120"/>
              </a:rPr>
              <a:t>9</a:t>
            </a:r>
            <a:endParaRPr lang="en-US" sz="900">
              <a:latin typeface="Open Sans"/>
              <a:ea typeface="Open Sans"/>
              <a:cs typeface="Open Sans"/>
            </a:endParaRPr>
          </a:p>
        </p:txBody>
      </p:sp>
      <p:pic>
        <p:nvPicPr>
          <p:cNvPr id="11" name="Picture 10">
            <a:extLst>
              <a:ext uri="{FF2B5EF4-FFF2-40B4-BE49-F238E27FC236}">
                <a16:creationId xmlns:a16="http://schemas.microsoft.com/office/drawing/2014/main" id="{407A7FC4-B8AD-7E73-1EFE-1E5B81E30D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7" name="Feature card element 37">
            <a:extLst>
              <a:ext uri="{FF2B5EF4-FFF2-40B4-BE49-F238E27FC236}">
                <a16:creationId xmlns:a16="http://schemas.microsoft.com/office/drawing/2014/main" id="{876A3455-BED2-4AF3-BF51-1EA4D25B85C3}"/>
              </a:ext>
            </a:extLst>
          </p:cNvPr>
          <p:cNvSpPr>
            <a:spLocks noGrp="1"/>
          </p:cNvSpPr>
          <p:nvPr/>
        </p:nvSpPr>
        <p:spPr>
          <a:xfrm>
            <a:off x="552450" y="2952750"/>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38" name="Feature card element 38"/>
          <p:cNvPicPr>
            <a:picLocks noChangeAspect="1"/>
          </p:cNvPicPr>
          <p:nvPr/>
        </p:nvPicPr>
        <p:blipFill>
          <a:blip r:embed="rId6"/>
          <a:stretch/>
        </p:blipFill>
        <p:spPr>
          <a:xfrm>
            <a:off x="685800" y="3086100"/>
            <a:ext cx="228600" cy="228600"/>
          </a:xfrm>
          <a:prstGeom prst="rect">
            <a:avLst/>
          </a:prstGeom>
        </p:spPr>
      </p:pic>
      <p:sp>
        <p:nvSpPr>
          <p:cNvPr id="39" name="Feature card element 39">
            <a:extLst>
              <a:ext uri="{FF2B5EF4-FFF2-40B4-BE49-F238E27FC236}">
                <a16:creationId xmlns:a16="http://schemas.microsoft.com/office/drawing/2014/main" id="{21538C06-49CC-4564-BA73-886C86B44A47}"/>
              </a:ext>
            </a:extLst>
          </p:cNvPr>
          <p:cNvSpPr>
            <a:spLocks noGrp="1"/>
          </p:cNvSpPr>
          <p:nvPr/>
        </p:nvSpPr>
        <p:spPr>
          <a:xfrm>
            <a:off x="1009650" y="3067050"/>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Real-world grounding</a:t>
            </a:r>
          </a:p>
        </p:txBody>
      </p:sp>
      <p:sp>
        <p:nvSpPr>
          <p:cNvPr id="40" name="Feature card element 40">
            <a:extLst>
              <a:ext uri="{FF2B5EF4-FFF2-40B4-BE49-F238E27FC236}">
                <a16:creationId xmlns:a16="http://schemas.microsoft.com/office/drawing/2014/main" id="{99839CE8-44AF-46FD-A2CC-EE93B56A0BB1}"/>
              </a:ext>
            </a:extLst>
          </p:cNvPr>
          <p:cNvSpPr>
            <a:spLocks noGrp="1"/>
          </p:cNvSpPr>
          <p:nvPr/>
        </p:nvSpPr>
        <p:spPr>
          <a:xfrm>
            <a:off x="685800" y="3409950"/>
            <a:ext cx="2886075" cy="86677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Web pages, news, images and video — current intelligence beyond your walls.</a:t>
            </a:r>
          </a:p>
        </p:txBody>
      </p:sp>
      <p:sp>
        <p:nvSpPr>
          <p:cNvPr id="41" name="Feature card element 41">
            <a:extLst>
              <a:ext uri="{FF2B5EF4-FFF2-40B4-BE49-F238E27FC236}">
                <a16:creationId xmlns:a16="http://schemas.microsoft.com/office/drawing/2014/main" id="{88241E36-6C79-4C85-88A4-548DD7102650}"/>
              </a:ext>
            </a:extLst>
          </p:cNvPr>
          <p:cNvSpPr>
            <a:spLocks noGrp="1"/>
          </p:cNvSpPr>
          <p:nvPr/>
        </p:nvSpPr>
        <p:spPr>
          <a:xfrm>
            <a:off x="3838575" y="2952750"/>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42" name="Feature card element 42"/>
          <p:cNvPicPr>
            <a:picLocks noChangeAspect="1"/>
          </p:cNvPicPr>
          <p:nvPr/>
        </p:nvPicPr>
        <p:blipFill>
          <a:blip r:embed="rId7"/>
          <a:stretch/>
        </p:blipFill>
        <p:spPr>
          <a:xfrm>
            <a:off x="3971925" y="3086100"/>
            <a:ext cx="228600" cy="228600"/>
          </a:xfrm>
          <a:prstGeom prst="rect">
            <a:avLst/>
          </a:prstGeom>
        </p:spPr>
      </p:pic>
      <p:sp>
        <p:nvSpPr>
          <p:cNvPr id="43" name="Feature card element 43">
            <a:extLst>
              <a:ext uri="{FF2B5EF4-FFF2-40B4-BE49-F238E27FC236}">
                <a16:creationId xmlns:a16="http://schemas.microsoft.com/office/drawing/2014/main" id="{EE231813-802B-472F-BE41-53A8672ACD1C}"/>
              </a:ext>
            </a:extLst>
          </p:cNvPr>
          <p:cNvSpPr>
            <a:spLocks noGrp="1"/>
          </p:cNvSpPr>
          <p:nvPr/>
        </p:nvSpPr>
        <p:spPr>
          <a:xfrm>
            <a:off x="4295775" y="3067050"/>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Fast &amp; efficient</a:t>
            </a:r>
          </a:p>
        </p:txBody>
      </p:sp>
      <p:sp>
        <p:nvSpPr>
          <p:cNvPr id="44" name="Feature card element 44">
            <a:extLst>
              <a:ext uri="{FF2B5EF4-FFF2-40B4-BE49-F238E27FC236}">
                <a16:creationId xmlns:a16="http://schemas.microsoft.com/office/drawing/2014/main" id="{57932A7A-4C62-45A9-996B-0B21A033DBD0}"/>
              </a:ext>
            </a:extLst>
          </p:cNvPr>
          <p:cNvSpPr>
            <a:spLocks noGrp="1"/>
          </p:cNvSpPr>
          <p:nvPr/>
        </p:nvSpPr>
        <p:spPr>
          <a:xfrm>
            <a:off x="3971925" y="3409950"/>
            <a:ext cx="2886075" cy="86677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Bing-powered grounding tuned to agent search patterns; fast, with fewer tokens.</a:t>
            </a:r>
          </a:p>
        </p:txBody>
      </p:sp>
      <p:sp>
        <p:nvSpPr>
          <p:cNvPr id="45" name="Feature card element 45">
            <a:extLst>
              <a:ext uri="{FF2B5EF4-FFF2-40B4-BE49-F238E27FC236}">
                <a16:creationId xmlns:a16="http://schemas.microsoft.com/office/drawing/2014/main" id="{F0B02858-284F-4649-9314-DD3BDEC03D8C}"/>
              </a:ext>
            </a:extLst>
          </p:cNvPr>
          <p:cNvSpPr>
            <a:spLocks noGrp="1"/>
          </p:cNvSpPr>
          <p:nvPr/>
        </p:nvSpPr>
        <p:spPr>
          <a:xfrm>
            <a:off x="552450" y="4505325"/>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46" name="Feature card element 46"/>
          <p:cNvPicPr>
            <a:picLocks noChangeAspect="1"/>
          </p:cNvPicPr>
          <p:nvPr/>
        </p:nvPicPr>
        <p:blipFill>
          <a:blip r:embed="rId8"/>
          <a:stretch/>
        </p:blipFill>
        <p:spPr>
          <a:xfrm>
            <a:off x="685800" y="4638675"/>
            <a:ext cx="228600" cy="228600"/>
          </a:xfrm>
          <a:prstGeom prst="rect">
            <a:avLst/>
          </a:prstGeom>
        </p:spPr>
      </p:pic>
      <p:sp>
        <p:nvSpPr>
          <p:cNvPr id="47" name="Feature card element 47">
            <a:extLst>
              <a:ext uri="{FF2B5EF4-FFF2-40B4-BE49-F238E27FC236}">
                <a16:creationId xmlns:a16="http://schemas.microsoft.com/office/drawing/2014/main" id="{9F0E19F4-79F4-4BE4-AB33-5F83639ADCDD}"/>
              </a:ext>
            </a:extLst>
          </p:cNvPr>
          <p:cNvSpPr>
            <a:spLocks noGrp="1"/>
          </p:cNvSpPr>
          <p:nvPr/>
        </p:nvSpPr>
        <p:spPr>
          <a:xfrm>
            <a:off x="1009650" y="4619625"/>
            <a:ext cx="2562225" cy="2286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Citation-ready</a:t>
            </a:r>
          </a:p>
        </p:txBody>
      </p:sp>
      <p:sp>
        <p:nvSpPr>
          <p:cNvPr id="48" name="Feature card element 48">
            <a:extLst>
              <a:ext uri="{FF2B5EF4-FFF2-40B4-BE49-F238E27FC236}">
                <a16:creationId xmlns:a16="http://schemas.microsoft.com/office/drawing/2014/main" id="{8DF2A42D-8B0E-4EAD-BBB5-246F2134F11A}"/>
              </a:ext>
            </a:extLst>
          </p:cNvPr>
          <p:cNvSpPr>
            <a:spLocks noGrp="1"/>
          </p:cNvSpPr>
          <p:nvPr/>
        </p:nvSpPr>
        <p:spPr>
          <a:xfrm>
            <a:off x="685800" y="4962525"/>
            <a:ext cx="2886075" cy="86677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Structured, attributable passages — transparent and controllable in any workflow.</a:t>
            </a:r>
          </a:p>
        </p:txBody>
      </p:sp>
      <p:sp>
        <p:nvSpPr>
          <p:cNvPr id="49" name="Feature card element 49">
            <a:extLst>
              <a:ext uri="{FF2B5EF4-FFF2-40B4-BE49-F238E27FC236}">
                <a16:creationId xmlns:a16="http://schemas.microsoft.com/office/drawing/2014/main" id="{62B71F73-AF0A-4C18-899A-801BED2800B8}"/>
              </a:ext>
            </a:extLst>
          </p:cNvPr>
          <p:cNvSpPr>
            <a:spLocks noGrp="1"/>
          </p:cNvSpPr>
          <p:nvPr/>
        </p:nvSpPr>
        <p:spPr>
          <a:xfrm>
            <a:off x="3838575" y="4505325"/>
            <a:ext cx="3152775" cy="1419225"/>
          </a:xfrm>
          <a:prstGeom prst="roundRect">
            <a:avLst>
              <a:gd name="adj" fmla="val 6711"/>
            </a:avLst>
          </a:prstGeom>
          <a:solidFill>
            <a:srgbClr val="F4F6FA"/>
          </a:solidFill>
          <a:ln w="9525">
            <a:solidFill>
              <a:srgbClr val="DCE3F0"/>
            </a:solidFill>
          </a:ln>
        </p:spPr>
        <p:txBody>
          <a:bodyPr/>
          <a:lstStyle/>
          <a:p>
            <a:endParaRPr lang="en-US"/>
          </a:p>
        </p:txBody>
      </p:sp>
      <p:pic>
        <p:nvPicPr>
          <p:cNvPr id="50" name="Feature card element 50"/>
          <p:cNvPicPr>
            <a:picLocks noChangeAspect="1"/>
          </p:cNvPicPr>
          <p:nvPr/>
        </p:nvPicPr>
        <p:blipFill>
          <a:blip r:embed="rId9"/>
          <a:stretch/>
        </p:blipFill>
        <p:spPr>
          <a:xfrm>
            <a:off x="3971925" y="4638675"/>
            <a:ext cx="228600" cy="228600"/>
          </a:xfrm>
          <a:prstGeom prst="rect">
            <a:avLst/>
          </a:prstGeom>
        </p:spPr>
      </p:pic>
      <p:sp>
        <p:nvSpPr>
          <p:cNvPr id="51" name="Feature card element 51">
            <a:extLst>
              <a:ext uri="{FF2B5EF4-FFF2-40B4-BE49-F238E27FC236}">
                <a16:creationId xmlns:a16="http://schemas.microsoft.com/office/drawing/2014/main" id="{6010C4BD-D889-4B17-94C5-05470757A402}"/>
              </a:ext>
            </a:extLst>
          </p:cNvPr>
          <p:cNvSpPr>
            <a:spLocks noGrp="1"/>
          </p:cNvSpPr>
          <p:nvPr/>
        </p:nvSpPr>
        <p:spPr>
          <a:xfrm>
            <a:off x="4295775" y="4619625"/>
            <a:ext cx="2562225" cy="381000"/>
          </a:xfrm>
          <a:prstGeom prst="rect">
            <a:avLst/>
          </a:prstGeom>
          <a:noFill/>
          <a:ln w="0">
            <a:noFill/>
          </a:ln>
        </p:spPr>
        <p:txBody>
          <a:bodyPr anchor="t">
            <a:noAutofit/>
          </a:bodyPr>
          <a:lstStyle/>
          <a:p>
            <a:pPr>
              <a:defRPr sz="1300" b="1">
                <a:solidFill>
                  <a:srgbClr val="182C61"/>
                </a:solidFill>
                <a:latin typeface="Montserrat"/>
                <a:ea typeface="Montserrat"/>
                <a:cs typeface="Montserrat"/>
              </a:defRPr>
            </a:pPr>
            <a:r>
              <a:rPr sz="1300" b="1">
                <a:solidFill>
                  <a:srgbClr val="182C61"/>
                </a:solidFill>
                <a:latin typeface="Montserrat"/>
                <a:ea typeface="Montserrat"/>
                <a:cs typeface="Montserrat"/>
              </a:rPr>
              <a:t>Model-agnostic &amp; MCP-native</a:t>
            </a:r>
          </a:p>
        </p:txBody>
      </p:sp>
      <p:sp>
        <p:nvSpPr>
          <p:cNvPr id="52" name="Feature card element 52">
            <a:extLst>
              <a:ext uri="{FF2B5EF4-FFF2-40B4-BE49-F238E27FC236}">
                <a16:creationId xmlns:a16="http://schemas.microsoft.com/office/drawing/2014/main" id="{FF20A42E-8E41-48D0-AE57-6928F0BF491C}"/>
              </a:ext>
            </a:extLst>
          </p:cNvPr>
          <p:cNvSpPr>
            <a:spLocks noGrp="1"/>
          </p:cNvSpPr>
          <p:nvPr/>
        </p:nvSpPr>
        <p:spPr>
          <a:xfrm>
            <a:off x="3971925" y="5057775"/>
            <a:ext cx="2886075" cy="771525"/>
          </a:xfrm>
          <a:prstGeom prst="rect">
            <a:avLst/>
          </a:prstGeom>
          <a:noFill/>
          <a:ln w="0">
            <a:noFill/>
          </a:ln>
        </p:spPr>
        <p:txBody>
          <a:bodyPr anchor="t">
            <a:noAutofit/>
          </a:bodyPr>
          <a:lstStyle/>
          <a:p>
            <a:pPr>
              <a:defRPr sz="1200" b="0">
                <a:solidFill>
                  <a:srgbClr val="182C61"/>
                </a:solidFill>
                <a:latin typeface="Open Sans"/>
                <a:ea typeface="Open Sans"/>
                <a:cs typeface="Open Sans"/>
              </a:defRPr>
            </a:pPr>
            <a:r>
              <a:rPr sz="1200" b="0">
                <a:solidFill>
                  <a:srgbClr val="182C61"/>
                </a:solidFill>
                <a:latin typeface="Open Sans"/>
                <a:ea typeface="Open Sans"/>
                <a:cs typeface="Open Sans"/>
              </a:rPr>
              <a:t>Works with any model and plugs into the agent ecosystem via MCP.</a:t>
            </a:r>
          </a:p>
        </p:txBody>
      </p:sp>
      <p:sp>
        <p:nvSpPr>
          <p:cNvPr id="12" name="TextBox 11">
            <a:extLst>
              <a:ext uri="{FF2B5EF4-FFF2-40B4-BE49-F238E27FC236}">
                <a16:creationId xmlns:a16="http://schemas.microsoft.com/office/drawing/2014/main" id="{18469E44-CE81-2355-5234-FDDB2F458770}"/>
              </a:ext>
            </a:extLst>
          </p:cNvPr>
          <p:cNvSpPr txBox="1"/>
          <p:nvPr/>
        </p:nvSpPr>
        <p:spPr>
          <a:xfrm>
            <a:off x="706915" y="1445964"/>
            <a:ext cx="2249278" cy="5386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i="0" u="none" strike="noStrike" baseline="0">
                <a:solidFill>
                  <a:srgbClr val="FFFFFF"/>
                </a:solidFill>
                <a:latin typeface="Open Sans"/>
              </a:rPr>
              <a:t>Web grounding for agents</a:t>
            </a:r>
            <a:r>
              <a:rPr sz="1100" b="0" i="0">
                <a:solidFill>
                  <a:srgbClr val="000000"/>
                </a:solidFill>
                <a:latin typeface="Open Sans"/>
                <a:ea typeface="Open Sans"/>
                <a:cs typeface="Open Sans"/>
              </a:rPr>
              <a:t>​</a:t>
            </a:r>
            <a:endParaRPr lang="en-GB"/>
          </a:p>
          <a:p>
            <a:pPr algn="ctr"/>
            <a:endParaRPr lang="en-GB"/>
          </a:p>
        </p:txBody>
      </p:sp>
      <p:sp>
        <p:nvSpPr>
          <p:cNvPr id="8" name="Shape 3">
            <a:extLst>
              <a:ext uri="{FF2B5EF4-FFF2-40B4-BE49-F238E27FC236}">
                <a16:creationId xmlns:a16="http://schemas.microsoft.com/office/drawing/2014/main" id="{9E8D9068-4686-D217-AD16-409499A93CC0}"/>
              </a:ext>
            </a:extLst>
          </p:cNvPr>
          <p:cNvSpPr/>
          <p:nvPr/>
        </p:nvSpPr>
        <p:spPr>
          <a:xfrm>
            <a:off x="434975" y="124206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4114761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assets/acuvate.png"/>
          <p:cNvPicPr>
            <a:picLocks noChangeAspect="1"/>
          </p:cNvPicPr>
          <p:nvPr/>
        </p:nvPicPr>
        <p:blipFill>
          <a:blip r:embed="rId4"/>
          <a:stretch>
            <a:fillRect/>
          </a:stretch>
        </p:blipFill>
        <p:spPr>
          <a:xfrm>
            <a:off x="9310180" y="263544"/>
            <a:ext cx="841248" cy="249474"/>
          </a:xfrm>
          <a:prstGeom prst="rect">
            <a:avLst/>
          </a:prstGeom>
        </p:spPr>
      </p:pic>
      <p:sp>
        <p:nvSpPr>
          <p:cNvPr id="3" name="Shape 0"/>
          <p:cNvSpPr/>
          <p:nvPr/>
        </p:nvSpPr>
        <p:spPr>
          <a:xfrm>
            <a:off x="10224580" y="237745"/>
            <a:ext cx="0" cy="282785"/>
          </a:xfrm>
          <a:prstGeom prst="line">
            <a:avLst/>
          </a:prstGeom>
          <a:noFill/>
          <a:ln w="12700">
            <a:solidFill>
              <a:srgbClr val="D9E1EC"/>
            </a:solidFill>
            <a:prstDash val="solid"/>
          </a:ln>
        </p:spPr>
        <p:txBody>
          <a:bodyPr/>
          <a:lstStyle/>
          <a:p>
            <a:endParaRPr lang="en-IN">
              <a:latin typeface="Open Sans"/>
              <a:ea typeface="Open Sans"/>
              <a:cs typeface="Open Sans"/>
            </a:endParaRPr>
          </a:p>
        </p:txBody>
      </p:sp>
      <p:pic>
        <p:nvPicPr>
          <p:cNvPr id="4" name="Image 1" descr="assets/microsoft.png"/>
          <p:cNvPicPr>
            <a:picLocks noChangeAspect="1"/>
          </p:cNvPicPr>
          <p:nvPr/>
        </p:nvPicPr>
        <p:blipFill>
          <a:blip r:embed="rId5"/>
          <a:stretch>
            <a:fillRect/>
          </a:stretch>
        </p:blipFill>
        <p:spPr>
          <a:xfrm>
            <a:off x="10316020" y="237745"/>
            <a:ext cx="1325880" cy="282785"/>
          </a:xfrm>
          <a:prstGeom prst="rect">
            <a:avLst/>
          </a:prstGeom>
        </p:spPr>
      </p:pic>
      <p:sp>
        <p:nvSpPr>
          <p:cNvPr id="6" name="Text 2"/>
          <p:cNvSpPr/>
          <p:nvPr/>
        </p:nvSpPr>
        <p:spPr>
          <a:xfrm>
            <a:off x="550228" y="363362"/>
            <a:ext cx="11091672" cy="868680"/>
          </a:xfrm>
          <a:prstGeom prst="rect">
            <a:avLst/>
          </a:prstGeom>
          <a:noFill/>
          <a:ln/>
        </p:spPr>
        <p:txBody>
          <a:bodyPr wrap="square" lIns="0" tIns="0" rIns="0" bIns="0" rtlCol="0" anchor="t"/>
          <a:lstStyle/>
          <a:p>
            <a:r>
              <a:rPr lang="en-US" sz="2800" b="1">
                <a:solidFill>
                  <a:srgbClr val="182C61"/>
                </a:solidFill>
                <a:latin typeface="Montserrat" pitchFamily="34" charset="0"/>
                <a:ea typeface="Montserrat" pitchFamily="34" charset="-122"/>
                <a:cs typeface="Montserrat" pitchFamily="34" charset="-120"/>
              </a:rPr>
              <a:t>From data to agents — the end-to-end story</a:t>
            </a:r>
            <a:endParaRPr lang="en-US" sz="2800">
              <a:solidFill>
                <a:prstClr val="black"/>
              </a:solidFill>
              <a:latin typeface="Montserrat" panose="020F0502020204030204"/>
              <a:ea typeface="Montserrat"/>
              <a:cs typeface="Montserrat"/>
            </a:endParaRPr>
          </a:p>
        </p:txBody>
      </p:sp>
      <p:sp>
        <p:nvSpPr>
          <p:cNvPr id="7" name="Text 3"/>
          <p:cNvSpPr/>
          <p:nvPr/>
        </p:nvSpPr>
        <p:spPr>
          <a:xfrm>
            <a:off x="550228" y="1138994"/>
            <a:ext cx="11091672" cy="411480"/>
          </a:xfrm>
          <a:prstGeom prst="rect">
            <a:avLst/>
          </a:prstGeom>
          <a:noFill/>
          <a:ln/>
        </p:spPr>
        <p:txBody>
          <a:bodyPr wrap="square" lIns="0" tIns="0" rIns="0" bIns="0" rtlCol="0" anchor="ctr"/>
          <a:lstStyle/>
          <a:p>
            <a:pPr>
              <a:lnSpc>
                <a:spcPct val="110000"/>
              </a:lnSpc>
            </a:pPr>
            <a:r>
              <a:rPr lang="en-US" sz="1300">
                <a:solidFill>
                  <a:srgbClr val="6B7280"/>
                </a:solidFill>
                <a:latin typeface="Open Sans" pitchFamily="34" charset="0"/>
                <a:ea typeface="Open Sans" pitchFamily="34" charset="-122"/>
                <a:cs typeface="Open Sans" pitchFamily="34" charset="-120"/>
              </a:rPr>
              <a:t>Every Copilot answer and agent action travels the same path. The ontology — formed by all four IQs together — is where raw data becomes business meaning agents can trust.</a:t>
            </a:r>
            <a:endParaRPr lang="en-US" sz="1300">
              <a:solidFill>
                <a:prstClr val="black"/>
              </a:solidFill>
              <a:latin typeface="Open Sans" panose="020F0502020204030204"/>
              <a:ea typeface="Open Sans"/>
              <a:cs typeface="Open Sans"/>
            </a:endParaRPr>
          </a:p>
        </p:txBody>
      </p:sp>
      <p:sp>
        <p:nvSpPr>
          <p:cNvPr id="8" name="Shape 4"/>
          <p:cNvSpPr/>
          <p:nvPr/>
        </p:nvSpPr>
        <p:spPr>
          <a:xfrm>
            <a:off x="550229" y="1937486"/>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a:latin typeface="Open Sans"/>
              <a:ea typeface="Open Sans"/>
              <a:cs typeface="Open Sans"/>
            </a:endParaRPr>
          </a:p>
        </p:txBody>
      </p:sp>
      <p:sp>
        <p:nvSpPr>
          <p:cNvPr id="9" name="Shape 5"/>
          <p:cNvSpPr/>
          <p:nvPr/>
        </p:nvSpPr>
        <p:spPr>
          <a:xfrm>
            <a:off x="550229" y="1937486"/>
            <a:ext cx="2013509" cy="777240"/>
          </a:xfrm>
          <a:prstGeom prst="rect">
            <a:avLst/>
          </a:prstGeom>
          <a:solidFill>
            <a:srgbClr val="182C61"/>
          </a:solidFill>
          <a:ln/>
        </p:spPr>
        <p:txBody>
          <a:bodyPr/>
          <a:lstStyle/>
          <a:p>
            <a:endParaRPr lang="en-IN">
              <a:latin typeface="Open Sans"/>
              <a:ea typeface="Open Sans"/>
              <a:cs typeface="Open Sans"/>
            </a:endParaRPr>
          </a:p>
        </p:txBody>
      </p:sp>
      <p:pic>
        <p:nvPicPr>
          <p:cNvPr id="10" name="Image 2" descr="preencoded.png"/>
          <p:cNvPicPr>
            <a:picLocks noChangeAspect="1"/>
          </p:cNvPicPr>
          <p:nvPr/>
        </p:nvPicPr>
        <p:blipFill>
          <a:blip r:embed="rId6"/>
          <a:stretch>
            <a:fillRect/>
          </a:stretch>
        </p:blipFill>
        <p:spPr>
          <a:xfrm>
            <a:off x="751396" y="2156942"/>
            <a:ext cx="329184" cy="329184"/>
          </a:xfrm>
          <a:prstGeom prst="rect">
            <a:avLst/>
          </a:prstGeom>
        </p:spPr>
      </p:pic>
      <p:sp>
        <p:nvSpPr>
          <p:cNvPr id="11" name="Text 6"/>
          <p:cNvSpPr/>
          <p:nvPr/>
        </p:nvSpPr>
        <p:spPr>
          <a:xfrm>
            <a:off x="1153733" y="1937486"/>
            <a:ext cx="1281989" cy="777240"/>
          </a:xfrm>
          <a:prstGeom prst="rect">
            <a:avLst/>
          </a:prstGeom>
          <a:noFill/>
          <a:ln/>
        </p:spPr>
        <p:txBody>
          <a:bodyPr wrap="square" lIns="0" tIns="0" rIns="0" bIns="0" rtlCol="0" anchor="ctr"/>
          <a:lstStyle/>
          <a:p>
            <a:r>
              <a:rPr lang="en-US" sz="1450" b="1">
                <a:solidFill>
                  <a:srgbClr val="FFFFFF"/>
                </a:solidFill>
                <a:latin typeface="Open Sans" pitchFamily="34" charset="0"/>
                <a:ea typeface="Open Sans" pitchFamily="34" charset="-122"/>
                <a:cs typeface="Open Sans" pitchFamily="34" charset="-120"/>
              </a:rPr>
              <a:t>Data</a:t>
            </a:r>
            <a:endParaRPr lang="en-US" sz="1450">
              <a:solidFill>
                <a:prstClr val="black"/>
              </a:solidFill>
              <a:latin typeface="Open Sans" panose="020F0502020204030204"/>
              <a:ea typeface="Open Sans"/>
              <a:cs typeface="Open Sans"/>
            </a:endParaRPr>
          </a:p>
        </p:txBody>
      </p:sp>
      <p:sp>
        <p:nvSpPr>
          <p:cNvPr id="12" name="Text 7"/>
          <p:cNvSpPr/>
          <p:nvPr/>
        </p:nvSpPr>
        <p:spPr>
          <a:xfrm>
            <a:off x="1080580" y="2776349"/>
            <a:ext cx="548640" cy="548640"/>
          </a:xfrm>
          <a:prstGeom prst="rect">
            <a:avLst/>
          </a:prstGeom>
          <a:noFill/>
          <a:ln/>
        </p:spPr>
        <p:txBody>
          <a:bodyPr wrap="square" lIns="0" tIns="0" rIns="0" bIns="0" rtlCol="0" anchor="ctr"/>
          <a:lstStyle/>
          <a:p>
            <a:pPr algn="r"/>
            <a:r>
              <a:rPr lang="en-US" sz="3000" b="1">
                <a:solidFill>
                  <a:srgbClr val="002060"/>
                </a:solidFill>
                <a:latin typeface="Open Sans" pitchFamily="34" charset="0"/>
                <a:ea typeface="Open Sans" pitchFamily="34" charset="-122"/>
                <a:cs typeface="Open Sans" pitchFamily="34" charset="-120"/>
              </a:rPr>
              <a:t>1</a:t>
            </a:r>
            <a:endParaRPr lang="en-US" sz="3000">
              <a:solidFill>
                <a:srgbClr val="002060"/>
              </a:solidFill>
              <a:latin typeface="Open Sans" panose="020F0502020204030204"/>
              <a:ea typeface="Open Sans"/>
              <a:cs typeface="Open Sans"/>
            </a:endParaRPr>
          </a:p>
        </p:txBody>
      </p:sp>
      <p:sp>
        <p:nvSpPr>
          <p:cNvPr id="13" name="Text 8"/>
          <p:cNvSpPr/>
          <p:nvPr/>
        </p:nvSpPr>
        <p:spPr>
          <a:xfrm>
            <a:off x="769685" y="2897606"/>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OT, IT, ERP &amp; sensors</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Documents &amp; M365</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Open web — on-prem &amp; cloud</a:t>
            </a:r>
            <a:endParaRPr lang="en-US" sz="1150">
              <a:solidFill>
                <a:prstClr val="black"/>
              </a:solidFill>
              <a:latin typeface="Open Sans" panose="020F0502020204030204"/>
              <a:ea typeface="Open Sans"/>
              <a:cs typeface="Open Sans"/>
            </a:endParaRPr>
          </a:p>
        </p:txBody>
      </p:sp>
      <p:pic>
        <p:nvPicPr>
          <p:cNvPr id="14" name="Image 3" descr="preencoded.png"/>
          <p:cNvPicPr>
            <a:picLocks noChangeAspect="1"/>
          </p:cNvPicPr>
          <p:nvPr/>
        </p:nvPicPr>
        <p:blipFill>
          <a:blip r:embed="rId7"/>
          <a:stretch>
            <a:fillRect/>
          </a:stretch>
        </p:blipFill>
        <p:spPr>
          <a:xfrm>
            <a:off x="2591169" y="3414242"/>
            <a:ext cx="201168" cy="201168"/>
          </a:xfrm>
          <a:prstGeom prst="rect">
            <a:avLst/>
          </a:prstGeom>
        </p:spPr>
      </p:pic>
      <p:sp>
        <p:nvSpPr>
          <p:cNvPr id="15" name="Shape 9"/>
          <p:cNvSpPr/>
          <p:nvPr/>
        </p:nvSpPr>
        <p:spPr>
          <a:xfrm>
            <a:off x="2819770" y="1937486"/>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a:latin typeface="Open Sans"/>
              <a:ea typeface="Open Sans"/>
              <a:cs typeface="Open Sans"/>
            </a:endParaRPr>
          </a:p>
        </p:txBody>
      </p:sp>
      <p:sp>
        <p:nvSpPr>
          <p:cNvPr id="16" name="Shape 10"/>
          <p:cNvSpPr/>
          <p:nvPr/>
        </p:nvSpPr>
        <p:spPr>
          <a:xfrm>
            <a:off x="2819770" y="1937486"/>
            <a:ext cx="2013509" cy="777240"/>
          </a:xfrm>
          <a:prstGeom prst="rect">
            <a:avLst/>
          </a:prstGeom>
          <a:solidFill>
            <a:schemeClr val="accent1">
              <a:lumMod val="50000"/>
            </a:schemeClr>
          </a:solidFill>
          <a:ln/>
        </p:spPr>
        <p:txBody>
          <a:bodyPr/>
          <a:lstStyle/>
          <a:p>
            <a:endParaRPr lang="en-IN">
              <a:latin typeface="Open Sans"/>
              <a:ea typeface="Open Sans"/>
              <a:cs typeface="Open Sans"/>
            </a:endParaRPr>
          </a:p>
        </p:txBody>
      </p:sp>
      <p:pic>
        <p:nvPicPr>
          <p:cNvPr id="17" name="Image 4" descr="preencoded.png"/>
          <p:cNvPicPr>
            <a:picLocks noChangeAspect="1"/>
          </p:cNvPicPr>
          <p:nvPr/>
        </p:nvPicPr>
        <p:blipFill>
          <a:blip r:embed="rId8"/>
          <a:stretch>
            <a:fillRect/>
          </a:stretch>
        </p:blipFill>
        <p:spPr>
          <a:xfrm>
            <a:off x="3020937" y="2156942"/>
            <a:ext cx="329184" cy="329184"/>
          </a:xfrm>
          <a:prstGeom prst="rect">
            <a:avLst/>
          </a:prstGeom>
        </p:spPr>
      </p:pic>
      <p:sp>
        <p:nvSpPr>
          <p:cNvPr id="18" name="Text 11"/>
          <p:cNvSpPr/>
          <p:nvPr/>
        </p:nvSpPr>
        <p:spPr>
          <a:xfrm>
            <a:off x="3423274" y="1937486"/>
            <a:ext cx="1281989" cy="777240"/>
          </a:xfrm>
          <a:prstGeom prst="rect">
            <a:avLst/>
          </a:prstGeom>
          <a:noFill/>
          <a:ln/>
        </p:spPr>
        <p:txBody>
          <a:bodyPr wrap="square" lIns="0" tIns="0" rIns="0" bIns="0" rtlCol="0" anchor="ctr"/>
          <a:lstStyle/>
          <a:p>
            <a:r>
              <a:rPr lang="en-US" sz="1450" b="1">
                <a:solidFill>
                  <a:srgbClr val="FFFFFF"/>
                </a:solidFill>
                <a:latin typeface="Open Sans" pitchFamily="34" charset="0"/>
                <a:ea typeface="Open Sans" pitchFamily="34" charset="-122"/>
                <a:cs typeface="Open Sans" pitchFamily="34" charset="-120"/>
              </a:rPr>
              <a:t>OneLake</a:t>
            </a:r>
            <a:endParaRPr lang="en-US" sz="1450">
              <a:solidFill>
                <a:prstClr val="black"/>
              </a:solidFill>
              <a:latin typeface="Open Sans" panose="020F0502020204030204"/>
              <a:ea typeface="Open Sans"/>
              <a:cs typeface="Open Sans"/>
            </a:endParaRPr>
          </a:p>
        </p:txBody>
      </p:sp>
      <p:sp>
        <p:nvSpPr>
          <p:cNvPr id="19" name="Text 12"/>
          <p:cNvSpPr/>
          <p:nvPr/>
        </p:nvSpPr>
        <p:spPr>
          <a:xfrm>
            <a:off x="3350121" y="2776349"/>
            <a:ext cx="548640" cy="548640"/>
          </a:xfrm>
          <a:prstGeom prst="rect">
            <a:avLst/>
          </a:prstGeom>
          <a:noFill/>
          <a:ln/>
        </p:spPr>
        <p:txBody>
          <a:bodyPr wrap="square" lIns="0" tIns="0" rIns="0" bIns="0" rtlCol="0" anchor="ctr"/>
          <a:lstStyle/>
          <a:p>
            <a:pPr algn="r"/>
            <a:r>
              <a:rPr lang="en-US" sz="3000" b="1">
                <a:solidFill>
                  <a:srgbClr val="002060"/>
                </a:solidFill>
                <a:latin typeface="Open Sans" pitchFamily="34" charset="0"/>
                <a:ea typeface="Open Sans" pitchFamily="34" charset="-122"/>
                <a:cs typeface="Open Sans" pitchFamily="34" charset="-120"/>
              </a:rPr>
              <a:t>2</a:t>
            </a:r>
            <a:endParaRPr lang="en-US" sz="3000">
              <a:solidFill>
                <a:srgbClr val="002060"/>
              </a:solidFill>
              <a:latin typeface="Open Sans" panose="020F0502020204030204"/>
              <a:ea typeface="Open Sans"/>
              <a:cs typeface="Open Sans"/>
            </a:endParaRPr>
          </a:p>
        </p:txBody>
      </p:sp>
      <p:sp>
        <p:nvSpPr>
          <p:cNvPr id="20" name="Text 13"/>
          <p:cNvSpPr/>
          <p:nvPr/>
        </p:nvSpPr>
        <p:spPr>
          <a:xfrm>
            <a:off x="3039226" y="2897606"/>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One unified copy</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Structured &amp; unstructured</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No more silos</a:t>
            </a:r>
            <a:endParaRPr lang="en-US" sz="1150">
              <a:solidFill>
                <a:prstClr val="black"/>
              </a:solidFill>
              <a:latin typeface="Open Sans" panose="020F0502020204030204"/>
              <a:ea typeface="Open Sans"/>
              <a:cs typeface="Open Sans"/>
            </a:endParaRPr>
          </a:p>
        </p:txBody>
      </p:sp>
      <p:pic>
        <p:nvPicPr>
          <p:cNvPr id="21" name="Image 5" descr="preencoded.png"/>
          <p:cNvPicPr>
            <a:picLocks noChangeAspect="1"/>
          </p:cNvPicPr>
          <p:nvPr/>
        </p:nvPicPr>
        <p:blipFill>
          <a:blip r:embed="rId7"/>
          <a:stretch>
            <a:fillRect/>
          </a:stretch>
        </p:blipFill>
        <p:spPr>
          <a:xfrm>
            <a:off x="4860710" y="3414242"/>
            <a:ext cx="201168" cy="201168"/>
          </a:xfrm>
          <a:prstGeom prst="rect">
            <a:avLst/>
          </a:prstGeom>
        </p:spPr>
      </p:pic>
      <p:sp>
        <p:nvSpPr>
          <p:cNvPr id="22" name="Shape 14"/>
          <p:cNvSpPr/>
          <p:nvPr/>
        </p:nvSpPr>
        <p:spPr>
          <a:xfrm>
            <a:off x="5089311" y="1937486"/>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a:latin typeface="Open Sans"/>
              <a:ea typeface="Open Sans"/>
              <a:cs typeface="Open Sans"/>
            </a:endParaRPr>
          </a:p>
        </p:txBody>
      </p:sp>
      <p:sp>
        <p:nvSpPr>
          <p:cNvPr id="23" name="Shape 15"/>
          <p:cNvSpPr/>
          <p:nvPr/>
        </p:nvSpPr>
        <p:spPr>
          <a:xfrm>
            <a:off x="5089311" y="1937486"/>
            <a:ext cx="2013509" cy="777240"/>
          </a:xfrm>
          <a:prstGeom prst="rect">
            <a:avLst/>
          </a:prstGeom>
          <a:solidFill>
            <a:srgbClr val="243D78"/>
          </a:solidFill>
          <a:ln/>
        </p:spPr>
        <p:txBody>
          <a:bodyPr/>
          <a:lstStyle/>
          <a:p>
            <a:endParaRPr lang="en-IN">
              <a:latin typeface="Open Sans"/>
              <a:ea typeface="Open Sans"/>
              <a:cs typeface="Open Sans"/>
            </a:endParaRPr>
          </a:p>
        </p:txBody>
      </p:sp>
      <p:pic>
        <p:nvPicPr>
          <p:cNvPr id="24" name="Image 6" descr="preencoded.png"/>
          <p:cNvPicPr>
            <a:picLocks noChangeAspect="1"/>
          </p:cNvPicPr>
          <p:nvPr/>
        </p:nvPicPr>
        <p:blipFill>
          <a:blip r:embed="rId9"/>
          <a:stretch>
            <a:fillRect/>
          </a:stretch>
        </p:blipFill>
        <p:spPr>
          <a:xfrm>
            <a:off x="5290478" y="2156942"/>
            <a:ext cx="329184" cy="329184"/>
          </a:xfrm>
          <a:prstGeom prst="rect">
            <a:avLst/>
          </a:prstGeom>
        </p:spPr>
      </p:pic>
      <p:sp>
        <p:nvSpPr>
          <p:cNvPr id="25" name="Text 16"/>
          <p:cNvSpPr/>
          <p:nvPr/>
        </p:nvSpPr>
        <p:spPr>
          <a:xfrm>
            <a:off x="5692815" y="1937486"/>
            <a:ext cx="1281989" cy="777240"/>
          </a:xfrm>
          <a:prstGeom prst="rect">
            <a:avLst/>
          </a:prstGeom>
          <a:noFill/>
          <a:ln/>
        </p:spPr>
        <p:txBody>
          <a:bodyPr wrap="square" lIns="0" tIns="0" rIns="0" bIns="0" rtlCol="0" anchor="ctr"/>
          <a:lstStyle/>
          <a:p>
            <a:r>
              <a:rPr lang="en-US" sz="1450" b="1">
                <a:solidFill>
                  <a:srgbClr val="FFFFFF"/>
                </a:solidFill>
                <a:latin typeface="Open Sans" pitchFamily="34" charset="0"/>
                <a:ea typeface="Open Sans" pitchFamily="34" charset="-122"/>
                <a:cs typeface="Open Sans" pitchFamily="34" charset="-120"/>
              </a:rPr>
              <a:t>The Ontology</a:t>
            </a:r>
            <a:endParaRPr lang="en-US" sz="1450">
              <a:solidFill>
                <a:prstClr val="black"/>
              </a:solidFill>
              <a:latin typeface="Open Sans" panose="020F0502020204030204"/>
              <a:ea typeface="Open Sans"/>
              <a:cs typeface="Open Sans"/>
            </a:endParaRPr>
          </a:p>
        </p:txBody>
      </p:sp>
      <p:sp>
        <p:nvSpPr>
          <p:cNvPr id="26" name="Text 17"/>
          <p:cNvSpPr/>
          <p:nvPr/>
        </p:nvSpPr>
        <p:spPr>
          <a:xfrm>
            <a:off x="5619661" y="2776349"/>
            <a:ext cx="548640" cy="548640"/>
          </a:xfrm>
          <a:prstGeom prst="rect">
            <a:avLst/>
          </a:prstGeom>
          <a:noFill/>
          <a:ln/>
        </p:spPr>
        <p:txBody>
          <a:bodyPr wrap="square" lIns="0" tIns="0" rIns="0" bIns="0" rtlCol="0" anchor="ctr"/>
          <a:lstStyle/>
          <a:p>
            <a:pPr algn="r"/>
            <a:r>
              <a:rPr lang="en-US" sz="3000" b="1">
                <a:solidFill>
                  <a:srgbClr val="002060"/>
                </a:solidFill>
                <a:latin typeface="Open Sans" pitchFamily="34" charset="0"/>
                <a:ea typeface="Open Sans" pitchFamily="34" charset="-122"/>
                <a:cs typeface="Open Sans" pitchFamily="34" charset="-120"/>
              </a:rPr>
              <a:t>3</a:t>
            </a:r>
            <a:endParaRPr lang="en-US" sz="3000">
              <a:solidFill>
                <a:srgbClr val="002060"/>
              </a:solidFill>
              <a:latin typeface="Open Sans" panose="020F0502020204030204"/>
              <a:ea typeface="Open Sans"/>
              <a:cs typeface="Open Sans"/>
            </a:endParaRPr>
          </a:p>
        </p:txBody>
      </p:sp>
      <p:sp>
        <p:nvSpPr>
          <p:cNvPr id="27" name="Text 18"/>
          <p:cNvSpPr/>
          <p:nvPr/>
        </p:nvSpPr>
        <p:spPr>
          <a:xfrm>
            <a:off x="5298033" y="3034766"/>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Fabric IQ · structured</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Foundry IQ · documents</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Work IQ · work context</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Web IQ · open web</a:t>
            </a:r>
            <a:endParaRPr lang="en-US" sz="1150">
              <a:solidFill>
                <a:prstClr val="black"/>
              </a:solidFill>
              <a:latin typeface="Open Sans" panose="020F0502020204030204"/>
              <a:ea typeface="Open Sans"/>
              <a:cs typeface="Open Sans"/>
            </a:endParaRPr>
          </a:p>
        </p:txBody>
      </p:sp>
      <p:pic>
        <p:nvPicPr>
          <p:cNvPr id="28" name="Image 7" descr="preencoded.png"/>
          <p:cNvPicPr>
            <a:picLocks noChangeAspect="1"/>
          </p:cNvPicPr>
          <p:nvPr/>
        </p:nvPicPr>
        <p:blipFill>
          <a:blip r:embed="rId7"/>
          <a:stretch>
            <a:fillRect/>
          </a:stretch>
        </p:blipFill>
        <p:spPr>
          <a:xfrm>
            <a:off x="7130250" y="3414242"/>
            <a:ext cx="201168" cy="201168"/>
          </a:xfrm>
          <a:prstGeom prst="rect">
            <a:avLst/>
          </a:prstGeom>
        </p:spPr>
      </p:pic>
      <p:sp>
        <p:nvSpPr>
          <p:cNvPr id="29" name="Shape 19"/>
          <p:cNvSpPr/>
          <p:nvPr/>
        </p:nvSpPr>
        <p:spPr>
          <a:xfrm>
            <a:off x="7358851" y="1937486"/>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a:latin typeface="Open Sans"/>
              <a:ea typeface="Open Sans"/>
              <a:cs typeface="Open Sans"/>
            </a:endParaRPr>
          </a:p>
        </p:txBody>
      </p:sp>
      <p:sp>
        <p:nvSpPr>
          <p:cNvPr id="30" name="Shape 20"/>
          <p:cNvSpPr/>
          <p:nvPr/>
        </p:nvSpPr>
        <p:spPr>
          <a:xfrm>
            <a:off x="7358851" y="1937486"/>
            <a:ext cx="2013509" cy="777240"/>
          </a:xfrm>
          <a:prstGeom prst="rect">
            <a:avLst/>
          </a:prstGeom>
          <a:solidFill>
            <a:srgbClr val="42619D"/>
          </a:solidFill>
          <a:ln/>
        </p:spPr>
        <p:txBody>
          <a:bodyPr/>
          <a:lstStyle/>
          <a:p>
            <a:endParaRPr lang="en-IN">
              <a:latin typeface="Open Sans"/>
              <a:ea typeface="Open Sans"/>
              <a:cs typeface="Open Sans"/>
            </a:endParaRPr>
          </a:p>
        </p:txBody>
      </p:sp>
      <p:pic>
        <p:nvPicPr>
          <p:cNvPr id="31" name="Image 8" descr="preencoded.png"/>
          <p:cNvPicPr>
            <a:picLocks noChangeAspect="1"/>
          </p:cNvPicPr>
          <p:nvPr/>
        </p:nvPicPr>
        <p:blipFill>
          <a:blip r:embed="rId10"/>
          <a:stretch>
            <a:fillRect/>
          </a:stretch>
        </p:blipFill>
        <p:spPr>
          <a:xfrm>
            <a:off x="7560018" y="2156942"/>
            <a:ext cx="329184" cy="329184"/>
          </a:xfrm>
          <a:prstGeom prst="rect">
            <a:avLst/>
          </a:prstGeom>
        </p:spPr>
      </p:pic>
      <p:sp>
        <p:nvSpPr>
          <p:cNvPr id="32" name="Text 21"/>
          <p:cNvSpPr/>
          <p:nvPr/>
        </p:nvSpPr>
        <p:spPr>
          <a:xfrm>
            <a:off x="7962355" y="1937486"/>
            <a:ext cx="1281989" cy="777240"/>
          </a:xfrm>
          <a:prstGeom prst="rect">
            <a:avLst/>
          </a:prstGeom>
          <a:noFill/>
          <a:ln/>
        </p:spPr>
        <p:txBody>
          <a:bodyPr wrap="square" lIns="0" tIns="0" rIns="0" bIns="0" rtlCol="0" anchor="ctr"/>
          <a:lstStyle/>
          <a:p>
            <a:r>
              <a:rPr lang="en-US" sz="1450" b="1">
                <a:solidFill>
                  <a:srgbClr val="FFFFFF"/>
                </a:solidFill>
                <a:latin typeface="Open Sans" pitchFamily="34" charset="0"/>
                <a:ea typeface="Open Sans" pitchFamily="34" charset="-122"/>
                <a:cs typeface="Open Sans" pitchFamily="34" charset="-120"/>
              </a:rPr>
              <a:t>Agents</a:t>
            </a:r>
            <a:endParaRPr lang="en-US" sz="1450">
              <a:solidFill>
                <a:prstClr val="black"/>
              </a:solidFill>
              <a:latin typeface="Open Sans" panose="020F0502020204030204"/>
              <a:ea typeface="Open Sans"/>
              <a:cs typeface="Open Sans"/>
            </a:endParaRPr>
          </a:p>
        </p:txBody>
      </p:sp>
      <p:sp>
        <p:nvSpPr>
          <p:cNvPr id="33" name="Text 22"/>
          <p:cNvSpPr/>
          <p:nvPr/>
        </p:nvSpPr>
        <p:spPr>
          <a:xfrm>
            <a:off x="7889202" y="2776349"/>
            <a:ext cx="548640" cy="548640"/>
          </a:xfrm>
          <a:prstGeom prst="rect">
            <a:avLst/>
          </a:prstGeom>
          <a:noFill/>
          <a:ln/>
        </p:spPr>
        <p:txBody>
          <a:bodyPr wrap="square" lIns="0" tIns="0" rIns="0" bIns="0" rtlCol="0" anchor="ctr"/>
          <a:lstStyle/>
          <a:p>
            <a:pPr algn="r"/>
            <a:r>
              <a:rPr lang="en-US" sz="3000" b="1">
                <a:solidFill>
                  <a:srgbClr val="002060"/>
                </a:solidFill>
                <a:latin typeface="Open Sans" pitchFamily="34" charset="0"/>
                <a:ea typeface="Open Sans" pitchFamily="34" charset="-122"/>
                <a:cs typeface="Open Sans" pitchFamily="34" charset="-120"/>
              </a:rPr>
              <a:t>4</a:t>
            </a:r>
            <a:endParaRPr lang="en-US" sz="3000">
              <a:solidFill>
                <a:srgbClr val="002060"/>
              </a:solidFill>
              <a:latin typeface="Open Sans" panose="020F0502020204030204"/>
              <a:ea typeface="Open Sans"/>
              <a:cs typeface="Open Sans"/>
            </a:endParaRPr>
          </a:p>
        </p:txBody>
      </p:sp>
      <p:sp>
        <p:nvSpPr>
          <p:cNvPr id="34" name="Text 23"/>
          <p:cNvSpPr/>
          <p:nvPr/>
        </p:nvSpPr>
        <p:spPr>
          <a:xfrm>
            <a:off x="7578307" y="2897606"/>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Copilot &amp; Copilot Studio</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Foundry (pro-code)</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MCP / API</a:t>
            </a:r>
            <a:endParaRPr lang="en-US" sz="1150">
              <a:solidFill>
                <a:prstClr val="black"/>
              </a:solidFill>
              <a:latin typeface="Open Sans" panose="020F0502020204030204"/>
              <a:ea typeface="Open Sans"/>
              <a:cs typeface="Open Sans"/>
            </a:endParaRPr>
          </a:p>
        </p:txBody>
      </p:sp>
      <p:pic>
        <p:nvPicPr>
          <p:cNvPr id="35" name="Image 9" descr="preencoded.png"/>
          <p:cNvPicPr>
            <a:picLocks noChangeAspect="1"/>
          </p:cNvPicPr>
          <p:nvPr/>
        </p:nvPicPr>
        <p:blipFill>
          <a:blip r:embed="rId7"/>
          <a:stretch>
            <a:fillRect/>
          </a:stretch>
        </p:blipFill>
        <p:spPr>
          <a:xfrm>
            <a:off x="9399791" y="3414242"/>
            <a:ext cx="201168" cy="201168"/>
          </a:xfrm>
          <a:prstGeom prst="rect">
            <a:avLst/>
          </a:prstGeom>
        </p:spPr>
      </p:pic>
      <p:sp>
        <p:nvSpPr>
          <p:cNvPr id="36" name="Shape 24"/>
          <p:cNvSpPr/>
          <p:nvPr/>
        </p:nvSpPr>
        <p:spPr>
          <a:xfrm>
            <a:off x="9628392" y="1937486"/>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a:latin typeface="Open Sans"/>
              <a:ea typeface="Open Sans"/>
              <a:cs typeface="Open Sans"/>
            </a:endParaRPr>
          </a:p>
        </p:txBody>
      </p:sp>
      <p:sp>
        <p:nvSpPr>
          <p:cNvPr id="37" name="Shape 25"/>
          <p:cNvSpPr/>
          <p:nvPr/>
        </p:nvSpPr>
        <p:spPr>
          <a:xfrm>
            <a:off x="9628392" y="1937486"/>
            <a:ext cx="2013509" cy="777240"/>
          </a:xfrm>
          <a:prstGeom prst="rect">
            <a:avLst/>
          </a:prstGeom>
          <a:solidFill>
            <a:schemeClr val="accent1">
              <a:lumMod val="60000"/>
              <a:lumOff val="40000"/>
            </a:schemeClr>
          </a:solidFill>
          <a:ln/>
        </p:spPr>
        <p:txBody>
          <a:bodyPr/>
          <a:lstStyle/>
          <a:p>
            <a:endParaRPr lang="en-IN">
              <a:latin typeface="Open Sans"/>
              <a:ea typeface="Open Sans"/>
              <a:cs typeface="Open Sans"/>
            </a:endParaRPr>
          </a:p>
        </p:txBody>
      </p:sp>
      <p:pic>
        <p:nvPicPr>
          <p:cNvPr id="38" name="Image 10" descr="preencoded.png"/>
          <p:cNvPicPr>
            <a:picLocks noChangeAspect="1"/>
          </p:cNvPicPr>
          <p:nvPr/>
        </p:nvPicPr>
        <p:blipFill>
          <a:blip r:embed="rId11"/>
          <a:stretch>
            <a:fillRect/>
          </a:stretch>
        </p:blipFill>
        <p:spPr>
          <a:xfrm>
            <a:off x="9829559" y="2156942"/>
            <a:ext cx="329184" cy="329184"/>
          </a:xfrm>
          <a:prstGeom prst="rect">
            <a:avLst/>
          </a:prstGeom>
        </p:spPr>
      </p:pic>
      <p:sp>
        <p:nvSpPr>
          <p:cNvPr id="39" name="Text 26"/>
          <p:cNvSpPr/>
          <p:nvPr/>
        </p:nvSpPr>
        <p:spPr>
          <a:xfrm>
            <a:off x="10231896" y="1937486"/>
            <a:ext cx="1281989" cy="777240"/>
          </a:xfrm>
          <a:prstGeom prst="rect">
            <a:avLst/>
          </a:prstGeom>
          <a:noFill/>
          <a:ln/>
        </p:spPr>
        <p:txBody>
          <a:bodyPr wrap="square" lIns="0" tIns="0" rIns="0" bIns="0" rtlCol="0" anchor="ctr"/>
          <a:lstStyle/>
          <a:p>
            <a:r>
              <a:rPr lang="en-US" sz="1450" b="1">
                <a:solidFill>
                  <a:srgbClr val="FFFFFF"/>
                </a:solidFill>
                <a:latin typeface="Open Sans" pitchFamily="34" charset="0"/>
                <a:ea typeface="Open Sans" pitchFamily="34" charset="-122"/>
                <a:cs typeface="Open Sans" pitchFamily="34" charset="-120"/>
              </a:rPr>
              <a:t>Action</a:t>
            </a:r>
            <a:endParaRPr lang="en-US" sz="1450">
              <a:solidFill>
                <a:prstClr val="black"/>
              </a:solidFill>
              <a:latin typeface="Open Sans" panose="020F0502020204030204"/>
              <a:ea typeface="Open Sans"/>
              <a:cs typeface="Open Sans"/>
            </a:endParaRPr>
          </a:p>
        </p:txBody>
      </p:sp>
      <p:sp>
        <p:nvSpPr>
          <p:cNvPr id="40" name="Text 27"/>
          <p:cNvSpPr/>
          <p:nvPr/>
        </p:nvSpPr>
        <p:spPr>
          <a:xfrm>
            <a:off x="10158743" y="2776349"/>
            <a:ext cx="548640" cy="548640"/>
          </a:xfrm>
          <a:prstGeom prst="rect">
            <a:avLst/>
          </a:prstGeom>
          <a:noFill/>
          <a:ln/>
        </p:spPr>
        <p:txBody>
          <a:bodyPr wrap="square" lIns="0" tIns="0" rIns="0" bIns="0" rtlCol="0" anchor="ctr"/>
          <a:lstStyle/>
          <a:p>
            <a:pPr algn="r"/>
            <a:r>
              <a:rPr lang="en-US" sz="3000" b="1">
                <a:solidFill>
                  <a:srgbClr val="002060"/>
                </a:solidFill>
                <a:latin typeface="Open Sans" pitchFamily="34" charset="0"/>
                <a:ea typeface="Open Sans" pitchFamily="34" charset="-122"/>
                <a:cs typeface="Open Sans" pitchFamily="34" charset="-120"/>
              </a:rPr>
              <a:t>5</a:t>
            </a:r>
            <a:endParaRPr lang="en-US" sz="3000">
              <a:solidFill>
                <a:srgbClr val="002060"/>
              </a:solidFill>
              <a:latin typeface="Open Sans" panose="020F0502020204030204"/>
              <a:ea typeface="Open Sans"/>
              <a:cs typeface="Open Sans"/>
            </a:endParaRPr>
          </a:p>
        </p:txBody>
      </p:sp>
      <p:sp>
        <p:nvSpPr>
          <p:cNvPr id="41" name="Text 28"/>
          <p:cNvSpPr/>
          <p:nvPr/>
        </p:nvSpPr>
        <p:spPr>
          <a:xfrm>
            <a:off x="9847848" y="2897606"/>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Grounded answers</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Autonomous decisions</a:t>
            </a:r>
            <a:endParaRPr lang="en-US" sz="1150">
              <a:solidFill>
                <a:prstClr val="black"/>
              </a:solidFill>
              <a:latin typeface="Open Sans" panose="020F0502020204030204"/>
              <a:ea typeface="Open Sans"/>
              <a:cs typeface="Open Sans"/>
            </a:endParaRPr>
          </a:p>
          <a:p>
            <a:pPr marL="127000" indent="-127000">
              <a:lnSpc>
                <a:spcPct val="105000"/>
              </a:lnSpc>
              <a:spcAft>
                <a:spcPts val="800"/>
              </a:spcAft>
              <a:buSzPct val="100000"/>
              <a:buFontTx/>
              <a:buChar char="•"/>
            </a:pPr>
            <a:r>
              <a:rPr lang="en-US" sz="1150">
                <a:solidFill>
                  <a:srgbClr val="182C61"/>
                </a:solidFill>
                <a:latin typeface="Open Sans" pitchFamily="34" charset="0"/>
                <a:ea typeface="Open Sans" pitchFamily="34" charset="-122"/>
                <a:cs typeface="Open Sans" pitchFamily="34" charset="-120"/>
              </a:rPr>
              <a:t>Auditable &amp; owned</a:t>
            </a:r>
            <a:endParaRPr lang="en-US" sz="1150">
              <a:solidFill>
                <a:prstClr val="black"/>
              </a:solidFill>
              <a:latin typeface="Open Sans" panose="020F0502020204030204"/>
              <a:ea typeface="Open Sans"/>
              <a:cs typeface="Open Sans"/>
            </a:endParaRPr>
          </a:p>
        </p:txBody>
      </p:sp>
      <p:sp>
        <p:nvSpPr>
          <p:cNvPr id="42" name="Text 29"/>
          <p:cNvSpPr/>
          <p:nvPr/>
        </p:nvSpPr>
        <p:spPr>
          <a:xfrm>
            <a:off x="4814991" y="5201894"/>
            <a:ext cx="2562149" cy="274320"/>
          </a:xfrm>
          <a:prstGeom prst="rect">
            <a:avLst/>
          </a:prstGeom>
          <a:noFill/>
          <a:ln/>
        </p:spPr>
        <p:txBody>
          <a:bodyPr wrap="square" lIns="0" tIns="0" rIns="0" bIns="0" rtlCol="0" anchor="ctr"/>
          <a:lstStyle/>
          <a:p>
            <a:pPr algn="ctr"/>
            <a:r>
              <a:rPr lang="en-US" sz="1050" b="1" i="1">
                <a:solidFill>
                  <a:srgbClr val="243D78"/>
                </a:solidFill>
                <a:latin typeface="Open Sans" pitchFamily="34" charset="0"/>
                <a:ea typeface="Open Sans" pitchFamily="34" charset="-122"/>
                <a:cs typeface="Open Sans" pitchFamily="34" charset="-120"/>
              </a:rPr>
              <a:t>All four IQs = one ontology</a:t>
            </a:r>
            <a:endParaRPr lang="en-US" sz="1050">
              <a:solidFill>
                <a:prstClr val="black"/>
              </a:solidFill>
              <a:latin typeface="Open Sans" panose="020F0502020204030204"/>
              <a:ea typeface="Open Sans"/>
              <a:cs typeface="Open Sans"/>
            </a:endParaRPr>
          </a:p>
        </p:txBody>
      </p:sp>
      <p:sp>
        <p:nvSpPr>
          <p:cNvPr id="44" name="Text 31"/>
          <p:cNvSpPr/>
          <p:nvPr/>
        </p:nvSpPr>
        <p:spPr>
          <a:xfrm>
            <a:off x="11550460" y="6492240"/>
            <a:ext cx="365760" cy="256032"/>
          </a:xfrm>
          <a:prstGeom prst="rect">
            <a:avLst/>
          </a:prstGeom>
          <a:noFill/>
          <a:ln/>
        </p:spPr>
        <p:txBody>
          <a:bodyPr wrap="square" lIns="0" tIns="0" rIns="0" bIns="0" rtlCol="0" anchor="ctr"/>
          <a:lstStyle/>
          <a:p>
            <a:pPr algn="r"/>
            <a:r>
              <a:rPr lang="en-US" sz="900">
                <a:solidFill>
                  <a:srgbClr val="6B7280"/>
                </a:solidFill>
                <a:latin typeface="Open Sans" pitchFamily="34" charset="0"/>
                <a:ea typeface="Open Sans" pitchFamily="34" charset="-122"/>
                <a:cs typeface="Open Sans" pitchFamily="34" charset="-120"/>
              </a:rPr>
              <a:t>11</a:t>
            </a:r>
            <a:endParaRPr lang="en-US" sz="900">
              <a:solidFill>
                <a:prstClr val="black"/>
              </a:solidFill>
              <a:latin typeface="Open Sans" panose="020F0502020204030204"/>
              <a:ea typeface="Open Sans"/>
              <a:cs typeface="Open Sans"/>
            </a:endParaRPr>
          </a:p>
        </p:txBody>
      </p:sp>
      <p:sp>
        <p:nvSpPr>
          <p:cNvPr id="43" name="Shape 30">
            <a:extLst>
              <a:ext uri="{FF2B5EF4-FFF2-40B4-BE49-F238E27FC236}">
                <a16:creationId xmlns:a16="http://schemas.microsoft.com/office/drawing/2014/main" id="{7623FA9E-988A-AEEC-D7DB-BCD1E327C13E}"/>
              </a:ext>
            </a:extLst>
          </p:cNvPr>
          <p:cNvSpPr/>
          <p:nvPr/>
        </p:nvSpPr>
        <p:spPr>
          <a:xfrm>
            <a:off x="548640" y="5546240"/>
            <a:ext cx="11091672" cy="896112"/>
          </a:xfrm>
          <a:prstGeom prst="roundRect">
            <a:avLst>
              <a:gd name="adj" fmla="val 7143"/>
            </a:avLst>
          </a:prstGeom>
          <a:solidFill>
            <a:srgbClr val="F4F6FA"/>
          </a:solidFill>
          <a:ln w="12700">
            <a:solidFill>
              <a:schemeClr val="tx2">
                <a:lumMod val="60000"/>
                <a:lumOff val="40000"/>
              </a:schemeClr>
            </a:solidFill>
            <a:prstDash val="solid"/>
          </a:ln>
        </p:spPr>
        <p:txBody>
          <a:bodyPr/>
          <a:lstStyle/>
          <a:p>
            <a:endParaRPr lang="en-IN">
              <a:latin typeface="Open Sans"/>
              <a:ea typeface="Open Sans"/>
              <a:cs typeface="Open Sans"/>
            </a:endParaRPr>
          </a:p>
        </p:txBody>
      </p:sp>
      <p:sp>
        <p:nvSpPr>
          <p:cNvPr id="45" name="Text 32">
            <a:extLst>
              <a:ext uri="{FF2B5EF4-FFF2-40B4-BE49-F238E27FC236}">
                <a16:creationId xmlns:a16="http://schemas.microsoft.com/office/drawing/2014/main" id="{9060EC68-4B8F-4ADF-8B6F-EA02A8E9E305}"/>
              </a:ext>
            </a:extLst>
          </p:cNvPr>
          <p:cNvSpPr/>
          <p:nvPr/>
        </p:nvSpPr>
        <p:spPr>
          <a:xfrm>
            <a:off x="841248" y="5625924"/>
            <a:ext cx="2743200" cy="274320"/>
          </a:xfrm>
          <a:prstGeom prst="rect">
            <a:avLst/>
          </a:prstGeom>
          <a:noFill/>
          <a:ln/>
        </p:spPr>
        <p:txBody>
          <a:bodyPr wrap="square" lIns="0" tIns="0" rIns="0" bIns="0" rtlCol="0" anchor="ctr"/>
          <a:lstStyle/>
          <a:p>
            <a:pPr marL="0" indent="0">
              <a:buNone/>
            </a:pPr>
            <a:r>
              <a:rPr lang="en-US" sz="1300" b="1">
                <a:solidFill>
                  <a:srgbClr val="FF7E00"/>
                </a:solidFill>
                <a:latin typeface="Open Sans" pitchFamily="34" charset="0"/>
                <a:ea typeface="Open Sans" pitchFamily="34" charset="-122"/>
                <a:cs typeface="Open Sans" pitchFamily="34" charset="-120"/>
              </a:rPr>
              <a:t>What is MCP?</a:t>
            </a:r>
            <a:endParaRPr lang="en-US" sz="1300">
              <a:latin typeface="Open Sans"/>
              <a:ea typeface="Open Sans"/>
              <a:cs typeface="Open Sans"/>
            </a:endParaRPr>
          </a:p>
        </p:txBody>
      </p:sp>
      <p:sp>
        <p:nvSpPr>
          <p:cNvPr id="46" name="Text 33">
            <a:extLst>
              <a:ext uri="{FF2B5EF4-FFF2-40B4-BE49-F238E27FC236}">
                <a16:creationId xmlns:a16="http://schemas.microsoft.com/office/drawing/2014/main" id="{7CB17D88-94BA-4962-6B97-4FF36CBA4C59}"/>
              </a:ext>
            </a:extLst>
          </p:cNvPr>
          <p:cNvSpPr/>
          <p:nvPr/>
        </p:nvSpPr>
        <p:spPr>
          <a:xfrm>
            <a:off x="841248" y="5909388"/>
            <a:ext cx="10543032" cy="457200"/>
          </a:xfrm>
          <a:prstGeom prst="rect">
            <a:avLst/>
          </a:prstGeom>
          <a:noFill/>
          <a:ln/>
        </p:spPr>
        <p:txBody>
          <a:bodyPr wrap="square" lIns="0" tIns="0" rIns="0" bIns="0" rtlCol="0" anchor="ctr"/>
          <a:lstStyle/>
          <a:p>
            <a:pPr marL="0" indent="0">
              <a:lnSpc>
                <a:spcPct val="105000"/>
              </a:lnSpc>
              <a:buNone/>
            </a:pPr>
            <a:r>
              <a:rPr lang="en-US" sz="1100" b="1">
                <a:solidFill>
                  <a:srgbClr val="182C61"/>
                </a:solidFill>
                <a:latin typeface="Open Sans" pitchFamily="34" charset="0"/>
                <a:ea typeface="Open Sans" pitchFamily="34" charset="-122"/>
                <a:cs typeface="Open Sans" pitchFamily="34" charset="-120"/>
              </a:rPr>
              <a:t>Model Context Protocol</a:t>
            </a:r>
            <a:r>
              <a:rPr lang="en-US" sz="1100">
                <a:solidFill>
                  <a:srgbClr val="182C61"/>
                </a:solidFill>
                <a:latin typeface="Open Sans" pitchFamily="34" charset="0"/>
                <a:ea typeface="Open Sans" pitchFamily="34" charset="-122"/>
                <a:cs typeface="Open Sans" pitchFamily="34" charset="-120"/>
              </a:rPr>
              <a:t> — an open standard (backed by Microsoft, OpenAI and Anthropic) that lets agents connect to data, tools and systems through one common interface instead of custom integrations for each. It is how agents plug into the ontology and act in your systems.</a:t>
            </a:r>
            <a:endParaRPr lang="en-US" sz="1100">
              <a:latin typeface="Open Sans"/>
              <a:ea typeface="Open Sans"/>
              <a:cs typeface="Open Sans"/>
            </a:endParaRPr>
          </a:p>
        </p:txBody>
      </p:sp>
      <p:pic>
        <p:nvPicPr>
          <p:cNvPr id="47" name="Picture 46">
            <a:extLst>
              <a:ext uri="{FF2B5EF4-FFF2-40B4-BE49-F238E27FC236}">
                <a16:creationId xmlns:a16="http://schemas.microsoft.com/office/drawing/2014/main" id="{5EEE8EC9-5576-1218-FDF5-F7FA0E6AC26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48" name="Shape 3">
            <a:extLst>
              <a:ext uri="{FF2B5EF4-FFF2-40B4-BE49-F238E27FC236}">
                <a16:creationId xmlns:a16="http://schemas.microsoft.com/office/drawing/2014/main" id="{2F5CDD99-5D74-3A34-6A2A-EA4C917F3DCC}"/>
              </a:ext>
            </a:extLst>
          </p:cNvPr>
          <p:cNvSpPr/>
          <p:nvPr/>
        </p:nvSpPr>
        <p:spPr>
          <a:xfrm>
            <a:off x="548640" y="86484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3923001892"/>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BF03B-4B4E-689A-EC59-78CAB9F476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C6059C-CA61-0E78-BB38-3806356AE95F}"/>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2</a:t>
            </a:r>
          </a:p>
        </p:txBody>
      </p:sp>
      <p:sp>
        <p:nvSpPr>
          <p:cNvPr id="44" name="Rectangle: Rounded Corners 43">
            <a:extLst>
              <a:ext uri="{FF2B5EF4-FFF2-40B4-BE49-F238E27FC236}">
                <a16:creationId xmlns:a16="http://schemas.microsoft.com/office/drawing/2014/main" id="{94051087-BCB9-7E85-8D11-DA0EA019922D}"/>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latin typeface="Open Sans" panose="020B0606030504020204" pitchFamily="34" charset="0"/>
                <a:ea typeface="Open Sans" panose="020B0606030504020204" pitchFamily="34" charset="0"/>
                <a:cs typeface="Open Sans" panose="020B0606030504020204" pitchFamily="34" charset="0"/>
              </a:rPr>
              <a:t>Where do you see the biggest potential for ontology in your organization?</a:t>
            </a:r>
            <a:endParaRPr lang="en-US" sz="1600">
              <a:latin typeface="Open Sans" panose="020B0606030504020204" pitchFamily="34" charset="0"/>
              <a:ea typeface="Open Sans" panose="020B0606030504020204" pitchFamily="34" charset="0"/>
              <a:cs typeface="Open Sans" panose="020B0606030504020204" pitchFamily="34" charset="0"/>
            </a:endParaRPr>
          </a:p>
        </p:txBody>
      </p:sp>
      <p:grpSp>
        <p:nvGrpSpPr>
          <p:cNvPr id="62" name="Group 61">
            <a:extLst>
              <a:ext uri="{FF2B5EF4-FFF2-40B4-BE49-F238E27FC236}">
                <a16:creationId xmlns:a16="http://schemas.microsoft.com/office/drawing/2014/main" id="{9B494D6A-9E91-BC8B-74D3-0BAA59D38114}"/>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71F0F204-148C-D261-909B-4D26151F8431}"/>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B0E8C9C-406D-3D2A-91C9-D4C298839C70}"/>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949F019C-015F-7999-B921-D9F50D99DED5}"/>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B2DA4122-DB51-E022-96F9-63D1D7DAB45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523A0760-191D-EA80-9138-7A0EC187D00D}"/>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45E7EBC-C433-BA4F-462F-265679DEA5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0" name="Group 9">
            <a:extLst>
              <a:ext uri="{FF2B5EF4-FFF2-40B4-BE49-F238E27FC236}">
                <a16:creationId xmlns:a16="http://schemas.microsoft.com/office/drawing/2014/main" id="{742FF6BA-8CB1-A9FA-08D4-C77673833FDF}"/>
              </a:ext>
            </a:extLst>
          </p:cNvPr>
          <p:cNvGrpSpPr/>
          <p:nvPr/>
        </p:nvGrpSpPr>
        <p:grpSpPr>
          <a:xfrm>
            <a:off x="9711570" y="76202"/>
            <a:ext cx="2285005" cy="495708"/>
            <a:chOff x="9630162" y="199656"/>
            <a:chExt cx="2285005" cy="495708"/>
          </a:xfrm>
        </p:grpSpPr>
        <p:pic>
          <p:nvPicPr>
            <p:cNvPr id="4" name="Picture 2" descr="Microsoft Logo and symbol, meaning, history, PNG, brand">
              <a:extLst>
                <a:ext uri="{FF2B5EF4-FFF2-40B4-BE49-F238E27FC236}">
                  <a16:creationId xmlns:a16="http://schemas.microsoft.com/office/drawing/2014/main" id="{B22E52E4-407C-18BB-8068-132446EE1821}"/>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con&#10;&#10;Description automatically generated">
              <a:extLst>
                <a:ext uri="{FF2B5EF4-FFF2-40B4-BE49-F238E27FC236}">
                  <a16:creationId xmlns:a16="http://schemas.microsoft.com/office/drawing/2014/main" id="{8BFB4378-0186-A923-B985-4B4DA7A5C1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7" name="Straight Connector 6">
              <a:extLst>
                <a:ext uri="{FF2B5EF4-FFF2-40B4-BE49-F238E27FC236}">
                  <a16:creationId xmlns:a16="http://schemas.microsoft.com/office/drawing/2014/main" id="{3629D12D-923D-A8D6-4837-74D7528F7577}"/>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6730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B181B-BC7E-65B7-16AF-2239089C071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290AB71-2805-02C4-CCE9-4A35950653B9}"/>
              </a:ext>
            </a:extLst>
          </p:cNvPr>
          <p:cNvSpPr txBox="1"/>
          <p:nvPr/>
        </p:nvSpPr>
        <p:spPr>
          <a:xfrm>
            <a:off x="533400" y="2075255"/>
            <a:ext cx="10915649" cy="2862322"/>
          </a:xfrm>
          <a:prstGeom prst="rect">
            <a:avLst/>
          </a:prstGeom>
          <a:solidFill>
            <a:srgbClr val="E58527"/>
          </a:solidFill>
          <a:ln w="9525" cap="flat">
            <a:noFill/>
            <a:prstDash val="solid"/>
            <a:miter/>
          </a:ln>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endParaRPr kumimoji="0" lang="nl-NL" sz="6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IN" sz="6000" b="1">
                <a:solidFill>
                  <a:schemeClr val="bg1"/>
                </a:solidFill>
                <a:latin typeface="Open Sans" panose="020B0606030504020204" pitchFamily="34" charset="0"/>
                <a:ea typeface="Open Sans" panose="020B0606030504020204" pitchFamily="34" charset="0"/>
                <a:cs typeface="Open Sans" panose="020B0606030504020204" pitchFamily="34" charset="0"/>
              </a:rPr>
              <a:t>Demo: Business Use Case</a:t>
            </a:r>
            <a:endParaRPr lang="en-US" sz="3200" i="1">
              <a:solidFill>
                <a:schemeClr val="bg1"/>
              </a:solidFill>
              <a:latin typeface="Arial" pitchFamily="34" charset="0"/>
              <a:ea typeface="Arial" pitchFamily="34" charset="-122"/>
              <a:cs typeface="Arial" pitchFamily="34" charset="-120"/>
            </a:endParaRPr>
          </a:p>
          <a:p>
            <a:pPr algn="ctr">
              <a:defRPr/>
            </a:pPr>
            <a:endParaRPr kumimoji="0" lang="en-US" sz="6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6" name="Group 5">
            <a:extLst>
              <a:ext uri="{FF2B5EF4-FFF2-40B4-BE49-F238E27FC236}">
                <a16:creationId xmlns:a16="http://schemas.microsoft.com/office/drawing/2014/main" id="{1339E731-DE56-6FD4-E80B-0298A25B2B35}"/>
              </a:ext>
            </a:extLst>
          </p:cNvPr>
          <p:cNvGrpSpPr/>
          <p:nvPr/>
        </p:nvGrpSpPr>
        <p:grpSpPr>
          <a:xfrm>
            <a:off x="9320401" y="73764"/>
            <a:ext cx="2647014" cy="389492"/>
            <a:chOff x="8093767" y="119386"/>
            <a:chExt cx="2647014" cy="389492"/>
          </a:xfrm>
        </p:grpSpPr>
        <p:grpSp>
          <p:nvGrpSpPr>
            <p:cNvPr id="12" name="Group 11">
              <a:extLst>
                <a:ext uri="{FF2B5EF4-FFF2-40B4-BE49-F238E27FC236}">
                  <a16:creationId xmlns:a16="http://schemas.microsoft.com/office/drawing/2014/main" id="{C1C10225-704A-361C-23FB-37D92BE0D341}"/>
                </a:ext>
              </a:extLst>
            </p:cNvPr>
            <p:cNvGrpSpPr/>
            <p:nvPr/>
          </p:nvGrpSpPr>
          <p:grpSpPr>
            <a:xfrm>
              <a:off x="8093767" y="119386"/>
              <a:ext cx="1046668" cy="389492"/>
              <a:chOff x="9630162" y="252764"/>
              <a:chExt cx="1046668" cy="389492"/>
            </a:xfrm>
          </p:grpSpPr>
          <p:pic>
            <p:nvPicPr>
              <p:cNvPr id="14" name="Picture 13" descr="Icon&#10;&#10;Description automatically generated">
                <a:extLst>
                  <a:ext uri="{FF2B5EF4-FFF2-40B4-BE49-F238E27FC236}">
                    <a16:creationId xmlns:a16="http://schemas.microsoft.com/office/drawing/2014/main" id="{1A77C998-A46D-C8EF-FA7E-7474BB8F96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15" name="Straight Connector 14">
                <a:extLst>
                  <a:ext uri="{FF2B5EF4-FFF2-40B4-BE49-F238E27FC236}">
                    <a16:creationId xmlns:a16="http://schemas.microsoft.com/office/drawing/2014/main" id="{226EACE4-9C76-9606-B194-D45901B02000}"/>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pic>
          <p:nvPicPr>
            <p:cNvPr id="2050" name="Picture 2">
              <a:extLst>
                <a:ext uri="{FF2B5EF4-FFF2-40B4-BE49-F238E27FC236}">
                  <a16:creationId xmlns:a16="http://schemas.microsoft.com/office/drawing/2014/main" id="{8F60A7EC-DE82-1E30-4FA6-D3D9E41431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24576" y="163107"/>
              <a:ext cx="1416205" cy="3020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B9BF534C-D688-3A39-F085-587E7B0AC8B5}"/>
              </a:ext>
            </a:extLst>
          </p:cNvPr>
          <p:cNvGrpSpPr/>
          <p:nvPr/>
        </p:nvGrpSpPr>
        <p:grpSpPr>
          <a:xfrm>
            <a:off x="0" y="0"/>
            <a:ext cx="45719" cy="6871644"/>
            <a:chOff x="-2140" y="0"/>
            <a:chExt cx="127247" cy="6858000"/>
          </a:xfrm>
        </p:grpSpPr>
        <p:sp>
          <p:nvSpPr>
            <p:cNvPr id="13" name="Rectangle 12">
              <a:extLst>
                <a:ext uri="{FF2B5EF4-FFF2-40B4-BE49-F238E27FC236}">
                  <a16:creationId xmlns:a16="http://schemas.microsoft.com/office/drawing/2014/main" id="{EA97DB0E-0814-1785-A196-22B0677686D7}"/>
                </a:ext>
              </a:extLst>
            </p:cNvPr>
            <p:cNvSpPr/>
            <p:nvPr/>
          </p:nvSpPr>
          <p:spPr>
            <a:xfrm>
              <a:off x="0" y="0"/>
              <a:ext cx="125107"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B5DA9123-DA7D-FCB9-53C0-A3B02FA6B7F8}"/>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17" name="Text 2">
            <a:extLst>
              <a:ext uri="{FF2B5EF4-FFF2-40B4-BE49-F238E27FC236}">
                <a16:creationId xmlns:a16="http://schemas.microsoft.com/office/drawing/2014/main" id="{56643DB7-5502-20EB-15CD-8A804889189E}"/>
              </a:ext>
            </a:extLst>
          </p:cNvPr>
          <p:cNvSpPr/>
          <p:nvPr/>
        </p:nvSpPr>
        <p:spPr>
          <a:xfrm>
            <a:off x="381000" y="342900"/>
            <a:ext cx="6623051" cy="146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ts val="1092"/>
              </a:lnSpc>
              <a:spcBef>
                <a:spcPts val="0"/>
              </a:spcBef>
              <a:spcAft>
                <a:spcPts val="0"/>
              </a:spcAft>
              <a:buClrTx/>
              <a:buSzTx/>
              <a:buFontTx/>
              <a:buNone/>
              <a:tabLst/>
              <a:defRPr/>
            </a:pPr>
            <a:endParaRPr kumimoji="0" lang="en-US" sz="2375" b="0" i="0" u="none" strike="noStrike" kern="1200" cap="none" spc="0" normalizeH="0" baseline="0" noProof="0">
              <a:ln>
                <a:noFill/>
              </a:ln>
              <a:solidFill>
                <a:srgbClr val="0D0D0D"/>
              </a:solidFill>
              <a:effectLst/>
              <a:uLnTx/>
              <a:uFillTx/>
              <a:latin typeface="Arial"/>
              <a:ea typeface="+mn-ea"/>
              <a:cs typeface="+mn-cs"/>
            </a:endParaRPr>
          </a:p>
        </p:txBody>
      </p:sp>
      <p:sp>
        <p:nvSpPr>
          <p:cNvPr id="2" name="Text 5">
            <a:extLst>
              <a:ext uri="{FF2B5EF4-FFF2-40B4-BE49-F238E27FC236}">
                <a16:creationId xmlns:a16="http://schemas.microsoft.com/office/drawing/2014/main" id="{98633A67-2989-AE75-63F2-7FF4855F8FBF}"/>
              </a:ext>
            </a:extLst>
          </p:cNvPr>
          <p:cNvSpPr/>
          <p:nvPr/>
        </p:nvSpPr>
        <p:spPr>
          <a:xfrm>
            <a:off x="548640" y="3886202"/>
            <a:ext cx="11091672" cy="548640"/>
          </a:xfrm>
          <a:prstGeom prst="rect">
            <a:avLst/>
          </a:prstGeom>
          <a:noFill/>
          <a:ln/>
        </p:spPr>
        <p:txBody>
          <a:bodyPr wrap="square" lIns="0" tIns="0" rIns="0" bIns="0" rtlCol="0" anchor="ctr"/>
          <a:lstStyle/>
          <a:p>
            <a:pPr marL="0" indent="0" algn="ctr">
              <a:buNone/>
            </a:pPr>
            <a:r>
              <a:rPr lang="en-US" sz="1700" i="1">
                <a:solidFill>
                  <a:srgbClr val="FBE5D2"/>
                </a:solidFill>
                <a:latin typeface="Arial" pitchFamily="34" charset="0"/>
                <a:ea typeface="Arial" pitchFamily="34" charset="-122"/>
                <a:cs typeface="Arial" pitchFamily="34" charset="-120"/>
              </a:rPr>
              <a:t>Putting the four IQs to work on one real question</a:t>
            </a:r>
            <a:endParaRPr lang="en-US" sz="1700"/>
          </a:p>
        </p:txBody>
      </p:sp>
      <p:pic>
        <p:nvPicPr>
          <p:cNvPr id="3" name="Picture 2">
            <a:extLst>
              <a:ext uri="{FF2B5EF4-FFF2-40B4-BE49-F238E27FC236}">
                <a16:creationId xmlns:a16="http://schemas.microsoft.com/office/drawing/2014/main" id="{753D7CCD-BEA3-3384-2CE3-F529DC7DF6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1482744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609600" y="609600"/>
            <a:ext cx="10972800" cy="487680"/>
          </a:xfrm>
          <a:prstGeom prst="rect">
            <a:avLst/>
          </a:prstGeom>
          <a:noFill/>
          <a:ln/>
        </p:spPr>
        <p:txBody>
          <a:bodyPr wrap="square" rtlCol="0" anchor="ctr"/>
          <a:lstStyle/>
          <a:p>
            <a:pPr defTabSz="1219170"/>
            <a:r>
              <a:rPr lang="en-US" sz="1600" b="1">
                <a:solidFill>
                  <a:srgbClr val="F97316"/>
                </a:solidFill>
                <a:latin typeface="Open Sans" panose="020B0606030504020204" pitchFamily="34" charset="0"/>
                <a:ea typeface="Open Sans" panose="020B0606030504020204" pitchFamily="34" charset="0"/>
                <a:cs typeface="Open Sans" panose="020B0606030504020204" pitchFamily="34" charset="0"/>
              </a:rPr>
              <a:t>LIVE DEMO</a:t>
            </a:r>
            <a:endParaRPr lang="en-US" sz="1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 1"/>
          <p:cNvSpPr/>
          <p:nvPr/>
        </p:nvSpPr>
        <p:spPr>
          <a:xfrm>
            <a:off x="502596" y="1194776"/>
            <a:ext cx="10972800" cy="975360"/>
          </a:xfrm>
          <a:prstGeom prst="rect">
            <a:avLst/>
          </a:prstGeom>
          <a:noFill/>
          <a:ln/>
        </p:spPr>
        <p:txBody>
          <a:bodyPr wrap="square" lIns="91440" tIns="45720" rIns="91440" bIns="45720" rtlCol="0" anchor="ctr"/>
          <a:lstStyle/>
          <a:p>
            <a:pPr defTabSz="1219170"/>
            <a:r>
              <a:rPr lang="en-US" sz="5400" b="1">
                <a:solidFill>
                  <a:srgbClr val="182C61"/>
                </a:solidFill>
                <a:latin typeface="Open Sans"/>
                <a:ea typeface="Open Sans"/>
                <a:cs typeface="Open Sans"/>
              </a:rPr>
              <a:t>Healthy Drinks</a:t>
            </a:r>
            <a:endParaRPr lang="en-US" sz="54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ext 2"/>
          <p:cNvSpPr/>
          <p:nvPr/>
        </p:nvSpPr>
        <p:spPr>
          <a:xfrm>
            <a:off x="502596" y="2627336"/>
            <a:ext cx="10972800" cy="487680"/>
          </a:xfrm>
          <a:prstGeom prst="rect">
            <a:avLst/>
          </a:prstGeom>
          <a:noFill/>
          <a:ln/>
        </p:spPr>
        <p:txBody>
          <a:bodyPr wrap="square" rtlCol="0" anchor="ctr"/>
          <a:lstStyle/>
          <a:p>
            <a:pPr defTabSz="1219170"/>
            <a:r>
              <a:rPr lang="en-US" sz="2000">
                <a:solidFill>
                  <a:srgbClr val="E58527"/>
                </a:solidFill>
                <a:latin typeface="Open Sans" panose="020B0606030504020204" pitchFamily="34" charset="0"/>
                <a:ea typeface="Open Sans" panose="020B0606030504020204" pitchFamily="34" charset="0"/>
                <a:cs typeface="Open Sans" panose="020B0606030504020204" pitchFamily="34" charset="0"/>
              </a:rPr>
              <a:t>CPG Beverage Manufacturing — </a:t>
            </a:r>
          </a:p>
          <a:p>
            <a:pPr defTabSz="1219170"/>
            <a:r>
              <a:rPr lang="en-US" sz="2000" i="1">
                <a:solidFill>
                  <a:srgbClr val="E58527"/>
                </a:solidFill>
                <a:latin typeface="Open Sans" panose="020B0606030504020204" pitchFamily="34" charset="0"/>
                <a:ea typeface="Open Sans" panose="020B0606030504020204" pitchFamily="34" charset="0"/>
                <a:cs typeface="Open Sans" panose="020B0606030504020204" pitchFamily="34" charset="0"/>
              </a:rPr>
              <a:t>From Sensor to Boardroom: Unified Ontology-Grounded Analytics</a:t>
            </a:r>
          </a:p>
          <a:p>
            <a:pPr defTabSz="1219170"/>
            <a:endParaRPr lang="en-US" sz="2000">
              <a:solidFill>
                <a:srgbClr val="E58527"/>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p:cNvSpPr/>
          <p:nvPr/>
        </p:nvSpPr>
        <p:spPr>
          <a:xfrm>
            <a:off x="609600" y="3657600"/>
            <a:ext cx="2072640" cy="1584960"/>
          </a:xfrm>
          <a:prstGeom prst="rect">
            <a:avLst/>
          </a:prstGeom>
          <a:solidFill>
            <a:srgbClr val="182C61"/>
          </a:solidFill>
          <a:ln/>
        </p:spPr>
        <p:txBody>
          <a:bodyPr/>
          <a:lstStyle/>
          <a:p>
            <a:pPr defTabSz="1219170"/>
            <a:endParaRPr lang="en-IN">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 4"/>
          <p:cNvSpPr/>
          <p:nvPr/>
        </p:nvSpPr>
        <p:spPr>
          <a:xfrm>
            <a:off x="609600" y="3840480"/>
            <a:ext cx="2072640" cy="731520"/>
          </a:xfrm>
          <a:prstGeom prst="rect">
            <a:avLst/>
          </a:prstGeom>
          <a:noFill/>
          <a:ln/>
        </p:spPr>
        <p:txBody>
          <a:bodyPr wrap="square" rtlCol="0" anchor="ctr"/>
          <a:lstStyle/>
          <a:p>
            <a:pPr algn="ctr" defTabSz="1219170"/>
            <a:r>
              <a:rPr lang="en-US" sz="3600">
                <a:solidFill>
                  <a:srgbClr val="F97316"/>
                </a:solidFill>
                <a:latin typeface="Open Sans" panose="020B0606030504020204" pitchFamily="34" charset="0"/>
                <a:ea typeface="Open Sans" panose="020B0606030504020204" pitchFamily="34" charset="0"/>
                <a:cs typeface="Open Sans" panose="020B0606030504020204" pitchFamily="34" charset="0"/>
              </a:rPr>
              <a:t>12</a:t>
            </a:r>
            <a:endParaRPr lang="en-US" sz="3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 5"/>
          <p:cNvSpPr/>
          <p:nvPr/>
        </p:nvSpPr>
        <p:spPr>
          <a:xfrm>
            <a:off x="609600" y="4572000"/>
            <a:ext cx="2072640" cy="487680"/>
          </a:xfrm>
          <a:prstGeom prst="rect">
            <a:avLst/>
          </a:prstGeom>
          <a:noFill/>
          <a:ln/>
        </p:spPr>
        <p:txBody>
          <a:bodyPr wrap="square" rtlCol="0" anchor="ctr"/>
          <a:lstStyle/>
          <a:p>
            <a:pPr algn="ctr" defTabSz="1219170"/>
            <a:r>
              <a:rPr lang="en-US" sz="1200">
                <a:solidFill>
                  <a:srgbClr val="E2E8F0"/>
                </a:solidFill>
                <a:latin typeface="Open Sans" panose="020B0606030504020204" pitchFamily="34" charset="0"/>
                <a:ea typeface="Open Sans" panose="020B0606030504020204" pitchFamily="34" charset="0"/>
                <a:cs typeface="Open Sans" panose="020B0606030504020204" pitchFamily="34" charset="0"/>
              </a:rPr>
              <a:t>Plants</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hape 6"/>
          <p:cNvSpPr/>
          <p:nvPr/>
        </p:nvSpPr>
        <p:spPr>
          <a:xfrm>
            <a:off x="2926080" y="3657600"/>
            <a:ext cx="2072640" cy="1584960"/>
          </a:xfrm>
          <a:prstGeom prst="rect">
            <a:avLst/>
          </a:prstGeom>
          <a:solidFill>
            <a:srgbClr val="182C61"/>
          </a:solidFill>
          <a:ln/>
        </p:spPr>
        <p:txBody>
          <a:bodyPr/>
          <a:lstStyle/>
          <a:p>
            <a:pPr defTabSz="1219170"/>
            <a:endParaRPr lang="en-IN">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ext 7"/>
          <p:cNvSpPr/>
          <p:nvPr/>
        </p:nvSpPr>
        <p:spPr>
          <a:xfrm>
            <a:off x="2926080" y="3840480"/>
            <a:ext cx="2072640" cy="731520"/>
          </a:xfrm>
          <a:prstGeom prst="rect">
            <a:avLst/>
          </a:prstGeom>
          <a:noFill/>
          <a:ln/>
        </p:spPr>
        <p:txBody>
          <a:bodyPr wrap="square" rtlCol="0" anchor="ctr"/>
          <a:lstStyle/>
          <a:p>
            <a:pPr algn="ctr" defTabSz="1219170"/>
            <a:r>
              <a:rPr lang="en-US" sz="3600">
                <a:solidFill>
                  <a:srgbClr val="F97316"/>
                </a:solidFill>
                <a:latin typeface="Open Sans" panose="020B0606030504020204" pitchFamily="34" charset="0"/>
                <a:ea typeface="Open Sans" panose="020B0606030504020204" pitchFamily="34" charset="0"/>
                <a:cs typeface="Open Sans" panose="020B0606030504020204" pitchFamily="34" charset="0"/>
              </a:rPr>
              <a:t>15</a:t>
            </a:r>
            <a:endParaRPr lang="en-US" sz="3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8"/>
          <p:cNvSpPr/>
          <p:nvPr/>
        </p:nvSpPr>
        <p:spPr>
          <a:xfrm>
            <a:off x="2926080" y="4572000"/>
            <a:ext cx="2072640" cy="487680"/>
          </a:xfrm>
          <a:prstGeom prst="rect">
            <a:avLst/>
          </a:prstGeom>
          <a:noFill/>
          <a:ln/>
        </p:spPr>
        <p:txBody>
          <a:bodyPr wrap="square" rtlCol="0" anchor="ctr"/>
          <a:lstStyle/>
          <a:p>
            <a:pPr algn="ctr" defTabSz="1219170"/>
            <a:r>
              <a:rPr lang="en-US" sz="1200">
                <a:solidFill>
                  <a:srgbClr val="E2E8F0"/>
                </a:solidFill>
                <a:latin typeface="Open Sans" panose="020B0606030504020204" pitchFamily="34" charset="0"/>
                <a:ea typeface="Open Sans" panose="020B0606030504020204" pitchFamily="34" charset="0"/>
                <a:cs typeface="Open Sans" panose="020B0606030504020204" pitchFamily="34" charset="0"/>
              </a:rPr>
              <a:t>SKUs</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9"/>
          <p:cNvSpPr/>
          <p:nvPr/>
        </p:nvSpPr>
        <p:spPr>
          <a:xfrm>
            <a:off x="5242560" y="3657600"/>
            <a:ext cx="2072640" cy="1584960"/>
          </a:xfrm>
          <a:prstGeom prst="rect">
            <a:avLst/>
          </a:prstGeom>
          <a:solidFill>
            <a:srgbClr val="182C61"/>
          </a:solidFill>
          <a:ln/>
        </p:spPr>
        <p:txBody>
          <a:bodyPr/>
          <a:lstStyle/>
          <a:p>
            <a:pPr defTabSz="1219170"/>
            <a:endParaRPr lang="en-IN">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10"/>
          <p:cNvSpPr/>
          <p:nvPr/>
        </p:nvSpPr>
        <p:spPr>
          <a:xfrm>
            <a:off x="5242560" y="3840480"/>
            <a:ext cx="2072640" cy="731520"/>
          </a:xfrm>
          <a:prstGeom prst="rect">
            <a:avLst/>
          </a:prstGeom>
          <a:noFill/>
          <a:ln/>
        </p:spPr>
        <p:txBody>
          <a:bodyPr wrap="square" rtlCol="0" anchor="ctr"/>
          <a:lstStyle/>
          <a:p>
            <a:pPr algn="ctr" defTabSz="1219170"/>
            <a:r>
              <a:rPr lang="en-US" sz="3600">
                <a:solidFill>
                  <a:srgbClr val="F97316"/>
                </a:solidFill>
                <a:latin typeface="Open Sans" panose="020B0606030504020204" pitchFamily="34" charset="0"/>
                <a:ea typeface="Open Sans" panose="020B0606030504020204" pitchFamily="34" charset="0"/>
                <a:cs typeface="Open Sans" panose="020B0606030504020204" pitchFamily="34" charset="0"/>
              </a:rPr>
              <a:t>140</a:t>
            </a:r>
            <a:endParaRPr lang="en-US" sz="3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11"/>
          <p:cNvSpPr/>
          <p:nvPr/>
        </p:nvSpPr>
        <p:spPr>
          <a:xfrm>
            <a:off x="5242560" y="4572000"/>
            <a:ext cx="2072640" cy="487680"/>
          </a:xfrm>
          <a:prstGeom prst="rect">
            <a:avLst/>
          </a:prstGeom>
          <a:noFill/>
          <a:ln/>
        </p:spPr>
        <p:txBody>
          <a:bodyPr wrap="square" rtlCol="0" anchor="ctr"/>
          <a:lstStyle/>
          <a:p>
            <a:pPr algn="ctr" defTabSz="1219170"/>
            <a:r>
              <a:rPr lang="en-US" sz="1200">
                <a:solidFill>
                  <a:srgbClr val="E2E8F0"/>
                </a:solidFill>
                <a:latin typeface="Open Sans" panose="020B0606030504020204" pitchFamily="34" charset="0"/>
                <a:ea typeface="Open Sans" panose="020B0606030504020204" pitchFamily="34" charset="0"/>
                <a:cs typeface="Open Sans" panose="020B0606030504020204" pitchFamily="34" charset="0"/>
              </a:rPr>
              <a:t>Supermarkets</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2"/>
          <p:cNvSpPr/>
          <p:nvPr/>
        </p:nvSpPr>
        <p:spPr>
          <a:xfrm>
            <a:off x="7559040" y="3657600"/>
            <a:ext cx="2072640" cy="1584960"/>
          </a:xfrm>
          <a:prstGeom prst="rect">
            <a:avLst/>
          </a:prstGeom>
          <a:solidFill>
            <a:srgbClr val="182C61"/>
          </a:solidFill>
          <a:ln/>
        </p:spPr>
        <p:txBody>
          <a:bodyPr/>
          <a:lstStyle/>
          <a:p>
            <a:pPr defTabSz="1219170"/>
            <a:endParaRPr lang="en-IN">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3"/>
          <p:cNvSpPr/>
          <p:nvPr/>
        </p:nvSpPr>
        <p:spPr>
          <a:xfrm>
            <a:off x="7559040" y="3840480"/>
            <a:ext cx="2072640" cy="731520"/>
          </a:xfrm>
          <a:prstGeom prst="rect">
            <a:avLst/>
          </a:prstGeom>
          <a:noFill/>
          <a:ln/>
        </p:spPr>
        <p:txBody>
          <a:bodyPr wrap="square" rtlCol="0" anchor="ctr"/>
          <a:lstStyle/>
          <a:p>
            <a:pPr algn="ctr" defTabSz="1219170"/>
            <a:r>
              <a:rPr lang="en-US" sz="3600">
                <a:solidFill>
                  <a:srgbClr val="F97316"/>
                </a:solidFill>
                <a:latin typeface="Open Sans" panose="020B0606030504020204" pitchFamily="34" charset="0"/>
                <a:ea typeface="Open Sans" panose="020B0606030504020204" pitchFamily="34" charset="0"/>
                <a:cs typeface="Open Sans" panose="020B0606030504020204" pitchFamily="34" charset="0"/>
              </a:rPr>
              <a:t>562K</a:t>
            </a:r>
            <a:endParaRPr lang="en-US" sz="3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 14"/>
          <p:cNvSpPr/>
          <p:nvPr/>
        </p:nvSpPr>
        <p:spPr>
          <a:xfrm>
            <a:off x="7559040" y="4572000"/>
            <a:ext cx="2072640" cy="487680"/>
          </a:xfrm>
          <a:prstGeom prst="rect">
            <a:avLst/>
          </a:prstGeom>
          <a:noFill/>
          <a:ln/>
        </p:spPr>
        <p:txBody>
          <a:bodyPr wrap="square" rtlCol="0" anchor="ctr"/>
          <a:lstStyle/>
          <a:p>
            <a:pPr algn="ctr" defTabSz="1219170"/>
            <a:r>
              <a:rPr lang="en-US" sz="1200">
                <a:solidFill>
                  <a:srgbClr val="E2E8F0"/>
                </a:solidFill>
                <a:latin typeface="Open Sans" panose="020B0606030504020204" pitchFamily="34" charset="0"/>
                <a:ea typeface="Open Sans" panose="020B0606030504020204" pitchFamily="34" charset="0"/>
                <a:cs typeface="Open Sans" panose="020B0606030504020204" pitchFamily="34" charset="0"/>
              </a:rPr>
              <a:t>Sales Records</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5"/>
          <p:cNvSpPr/>
          <p:nvPr/>
        </p:nvSpPr>
        <p:spPr>
          <a:xfrm>
            <a:off x="9875520" y="3657600"/>
            <a:ext cx="2072640" cy="1584960"/>
          </a:xfrm>
          <a:prstGeom prst="rect">
            <a:avLst/>
          </a:prstGeom>
          <a:solidFill>
            <a:srgbClr val="182C61"/>
          </a:solidFill>
          <a:ln/>
        </p:spPr>
        <p:txBody>
          <a:bodyPr/>
          <a:lstStyle/>
          <a:p>
            <a:pPr defTabSz="1219170"/>
            <a:endParaRPr lang="en-IN">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 16"/>
          <p:cNvSpPr/>
          <p:nvPr/>
        </p:nvSpPr>
        <p:spPr>
          <a:xfrm>
            <a:off x="9875520" y="3840480"/>
            <a:ext cx="2072640" cy="731520"/>
          </a:xfrm>
          <a:prstGeom prst="rect">
            <a:avLst/>
          </a:prstGeom>
          <a:noFill/>
          <a:ln/>
        </p:spPr>
        <p:txBody>
          <a:bodyPr wrap="square" rtlCol="0" anchor="ctr"/>
          <a:lstStyle/>
          <a:p>
            <a:pPr algn="ctr" defTabSz="1219170"/>
            <a:r>
              <a:rPr lang="en-US" sz="3600">
                <a:solidFill>
                  <a:srgbClr val="F97316"/>
                </a:solidFill>
                <a:latin typeface="Open Sans" panose="020B0606030504020204" pitchFamily="34" charset="0"/>
                <a:ea typeface="Open Sans" panose="020B0606030504020204" pitchFamily="34" charset="0"/>
                <a:cs typeface="Open Sans" panose="020B0606030504020204" pitchFamily="34" charset="0"/>
              </a:rPr>
              <a:t>36</a:t>
            </a:r>
            <a:endParaRPr lang="en-US" sz="3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7"/>
          <p:cNvSpPr/>
          <p:nvPr/>
        </p:nvSpPr>
        <p:spPr>
          <a:xfrm>
            <a:off x="9875520" y="4572000"/>
            <a:ext cx="2072640" cy="487680"/>
          </a:xfrm>
          <a:prstGeom prst="rect">
            <a:avLst/>
          </a:prstGeom>
          <a:noFill/>
          <a:ln/>
        </p:spPr>
        <p:txBody>
          <a:bodyPr wrap="square" rtlCol="0" anchor="ctr"/>
          <a:lstStyle/>
          <a:p>
            <a:pPr algn="ctr" defTabSz="1219170"/>
            <a:r>
              <a:rPr lang="en-US" sz="1200">
                <a:solidFill>
                  <a:srgbClr val="E2E8F0"/>
                </a:solidFill>
                <a:latin typeface="Open Sans" panose="020B0606030504020204" pitchFamily="34" charset="0"/>
                <a:ea typeface="Open Sans" panose="020B0606030504020204" pitchFamily="34" charset="0"/>
                <a:cs typeface="Open Sans" panose="020B0606030504020204" pitchFamily="34" charset="0"/>
              </a:rPr>
              <a:t>Relationships</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8"/>
          <p:cNvSpPr/>
          <p:nvPr/>
        </p:nvSpPr>
        <p:spPr>
          <a:xfrm>
            <a:off x="609600" y="5608320"/>
            <a:ext cx="10972800" cy="365760"/>
          </a:xfrm>
          <a:prstGeom prst="rect">
            <a:avLst/>
          </a:prstGeom>
          <a:noFill/>
          <a:ln/>
        </p:spPr>
        <p:txBody>
          <a:bodyPr wrap="square" rtlCol="0" anchor="ctr"/>
          <a:lstStyle/>
          <a:p>
            <a:pPr algn="ctr" defTabSz="1219170"/>
            <a:r>
              <a:rPr lang="en-US" sz="1200">
                <a:solidFill>
                  <a:srgbClr val="64748B"/>
                </a:solidFill>
                <a:latin typeface="Open Sans" panose="020B0606030504020204" pitchFamily="34" charset="0"/>
                <a:ea typeface="Open Sans" panose="020B0606030504020204" pitchFamily="34" charset="0"/>
                <a:cs typeface="Open Sans" panose="020B0606030504020204" pitchFamily="34" charset="0"/>
              </a:rPr>
              <a:t>5 USA Plants  •  7 EU Plants  •  Jan 2025 – Jun 2026</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1" name="Group 20">
            <a:extLst>
              <a:ext uri="{FF2B5EF4-FFF2-40B4-BE49-F238E27FC236}">
                <a16:creationId xmlns:a16="http://schemas.microsoft.com/office/drawing/2014/main" id="{0904FB67-422F-7CA1-A303-6EC58AB2756E}"/>
              </a:ext>
            </a:extLst>
          </p:cNvPr>
          <p:cNvGrpSpPr/>
          <p:nvPr/>
        </p:nvGrpSpPr>
        <p:grpSpPr>
          <a:xfrm>
            <a:off x="9320401" y="73764"/>
            <a:ext cx="2647014" cy="389492"/>
            <a:chOff x="8093767" y="119386"/>
            <a:chExt cx="2647014" cy="389492"/>
          </a:xfrm>
        </p:grpSpPr>
        <p:grpSp>
          <p:nvGrpSpPr>
            <p:cNvPr id="22" name="Group 21">
              <a:extLst>
                <a:ext uri="{FF2B5EF4-FFF2-40B4-BE49-F238E27FC236}">
                  <a16:creationId xmlns:a16="http://schemas.microsoft.com/office/drawing/2014/main" id="{DEC8A912-282B-672C-9CCE-8B6818B8E028}"/>
                </a:ext>
              </a:extLst>
            </p:cNvPr>
            <p:cNvGrpSpPr/>
            <p:nvPr/>
          </p:nvGrpSpPr>
          <p:grpSpPr>
            <a:xfrm>
              <a:off x="8093767" y="119386"/>
              <a:ext cx="1046668" cy="389492"/>
              <a:chOff x="9630162" y="252764"/>
              <a:chExt cx="1046668" cy="389492"/>
            </a:xfrm>
          </p:grpSpPr>
          <p:pic>
            <p:nvPicPr>
              <p:cNvPr id="24" name="Picture 23" descr="Icon&#10;&#10;Description automatically generated">
                <a:extLst>
                  <a:ext uri="{FF2B5EF4-FFF2-40B4-BE49-F238E27FC236}">
                    <a16:creationId xmlns:a16="http://schemas.microsoft.com/office/drawing/2014/main" id="{5AE62A74-5549-5629-C143-688C064614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25" name="Straight Connector 24">
                <a:extLst>
                  <a:ext uri="{FF2B5EF4-FFF2-40B4-BE49-F238E27FC236}">
                    <a16:creationId xmlns:a16="http://schemas.microsoft.com/office/drawing/2014/main" id="{AF58B1FF-BEA4-4D44-4112-8FA97F47BAA8}"/>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pic>
          <p:nvPicPr>
            <p:cNvPr id="23" name="Picture 2">
              <a:extLst>
                <a:ext uri="{FF2B5EF4-FFF2-40B4-BE49-F238E27FC236}">
                  <a16:creationId xmlns:a16="http://schemas.microsoft.com/office/drawing/2014/main" id="{C70258EE-A678-682C-4224-C6A9863C2E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4576" y="163107"/>
              <a:ext cx="1416205" cy="302050"/>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Picture 25">
            <a:extLst>
              <a:ext uri="{FF2B5EF4-FFF2-40B4-BE49-F238E27FC236}">
                <a16:creationId xmlns:a16="http://schemas.microsoft.com/office/drawing/2014/main" id="{AFDA1735-1AB2-922D-6003-6DB13729F9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27" name="Shape 3">
            <a:extLst>
              <a:ext uri="{FF2B5EF4-FFF2-40B4-BE49-F238E27FC236}">
                <a16:creationId xmlns:a16="http://schemas.microsoft.com/office/drawing/2014/main" id="{1E2E2C6F-DD6F-502F-63B6-5F72C1A448F0}"/>
              </a:ext>
            </a:extLst>
          </p:cNvPr>
          <p:cNvSpPr/>
          <p:nvPr/>
        </p:nvSpPr>
        <p:spPr>
          <a:xfrm>
            <a:off x="607006" y="2170136"/>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E48F9-E3A3-386F-DB13-1F3C197E5241}"/>
            </a:ext>
          </a:extLst>
        </p:cNvPr>
        <p:cNvGrpSpPr/>
        <p:nvPr/>
      </p:nvGrpSpPr>
      <p:grpSpPr>
        <a:xfrm>
          <a:off x="0" y="0"/>
          <a:ext cx="0" cy="0"/>
          <a:chOff x="0" y="0"/>
          <a:chExt cx="0" cy="0"/>
        </a:xfrm>
      </p:grpSpPr>
      <p:cxnSp>
        <p:nvCxnSpPr>
          <p:cNvPr id="10244" name="Straight Connector 10243">
            <a:extLst>
              <a:ext uri="{FF2B5EF4-FFF2-40B4-BE49-F238E27FC236}">
                <a16:creationId xmlns:a16="http://schemas.microsoft.com/office/drawing/2014/main" id="{03EB64F3-13F2-61CD-43A4-4972FAD19F16}"/>
              </a:ext>
            </a:extLst>
          </p:cNvPr>
          <p:cNvCxnSpPr>
            <a:cxnSpLocks/>
            <a:stCxn id="10251" idx="0"/>
          </p:cNvCxnSpPr>
          <p:nvPr/>
        </p:nvCxnSpPr>
        <p:spPr>
          <a:xfrm>
            <a:off x="6816314" y="2473269"/>
            <a:ext cx="1298769" cy="2010862"/>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49" name="Straight Connector 10248">
            <a:extLst>
              <a:ext uri="{FF2B5EF4-FFF2-40B4-BE49-F238E27FC236}">
                <a16:creationId xmlns:a16="http://schemas.microsoft.com/office/drawing/2014/main" id="{50A9FED0-A613-E809-410D-206F5EE02B49}"/>
              </a:ext>
            </a:extLst>
          </p:cNvPr>
          <p:cNvCxnSpPr>
            <a:cxnSpLocks/>
            <a:stCxn id="10256" idx="3"/>
          </p:cNvCxnSpPr>
          <p:nvPr/>
        </p:nvCxnSpPr>
        <p:spPr>
          <a:xfrm flipV="1">
            <a:off x="5873091" y="2809179"/>
            <a:ext cx="514629" cy="981383"/>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67" name="Straight Arrow Connector 10266">
            <a:extLst>
              <a:ext uri="{FF2B5EF4-FFF2-40B4-BE49-F238E27FC236}">
                <a16:creationId xmlns:a16="http://schemas.microsoft.com/office/drawing/2014/main" id="{94832166-F78C-1782-6AE6-EB6A9DE410FE}"/>
              </a:ext>
            </a:extLst>
          </p:cNvPr>
          <p:cNvCxnSpPr>
            <a:cxnSpLocks/>
            <a:stCxn id="10264" idx="0"/>
            <a:endCxn id="10260" idx="0"/>
          </p:cNvCxnSpPr>
          <p:nvPr/>
        </p:nvCxnSpPr>
        <p:spPr>
          <a:xfrm flipV="1">
            <a:off x="9319869" y="1858548"/>
            <a:ext cx="1831859" cy="7363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240" name="Straight Connector 10239">
            <a:extLst>
              <a:ext uri="{FF2B5EF4-FFF2-40B4-BE49-F238E27FC236}">
                <a16:creationId xmlns:a16="http://schemas.microsoft.com/office/drawing/2014/main" id="{928B5F42-D27E-13DD-D2D5-6D09608644D9}"/>
              </a:ext>
            </a:extLst>
          </p:cNvPr>
          <p:cNvCxnSpPr>
            <a:cxnSpLocks/>
            <a:endCxn id="60" idx="1"/>
          </p:cNvCxnSpPr>
          <p:nvPr/>
        </p:nvCxnSpPr>
        <p:spPr>
          <a:xfrm flipV="1">
            <a:off x="7318562" y="2527807"/>
            <a:ext cx="3017480" cy="3189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47" name="Straight Connector 10246">
            <a:extLst>
              <a:ext uri="{FF2B5EF4-FFF2-40B4-BE49-F238E27FC236}">
                <a16:creationId xmlns:a16="http://schemas.microsoft.com/office/drawing/2014/main" id="{280B5805-5C0E-BB4F-21BF-DD40F7EE19E2}"/>
              </a:ext>
            </a:extLst>
          </p:cNvPr>
          <p:cNvCxnSpPr>
            <a:cxnSpLocks/>
            <a:stCxn id="10257" idx="3"/>
          </p:cNvCxnSpPr>
          <p:nvPr/>
        </p:nvCxnSpPr>
        <p:spPr>
          <a:xfrm>
            <a:off x="9249228" y="4345710"/>
            <a:ext cx="679582" cy="1583261"/>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50" name="Straight Connector 10249">
            <a:extLst>
              <a:ext uri="{FF2B5EF4-FFF2-40B4-BE49-F238E27FC236}">
                <a16:creationId xmlns:a16="http://schemas.microsoft.com/office/drawing/2014/main" id="{6DC1411B-B55F-19B4-9736-570B1427E19A}"/>
              </a:ext>
            </a:extLst>
          </p:cNvPr>
          <p:cNvCxnSpPr>
            <a:cxnSpLocks/>
            <a:stCxn id="10255" idx="3"/>
            <a:endCxn id="62" idx="2"/>
          </p:cNvCxnSpPr>
          <p:nvPr/>
        </p:nvCxnSpPr>
        <p:spPr>
          <a:xfrm>
            <a:off x="5873091" y="4296793"/>
            <a:ext cx="2643709" cy="75752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68" name="Straight Arrow Connector 10267">
            <a:extLst>
              <a:ext uri="{FF2B5EF4-FFF2-40B4-BE49-F238E27FC236}">
                <a16:creationId xmlns:a16="http://schemas.microsoft.com/office/drawing/2014/main" id="{06B98738-DDAC-B174-EBBD-0434BA825DAF}"/>
              </a:ext>
            </a:extLst>
          </p:cNvPr>
          <p:cNvCxnSpPr>
            <a:cxnSpLocks/>
            <a:endCxn id="10256" idx="0"/>
          </p:cNvCxnSpPr>
          <p:nvPr/>
        </p:nvCxnSpPr>
        <p:spPr>
          <a:xfrm>
            <a:off x="3289111" y="1987156"/>
            <a:ext cx="1882594" cy="16673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270" name="Straight Arrow Connector 10269">
            <a:extLst>
              <a:ext uri="{FF2B5EF4-FFF2-40B4-BE49-F238E27FC236}">
                <a16:creationId xmlns:a16="http://schemas.microsoft.com/office/drawing/2014/main" id="{6961E673-A391-22A1-6AB0-BB0AB88716E8}"/>
              </a:ext>
            </a:extLst>
          </p:cNvPr>
          <p:cNvCxnSpPr>
            <a:cxnSpLocks/>
            <a:endCxn id="10256" idx="0"/>
          </p:cNvCxnSpPr>
          <p:nvPr/>
        </p:nvCxnSpPr>
        <p:spPr>
          <a:xfrm>
            <a:off x="4956615" y="1971808"/>
            <a:ext cx="215090" cy="16827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274" name="Straight Arrow Connector 10273">
            <a:extLst>
              <a:ext uri="{FF2B5EF4-FFF2-40B4-BE49-F238E27FC236}">
                <a16:creationId xmlns:a16="http://schemas.microsoft.com/office/drawing/2014/main" id="{2C02E9B8-A09A-2616-296C-B0D20C87143A}"/>
              </a:ext>
            </a:extLst>
          </p:cNvPr>
          <p:cNvCxnSpPr>
            <a:cxnSpLocks/>
            <a:endCxn id="10256" idx="0"/>
          </p:cNvCxnSpPr>
          <p:nvPr/>
        </p:nvCxnSpPr>
        <p:spPr>
          <a:xfrm flipH="1">
            <a:off x="5171705" y="1928299"/>
            <a:ext cx="1489481" cy="17262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277" name="Straight Arrow Connector 10276">
            <a:extLst>
              <a:ext uri="{FF2B5EF4-FFF2-40B4-BE49-F238E27FC236}">
                <a16:creationId xmlns:a16="http://schemas.microsoft.com/office/drawing/2014/main" id="{20CE489C-E233-864B-679A-375E8BD24C24}"/>
              </a:ext>
            </a:extLst>
          </p:cNvPr>
          <p:cNvCxnSpPr>
            <a:cxnSpLocks/>
            <a:stCxn id="10275" idx="0"/>
            <a:endCxn id="58" idx="0"/>
          </p:cNvCxnSpPr>
          <p:nvPr/>
        </p:nvCxnSpPr>
        <p:spPr>
          <a:xfrm flipH="1" flipV="1">
            <a:off x="6797169" y="2173694"/>
            <a:ext cx="4326755" cy="14001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278" name="Straight Connector 10277">
            <a:extLst>
              <a:ext uri="{FF2B5EF4-FFF2-40B4-BE49-F238E27FC236}">
                <a16:creationId xmlns:a16="http://schemas.microsoft.com/office/drawing/2014/main" id="{DCF55AD3-58CD-F11C-983F-94D773006858}"/>
              </a:ext>
            </a:extLst>
          </p:cNvPr>
          <p:cNvCxnSpPr>
            <a:cxnSpLocks/>
            <a:stCxn id="10254" idx="0"/>
            <a:endCxn id="10275" idx="1"/>
          </p:cNvCxnSpPr>
          <p:nvPr/>
        </p:nvCxnSpPr>
        <p:spPr>
          <a:xfrm flipV="1">
            <a:off x="5971664" y="3959045"/>
            <a:ext cx="4404968" cy="128354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66" name="Straight Arrow Connector 10265">
            <a:extLst>
              <a:ext uri="{FF2B5EF4-FFF2-40B4-BE49-F238E27FC236}">
                <a16:creationId xmlns:a16="http://schemas.microsoft.com/office/drawing/2014/main" id="{5C058DBC-FCC2-B3E8-20EC-E2C46FFC9FCC}"/>
              </a:ext>
            </a:extLst>
          </p:cNvPr>
          <p:cNvCxnSpPr>
            <a:cxnSpLocks/>
            <a:stCxn id="10264" idx="2"/>
            <a:endCxn id="58" idx="2"/>
          </p:cNvCxnSpPr>
          <p:nvPr/>
        </p:nvCxnSpPr>
        <p:spPr>
          <a:xfrm flipH="1">
            <a:off x="6797169" y="3365389"/>
            <a:ext cx="2522700" cy="2006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Text 2">
            <a:extLst>
              <a:ext uri="{FF2B5EF4-FFF2-40B4-BE49-F238E27FC236}">
                <a16:creationId xmlns:a16="http://schemas.microsoft.com/office/drawing/2014/main" id="{378ED374-E7FE-0A3B-A6B2-43DD3836F793}"/>
              </a:ext>
            </a:extLst>
          </p:cNvPr>
          <p:cNvSpPr/>
          <p:nvPr/>
        </p:nvSpPr>
        <p:spPr>
          <a:xfrm>
            <a:off x="469522" y="338356"/>
            <a:ext cx="8383007" cy="560349"/>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lvl="0" defTabSz="914400">
              <a:defRPr/>
            </a:pPr>
            <a:r>
              <a:rPr lang="en-US" sz="2800" b="1" spc="-150">
                <a:solidFill>
                  <a:srgbClr val="182C61"/>
                </a:solidFill>
                <a:latin typeface="Montserrat" pitchFamily="2" charset="0"/>
                <a:ea typeface="Open Sans" panose="020B0606030504020204" pitchFamily="34" charset="0"/>
                <a:cs typeface="Open Sans" panose="020B0606030504020204" pitchFamily="34" charset="0"/>
              </a:rPr>
              <a:t>Ontology – Use Case</a:t>
            </a:r>
          </a:p>
        </p:txBody>
      </p:sp>
      <p:sp>
        <p:nvSpPr>
          <p:cNvPr id="9" name="Shape 3">
            <a:extLst>
              <a:ext uri="{FF2B5EF4-FFF2-40B4-BE49-F238E27FC236}">
                <a16:creationId xmlns:a16="http://schemas.microsoft.com/office/drawing/2014/main" id="{C41FA390-84FE-2962-B264-3B6BF2D01DC3}"/>
              </a:ext>
            </a:extLst>
          </p:cNvPr>
          <p:cNvSpPr/>
          <p:nvPr/>
        </p:nvSpPr>
        <p:spPr>
          <a:xfrm>
            <a:off x="498917" y="931032"/>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4">
            <a:extLst>
              <a:ext uri="{FF2B5EF4-FFF2-40B4-BE49-F238E27FC236}">
                <a16:creationId xmlns:a16="http://schemas.microsoft.com/office/drawing/2014/main" id="{DE943721-8208-C0EE-9423-AEDC245ACC46}"/>
              </a:ext>
            </a:extLst>
          </p:cNvPr>
          <p:cNvSpPr/>
          <p:nvPr/>
        </p:nvSpPr>
        <p:spPr>
          <a:xfrm>
            <a:off x="0" y="1"/>
            <a:ext cx="76200" cy="3390900"/>
          </a:xfrm>
          <a:prstGeom prst="rect">
            <a:avLst/>
          </a:prstGeom>
          <a:solidFill>
            <a:srgbClr val="182C61"/>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5">
            <a:extLst>
              <a:ext uri="{FF2B5EF4-FFF2-40B4-BE49-F238E27FC236}">
                <a16:creationId xmlns:a16="http://schemas.microsoft.com/office/drawing/2014/main" id="{788BE852-EBB7-0CB5-297A-EA2F637467B6}"/>
              </a:ext>
            </a:extLst>
          </p:cNvPr>
          <p:cNvSpPr/>
          <p:nvPr/>
        </p:nvSpPr>
        <p:spPr>
          <a:xfrm>
            <a:off x="0" y="3390901"/>
            <a:ext cx="76200" cy="34671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 3">
            <a:extLst>
              <a:ext uri="{FF2B5EF4-FFF2-40B4-BE49-F238E27FC236}">
                <a16:creationId xmlns:a16="http://schemas.microsoft.com/office/drawing/2014/main" id="{FE9D05E8-C7BB-91CE-D0D7-2644809400D5}"/>
              </a:ext>
            </a:extLst>
          </p:cNvPr>
          <p:cNvGrpSpPr/>
          <p:nvPr/>
        </p:nvGrpSpPr>
        <p:grpSpPr>
          <a:xfrm>
            <a:off x="9320401" y="73764"/>
            <a:ext cx="2647014" cy="389492"/>
            <a:chOff x="8093767" y="119386"/>
            <a:chExt cx="2647014" cy="389492"/>
          </a:xfrm>
        </p:grpSpPr>
        <p:grpSp>
          <p:nvGrpSpPr>
            <p:cNvPr id="5" name="Group 4">
              <a:extLst>
                <a:ext uri="{FF2B5EF4-FFF2-40B4-BE49-F238E27FC236}">
                  <a16:creationId xmlns:a16="http://schemas.microsoft.com/office/drawing/2014/main" id="{114393C4-3EAE-61B6-0DF1-61660B81B425}"/>
                </a:ext>
              </a:extLst>
            </p:cNvPr>
            <p:cNvGrpSpPr/>
            <p:nvPr/>
          </p:nvGrpSpPr>
          <p:grpSpPr>
            <a:xfrm>
              <a:off x="8093767" y="119386"/>
              <a:ext cx="1046668" cy="389492"/>
              <a:chOff x="9630162" y="252764"/>
              <a:chExt cx="1046668" cy="389492"/>
            </a:xfrm>
          </p:grpSpPr>
          <p:pic>
            <p:nvPicPr>
              <p:cNvPr id="7" name="Picture 6" descr="Icon&#10;&#10;Description automatically generated">
                <a:extLst>
                  <a:ext uri="{FF2B5EF4-FFF2-40B4-BE49-F238E27FC236}">
                    <a16:creationId xmlns:a16="http://schemas.microsoft.com/office/drawing/2014/main" id="{24DDE36B-4478-B0D5-10D4-80BB732195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61" name="Straight Connector 60">
                <a:extLst>
                  <a:ext uri="{FF2B5EF4-FFF2-40B4-BE49-F238E27FC236}">
                    <a16:creationId xmlns:a16="http://schemas.microsoft.com/office/drawing/2014/main" id="{BEE32C52-31F3-B393-D12D-4DAB64CCE8C9}"/>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pic>
          <p:nvPicPr>
            <p:cNvPr id="6" name="Picture 2">
              <a:extLst>
                <a:ext uri="{FF2B5EF4-FFF2-40B4-BE49-F238E27FC236}">
                  <a16:creationId xmlns:a16="http://schemas.microsoft.com/office/drawing/2014/main" id="{B4D2B25C-9CDC-76B8-30CE-D82BED1D0E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4576" y="163107"/>
              <a:ext cx="1416205" cy="302050"/>
            </a:xfrm>
            <a:prstGeom prst="rect">
              <a:avLst/>
            </a:prstGeom>
            <a:noFill/>
            <a:extLst>
              <a:ext uri="{909E8E84-426E-40DD-AFC4-6F175D3DCCD1}">
                <a14:hiddenFill xmlns:a14="http://schemas.microsoft.com/office/drawing/2010/main">
                  <a:solidFill>
                    <a:srgbClr val="FFFFFF"/>
                  </a:solidFill>
                </a14:hiddenFill>
              </a:ext>
            </a:extLst>
          </p:spPr>
        </p:pic>
      </p:grpSp>
      <p:sp>
        <p:nvSpPr>
          <p:cNvPr id="58" name="Rectangle: Rounded Corners 57">
            <a:extLst>
              <a:ext uri="{FF2B5EF4-FFF2-40B4-BE49-F238E27FC236}">
                <a16:creationId xmlns:a16="http://schemas.microsoft.com/office/drawing/2014/main" id="{610D2A4B-4DA2-08D5-0399-AA89C1CEF483}"/>
              </a:ext>
            </a:extLst>
          </p:cNvPr>
          <p:cNvSpPr/>
          <p:nvPr/>
        </p:nvSpPr>
        <p:spPr>
          <a:xfrm>
            <a:off x="5981482" y="2173694"/>
            <a:ext cx="1631373" cy="1392382"/>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a:solidFill>
                  <a:schemeClr val="tx1"/>
                </a:solidFill>
                <a:latin typeface="Open Sans" panose="020B0606030504020204" pitchFamily="34" charset="0"/>
                <a:ea typeface="Open Sans" panose="020B0606030504020204" pitchFamily="34" charset="0"/>
                <a:cs typeface="Open Sans" panose="020B0606030504020204" pitchFamily="34" charset="0"/>
              </a:rPr>
              <a:t>Production</a:t>
            </a:r>
          </a:p>
          <a:p>
            <a:pPr algn="ctr"/>
            <a:r>
              <a:rPr lang="nl-NL" sz="1400">
                <a:solidFill>
                  <a:schemeClr val="tx1"/>
                </a:solidFill>
                <a:latin typeface="Open Sans" panose="020B0606030504020204" pitchFamily="34" charset="0"/>
                <a:ea typeface="Open Sans" panose="020B0606030504020204" pitchFamily="34" charset="0"/>
                <a:cs typeface="Open Sans" panose="020B0606030504020204" pitchFamily="34" charset="0"/>
              </a:rPr>
              <a:t>Plant</a:t>
            </a:r>
            <a:endPara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9" name="Rectangle: Rounded Corners 58">
            <a:extLst>
              <a:ext uri="{FF2B5EF4-FFF2-40B4-BE49-F238E27FC236}">
                <a16:creationId xmlns:a16="http://schemas.microsoft.com/office/drawing/2014/main" id="{5938BCD2-4D41-E7AF-D1D6-AEC271D963D9}"/>
              </a:ext>
            </a:extLst>
          </p:cNvPr>
          <p:cNvSpPr/>
          <p:nvPr/>
        </p:nvSpPr>
        <p:spPr>
          <a:xfrm>
            <a:off x="9022520" y="5645040"/>
            <a:ext cx="1717035" cy="1139196"/>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err="1">
                <a:solidFill>
                  <a:schemeClr val="tx1"/>
                </a:solidFill>
                <a:latin typeface="Open Sans" panose="020B0606030504020204" pitchFamily="34" charset="0"/>
                <a:ea typeface="Open Sans" panose="020B0606030504020204" pitchFamily="34" charset="0"/>
                <a:cs typeface="Open Sans" panose="020B0606030504020204" pitchFamily="34" charset="0"/>
              </a:rPr>
              <a:t>Customers</a:t>
            </a:r>
            <a:endPara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0" name="Rectangle: Rounded Corners 59">
            <a:extLst>
              <a:ext uri="{FF2B5EF4-FFF2-40B4-BE49-F238E27FC236}">
                <a16:creationId xmlns:a16="http://schemas.microsoft.com/office/drawing/2014/main" id="{0C350E65-764E-1886-7863-7369C8D2CEB0}"/>
              </a:ext>
            </a:extLst>
          </p:cNvPr>
          <p:cNvSpPr/>
          <p:nvPr/>
        </p:nvSpPr>
        <p:spPr>
          <a:xfrm>
            <a:off x="10336042" y="1831616"/>
            <a:ext cx="1631373" cy="1392382"/>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err="1">
                <a:solidFill>
                  <a:schemeClr val="tx1"/>
                </a:solidFill>
                <a:latin typeface="Open Sans" panose="020B0606030504020204" pitchFamily="34" charset="0"/>
                <a:ea typeface="Open Sans" panose="020B0606030504020204" pitchFamily="34" charset="0"/>
                <a:cs typeface="Open Sans" panose="020B0606030504020204" pitchFamily="34" charset="0"/>
              </a:rPr>
              <a:t>Logistics</a:t>
            </a:r>
            <a:endPara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2" name="Rectangle: Rounded Corners 61">
            <a:extLst>
              <a:ext uri="{FF2B5EF4-FFF2-40B4-BE49-F238E27FC236}">
                <a16:creationId xmlns:a16="http://schemas.microsoft.com/office/drawing/2014/main" id="{59D5DB54-B5BF-F3F9-80B9-6C4389C10ABE}"/>
              </a:ext>
            </a:extLst>
          </p:cNvPr>
          <p:cNvSpPr/>
          <p:nvPr/>
        </p:nvSpPr>
        <p:spPr>
          <a:xfrm>
            <a:off x="7701113" y="3661939"/>
            <a:ext cx="1631373" cy="1392382"/>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a:solidFill>
                  <a:schemeClr val="tx1"/>
                </a:solidFill>
                <a:latin typeface="Open Sans" panose="020B0606030504020204" pitchFamily="34" charset="0"/>
                <a:ea typeface="Open Sans" panose="020B0606030504020204" pitchFamily="34" charset="0"/>
                <a:cs typeface="Open Sans" panose="020B0606030504020204" pitchFamily="34" charset="0"/>
              </a:rPr>
              <a:t>Super Markets</a:t>
            </a:r>
            <a:endPara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Rectangle: Rounded Corners 62">
            <a:extLst>
              <a:ext uri="{FF2B5EF4-FFF2-40B4-BE49-F238E27FC236}">
                <a16:creationId xmlns:a16="http://schemas.microsoft.com/office/drawing/2014/main" id="{7F8E5E39-91F0-01CE-698F-6A04ABD4B571}"/>
              </a:ext>
            </a:extLst>
          </p:cNvPr>
          <p:cNvSpPr/>
          <p:nvPr/>
        </p:nvSpPr>
        <p:spPr>
          <a:xfrm>
            <a:off x="5155978" y="5152759"/>
            <a:ext cx="1631373" cy="1392382"/>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err="1">
                <a:solidFill>
                  <a:schemeClr val="tx1"/>
                </a:solidFill>
                <a:latin typeface="Open Sans" panose="020B0606030504020204" pitchFamily="34" charset="0"/>
                <a:ea typeface="Open Sans" panose="020B0606030504020204" pitchFamily="34" charset="0"/>
                <a:cs typeface="Open Sans" panose="020B0606030504020204" pitchFamily="34" charset="0"/>
              </a:rPr>
              <a:t>Products</a:t>
            </a:r>
            <a:endPara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0241" name="Straight Connector 10240">
            <a:extLst>
              <a:ext uri="{FF2B5EF4-FFF2-40B4-BE49-F238E27FC236}">
                <a16:creationId xmlns:a16="http://schemas.microsoft.com/office/drawing/2014/main" id="{39664354-C236-9465-EDF9-B4FBF2773B6C}"/>
              </a:ext>
            </a:extLst>
          </p:cNvPr>
          <p:cNvCxnSpPr>
            <a:cxnSpLocks/>
            <a:stCxn id="60" idx="1"/>
          </p:cNvCxnSpPr>
          <p:nvPr/>
        </p:nvCxnSpPr>
        <p:spPr>
          <a:xfrm flipH="1">
            <a:off x="8983528" y="2527807"/>
            <a:ext cx="1352514" cy="1229249"/>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43" name="Straight Connector 10242">
            <a:extLst>
              <a:ext uri="{FF2B5EF4-FFF2-40B4-BE49-F238E27FC236}">
                <a16:creationId xmlns:a16="http://schemas.microsoft.com/office/drawing/2014/main" id="{1857EA3F-9457-0381-20E4-ABFA8E4540BF}"/>
              </a:ext>
            </a:extLst>
          </p:cNvPr>
          <p:cNvCxnSpPr>
            <a:cxnSpLocks/>
            <a:stCxn id="58" idx="2"/>
            <a:endCxn id="10254" idx="0"/>
          </p:cNvCxnSpPr>
          <p:nvPr/>
        </p:nvCxnSpPr>
        <p:spPr>
          <a:xfrm flipH="1">
            <a:off x="5971664" y="3566076"/>
            <a:ext cx="825505" cy="1676517"/>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45" name="Straight Connector 10244">
            <a:extLst>
              <a:ext uri="{FF2B5EF4-FFF2-40B4-BE49-F238E27FC236}">
                <a16:creationId xmlns:a16="http://schemas.microsoft.com/office/drawing/2014/main" id="{38E7FAB7-5F2E-5FE2-1C12-FBE03A876855}"/>
              </a:ext>
            </a:extLst>
          </p:cNvPr>
          <p:cNvCxnSpPr>
            <a:cxnSpLocks/>
          </p:cNvCxnSpPr>
          <p:nvPr/>
        </p:nvCxnSpPr>
        <p:spPr>
          <a:xfrm flipV="1">
            <a:off x="5855017" y="4505034"/>
            <a:ext cx="1846096" cy="71620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46" name="Straight Connector 10245">
            <a:extLst>
              <a:ext uri="{FF2B5EF4-FFF2-40B4-BE49-F238E27FC236}">
                <a16:creationId xmlns:a16="http://schemas.microsoft.com/office/drawing/2014/main" id="{7ACD86AB-DAA5-37D5-11F6-25F0F17C5611}"/>
              </a:ext>
            </a:extLst>
          </p:cNvPr>
          <p:cNvCxnSpPr>
            <a:cxnSpLocks/>
            <a:stCxn id="10253" idx="2"/>
          </p:cNvCxnSpPr>
          <p:nvPr/>
        </p:nvCxnSpPr>
        <p:spPr>
          <a:xfrm>
            <a:off x="5971665" y="6102931"/>
            <a:ext cx="3348204" cy="506441"/>
          </a:xfrm>
          <a:prstGeom prst="line">
            <a:avLst/>
          </a:prstGeom>
        </p:spPr>
        <p:style>
          <a:lnRef idx="2">
            <a:schemeClr val="accent1"/>
          </a:lnRef>
          <a:fillRef idx="0">
            <a:schemeClr val="accent1"/>
          </a:fillRef>
          <a:effectRef idx="1">
            <a:schemeClr val="accent1"/>
          </a:effectRef>
          <a:fontRef idx="minor">
            <a:schemeClr val="tx1"/>
          </a:fontRef>
        </p:style>
      </p:cxnSp>
      <p:sp>
        <p:nvSpPr>
          <p:cNvPr id="10248" name="Rectangle: Rounded Corners 10247">
            <a:extLst>
              <a:ext uri="{FF2B5EF4-FFF2-40B4-BE49-F238E27FC236}">
                <a16:creationId xmlns:a16="http://schemas.microsoft.com/office/drawing/2014/main" id="{66D043F0-DE86-8536-2770-094F353059B6}"/>
              </a:ext>
            </a:extLst>
          </p:cNvPr>
          <p:cNvSpPr/>
          <p:nvPr/>
        </p:nvSpPr>
        <p:spPr>
          <a:xfrm>
            <a:off x="4337651" y="3614552"/>
            <a:ext cx="1631373" cy="1392382"/>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a:solidFill>
                  <a:schemeClr val="tx1"/>
                </a:solidFill>
                <a:latin typeface="Open Sans" panose="020B0606030504020204" pitchFamily="34" charset="0"/>
                <a:ea typeface="Open Sans" panose="020B0606030504020204" pitchFamily="34" charset="0"/>
                <a:cs typeface="Open Sans" panose="020B0606030504020204" pitchFamily="34" charset="0"/>
              </a:rPr>
              <a:t>Company</a:t>
            </a:r>
          </a:p>
          <a:p>
            <a:pPr algn="ctr"/>
            <a:r>
              <a:rPr lang="nl-NL" sz="1400">
                <a:solidFill>
                  <a:schemeClr val="tx1"/>
                </a:solidFill>
                <a:latin typeface="Open Sans" panose="020B0606030504020204" pitchFamily="34" charset="0"/>
                <a:ea typeface="Open Sans" panose="020B0606030504020204" pitchFamily="34" charset="0"/>
                <a:cs typeface="Open Sans" panose="020B0606030504020204" pitchFamily="34" charset="0"/>
              </a:rPr>
              <a:t>HQ</a:t>
            </a:r>
            <a:endParaRPr lang="en-US" sz="14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251" name="Picture 10250">
            <a:extLst>
              <a:ext uri="{FF2B5EF4-FFF2-40B4-BE49-F238E27FC236}">
                <a16:creationId xmlns:a16="http://schemas.microsoft.com/office/drawing/2014/main" id="{305D8836-9844-DF96-EFB2-66168ACB1109}"/>
              </a:ext>
            </a:extLst>
          </p:cNvPr>
          <p:cNvPicPr>
            <a:picLocks noChangeAspect="1"/>
          </p:cNvPicPr>
          <p:nvPr/>
        </p:nvPicPr>
        <p:blipFill>
          <a:blip r:embed="rId5"/>
          <a:stretch>
            <a:fillRect/>
          </a:stretch>
        </p:blipFill>
        <p:spPr>
          <a:xfrm>
            <a:off x="6173348" y="2473269"/>
            <a:ext cx="1285932" cy="820336"/>
          </a:xfrm>
          <a:prstGeom prst="roundRect">
            <a:avLst/>
          </a:prstGeom>
        </p:spPr>
      </p:pic>
      <p:sp>
        <p:nvSpPr>
          <p:cNvPr id="10252" name="Rectangle: Rounded Corners 10251">
            <a:extLst>
              <a:ext uri="{FF2B5EF4-FFF2-40B4-BE49-F238E27FC236}">
                <a16:creationId xmlns:a16="http://schemas.microsoft.com/office/drawing/2014/main" id="{7F379774-73B1-9DE5-9A82-7CD40EA7DECD}"/>
              </a:ext>
            </a:extLst>
          </p:cNvPr>
          <p:cNvSpPr/>
          <p:nvPr/>
        </p:nvSpPr>
        <p:spPr>
          <a:xfrm>
            <a:off x="6095781" y="2226547"/>
            <a:ext cx="1402773" cy="272095"/>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050" b="1">
                <a:solidFill>
                  <a:schemeClr val="bg1"/>
                </a:solidFill>
                <a:latin typeface="Open Sans" panose="020B0606030504020204" pitchFamily="34" charset="0"/>
                <a:ea typeface="Open Sans" panose="020B0606030504020204" pitchFamily="34" charset="0"/>
                <a:cs typeface="Open Sans" panose="020B0606030504020204" pitchFamily="34" charset="0"/>
              </a:rPr>
              <a:t>Production plant</a:t>
            </a:r>
            <a:endParaRPr lang="en-US" sz="105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253" name="Picture 10252">
            <a:extLst>
              <a:ext uri="{FF2B5EF4-FFF2-40B4-BE49-F238E27FC236}">
                <a16:creationId xmlns:a16="http://schemas.microsoft.com/office/drawing/2014/main" id="{7834D7F2-4959-CE6F-3851-79063F71787D}"/>
              </a:ext>
            </a:extLst>
          </p:cNvPr>
          <p:cNvPicPr>
            <a:picLocks noChangeAspect="1"/>
          </p:cNvPicPr>
          <p:nvPr/>
        </p:nvPicPr>
        <p:blipFill>
          <a:blip r:embed="rId6"/>
          <a:stretch>
            <a:fillRect/>
          </a:stretch>
        </p:blipFill>
        <p:spPr>
          <a:xfrm>
            <a:off x="5207437" y="5604521"/>
            <a:ext cx="1528455" cy="498410"/>
          </a:xfrm>
          <a:prstGeom prst="roundRect">
            <a:avLst/>
          </a:prstGeom>
        </p:spPr>
      </p:pic>
      <p:sp>
        <p:nvSpPr>
          <p:cNvPr id="10254" name="Rectangle: Rounded Corners 10253">
            <a:extLst>
              <a:ext uri="{FF2B5EF4-FFF2-40B4-BE49-F238E27FC236}">
                <a16:creationId xmlns:a16="http://schemas.microsoft.com/office/drawing/2014/main" id="{FF10288C-57FF-636A-5F19-EFDB6A8646B2}"/>
              </a:ext>
            </a:extLst>
          </p:cNvPr>
          <p:cNvSpPr/>
          <p:nvPr/>
        </p:nvSpPr>
        <p:spPr>
          <a:xfrm>
            <a:off x="5270277" y="5242593"/>
            <a:ext cx="1402773" cy="272095"/>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b="1" err="1">
                <a:solidFill>
                  <a:schemeClr val="bg1"/>
                </a:solidFill>
                <a:latin typeface="Open Sans" panose="020B0606030504020204" pitchFamily="34" charset="0"/>
                <a:ea typeface="Open Sans" panose="020B0606030504020204" pitchFamily="34" charset="0"/>
                <a:cs typeface="Open Sans" panose="020B0606030504020204" pitchFamily="34" charset="0"/>
              </a:rPr>
              <a:t>Products</a:t>
            </a:r>
            <a:endPar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255" name="Picture 10254">
            <a:extLst>
              <a:ext uri="{FF2B5EF4-FFF2-40B4-BE49-F238E27FC236}">
                <a16:creationId xmlns:a16="http://schemas.microsoft.com/office/drawing/2014/main" id="{0BA950B7-B974-2BDA-2050-1FC3AD7CE053}"/>
              </a:ext>
            </a:extLst>
          </p:cNvPr>
          <p:cNvPicPr>
            <a:picLocks noChangeAspect="1"/>
          </p:cNvPicPr>
          <p:nvPr/>
        </p:nvPicPr>
        <p:blipFill>
          <a:blip r:embed="rId7"/>
          <a:stretch>
            <a:fillRect/>
          </a:stretch>
        </p:blipFill>
        <p:spPr>
          <a:xfrm>
            <a:off x="4461081" y="3964555"/>
            <a:ext cx="1412010" cy="664476"/>
          </a:xfrm>
          <a:prstGeom prst="roundRect">
            <a:avLst/>
          </a:prstGeom>
        </p:spPr>
      </p:pic>
      <p:sp>
        <p:nvSpPr>
          <p:cNvPr id="10256" name="Rectangle: Rounded Corners 10255">
            <a:extLst>
              <a:ext uri="{FF2B5EF4-FFF2-40B4-BE49-F238E27FC236}">
                <a16:creationId xmlns:a16="http://schemas.microsoft.com/office/drawing/2014/main" id="{D0E3B5D0-7407-BEC4-60FF-7ADAD1A6C99C}"/>
              </a:ext>
            </a:extLst>
          </p:cNvPr>
          <p:cNvSpPr/>
          <p:nvPr/>
        </p:nvSpPr>
        <p:spPr>
          <a:xfrm>
            <a:off x="4470318" y="3654514"/>
            <a:ext cx="1402773" cy="272095"/>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b="1">
                <a:solidFill>
                  <a:schemeClr val="bg1"/>
                </a:solidFill>
                <a:latin typeface="Open Sans" panose="020B0606030504020204" pitchFamily="34" charset="0"/>
                <a:ea typeface="Open Sans" panose="020B0606030504020204" pitchFamily="34" charset="0"/>
                <a:cs typeface="Open Sans" panose="020B0606030504020204" pitchFamily="34" charset="0"/>
              </a:rPr>
              <a:t>Company HQ</a:t>
            </a:r>
            <a:endPar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257" name="Picture 10256">
            <a:extLst>
              <a:ext uri="{FF2B5EF4-FFF2-40B4-BE49-F238E27FC236}">
                <a16:creationId xmlns:a16="http://schemas.microsoft.com/office/drawing/2014/main" id="{3F94F60B-30AA-C31A-1171-8C4001BA33A6}"/>
              </a:ext>
            </a:extLst>
          </p:cNvPr>
          <p:cNvPicPr>
            <a:picLocks noChangeAspect="1"/>
          </p:cNvPicPr>
          <p:nvPr/>
        </p:nvPicPr>
        <p:blipFill>
          <a:blip r:embed="rId8"/>
          <a:stretch>
            <a:fillRect/>
          </a:stretch>
        </p:blipFill>
        <p:spPr>
          <a:xfrm>
            <a:off x="7790694" y="4046523"/>
            <a:ext cx="1458534" cy="598373"/>
          </a:xfrm>
          <a:prstGeom prst="roundRect">
            <a:avLst/>
          </a:prstGeom>
        </p:spPr>
      </p:pic>
      <p:sp>
        <p:nvSpPr>
          <p:cNvPr id="10258" name="Rectangle: Rounded Corners 10257">
            <a:extLst>
              <a:ext uri="{FF2B5EF4-FFF2-40B4-BE49-F238E27FC236}">
                <a16:creationId xmlns:a16="http://schemas.microsoft.com/office/drawing/2014/main" id="{966F641C-B7C9-ED0E-C78E-A3D81CACE9B1}"/>
              </a:ext>
            </a:extLst>
          </p:cNvPr>
          <p:cNvSpPr/>
          <p:nvPr/>
        </p:nvSpPr>
        <p:spPr>
          <a:xfrm>
            <a:off x="7833601" y="3698878"/>
            <a:ext cx="1402773" cy="272095"/>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b="1">
                <a:solidFill>
                  <a:schemeClr val="bg1"/>
                </a:solidFill>
                <a:latin typeface="Open Sans" panose="020B0606030504020204" pitchFamily="34" charset="0"/>
                <a:ea typeface="Open Sans" panose="020B0606030504020204" pitchFamily="34" charset="0"/>
                <a:cs typeface="Open Sans" panose="020B0606030504020204" pitchFamily="34" charset="0"/>
              </a:rPr>
              <a:t>Supermarkets</a:t>
            </a:r>
            <a:endPar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259" name="Picture 10258">
            <a:extLst>
              <a:ext uri="{FF2B5EF4-FFF2-40B4-BE49-F238E27FC236}">
                <a16:creationId xmlns:a16="http://schemas.microsoft.com/office/drawing/2014/main" id="{8005AF17-6020-6019-EBFB-F49AA259CB83}"/>
              </a:ext>
            </a:extLst>
          </p:cNvPr>
          <p:cNvPicPr>
            <a:picLocks noChangeAspect="1"/>
          </p:cNvPicPr>
          <p:nvPr/>
        </p:nvPicPr>
        <p:blipFill>
          <a:blip r:embed="rId9"/>
          <a:stretch>
            <a:fillRect/>
          </a:stretch>
        </p:blipFill>
        <p:spPr>
          <a:xfrm>
            <a:off x="10460930" y="2162305"/>
            <a:ext cx="1324598" cy="731003"/>
          </a:xfrm>
          <a:prstGeom prst="roundRect">
            <a:avLst/>
          </a:prstGeom>
        </p:spPr>
      </p:pic>
      <p:sp>
        <p:nvSpPr>
          <p:cNvPr id="10260" name="Rectangle: Rounded Corners 10259">
            <a:extLst>
              <a:ext uri="{FF2B5EF4-FFF2-40B4-BE49-F238E27FC236}">
                <a16:creationId xmlns:a16="http://schemas.microsoft.com/office/drawing/2014/main" id="{38D748D6-91B8-19CD-B57C-08D92BF7C2D9}"/>
              </a:ext>
            </a:extLst>
          </p:cNvPr>
          <p:cNvSpPr/>
          <p:nvPr/>
        </p:nvSpPr>
        <p:spPr>
          <a:xfrm>
            <a:off x="10450341" y="1858548"/>
            <a:ext cx="1402773" cy="272095"/>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b="1" err="1">
                <a:solidFill>
                  <a:schemeClr val="bg1"/>
                </a:solidFill>
                <a:latin typeface="Open Sans" panose="020B0606030504020204" pitchFamily="34" charset="0"/>
                <a:ea typeface="Open Sans" panose="020B0606030504020204" pitchFamily="34" charset="0"/>
                <a:cs typeface="Open Sans" panose="020B0606030504020204" pitchFamily="34" charset="0"/>
              </a:rPr>
              <a:t>Logistics</a:t>
            </a:r>
            <a:endPar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261" name="Picture 10260">
            <a:extLst>
              <a:ext uri="{FF2B5EF4-FFF2-40B4-BE49-F238E27FC236}">
                <a16:creationId xmlns:a16="http://schemas.microsoft.com/office/drawing/2014/main" id="{8448883F-573F-9E9C-F6BD-9BE848EFB31A}"/>
              </a:ext>
            </a:extLst>
          </p:cNvPr>
          <p:cNvPicPr>
            <a:picLocks noChangeAspect="1"/>
          </p:cNvPicPr>
          <p:nvPr/>
        </p:nvPicPr>
        <p:blipFill>
          <a:blip r:embed="rId10"/>
          <a:stretch>
            <a:fillRect/>
          </a:stretch>
        </p:blipFill>
        <p:spPr>
          <a:xfrm>
            <a:off x="9234849" y="5581568"/>
            <a:ext cx="1214393" cy="1042725"/>
          </a:xfrm>
          <a:prstGeom prst="roundRect">
            <a:avLst/>
          </a:prstGeom>
        </p:spPr>
      </p:pic>
      <p:sp>
        <p:nvSpPr>
          <p:cNvPr id="10262" name="Rectangle: Rounded Corners 10261">
            <a:extLst>
              <a:ext uri="{FF2B5EF4-FFF2-40B4-BE49-F238E27FC236}">
                <a16:creationId xmlns:a16="http://schemas.microsoft.com/office/drawing/2014/main" id="{2978E9D8-0E3F-6D40-BE4C-CA7E4B202E49}"/>
              </a:ext>
            </a:extLst>
          </p:cNvPr>
          <p:cNvSpPr/>
          <p:nvPr/>
        </p:nvSpPr>
        <p:spPr>
          <a:xfrm>
            <a:off x="9130877" y="5478416"/>
            <a:ext cx="1402773" cy="272095"/>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b="1" err="1">
                <a:solidFill>
                  <a:schemeClr val="bg1"/>
                </a:solidFill>
                <a:latin typeface="Open Sans" panose="020B0606030504020204" pitchFamily="34" charset="0"/>
                <a:ea typeface="Open Sans" panose="020B0606030504020204" pitchFamily="34" charset="0"/>
                <a:cs typeface="Open Sans" panose="020B0606030504020204" pitchFamily="34" charset="0"/>
              </a:rPr>
              <a:t>Customers</a:t>
            </a:r>
            <a:endPar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0263" name="Straight Connector 10262">
            <a:extLst>
              <a:ext uri="{FF2B5EF4-FFF2-40B4-BE49-F238E27FC236}">
                <a16:creationId xmlns:a16="http://schemas.microsoft.com/office/drawing/2014/main" id="{EA40ADCC-3147-A8FC-6129-13D6A05F5B80}"/>
              </a:ext>
            </a:extLst>
          </p:cNvPr>
          <p:cNvCxnSpPr>
            <a:cxnSpLocks/>
            <a:stCxn id="10248" idx="2"/>
          </p:cNvCxnSpPr>
          <p:nvPr/>
        </p:nvCxnSpPr>
        <p:spPr>
          <a:xfrm>
            <a:off x="5153338" y="5006934"/>
            <a:ext cx="982673" cy="902722"/>
          </a:xfrm>
          <a:prstGeom prst="line">
            <a:avLst/>
          </a:prstGeom>
        </p:spPr>
        <p:style>
          <a:lnRef idx="2">
            <a:schemeClr val="accent1"/>
          </a:lnRef>
          <a:fillRef idx="0">
            <a:schemeClr val="accent1"/>
          </a:fillRef>
          <a:effectRef idx="1">
            <a:schemeClr val="accent1"/>
          </a:effectRef>
          <a:fontRef idx="minor">
            <a:schemeClr val="tx1"/>
          </a:fontRef>
        </p:style>
      </p:cxnSp>
      <p:sp>
        <p:nvSpPr>
          <p:cNvPr id="10264" name="Rectangle: Rounded Corners 10263">
            <a:extLst>
              <a:ext uri="{FF2B5EF4-FFF2-40B4-BE49-F238E27FC236}">
                <a16:creationId xmlns:a16="http://schemas.microsoft.com/office/drawing/2014/main" id="{49D00021-3A3A-0F1A-4B77-B9207F922103}"/>
              </a:ext>
            </a:extLst>
          </p:cNvPr>
          <p:cNvSpPr/>
          <p:nvPr/>
        </p:nvSpPr>
        <p:spPr>
          <a:xfrm>
            <a:off x="8541404" y="2594887"/>
            <a:ext cx="1556929" cy="770502"/>
          </a:xfrm>
          <a:prstGeom prst="round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1200" b="1">
                <a:solidFill>
                  <a:schemeClr val="bg1"/>
                </a:solidFill>
                <a:latin typeface="Open Sans"/>
                <a:ea typeface="Open Sans"/>
                <a:cs typeface="Open Sans"/>
              </a:rPr>
              <a:t>Timeseries</a:t>
            </a:r>
          </a:p>
          <a:p>
            <a:pPr algn="ctr"/>
            <a:r>
              <a:rPr lang="nl-NL" sz="1200" b="1">
                <a:solidFill>
                  <a:schemeClr val="bg1"/>
                </a:solidFill>
                <a:latin typeface="Open Sans"/>
                <a:ea typeface="Open Sans"/>
                <a:cs typeface="Open Sans"/>
              </a:rPr>
              <a:t>data</a:t>
            </a:r>
            <a:endParaRPr lang="en-US" sz="1200" b="1">
              <a:solidFill>
                <a:schemeClr val="bg1"/>
              </a:solidFill>
              <a:latin typeface="Open Sans"/>
              <a:ea typeface="Open Sans"/>
              <a:cs typeface="Open Sans"/>
            </a:endParaRPr>
          </a:p>
        </p:txBody>
      </p:sp>
      <p:sp>
        <p:nvSpPr>
          <p:cNvPr id="10265" name="Rectangle: Rounded Corners 10264">
            <a:extLst>
              <a:ext uri="{FF2B5EF4-FFF2-40B4-BE49-F238E27FC236}">
                <a16:creationId xmlns:a16="http://schemas.microsoft.com/office/drawing/2014/main" id="{041415DA-63A3-7445-BF5E-96C29A65D99E}"/>
              </a:ext>
            </a:extLst>
          </p:cNvPr>
          <p:cNvSpPr/>
          <p:nvPr/>
        </p:nvSpPr>
        <p:spPr>
          <a:xfrm>
            <a:off x="2541819" y="1216654"/>
            <a:ext cx="1494584" cy="770502"/>
          </a:xfrm>
          <a:prstGeom prst="round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1200" b="1">
                <a:solidFill>
                  <a:schemeClr val="bg1"/>
                </a:solidFill>
                <a:latin typeface="Open Sans"/>
                <a:ea typeface="Open Sans"/>
                <a:cs typeface="Open Sans"/>
              </a:rPr>
              <a:t>(SAP) ERP</a:t>
            </a:r>
          </a:p>
          <a:p>
            <a:pPr algn="ctr"/>
            <a:r>
              <a:rPr lang="nl-NL" sz="1200" b="1">
                <a:solidFill>
                  <a:schemeClr val="bg1"/>
                </a:solidFill>
                <a:latin typeface="Open Sans"/>
                <a:ea typeface="Open Sans"/>
                <a:cs typeface="Open Sans"/>
              </a:rPr>
              <a:t>data</a:t>
            </a:r>
            <a:endParaRPr lang="en-US" sz="1200" b="1">
              <a:solidFill>
                <a:schemeClr val="bg1"/>
              </a:solidFill>
              <a:latin typeface="Open Sans"/>
              <a:ea typeface="Open Sans"/>
              <a:cs typeface="Open Sans"/>
            </a:endParaRPr>
          </a:p>
        </p:txBody>
      </p:sp>
      <p:sp>
        <p:nvSpPr>
          <p:cNvPr id="10269" name="Rectangle: Rounded Corners 10268">
            <a:extLst>
              <a:ext uri="{FF2B5EF4-FFF2-40B4-BE49-F238E27FC236}">
                <a16:creationId xmlns:a16="http://schemas.microsoft.com/office/drawing/2014/main" id="{7C09BF02-D398-3796-3A71-85347077575C}"/>
              </a:ext>
            </a:extLst>
          </p:cNvPr>
          <p:cNvSpPr/>
          <p:nvPr/>
        </p:nvSpPr>
        <p:spPr>
          <a:xfrm>
            <a:off x="4209323" y="1201306"/>
            <a:ext cx="1494584" cy="770502"/>
          </a:xfrm>
          <a:prstGeom prst="round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1200" b="1" err="1">
                <a:solidFill>
                  <a:schemeClr val="bg1"/>
                </a:solidFill>
                <a:latin typeface="Open Sans"/>
                <a:ea typeface="Open Sans"/>
                <a:cs typeface="Open Sans"/>
              </a:rPr>
              <a:t>Strategy</a:t>
            </a:r>
            <a:r>
              <a:rPr lang="nl-NL" sz="1200" b="1">
                <a:solidFill>
                  <a:schemeClr val="bg1"/>
                </a:solidFill>
                <a:latin typeface="Open Sans"/>
                <a:ea typeface="Open Sans"/>
                <a:cs typeface="Open Sans"/>
              </a:rPr>
              <a:t> / planning data/</a:t>
            </a:r>
            <a:r>
              <a:rPr lang="nl-NL" sz="1200" b="1" err="1">
                <a:solidFill>
                  <a:schemeClr val="bg1"/>
                </a:solidFill>
                <a:latin typeface="Open Sans"/>
                <a:ea typeface="Open Sans"/>
                <a:cs typeface="Open Sans"/>
              </a:rPr>
              <a:t>docs</a:t>
            </a:r>
            <a:endParaRPr lang="en-US" sz="1200" b="1" err="1">
              <a:solidFill>
                <a:schemeClr val="bg1"/>
              </a:solidFill>
              <a:latin typeface="Open Sans"/>
              <a:ea typeface="Open Sans"/>
              <a:cs typeface="Open Sans"/>
            </a:endParaRPr>
          </a:p>
        </p:txBody>
      </p:sp>
      <p:sp>
        <p:nvSpPr>
          <p:cNvPr id="10271" name="Rectangle: Rounded Corners 10270">
            <a:extLst>
              <a:ext uri="{FF2B5EF4-FFF2-40B4-BE49-F238E27FC236}">
                <a16:creationId xmlns:a16="http://schemas.microsoft.com/office/drawing/2014/main" id="{091F8598-AC86-5BC4-0A65-7E57D8C191F3}"/>
              </a:ext>
            </a:extLst>
          </p:cNvPr>
          <p:cNvSpPr/>
          <p:nvPr/>
        </p:nvSpPr>
        <p:spPr>
          <a:xfrm>
            <a:off x="10462416" y="4696078"/>
            <a:ext cx="1494584" cy="770502"/>
          </a:xfrm>
          <a:prstGeom prst="round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1200" b="1">
                <a:solidFill>
                  <a:schemeClr val="bg1"/>
                </a:solidFill>
                <a:latin typeface="Open Sans"/>
                <a:ea typeface="Open Sans"/>
                <a:cs typeface="Open Sans"/>
              </a:rPr>
              <a:t>Customer survey data</a:t>
            </a:r>
            <a:endParaRPr lang="en-US" sz="1200" b="1">
              <a:solidFill>
                <a:schemeClr val="bg1"/>
              </a:solidFill>
              <a:latin typeface="Open Sans"/>
              <a:ea typeface="Open Sans"/>
              <a:cs typeface="Open Sans"/>
            </a:endParaRPr>
          </a:p>
        </p:txBody>
      </p:sp>
      <p:cxnSp>
        <p:nvCxnSpPr>
          <p:cNvPr id="10272" name="Straight Arrow Connector 10271">
            <a:extLst>
              <a:ext uri="{FF2B5EF4-FFF2-40B4-BE49-F238E27FC236}">
                <a16:creationId xmlns:a16="http://schemas.microsoft.com/office/drawing/2014/main" id="{FFC04042-C73E-31BD-20A3-EACE93940CAE}"/>
              </a:ext>
            </a:extLst>
          </p:cNvPr>
          <p:cNvCxnSpPr>
            <a:cxnSpLocks/>
          </p:cNvCxnSpPr>
          <p:nvPr/>
        </p:nvCxnSpPr>
        <p:spPr>
          <a:xfrm flipV="1">
            <a:off x="10700563" y="5466580"/>
            <a:ext cx="509145" cy="6363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273" name="Rectangle: Rounded Corners 10272">
            <a:extLst>
              <a:ext uri="{FF2B5EF4-FFF2-40B4-BE49-F238E27FC236}">
                <a16:creationId xmlns:a16="http://schemas.microsoft.com/office/drawing/2014/main" id="{C0494B1C-BA96-8899-762A-3D94B2904E50}"/>
              </a:ext>
            </a:extLst>
          </p:cNvPr>
          <p:cNvSpPr/>
          <p:nvPr/>
        </p:nvSpPr>
        <p:spPr>
          <a:xfrm>
            <a:off x="5913894" y="1157797"/>
            <a:ext cx="1494584" cy="770502"/>
          </a:xfrm>
          <a:prstGeom prst="round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1200" b="1" err="1">
                <a:solidFill>
                  <a:schemeClr val="bg1"/>
                </a:solidFill>
                <a:latin typeface="Open Sans"/>
                <a:ea typeface="Open Sans"/>
                <a:cs typeface="Open Sans"/>
              </a:rPr>
              <a:t>External</a:t>
            </a:r>
            <a:r>
              <a:rPr lang="nl-NL" sz="1200" b="1">
                <a:solidFill>
                  <a:schemeClr val="bg1"/>
                </a:solidFill>
                <a:latin typeface="Open Sans"/>
                <a:ea typeface="Open Sans"/>
                <a:cs typeface="Open Sans"/>
              </a:rPr>
              <a:t> data</a:t>
            </a:r>
            <a:endParaRPr lang="en-US" sz="1200" b="1">
              <a:solidFill>
                <a:schemeClr val="bg1"/>
              </a:solidFill>
              <a:latin typeface="Open Sans"/>
              <a:ea typeface="Open Sans"/>
              <a:cs typeface="Open Sans"/>
            </a:endParaRPr>
          </a:p>
        </p:txBody>
      </p:sp>
      <p:sp>
        <p:nvSpPr>
          <p:cNvPr id="10275" name="Rectangle: Rounded Corners 10274">
            <a:extLst>
              <a:ext uri="{FF2B5EF4-FFF2-40B4-BE49-F238E27FC236}">
                <a16:creationId xmlns:a16="http://schemas.microsoft.com/office/drawing/2014/main" id="{685B99A3-A1DF-AF6F-278D-57CE84CD37C7}"/>
              </a:ext>
            </a:extLst>
          </p:cNvPr>
          <p:cNvSpPr/>
          <p:nvPr/>
        </p:nvSpPr>
        <p:spPr>
          <a:xfrm>
            <a:off x="10376632" y="3573794"/>
            <a:ext cx="1494584" cy="770502"/>
          </a:xfrm>
          <a:prstGeom prst="round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1200" b="1">
                <a:solidFill>
                  <a:schemeClr val="bg1"/>
                </a:solidFill>
                <a:latin typeface="Open Sans"/>
                <a:ea typeface="Open Sans"/>
                <a:cs typeface="Open Sans"/>
              </a:rPr>
              <a:t>LOGIC data</a:t>
            </a:r>
            <a:endParaRPr lang="en-US" sz="1200" b="1">
              <a:solidFill>
                <a:schemeClr val="bg1"/>
              </a:solidFill>
              <a:latin typeface="Open Sans"/>
              <a:ea typeface="Open Sans"/>
              <a:cs typeface="Open Sans"/>
            </a:endParaRPr>
          </a:p>
        </p:txBody>
      </p:sp>
      <p:cxnSp>
        <p:nvCxnSpPr>
          <p:cNvPr id="10276" name="Straight Arrow Connector 10275">
            <a:extLst>
              <a:ext uri="{FF2B5EF4-FFF2-40B4-BE49-F238E27FC236}">
                <a16:creationId xmlns:a16="http://schemas.microsoft.com/office/drawing/2014/main" id="{A0949891-8E91-80CE-BE6D-5AB89E5ECF37}"/>
              </a:ext>
            </a:extLst>
          </p:cNvPr>
          <p:cNvCxnSpPr>
            <a:cxnSpLocks/>
            <a:stCxn id="62" idx="3"/>
            <a:endCxn id="10275" idx="1"/>
          </p:cNvCxnSpPr>
          <p:nvPr/>
        </p:nvCxnSpPr>
        <p:spPr>
          <a:xfrm flipV="1">
            <a:off x="9332486" y="3959045"/>
            <a:ext cx="1044146" cy="3990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279" name="Straight Connector 10278">
            <a:extLst>
              <a:ext uri="{FF2B5EF4-FFF2-40B4-BE49-F238E27FC236}">
                <a16:creationId xmlns:a16="http://schemas.microsoft.com/office/drawing/2014/main" id="{264C226C-C822-3196-0119-87502767E583}"/>
              </a:ext>
            </a:extLst>
          </p:cNvPr>
          <p:cNvCxnSpPr>
            <a:cxnSpLocks/>
            <a:stCxn id="10275" idx="0"/>
            <a:endCxn id="60" idx="2"/>
          </p:cNvCxnSpPr>
          <p:nvPr/>
        </p:nvCxnSpPr>
        <p:spPr>
          <a:xfrm flipV="1">
            <a:off x="11123924" y="3223998"/>
            <a:ext cx="27805" cy="349796"/>
          </a:xfrm>
          <a:prstGeom prst="line">
            <a:avLst/>
          </a:prstGeom>
        </p:spPr>
        <p:style>
          <a:lnRef idx="2">
            <a:schemeClr val="accent1"/>
          </a:lnRef>
          <a:fillRef idx="0">
            <a:schemeClr val="accent1"/>
          </a:fillRef>
          <a:effectRef idx="1">
            <a:schemeClr val="accent1"/>
          </a:effectRef>
          <a:fontRef idx="minor">
            <a:schemeClr val="tx1"/>
          </a:fontRef>
        </p:style>
      </p:cxnSp>
      <p:sp>
        <p:nvSpPr>
          <p:cNvPr id="10328" name="Picture Placeholder 4">
            <a:extLst>
              <a:ext uri="{FF2B5EF4-FFF2-40B4-BE49-F238E27FC236}">
                <a16:creationId xmlns:a16="http://schemas.microsoft.com/office/drawing/2014/main" id="{0108C3D5-0C91-0DA3-B588-9055A5460D75}"/>
              </a:ext>
            </a:extLst>
          </p:cNvPr>
          <p:cNvSpPr txBox="1">
            <a:spLocks/>
          </p:cNvSpPr>
          <p:nvPr/>
        </p:nvSpPr>
        <p:spPr>
          <a:xfrm>
            <a:off x="469522" y="1922673"/>
            <a:ext cx="3316776" cy="4710560"/>
          </a:xfrm>
          <a:custGeom>
            <a:avLst/>
            <a:gdLst>
              <a:gd name="connsiteX0" fmla="*/ 0 w 7532913"/>
              <a:gd name="connsiteY0" fmla="*/ 0 h 4855029"/>
              <a:gd name="connsiteX1" fmla="*/ 7532913 w 7532913"/>
              <a:gd name="connsiteY1" fmla="*/ 0 h 4855029"/>
              <a:gd name="connsiteX2" fmla="*/ 7532913 w 7532913"/>
              <a:gd name="connsiteY2" fmla="*/ 4855029 h 4855029"/>
              <a:gd name="connsiteX3" fmla="*/ 0 w 7532913"/>
              <a:gd name="connsiteY3" fmla="*/ 4855029 h 4855029"/>
            </a:gdLst>
            <a:ahLst/>
            <a:cxnLst>
              <a:cxn ang="0">
                <a:pos x="connsiteX0" y="connsiteY0"/>
              </a:cxn>
              <a:cxn ang="0">
                <a:pos x="connsiteX1" y="connsiteY1"/>
              </a:cxn>
              <a:cxn ang="0">
                <a:pos x="connsiteX2" y="connsiteY2"/>
              </a:cxn>
              <a:cxn ang="0">
                <a:pos x="connsiteX3" y="connsiteY3"/>
              </a:cxn>
            </a:cxnLst>
            <a:rect l="l" t="t" r="r" b="b"/>
            <a:pathLst>
              <a:path w="7532913" h="4855029">
                <a:moveTo>
                  <a:pt x="0" y="0"/>
                </a:moveTo>
                <a:lnTo>
                  <a:pt x="7532913" y="0"/>
                </a:lnTo>
                <a:lnTo>
                  <a:pt x="7532913" y="4855029"/>
                </a:lnTo>
                <a:lnTo>
                  <a:pt x="0" y="4855029"/>
                </a:lnTo>
                <a:close/>
              </a:path>
            </a:pathLst>
          </a:cu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marL="0" lvl="1"/>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nl-NL" sz="1400" b="1" kern="0">
                <a:solidFill>
                  <a:srgbClr val="182C61"/>
                </a:solidFill>
                <a:latin typeface="Open Sans" panose="020B0606030504020204" pitchFamily="34" charset="0"/>
                <a:ea typeface="Open Sans" panose="020B0606030504020204" pitchFamily="34" charset="0"/>
                <a:cs typeface="Open Sans" panose="020B0606030504020204" pitchFamily="34" charset="0"/>
              </a:rPr>
              <a:t>Entities:</a:t>
            </a:r>
          </a:p>
          <a:p>
            <a:pPr marL="285750" lvl="1" indent="-285750">
              <a:buChar char="•"/>
            </a:pPr>
            <a:r>
              <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rPr>
              <a:t>Company HQ</a:t>
            </a:r>
          </a:p>
          <a:p>
            <a:pPr marL="285750" lvl="1" indent="-285750">
              <a:buChar char="•"/>
            </a:pPr>
            <a:r>
              <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rPr>
              <a:t>Production plants</a:t>
            </a:r>
          </a:p>
          <a:p>
            <a:pPr marL="285750" lvl="1" indent="-285750">
              <a:buChar char="•"/>
            </a:pPr>
            <a:r>
              <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rPr>
              <a:t>Products</a:t>
            </a:r>
          </a:p>
          <a:p>
            <a:pPr marL="285750" lvl="1" indent="-285750">
              <a:buChar char="•"/>
            </a:pPr>
            <a:r>
              <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rPr>
              <a:t>Super markets</a:t>
            </a:r>
          </a:p>
          <a:p>
            <a:pPr marL="285750" lvl="1" indent="-285750">
              <a:buChar char="•"/>
            </a:pPr>
            <a:r>
              <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rPr>
              <a:t>Logistics</a:t>
            </a:r>
          </a:p>
          <a:p>
            <a:pPr marL="285750" lvl="1" indent="-285750">
              <a:buChar char="•"/>
            </a:pPr>
            <a:r>
              <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rPr>
              <a:t>Customers</a:t>
            </a:r>
          </a:p>
          <a:p>
            <a:pPr marL="0" lvl="1"/>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marL="0" lvl="1"/>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rPr>
              <a:t>Overtime we can easily</a:t>
            </a:r>
          </a:p>
          <a:p>
            <a:r>
              <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rPr>
              <a:t>    add more entities</a:t>
            </a:r>
          </a:p>
          <a:p>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endParaRPr lang="nl-NL" sz="1400" kern="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angle: Rounded Corners 1">
            <a:extLst>
              <a:ext uri="{FF2B5EF4-FFF2-40B4-BE49-F238E27FC236}">
                <a16:creationId xmlns:a16="http://schemas.microsoft.com/office/drawing/2014/main" id="{3F78D0BC-DB2E-807B-48F5-52291608C5B9}"/>
              </a:ext>
            </a:extLst>
          </p:cNvPr>
          <p:cNvSpPr/>
          <p:nvPr/>
        </p:nvSpPr>
        <p:spPr>
          <a:xfrm>
            <a:off x="7805545" y="1148642"/>
            <a:ext cx="1494584" cy="770502"/>
          </a:xfrm>
          <a:prstGeom prst="roundRect">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1200" b="1">
                <a:solidFill>
                  <a:schemeClr val="bg1"/>
                </a:solidFill>
                <a:latin typeface="Open Sans"/>
                <a:ea typeface="Open Sans"/>
                <a:cs typeface="Open Sans"/>
              </a:rPr>
              <a:t>Engineering </a:t>
            </a:r>
            <a:r>
              <a:rPr lang="nl-NL" sz="1200" b="1" err="1">
                <a:solidFill>
                  <a:schemeClr val="bg1"/>
                </a:solidFill>
                <a:latin typeface="Open Sans"/>
                <a:ea typeface="Open Sans"/>
                <a:cs typeface="Open Sans"/>
              </a:rPr>
              <a:t>Drawings</a:t>
            </a:r>
            <a:endParaRPr lang="en-US" sz="1200" b="1" err="1">
              <a:solidFill>
                <a:schemeClr val="bg1"/>
              </a:solidFill>
              <a:latin typeface="Open Sans"/>
              <a:ea typeface="Open Sans"/>
              <a:cs typeface="Open Sans"/>
            </a:endParaRPr>
          </a:p>
        </p:txBody>
      </p:sp>
      <p:cxnSp>
        <p:nvCxnSpPr>
          <p:cNvPr id="3" name="Straight Arrow Connector 2">
            <a:extLst>
              <a:ext uri="{FF2B5EF4-FFF2-40B4-BE49-F238E27FC236}">
                <a16:creationId xmlns:a16="http://schemas.microsoft.com/office/drawing/2014/main" id="{74598190-9DE0-4402-6E3B-58B63194DFC9}"/>
              </a:ext>
            </a:extLst>
          </p:cNvPr>
          <p:cNvCxnSpPr>
            <a:cxnSpLocks/>
            <a:stCxn id="2" idx="2"/>
            <a:endCxn id="58" idx="3"/>
          </p:cNvCxnSpPr>
          <p:nvPr/>
        </p:nvCxnSpPr>
        <p:spPr>
          <a:xfrm flipH="1">
            <a:off x="7612855" y="1919144"/>
            <a:ext cx="939982" cy="9507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AE726D07-24E4-1B00-7047-CFFBFB6EAD6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2069179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A31DC-AE99-1228-2191-8E6767B3F5B5}"/>
            </a:ext>
          </a:extLst>
        </p:cNvPr>
        <p:cNvGrpSpPr/>
        <p:nvPr/>
      </p:nvGrpSpPr>
      <p:grpSpPr>
        <a:xfrm>
          <a:off x="0" y="0"/>
          <a:ext cx="0" cy="0"/>
          <a:chOff x="0" y="0"/>
          <a:chExt cx="0" cy="0"/>
        </a:xfrm>
      </p:grpSpPr>
      <p:sp>
        <p:nvSpPr>
          <p:cNvPr id="8" name="Text 2">
            <a:extLst>
              <a:ext uri="{FF2B5EF4-FFF2-40B4-BE49-F238E27FC236}">
                <a16:creationId xmlns:a16="http://schemas.microsoft.com/office/drawing/2014/main" id="{3EACA9B2-F5A8-037E-5995-67FD0EFA86B5}"/>
              </a:ext>
            </a:extLst>
          </p:cNvPr>
          <p:cNvSpPr/>
          <p:nvPr/>
        </p:nvSpPr>
        <p:spPr>
          <a:xfrm>
            <a:off x="547279" y="266957"/>
            <a:ext cx="8383007" cy="560349"/>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400">
              <a:defRPr/>
            </a:pPr>
            <a:r>
              <a:rPr lang="en-US" b="1" spc="-150">
                <a:solidFill>
                  <a:srgbClr val="182C61"/>
                </a:solidFill>
                <a:latin typeface="Montserrat" pitchFamily="2" charset="0"/>
                <a:ea typeface="Inter Bold" panose="02000503000000020004" pitchFamily="2" charset="0"/>
                <a:cs typeface="Poppins"/>
              </a:rPr>
              <a:t>Healthy Drinks Ontology –  Knowledge Graph (view)</a:t>
            </a:r>
          </a:p>
        </p:txBody>
      </p:sp>
      <p:sp>
        <p:nvSpPr>
          <p:cNvPr id="9" name="Shape 3">
            <a:extLst>
              <a:ext uri="{FF2B5EF4-FFF2-40B4-BE49-F238E27FC236}">
                <a16:creationId xmlns:a16="http://schemas.microsoft.com/office/drawing/2014/main" id="{A61DF638-31E9-4C39-AB35-0F0A5253A1F0}"/>
              </a:ext>
            </a:extLst>
          </p:cNvPr>
          <p:cNvSpPr/>
          <p:nvPr/>
        </p:nvSpPr>
        <p:spPr>
          <a:xfrm>
            <a:off x="547279" y="950488"/>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
        <p:nvSpPr>
          <p:cNvPr id="11" name="Shape 4">
            <a:extLst>
              <a:ext uri="{FF2B5EF4-FFF2-40B4-BE49-F238E27FC236}">
                <a16:creationId xmlns:a16="http://schemas.microsoft.com/office/drawing/2014/main" id="{1531BAE9-9338-E406-9971-ADE02782AC0A}"/>
              </a:ext>
            </a:extLst>
          </p:cNvPr>
          <p:cNvSpPr/>
          <p:nvPr/>
        </p:nvSpPr>
        <p:spPr>
          <a:xfrm>
            <a:off x="0" y="1"/>
            <a:ext cx="76200" cy="3390900"/>
          </a:xfrm>
          <a:prstGeom prst="rect">
            <a:avLst/>
          </a:prstGeom>
          <a:solidFill>
            <a:srgbClr val="182C61"/>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
        <p:nvSpPr>
          <p:cNvPr id="12" name="Shape 5">
            <a:extLst>
              <a:ext uri="{FF2B5EF4-FFF2-40B4-BE49-F238E27FC236}">
                <a16:creationId xmlns:a16="http://schemas.microsoft.com/office/drawing/2014/main" id="{1073C164-87DA-4582-9C8A-C5144AACC429}"/>
              </a:ext>
            </a:extLst>
          </p:cNvPr>
          <p:cNvSpPr/>
          <p:nvPr/>
        </p:nvSpPr>
        <p:spPr>
          <a:xfrm>
            <a:off x="0" y="3390901"/>
            <a:ext cx="76200" cy="34671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grpSp>
        <p:nvGrpSpPr>
          <p:cNvPr id="4" name="Group 3">
            <a:extLst>
              <a:ext uri="{FF2B5EF4-FFF2-40B4-BE49-F238E27FC236}">
                <a16:creationId xmlns:a16="http://schemas.microsoft.com/office/drawing/2014/main" id="{B75275DB-D3A3-DAAD-F4A1-85740A773523}"/>
              </a:ext>
            </a:extLst>
          </p:cNvPr>
          <p:cNvGrpSpPr/>
          <p:nvPr/>
        </p:nvGrpSpPr>
        <p:grpSpPr>
          <a:xfrm>
            <a:off x="9320401" y="73764"/>
            <a:ext cx="2647014" cy="389492"/>
            <a:chOff x="8093767" y="119386"/>
            <a:chExt cx="2647014" cy="389492"/>
          </a:xfrm>
        </p:grpSpPr>
        <p:grpSp>
          <p:nvGrpSpPr>
            <p:cNvPr id="5" name="Group 4">
              <a:extLst>
                <a:ext uri="{FF2B5EF4-FFF2-40B4-BE49-F238E27FC236}">
                  <a16:creationId xmlns:a16="http://schemas.microsoft.com/office/drawing/2014/main" id="{B9C991E2-3C36-BE9B-0906-AE44A6000696}"/>
                </a:ext>
              </a:extLst>
            </p:cNvPr>
            <p:cNvGrpSpPr/>
            <p:nvPr/>
          </p:nvGrpSpPr>
          <p:grpSpPr>
            <a:xfrm>
              <a:off x="8093767" y="119386"/>
              <a:ext cx="1046668" cy="389492"/>
              <a:chOff x="9630162" y="252764"/>
              <a:chExt cx="1046668" cy="389492"/>
            </a:xfrm>
          </p:grpSpPr>
          <p:pic>
            <p:nvPicPr>
              <p:cNvPr id="7" name="Picture 6" descr="Icon&#10;&#10;Description automatically generated">
                <a:extLst>
                  <a:ext uri="{FF2B5EF4-FFF2-40B4-BE49-F238E27FC236}">
                    <a16:creationId xmlns:a16="http://schemas.microsoft.com/office/drawing/2014/main" id="{45B1F096-5FC5-D405-56B1-67703CC175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61" name="Straight Connector 60">
                <a:extLst>
                  <a:ext uri="{FF2B5EF4-FFF2-40B4-BE49-F238E27FC236}">
                    <a16:creationId xmlns:a16="http://schemas.microsoft.com/office/drawing/2014/main" id="{97FFDDD0-9B42-F9A5-7562-E3F7F51FD98C}"/>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pic>
          <p:nvPicPr>
            <p:cNvPr id="6" name="Picture 2">
              <a:extLst>
                <a:ext uri="{FF2B5EF4-FFF2-40B4-BE49-F238E27FC236}">
                  <a16:creationId xmlns:a16="http://schemas.microsoft.com/office/drawing/2014/main" id="{19C3751A-D877-031E-1A48-6C60D9BB4D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4576" y="163107"/>
              <a:ext cx="1416205" cy="302050"/>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Picture 1">
            <a:extLst>
              <a:ext uri="{FF2B5EF4-FFF2-40B4-BE49-F238E27FC236}">
                <a16:creationId xmlns:a16="http://schemas.microsoft.com/office/drawing/2014/main" id="{2E41C72D-0B59-1E64-76DC-2A5BABC70C7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377049" y="1500777"/>
            <a:ext cx="9131614" cy="4713399"/>
          </a:xfrm>
          <a:prstGeom prst="rect">
            <a:avLst/>
          </a:prstGeom>
        </p:spPr>
      </p:pic>
      <p:pic>
        <p:nvPicPr>
          <p:cNvPr id="3" name="Picture 2">
            <a:extLst>
              <a:ext uri="{FF2B5EF4-FFF2-40B4-BE49-F238E27FC236}">
                <a16:creationId xmlns:a16="http://schemas.microsoft.com/office/drawing/2014/main" id="{D577954A-B854-1B23-F0B1-E8F9625AE9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3426772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assets/acuvate.png"/>
          <p:cNvPicPr>
            <a:picLocks noChangeAspect="1"/>
          </p:cNvPicPr>
          <p:nvPr/>
        </p:nvPicPr>
        <p:blipFill>
          <a:blip r:embed="rId2"/>
          <a:stretch>
            <a:fillRect/>
          </a:stretch>
        </p:blipFill>
        <p:spPr>
          <a:xfrm>
            <a:off x="9310180" y="263544"/>
            <a:ext cx="841248" cy="249474"/>
          </a:xfrm>
          <a:prstGeom prst="rect">
            <a:avLst/>
          </a:prstGeom>
        </p:spPr>
      </p:pic>
      <p:sp>
        <p:nvSpPr>
          <p:cNvPr id="3" name="Shape 0"/>
          <p:cNvSpPr/>
          <p:nvPr/>
        </p:nvSpPr>
        <p:spPr>
          <a:xfrm>
            <a:off x="10224580" y="237745"/>
            <a:ext cx="0" cy="282785"/>
          </a:xfrm>
          <a:prstGeom prst="line">
            <a:avLst/>
          </a:prstGeom>
          <a:noFill/>
          <a:ln w="12700">
            <a:solidFill>
              <a:srgbClr val="D9E1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Image 1" descr="assets/microsoft.png"/>
          <p:cNvPicPr>
            <a:picLocks noChangeAspect="1"/>
          </p:cNvPicPr>
          <p:nvPr/>
        </p:nvPicPr>
        <p:blipFill>
          <a:blip r:embed="rId3"/>
          <a:stretch>
            <a:fillRect/>
          </a:stretch>
        </p:blipFill>
        <p:spPr>
          <a:xfrm>
            <a:off x="10316020" y="237745"/>
            <a:ext cx="1325880" cy="282785"/>
          </a:xfrm>
          <a:prstGeom prst="rect">
            <a:avLst/>
          </a:prstGeom>
        </p:spPr>
      </p:pic>
      <p:sp>
        <p:nvSpPr>
          <p:cNvPr id="6" name="Text 2"/>
          <p:cNvSpPr/>
          <p:nvPr/>
        </p:nvSpPr>
        <p:spPr>
          <a:xfrm>
            <a:off x="487415" y="508277"/>
            <a:ext cx="9326880" cy="86868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1F3864"/>
                </a:solidFill>
                <a:effectLst/>
                <a:uLnTx/>
                <a:uFillTx/>
                <a:latin typeface="Open Sans" panose="020B0606030504020204" pitchFamily="34" charset="0"/>
                <a:ea typeface="Open Sans" panose="020B0606030504020204" pitchFamily="34" charset="0"/>
                <a:cs typeface="Open Sans" panose="020B0606030504020204" pitchFamily="34" charset="0"/>
              </a:rPr>
              <a:t>One </a:t>
            </a:r>
            <a:r>
              <a:rPr lang="en-US" sz="2800" b="1">
                <a:solidFill>
                  <a:srgbClr val="1F3864"/>
                </a:solidFill>
                <a:latin typeface="Open Sans" panose="020B0606030504020204" pitchFamily="34" charset="0"/>
                <a:ea typeface="Open Sans" panose="020B0606030504020204" pitchFamily="34" charset="0"/>
                <a:cs typeface="Open Sans" panose="020B0606030504020204" pitchFamily="34" charset="0"/>
              </a:rPr>
              <a:t>Shipment</a:t>
            </a:r>
            <a:r>
              <a:rPr kumimoji="0" lang="en-US" sz="2800" b="1" i="0" u="none" strike="noStrike" kern="1200" cap="none" spc="0" normalizeH="0" baseline="0" noProof="0">
                <a:ln>
                  <a:noFill/>
                </a:ln>
                <a:solidFill>
                  <a:srgbClr val="1F3864"/>
                </a:solidFill>
                <a:effectLst/>
                <a:uLnTx/>
                <a:uFillTx/>
                <a:latin typeface="Open Sans" panose="020B0606030504020204" pitchFamily="34" charset="0"/>
                <a:ea typeface="Open Sans" panose="020B0606030504020204" pitchFamily="34" charset="0"/>
                <a:cs typeface="Open Sans" panose="020B0606030504020204" pitchFamily="34" charset="0"/>
              </a:rPr>
              <a:t>. Five </a:t>
            </a:r>
            <a:r>
              <a:rPr lang="en-US" sz="2800" b="1">
                <a:solidFill>
                  <a:srgbClr val="1F3864"/>
                </a:solidFill>
                <a:latin typeface="Open Sans" panose="020B0606030504020204" pitchFamily="34" charset="0"/>
                <a:ea typeface="Open Sans" panose="020B0606030504020204" pitchFamily="34" charset="0"/>
                <a:cs typeface="Open Sans" panose="020B0606030504020204" pitchFamily="34" charset="0"/>
              </a:rPr>
              <a:t>Systems</a:t>
            </a:r>
            <a:r>
              <a:rPr kumimoji="0" lang="en-US" sz="2800" b="1" i="0" u="none" strike="noStrike" kern="1200" cap="none" spc="0" normalizeH="0" baseline="0" noProof="0">
                <a:ln>
                  <a:noFill/>
                </a:ln>
                <a:solidFill>
                  <a:srgbClr val="1F3864"/>
                </a:solidFill>
                <a:effectLst/>
                <a:uLnTx/>
                <a:uFillTx/>
                <a:latin typeface="Open Sans" panose="020B0606030504020204" pitchFamily="34" charset="0"/>
                <a:ea typeface="Open Sans" panose="020B0606030504020204" pitchFamily="34" charset="0"/>
                <a:cs typeface="Open Sans" panose="020B0606030504020204" pitchFamily="34" charset="0"/>
              </a:rPr>
              <a:t>. No </a:t>
            </a:r>
            <a:r>
              <a:rPr lang="en-US" sz="2800" b="1">
                <a:solidFill>
                  <a:srgbClr val="1F3864"/>
                </a:solidFill>
                <a:latin typeface="Open Sans" panose="020B0606030504020204" pitchFamily="34" charset="0"/>
                <a:ea typeface="Open Sans" panose="020B0606030504020204" pitchFamily="34" charset="0"/>
                <a:cs typeface="Open Sans" panose="020B0606030504020204" pitchFamily="34" charset="0"/>
              </a:rPr>
              <a:t>Answer</a:t>
            </a:r>
            <a:r>
              <a:rPr kumimoji="0" lang="en-US" sz="2800" b="1" i="0" u="none" strike="noStrike" kern="1200" cap="none" spc="0" normalizeH="0" baseline="0" noProof="0">
                <a:ln>
                  <a:noFill/>
                </a:ln>
                <a:solidFill>
                  <a:srgbClr val="1F3864"/>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n-US" sz="2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Text 3"/>
          <p:cNvSpPr/>
          <p:nvPr/>
        </p:nvSpPr>
        <p:spPr>
          <a:xfrm>
            <a:off x="572655" y="1138730"/>
            <a:ext cx="11091672" cy="4114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300" b="0" i="0" u="none" strike="noStrike" kern="1200" cap="none" spc="0" normalizeH="0" baseline="0" noProof="0">
                <a:ln>
                  <a:noFill/>
                </a:ln>
                <a:solidFill>
                  <a:srgbClr val="6B7280"/>
                </a:solidFill>
                <a:effectLst/>
                <a:uLnTx/>
                <a:uFillTx/>
                <a:latin typeface="Open Sans" panose="020B0606030504020204" pitchFamily="34" charset="0"/>
                <a:ea typeface="Open Sans" panose="020B0606030504020204" pitchFamily="34" charset="0"/>
                <a:cs typeface="Open Sans" panose="020B0606030504020204" pitchFamily="34" charset="0"/>
              </a:rPr>
              <a:t>No ontology — a route manager manually digs through five disconnected systems to find an answer nobody is fully sure of.</a:t>
            </a:r>
            <a:endPar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Shape 4"/>
          <p:cNvSpPr/>
          <p:nvPr/>
        </p:nvSpPr>
        <p:spPr>
          <a:xfrm>
            <a:off x="550229"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5"/>
          <p:cNvSpPr/>
          <p:nvPr/>
        </p:nvSpPr>
        <p:spPr>
          <a:xfrm>
            <a:off x="550229" y="2148840"/>
            <a:ext cx="2013509" cy="777240"/>
          </a:xfrm>
          <a:prstGeom prst="rect">
            <a:avLst/>
          </a:prstGeom>
          <a:solidFill>
            <a:srgbClr val="ED7D3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Image 2" descr="preencoded.png"/>
          <p:cNvPicPr>
            <a:picLocks noChangeAspect="1"/>
          </p:cNvPicPr>
          <p:nvPr/>
        </p:nvPicPr>
        <p:blipFill>
          <a:blip r:embed="rId4"/>
          <a:stretch>
            <a:fillRect/>
          </a:stretch>
        </p:blipFill>
        <p:spPr>
          <a:xfrm>
            <a:off x="751396" y="2368296"/>
            <a:ext cx="329184" cy="329184"/>
          </a:xfrm>
          <a:prstGeom prst="rect">
            <a:avLst/>
          </a:prstGeom>
        </p:spPr>
      </p:pic>
      <p:sp>
        <p:nvSpPr>
          <p:cNvPr id="11" name="Text 6"/>
          <p:cNvSpPr/>
          <p:nvPr/>
        </p:nvSpPr>
        <p:spPr>
          <a:xfrm>
            <a:off x="1153733" y="2148840"/>
            <a:ext cx="1281989"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Scan for Delays</a:t>
            </a:r>
            <a:endParaRPr kumimoji="0" lang="en-US" sz="14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7"/>
          <p:cNvSpPr/>
          <p:nvPr/>
        </p:nvSpPr>
        <p:spPr>
          <a:xfrm>
            <a:off x="1923657" y="3017520"/>
            <a:ext cx="548640" cy="5486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D9E1EC"/>
                </a:solidFill>
                <a:effectLst/>
                <a:uLnTx/>
                <a:uFillTx/>
                <a:latin typeface="Open Sans" panose="020B0606030504020204" pitchFamily="34" charset="0"/>
                <a:ea typeface="Open Sans" panose="020B0606030504020204" pitchFamily="34" charset="0"/>
                <a:cs typeface="Open Sans" panose="020B0606030504020204" pitchFamily="34" charset="0"/>
              </a:rPr>
              <a:t>1</a:t>
            </a:r>
            <a:endParaRPr kumimoji="0" lang="en-US" sz="3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8"/>
          <p:cNvSpPr/>
          <p:nvPr/>
        </p:nvSpPr>
        <p:spPr>
          <a:xfrm>
            <a:off x="769685" y="3108960"/>
            <a:ext cx="1629461" cy="2057400"/>
          </a:xfrm>
          <a:prstGeom prst="rect">
            <a:avLst/>
          </a:prstGeom>
          <a:noFill/>
          <a:ln/>
        </p:spPr>
        <p:txBody>
          <a:bodyPr wrap="square" lIns="0" tIns="0" rIns="0" bIns="0" rtlCol="0" anchor="ctr"/>
          <a:lstStyle/>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Opens the TMS (Transport Management System), checks each route manually</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No ranking — scrolls every shipment to find one</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Delay status is often outdated or missing</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 name="Image 3" descr="preencoded.png"/>
          <p:cNvPicPr>
            <a:picLocks noChangeAspect="1"/>
          </p:cNvPicPr>
          <p:nvPr/>
        </p:nvPicPr>
        <p:blipFill>
          <a:blip r:embed="rId5"/>
          <a:stretch>
            <a:fillRect/>
          </a:stretch>
        </p:blipFill>
        <p:spPr>
          <a:xfrm>
            <a:off x="2591169" y="3625596"/>
            <a:ext cx="201168" cy="201168"/>
          </a:xfrm>
          <a:prstGeom prst="rect">
            <a:avLst/>
          </a:prstGeom>
        </p:spPr>
      </p:pic>
      <p:sp>
        <p:nvSpPr>
          <p:cNvPr id="15" name="Shape 9"/>
          <p:cNvSpPr/>
          <p:nvPr/>
        </p:nvSpPr>
        <p:spPr>
          <a:xfrm>
            <a:off x="2819770"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0"/>
          <p:cNvSpPr/>
          <p:nvPr/>
        </p:nvSpPr>
        <p:spPr>
          <a:xfrm>
            <a:off x="2819770" y="2148840"/>
            <a:ext cx="2013509" cy="777240"/>
          </a:xfrm>
          <a:prstGeom prst="rect">
            <a:avLst/>
          </a:prstGeom>
          <a:solidFill>
            <a:srgbClr val="ED7D3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 name="Image 4" descr="preencoded.png"/>
          <p:cNvPicPr>
            <a:picLocks noChangeAspect="1"/>
          </p:cNvPicPr>
          <p:nvPr/>
        </p:nvPicPr>
        <p:blipFill>
          <a:blip r:embed="rId6"/>
          <a:stretch>
            <a:fillRect/>
          </a:stretch>
        </p:blipFill>
        <p:spPr>
          <a:xfrm>
            <a:off x="3020937" y="2368296"/>
            <a:ext cx="329184" cy="329184"/>
          </a:xfrm>
          <a:prstGeom prst="rect">
            <a:avLst/>
          </a:prstGeom>
        </p:spPr>
      </p:pic>
      <p:sp>
        <p:nvSpPr>
          <p:cNvPr id="18" name="Text 11"/>
          <p:cNvSpPr/>
          <p:nvPr/>
        </p:nvSpPr>
        <p:spPr>
          <a:xfrm>
            <a:off x="3423274" y="2148840"/>
            <a:ext cx="1281989"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 Through Inboxes</a:t>
            </a:r>
            <a:endParaRPr kumimoji="0" lang="en-US" sz="14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2"/>
          <p:cNvSpPr/>
          <p:nvPr/>
        </p:nvSpPr>
        <p:spPr>
          <a:xfrm>
            <a:off x="4193198" y="3017520"/>
            <a:ext cx="548640" cy="5486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D9E1EC"/>
                </a:solidFill>
                <a:effectLst/>
                <a:uLnTx/>
                <a:uFillTx/>
                <a:latin typeface="Open Sans" panose="020B0606030504020204" pitchFamily="34" charset="0"/>
                <a:ea typeface="Open Sans" panose="020B0606030504020204" pitchFamily="34" charset="0"/>
                <a:cs typeface="Open Sans" panose="020B0606030504020204" pitchFamily="34" charset="0"/>
              </a:rPr>
              <a:t>2</a:t>
            </a:r>
            <a:endParaRPr kumimoji="0" lang="en-US" sz="3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3"/>
          <p:cNvSpPr/>
          <p:nvPr/>
        </p:nvSpPr>
        <p:spPr>
          <a:xfrm>
            <a:off x="3039226" y="3108960"/>
            <a:ext cx="1629461" cy="2057400"/>
          </a:xfrm>
          <a:prstGeom prst="rect">
            <a:avLst/>
          </a:prstGeom>
          <a:noFill/>
          <a:ln/>
        </p:spPr>
        <p:txBody>
          <a:bodyPr wrap="square" lIns="0" tIns="0" rIns="0" bIns="0" rtlCol="0" anchor="ctr"/>
          <a:lstStyle/>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Searches a shared inbox manually, one thread at a time</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Complaints and vendor updates look identical</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No link between an email and its shipment</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1" name="Image 5" descr="preencoded.png"/>
          <p:cNvPicPr>
            <a:picLocks noChangeAspect="1"/>
          </p:cNvPicPr>
          <p:nvPr/>
        </p:nvPicPr>
        <p:blipFill>
          <a:blip r:embed="rId5"/>
          <a:stretch>
            <a:fillRect/>
          </a:stretch>
        </p:blipFill>
        <p:spPr>
          <a:xfrm>
            <a:off x="4860710" y="3625596"/>
            <a:ext cx="201168" cy="201168"/>
          </a:xfrm>
          <a:prstGeom prst="rect">
            <a:avLst/>
          </a:prstGeom>
        </p:spPr>
      </p:pic>
      <p:sp>
        <p:nvSpPr>
          <p:cNvPr id="22" name="Shape 14"/>
          <p:cNvSpPr/>
          <p:nvPr/>
        </p:nvSpPr>
        <p:spPr>
          <a:xfrm>
            <a:off x="5089311"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Shape 15"/>
          <p:cNvSpPr/>
          <p:nvPr/>
        </p:nvSpPr>
        <p:spPr>
          <a:xfrm>
            <a:off x="5089311" y="2148840"/>
            <a:ext cx="2013509" cy="777240"/>
          </a:xfrm>
          <a:prstGeom prst="rect">
            <a:avLst/>
          </a:prstGeom>
          <a:solidFill>
            <a:srgbClr val="ED7D3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 name="Image 6" descr="preencoded.png"/>
          <p:cNvPicPr>
            <a:picLocks noChangeAspect="1"/>
          </p:cNvPicPr>
          <p:nvPr/>
        </p:nvPicPr>
        <p:blipFill>
          <a:blip r:embed="rId7"/>
          <a:stretch>
            <a:fillRect/>
          </a:stretch>
        </p:blipFill>
        <p:spPr>
          <a:xfrm>
            <a:off x="5290478" y="2368296"/>
            <a:ext cx="329184" cy="329184"/>
          </a:xfrm>
          <a:prstGeom prst="rect">
            <a:avLst/>
          </a:prstGeom>
        </p:spPr>
      </p:pic>
      <p:sp>
        <p:nvSpPr>
          <p:cNvPr id="25" name="Text 16"/>
          <p:cNvSpPr/>
          <p:nvPr/>
        </p:nvSpPr>
        <p:spPr>
          <a:xfrm>
            <a:off x="5692815" y="2148840"/>
            <a:ext cx="1281989"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Hunt the Contract</a:t>
            </a:r>
            <a:endParaRPr kumimoji="0" lang="en-US" sz="14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17"/>
          <p:cNvSpPr/>
          <p:nvPr/>
        </p:nvSpPr>
        <p:spPr>
          <a:xfrm>
            <a:off x="6462738" y="3017520"/>
            <a:ext cx="548640" cy="5486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D9E1EC"/>
                </a:solidFill>
                <a:effectLst/>
                <a:uLnTx/>
                <a:uFillTx/>
                <a:latin typeface="Open Sans" panose="020B0606030504020204" pitchFamily="34" charset="0"/>
                <a:ea typeface="Open Sans" panose="020B0606030504020204" pitchFamily="34" charset="0"/>
                <a:cs typeface="Open Sans" panose="020B0606030504020204" pitchFamily="34" charset="0"/>
              </a:rPr>
              <a:t>3</a:t>
            </a:r>
            <a:endParaRPr kumimoji="0" lang="en-US" sz="3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18"/>
          <p:cNvSpPr/>
          <p:nvPr/>
        </p:nvSpPr>
        <p:spPr>
          <a:xfrm>
            <a:off x="5308767" y="3108960"/>
            <a:ext cx="1629461" cy="2057400"/>
          </a:xfrm>
          <a:prstGeom prst="rect">
            <a:avLst/>
          </a:prstGeom>
          <a:noFill/>
          <a:ln/>
        </p:spPr>
        <p:txBody>
          <a:bodyPr wrap="square" lIns="0" tIns="0" rIns="0" bIns="0" rtlCol="0" anchor="ctr"/>
          <a:lstStyle/>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Opens the vendor's SLA contract PDF</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Searches manually for the penalty clause</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Not sure which version is the current one</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No way to confirm the amount without legal</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8" name="Image 7" descr="preencoded.png"/>
          <p:cNvPicPr>
            <a:picLocks noChangeAspect="1"/>
          </p:cNvPicPr>
          <p:nvPr/>
        </p:nvPicPr>
        <p:blipFill>
          <a:blip r:embed="rId5"/>
          <a:stretch>
            <a:fillRect/>
          </a:stretch>
        </p:blipFill>
        <p:spPr>
          <a:xfrm>
            <a:off x="7130250" y="3625596"/>
            <a:ext cx="201168" cy="201168"/>
          </a:xfrm>
          <a:prstGeom prst="rect">
            <a:avLst/>
          </a:prstGeom>
        </p:spPr>
      </p:pic>
      <p:sp>
        <p:nvSpPr>
          <p:cNvPr id="29" name="Shape 19"/>
          <p:cNvSpPr/>
          <p:nvPr/>
        </p:nvSpPr>
        <p:spPr>
          <a:xfrm>
            <a:off x="7358851"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Shape 20"/>
          <p:cNvSpPr/>
          <p:nvPr/>
        </p:nvSpPr>
        <p:spPr>
          <a:xfrm>
            <a:off x="7358851" y="2148840"/>
            <a:ext cx="2013509" cy="777240"/>
          </a:xfrm>
          <a:prstGeom prst="rect">
            <a:avLst/>
          </a:prstGeom>
          <a:solidFill>
            <a:srgbClr val="ED7D3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1" name="Image 8" descr="preencoded.png"/>
          <p:cNvPicPr>
            <a:picLocks noChangeAspect="1"/>
          </p:cNvPicPr>
          <p:nvPr/>
        </p:nvPicPr>
        <p:blipFill>
          <a:blip r:embed="rId8"/>
          <a:stretch>
            <a:fillRect/>
          </a:stretch>
        </p:blipFill>
        <p:spPr>
          <a:xfrm>
            <a:off x="7560018" y="2368296"/>
            <a:ext cx="329184" cy="329184"/>
          </a:xfrm>
          <a:prstGeom prst="rect">
            <a:avLst/>
          </a:prstGeom>
        </p:spPr>
      </p:pic>
      <p:sp>
        <p:nvSpPr>
          <p:cNvPr id="32" name="Text 21"/>
          <p:cNvSpPr/>
          <p:nvPr/>
        </p:nvSpPr>
        <p:spPr>
          <a:xfrm>
            <a:off x="7962355" y="2148840"/>
            <a:ext cx="1281989"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Piece It Together</a:t>
            </a:r>
            <a:endParaRPr kumimoji="0" lang="en-US" sz="14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3" name="Text 22"/>
          <p:cNvSpPr/>
          <p:nvPr/>
        </p:nvSpPr>
        <p:spPr>
          <a:xfrm>
            <a:off x="8732279" y="3017520"/>
            <a:ext cx="548640" cy="5486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D9E1EC"/>
                </a:solidFill>
                <a:effectLst/>
                <a:uLnTx/>
                <a:uFillTx/>
                <a:latin typeface="Open Sans" panose="020B0606030504020204" pitchFamily="34" charset="0"/>
                <a:ea typeface="Open Sans" panose="020B0606030504020204" pitchFamily="34" charset="0"/>
                <a:cs typeface="Open Sans" panose="020B0606030504020204" pitchFamily="34" charset="0"/>
              </a:rPr>
              <a:t>4</a:t>
            </a:r>
            <a:endParaRPr kumimoji="0" lang="en-US" sz="3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23"/>
          <p:cNvSpPr/>
          <p:nvPr/>
        </p:nvSpPr>
        <p:spPr>
          <a:xfrm>
            <a:off x="7578307" y="3108960"/>
            <a:ext cx="1629461" cy="2057400"/>
          </a:xfrm>
          <a:prstGeom prst="rect">
            <a:avLst/>
          </a:prstGeom>
          <a:noFill/>
          <a:ln/>
        </p:spPr>
        <p:txBody>
          <a:bodyPr wrap="square" lIns="0" tIns="0" rIns="0" bIns="0" rtlCol="0" anchor="ctr"/>
          <a:lstStyle/>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Three systems open, three different answers</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Shipment, email and SLA don't line up</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No single source anyone fully trusts</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5" name="Image 9" descr="preencoded.png"/>
          <p:cNvPicPr>
            <a:picLocks noChangeAspect="1"/>
          </p:cNvPicPr>
          <p:nvPr/>
        </p:nvPicPr>
        <p:blipFill>
          <a:blip r:embed="rId5"/>
          <a:stretch>
            <a:fillRect/>
          </a:stretch>
        </p:blipFill>
        <p:spPr>
          <a:xfrm>
            <a:off x="9399791" y="3625596"/>
            <a:ext cx="201168" cy="201168"/>
          </a:xfrm>
          <a:prstGeom prst="rect">
            <a:avLst/>
          </a:prstGeom>
        </p:spPr>
      </p:pic>
      <p:sp>
        <p:nvSpPr>
          <p:cNvPr id="36" name="Shape 24"/>
          <p:cNvSpPr/>
          <p:nvPr/>
        </p:nvSpPr>
        <p:spPr>
          <a:xfrm>
            <a:off x="9628392"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25"/>
          <p:cNvSpPr/>
          <p:nvPr/>
        </p:nvSpPr>
        <p:spPr>
          <a:xfrm>
            <a:off x="9628392" y="2148840"/>
            <a:ext cx="2013509" cy="777240"/>
          </a:xfrm>
          <a:prstGeom prst="rect">
            <a:avLst/>
          </a:prstGeom>
          <a:solidFill>
            <a:srgbClr val="D9534F"/>
          </a:solidFill>
          <a:ln/>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N" sz="18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8" name="Image 10" descr="preencoded.png"/>
          <p:cNvPicPr>
            <a:picLocks noChangeAspect="1"/>
          </p:cNvPicPr>
          <p:nvPr/>
        </p:nvPicPr>
        <p:blipFill>
          <a:blip r:embed="rId9"/>
          <a:stretch>
            <a:fillRect/>
          </a:stretch>
        </p:blipFill>
        <p:spPr>
          <a:xfrm>
            <a:off x="9829559" y="2368296"/>
            <a:ext cx="329184" cy="329184"/>
          </a:xfrm>
          <a:prstGeom prst="rect">
            <a:avLst/>
          </a:prstGeom>
        </p:spPr>
      </p:pic>
      <p:sp>
        <p:nvSpPr>
          <p:cNvPr id="39" name="Text 26"/>
          <p:cNvSpPr/>
          <p:nvPr/>
        </p:nvSpPr>
        <p:spPr>
          <a:xfrm>
            <a:off x="10231896" y="2148840"/>
            <a:ext cx="1281989"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Guess and Escalate</a:t>
            </a:r>
            <a:endParaRPr kumimoji="0" lang="en-US" sz="14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27"/>
          <p:cNvSpPr/>
          <p:nvPr/>
        </p:nvSpPr>
        <p:spPr>
          <a:xfrm>
            <a:off x="11001820" y="3017520"/>
            <a:ext cx="548640" cy="5486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D9E1EC"/>
                </a:solidFill>
                <a:effectLst/>
                <a:uLnTx/>
                <a:uFillTx/>
                <a:latin typeface="Open Sans" panose="020B0606030504020204" pitchFamily="34" charset="0"/>
                <a:ea typeface="Open Sans" panose="020B0606030504020204" pitchFamily="34" charset="0"/>
                <a:cs typeface="Open Sans" panose="020B0606030504020204" pitchFamily="34" charset="0"/>
              </a:rPr>
              <a:t>5</a:t>
            </a:r>
            <a:endParaRPr kumimoji="0" lang="en-US" sz="3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Text 28"/>
          <p:cNvSpPr/>
          <p:nvPr/>
        </p:nvSpPr>
        <p:spPr>
          <a:xfrm>
            <a:off x="9847848" y="3108960"/>
            <a:ext cx="1629461" cy="2057400"/>
          </a:xfrm>
          <a:prstGeom prst="rect">
            <a:avLst/>
          </a:prstGeom>
          <a:noFill/>
          <a:ln/>
        </p:spPr>
        <p:txBody>
          <a:bodyPr wrap="square" lIns="0" tIns="0" rIns="0" bIns="0" rtlCol="0" anchor="ctr"/>
          <a:lstStyle/>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Escalates without being sure who's at fault</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Penalty claim delayed — sometimes missed</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27000" marR="0" lvl="0" indent="-127000" algn="l" defTabSz="914400" rtl="0" eaLnBrk="1" fontAlgn="auto" latinLnBrk="0" hangingPunct="1">
              <a:lnSpc>
                <a:spcPct val="105000"/>
              </a:lnSpc>
              <a:spcBef>
                <a:spcPts val="0"/>
              </a:spcBef>
              <a:spcAft>
                <a:spcPts val="800"/>
              </a:spcAft>
              <a:buClrTx/>
              <a:buSzPct val="100000"/>
              <a:buFontTx/>
              <a:buChar char="•"/>
              <a:tabLst/>
              <a:defRPr/>
            </a:pPr>
            <a:r>
              <a:rPr kumimoji="0" lang="en-US" sz="115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Supermarket is still waiting for a real answer</a:t>
            </a:r>
            <a:endParaRPr kumimoji="0" lang="en-US" sz="115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Text 29"/>
          <p:cNvSpPr/>
          <p:nvPr/>
        </p:nvSpPr>
        <p:spPr>
          <a:xfrm>
            <a:off x="4814991" y="5413248"/>
            <a:ext cx="2562149" cy="274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1200" cap="none" spc="0" normalizeH="0" baseline="0" noProof="0">
                <a:ln>
                  <a:noFill/>
                </a:ln>
                <a:solidFill>
                  <a:srgbClr val="E58527"/>
                </a:solidFill>
                <a:effectLst/>
                <a:uLnTx/>
                <a:uFillTx/>
                <a:latin typeface="Open Sans" panose="020B0606030504020204" pitchFamily="34" charset="0"/>
                <a:ea typeface="Open Sans" panose="020B0606030504020204" pitchFamily="34" charset="0"/>
                <a:cs typeface="Open Sans" panose="020B0606030504020204" pitchFamily="34" charset="0"/>
              </a:rPr>
              <a:t>Five systems. Forty minutes lost. Still not sure.</a:t>
            </a:r>
            <a:endParaRPr lang="en-US" sz="1050" b="0" i="0" u="none" strike="noStrike" kern="1200" cap="none" spc="0" normalizeH="0" baseline="0" noProof="0">
              <a:ln>
                <a:noFill/>
              </a:ln>
              <a:solidFill>
                <a:srgbClr val="E58527"/>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4" name="Text 31"/>
          <p:cNvSpPr/>
          <p:nvPr/>
        </p:nvSpPr>
        <p:spPr>
          <a:xfrm>
            <a:off x="11550460" y="6492240"/>
            <a:ext cx="365760" cy="25603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Shape 30">
            <a:extLst>
              <a:ext uri="{FF2B5EF4-FFF2-40B4-BE49-F238E27FC236}">
                <a16:creationId xmlns:a16="http://schemas.microsoft.com/office/drawing/2014/main" id="{7623FA9E-988A-AEEC-D7DB-BCD1E327C13E}"/>
              </a:ext>
            </a:extLst>
          </p:cNvPr>
          <p:cNvSpPr/>
          <p:nvPr/>
        </p:nvSpPr>
        <p:spPr>
          <a:xfrm>
            <a:off x="548640" y="5797296"/>
            <a:ext cx="11091672" cy="896112"/>
          </a:xfrm>
          <a:prstGeom prst="roundRect">
            <a:avLst>
              <a:gd name="adj" fmla="val 7143"/>
            </a:avLst>
          </a:prstGeom>
          <a:solidFill>
            <a:srgbClr val="FCEAEA"/>
          </a:solidFill>
          <a:ln w="12700">
            <a:solidFill>
              <a:srgbClr val="D9534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32">
            <a:extLst>
              <a:ext uri="{FF2B5EF4-FFF2-40B4-BE49-F238E27FC236}">
                <a16:creationId xmlns:a16="http://schemas.microsoft.com/office/drawing/2014/main" id="{9060EC68-4B8F-4ADF-8B6F-EA02A8E9E305}"/>
              </a:ext>
            </a:extLst>
          </p:cNvPr>
          <p:cNvSpPr/>
          <p:nvPr/>
        </p:nvSpPr>
        <p:spPr>
          <a:xfrm>
            <a:off x="841248" y="5876980"/>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E2761E"/>
                </a:solidFill>
                <a:effectLst/>
                <a:uLnTx/>
                <a:uFillTx/>
                <a:latin typeface="Open Sans" panose="020B0606030504020204" pitchFamily="34" charset="0"/>
                <a:ea typeface="Open Sans" panose="020B0606030504020204" pitchFamily="34" charset="0"/>
                <a:cs typeface="Open Sans" panose="020B0606030504020204" pitchFamily="34" charset="0"/>
              </a:rPr>
              <a:t>The hidden cost</a:t>
            </a:r>
            <a:endParaRPr kumimoji="0" lang="en-US" sz="13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33">
            <a:extLst>
              <a:ext uri="{FF2B5EF4-FFF2-40B4-BE49-F238E27FC236}">
                <a16:creationId xmlns:a16="http://schemas.microsoft.com/office/drawing/2014/main" id="{7CB17D88-94BA-4962-6B97-4FF36CBA4C59}"/>
              </a:ext>
            </a:extLst>
          </p:cNvPr>
          <p:cNvSpPr/>
          <p:nvPr/>
        </p:nvSpPr>
        <p:spPr>
          <a:xfrm>
            <a:off x="783521" y="6148899"/>
            <a:ext cx="8245487" cy="503381"/>
          </a:xfrm>
          <a:prstGeom prst="rect">
            <a:avLst/>
          </a:prstGeom>
          <a:noFill/>
          <a:ln/>
        </p:spPr>
        <p:txBody>
          <a:bodyPr wrap="square" lIns="0" tIns="0" rIns="0" bIns="0" rtlCol="0" anchor="ct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100" b="1"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The manual reality.  </a:t>
            </a:r>
            <a:r>
              <a:rPr kumimoji="0" lang="en-US" sz="1100" b="0" i="0" u="none" strike="noStrike" kern="1200" cap="none" spc="0" normalizeH="0" baseline="0" noProof="0">
                <a:ln>
                  <a:noFill/>
                </a:ln>
                <a:solidFill>
                  <a:srgbClr val="333333"/>
                </a:solidFill>
                <a:effectLst/>
                <a:uLnTx/>
                <a:uFillTx/>
                <a:latin typeface="Open Sans" panose="020B0606030504020204" pitchFamily="34" charset="0"/>
                <a:ea typeface="Open Sans" panose="020B0606030504020204" pitchFamily="34" charset="0"/>
                <a:cs typeface="Open Sans" panose="020B0606030504020204" pitchFamily="34" charset="0"/>
              </a:rPr>
              <a:t>This is today's average workflow, not the exception — SLA penalties get missed not because the data wasn't there, but because nothing connected it.</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8" name="Picture 47" descr="A blue and orange rectangle with white text&#10;&#10;AI-generated content may be incorrect.">
            <a:extLst>
              <a:ext uri="{FF2B5EF4-FFF2-40B4-BE49-F238E27FC236}">
                <a16:creationId xmlns:a16="http://schemas.microsoft.com/office/drawing/2014/main" id="{194AA2DC-AA65-1A7D-1537-499D1AC0C5E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52" name="Shape 3">
            <a:extLst>
              <a:ext uri="{FF2B5EF4-FFF2-40B4-BE49-F238E27FC236}">
                <a16:creationId xmlns:a16="http://schemas.microsoft.com/office/drawing/2014/main" id="{2DDB24C3-C011-B64C-A2D1-E61C0923F800}"/>
              </a:ext>
            </a:extLst>
          </p:cNvPr>
          <p:cNvSpPr/>
          <p:nvPr/>
        </p:nvSpPr>
        <p:spPr>
          <a:xfrm>
            <a:off x="548640" y="992661"/>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86208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assets/acuvate.png"/>
          <p:cNvPicPr>
            <a:picLocks noChangeAspect="1"/>
          </p:cNvPicPr>
          <p:nvPr/>
        </p:nvPicPr>
        <p:blipFill>
          <a:blip r:embed="rId2"/>
          <a:stretch>
            <a:fillRect/>
          </a:stretch>
        </p:blipFill>
        <p:spPr>
          <a:xfrm>
            <a:off x="9310180" y="263544"/>
            <a:ext cx="841248" cy="249474"/>
          </a:xfrm>
          <a:prstGeom prst="rect">
            <a:avLst/>
          </a:prstGeom>
        </p:spPr>
      </p:pic>
      <p:sp>
        <p:nvSpPr>
          <p:cNvPr id="3" name="Shape 0"/>
          <p:cNvSpPr/>
          <p:nvPr/>
        </p:nvSpPr>
        <p:spPr>
          <a:xfrm>
            <a:off x="10224580" y="237745"/>
            <a:ext cx="0" cy="282785"/>
          </a:xfrm>
          <a:prstGeom prst="line">
            <a:avLst/>
          </a:prstGeom>
          <a:noFill/>
          <a:ln w="12700">
            <a:solidFill>
              <a:srgbClr val="D9E1EC"/>
            </a:solidFill>
            <a:prstDash val="solid"/>
          </a:ln>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pic>
        <p:nvPicPr>
          <p:cNvPr id="4" name="Image 1" descr="assets/microsoft.png"/>
          <p:cNvPicPr>
            <a:picLocks noChangeAspect="1"/>
          </p:cNvPicPr>
          <p:nvPr/>
        </p:nvPicPr>
        <p:blipFill>
          <a:blip r:embed="rId3"/>
          <a:stretch>
            <a:fillRect/>
          </a:stretch>
        </p:blipFill>
        <p:spPr>
          <a:xfrm>
            <a:off x="10316020" y="237745"/>
            <a:ext cx="1325880" cy="282785"/>
          </a:xfrm>
          <a:prstGeom prst="rect">
            <a:avLst/>
          </a:prstGeom>
        </p:spPr>
      </p:pic>
      <p:sp>
        <p:nvSpPr>
          <p:cNvPr id="5" name="Text 1"/>
          <p:cNvSpPr/>
          <p:nvPr/>
        </p:nvSpPr>
        <p:spPr>
          <a:xfrm>
            <a:off x="550228" y="384048"/>
            <a:ext cx="8229600" cy="274320"/>
          </a:xfrm>
          <a:prstGeom prst="rect">
            <a:avLst/>
          </a:prstGeom>
          <a:noFill/>
          <a:ln/>
        </p:spPr>
        <p:txBody>
          <a:bodyPr wrap="square" lIns="0" tIns="0" rIns="0" bIns="0" rtlCol="0" anchor="ctr"/>
          <a:lstStyle/>
          <a:p>
            <a:endParaRPr lang="en-US" sz="1200" b="1" kern="0" spc="200">
              <a:solidFill>
                <a:srgbClr val="E2761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 2"/>
          <p:cNvSpPr/>
          <p:nvPr/>
        </p:nvSpPr>
        <p:spPr>
          <a:xfrm>
            <a:off x="550228" y="658368"/>
            <a:ext cx="9326880" cy="868680"/>
          </a:xfrm>
          <a:prstGeom prst="rect">
            <a:avLst/>
          </a:prstGeom>
          <a:noFill/>
          <a:ln/>
        </p:spPr>
        <p:txBody>
          <a:bodyPr wrap="square" lIns="0" tIns="0" rIns="0" bIns="0" rtlCol="0" anchor="t"/>
          <a:lstStyle/>
          <a:p>
            <a:r>
              <a:rPr lang="en-US" sz="2800" b="1">
                <a:solidFill>
                  <a:srgbClr val="1F3864"/>
                </a:solidFill>
                <a:latin typeface="Open Sans" panose="020B0606030504020204" pitchFamily="34" charset="0"/>
                <a:ea typeface="Open Sans" panose="020B0606030504020204" pitchFamily="34" charset="0"/>
                <a:cs typeface="Open Sans" panose="020B0606030504020204" pitchFamily="34" charset="0"/>
              </a:rPr>
              <a:t>A Delayed Shipment, Resolved End-To-End</a:t>
            </a:r>
            <a:endParaRPr lang="en-US" sz="28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 3"/>
          <p:cNvSpPr/>
          <p:nvPr/>
        </p:nvSpPr>
        <p:spPr>
          <a:xfrm>
            <a:off x="550228" y="1463040"/>
            <a:ext cx="11091672" cy="411480"/>
          </a:xfrm>
          <a:prstGeom prst="rect">
            <a:avLst/>
          </a:prstGeom>
          <a:noFill/>
          <a:ln/>
        </p:spPr>
        <p:txBody>
          <a:bodyPr wrap="square" lIns="0" tIns="0" rIns="0" bIns="0" rtlCol="0" anchor="ctr"/>
          <a:lstStyle/>
          <a:p>
            <a:pPr>
              <a:lnSpc>
                <a:spcPct val="110000"/>
              </a:lnSpc>
            </a:pPr>
            <a:r>
              <a:rPr lang="en-US" sz="1200">
                <a:solidFill>
                  <a:srgbClr val="6B7280"/>
                </a:solidFill>
                <a:latin typeface="Open Sans" panose="020B0606030504020204" pitchFamily="34" charset="0"/>
                <a:ea typeface="Open Sans" panose="020B0606030504020204" pitchFamily="34" charset="0"/>
                <a:cs typeface="Open Sans" panose="020B0606030504020204" pitchFamily="34" charset="0"/>
              </a:rPr>
              <a:t>Logistics use case demo — a route manager triages a delayed shipment, checks the vendor's emails, and confirms an SLA penalty, without leaving the chat.</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Shape 4"/>
          <p:cNvSpPr/>
          <p:nvPr/>
        </p:nvSpPr>
        <p:spPr>
          <a:xfrm>
            <a:off x="550229"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5"/>
          <p:cNvSpPr/>
          <p:nvPr/>
        </p:nvSpPr>
        <p:spPr>
          <a:xfrm>
            <a:off x="550229" y="2148840"/>
            <a:ext cx="2013509" cy="777240"/>
          </a:xfrm>
          <a:prstGeom prst="rect">
            <a:avLst/>
          </a:prstGeom>
          <a:solidFill>
            <a:srgbClr val="1F3864"/>
          </a:solidFill>
          <a:ln/>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pic>
        <p:nvPicPr>
          <p:cNvPr id="10" name="Image 2" descr="preencoded.png"/>
          <p:cNvPicPr>
            <a:picLocks noChangeAspect="1"/>
          </p:cNvPicPr>
          <p:nvPr/>
        </p:nvPicPr>
        <p:blipFill>
          <a:blip r:embed="rId4"/>
          <a:stretch>
            <a:fillRect/>
          </a:stretch>
        </p:blipFill>
        <p:spPr>
          <a:xfrm>
            <a:off x="751396" y="2368296"/>
            <a:ext cx="329184" cy="329184"/>
          </a:xfrm>
          <a:prstGeom prst="rect">
            <a:avLst/>
          </a:prstGeom>
        </p:spPr>
      </p:pic>
      <p:sp>
        <p:nvSpPr>
          <p:cNvPr id="11" name="Text 6"/>
          <p:cNvSpPr/>
          <p:nvPr/>
        </p:nvSpPr>
        <p:spPr>
          <a:xfrm>
            <a:off x="1153733" y="2148840"/>
            <a:ext cx="1281989" cy="777240"/>
          </a:xfrm>
          <a:prstGeom prst="rect">
            <a:avLst/>
          </a:prstGeom>
          <a:noFill/>
          <a:ln/>
        </p:spPr>
        <p:txBody>
          <a:bodyPr wrap="square" lIns="0" tIns="0" rIns="0" bIns="0" rtlCol="0" anchor="ctr"/>
          <a:lstStyle/>
          <a:p>
            <a:r>
              <a:rPr lang="en-US" sz="1400" b="1">
                <a:solidFill>
                  <a:srgbClr val="FFFFFF"/>
                </a:solidFill>
                <a:latin typeface="Open Sans" panose="020B0606030504020204" pitchFamily="34" charset="0"/>
                <a:ea typeface="Open Sans" panose="020B0606030504020204" pitchFamily="34" charset="0"/>
                <a:cs typeface="Open Sans" panose="020B0606030504020204" pitchFamily="34" charset="0"/>
              </a:rPr>
              <a:t>Delayed Shipments</a:t>
            </a:r>
            <a:endParaRPr lang="en-US" sz="14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7"/>
          <p:cNvSpPr/>
          <p:nvPr/>
        </p:nvSpPr>
        <p:spPr>
          <a:xfrm>
            <a:off x="1923657" y="3017520"/>
            <a:ext cx="548640" cy="548640"/>
          </a:xfrm>
          <a:prstGeom prst="rect">
            <a:avLst/>
          </a:prstGeom>
          <a:noFill/>
          <a:ln/>
        </p:spPr>
        <p:txBody>
          <a:bodyPr wrap="square" lIns="0" tIns="0" rIns="0" bIns="0" rtlCol="0" anchor="ctr"/>
          <a:lstStyle/>
          <a:p>
            <a:pPr algn="r"/>
            <a:r>
              <a:rPr lang="en-US" sz="2800" b="1">
                <a:solidFill>
                  <a:srgbClr val="D9E1EC"/>
                </a:solidFill>
                <a:latin typeface="Open Sans" panose="020B0606030504020204" pitchFamily="34" charset="0"/>
                <a:ea typeface="Open Sans" panose="020B0606030504020204" pitchFamily="34" charset="0"/>
                <a:cs typeface="Open Sans" panose="020B0606030504020204" pitchFamily="34" charset="0"/>
              </a:rPr>
              <a:t>1</a:t>
            </a:r>
            <a:endParaRPr lang="en-US" sz="28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8"/>
          <p:cNvSpPr/>
          <p:nvPr/>
        </p:nvSpPr>
        <p:spPr>
          <a:xfrm>
            <a:off x="769685" y="3108960"/>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Opens the Logistics Copilot for the route</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Delayed shipments ranked by vendor</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Sorts ascending / descending to prioritise</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Image 3" descr="preencoded.png"/>
          <p:cNvPicPr>
            <a:picLocks noChangeAspect="1"/>
          </p:cNvPicPr>
          <p:nvPr/>
        </p:nvPicPr>
        <p:blipFill>
          <a:blip r:embed="rId5"/>
          <a:stretch>
            <a:fillRect/>
          </a:stretch>
        </p:blipFill>
        <p:spPr>
          <a:xfrm>
            <a:off x="2591169" y="3625596"/>
            <a:ext cx="201168" cy="201168"/>
          </a:xfrm>
          <a:prstGeom prst="rect">
            <a:avLst/>
          </a:prstGeom>
        </p:spPr>
      </p:pic>
      <p:sp>
        <p:nvSpPr>
          <p:cNvPr id="15" name="Shape 9"/>
          <p:cNvSpPr/>
          <p:nvPr/>
        </p:nvSpPr>
        <p:spPr>
          <a:xfrm>
            <a:off x="2819770"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0"/>
          <p:cNvSpPr/>
          <p:nvPr/>
        </p:nvSpPr>
        <p:spPr>
          <a:xfrm>
            <a:off x="2819770" y="2148840"/>
            <a:ext cx="2013509" cy="777240"/>
          </a:xfrm>
          <a:prstGeom prst="rect">
            <a:avLst/>
          </a:prstGeom>
          <a:solidFill>
            <a:srgbClr val="5C6E89"/>
          </a:solidFill>
          <a:ln/>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pic>
        <p:nvPicPr>
          <p:cNvPr id="17" name="Image 4" descr="preencoded.png"/>
          <p:cNvPicPr>
            <a:picLocks noChangeAspect="1"/>
          </p:cNvPicPr>
          <p:nvPr/>
        </p:nvPicPr>
        <p:blipFill>
          <a:blip r:embed="rId6"/>
          <a:stretch>
            <a:fillRect/>
          </a:stretch>
        </p:blipFill>
        <p:spPr>
          <a:xfrm>
            <a:off x="3020937" y="2368296"/>
            <a:ext cx="329184" cy="329184"/>
          </a:xfrm>
          <a:prstGeom prst="rect">
            <a:avLst/>
          </a:prstGeom>
        </p:spPr>
      </p:pic>
      <p:sp>
        <p:nvSpPr>
          <p:cNvPr id="18" name="Text 11"/>
          <p:cNvSpPr/>
          <p:nvPr/>
        </p:nvSpPr>
        <p:spPr>
          <a:xfrm>
            <a:off x="3423274" y="2148840"/>
            <a:ext cx="1281989" cy="777240"/>
          </a:xfrm>
          <a:prstGeom prst="rect">
            <a:avLst/>
          </a:prstGeom>
          <a:noFill/>
          <a:ln/>
        </p:spPr>
        <p:txBody>
          <a:bodyPr wrap="square" lIns="0" tIns="0" rIns="0" bIns="0" rtlCol="0" anchor="ctr"/>
          <a:lstStyle/>
          <a:p>
            <a:r>
              <a:rPr lang="en-US" sz="1400" b="1">
                <a:solidFill>
                  <a:srgbClr val="FFFFFF"/>
                </a:solidFill>
                <a:latin typeface="Open Sans" panose="020B0606030504020204" pitchFamily="34" charset="0"/>
                <a:ea typeface="Open Sans" panose="020B0606030504020204" pitchFamily="34" charset="0"/>
                <a:cs typeface="Open Sans" panose="020B0606030504020204" pitchFamily="34" charset="0"/>
              </a:rPr>
              <a:t>Vendor &amp; Customer Emails</a:t>
            </a:r>
            <a:endParaRPr lang="en-US" sz="14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2"/>
          <p:cNvSpPr/>
          <p:nvPr/>
        </p:nvSpPr>
        <p:spPr>
          <a:xfrm>
            <a:off x="4193198" y="3017520"/>
            <a:ext cx="548640" cy="548640"/>
          </a:xfrm>
          <a:prstGeom prst="rect">
            <a:avLst/>
          </a:prstGeom>
          <a:noFill/>
          <a:ln/>
        </p:spPr>
        <p:txBody>
          <a:bodyPr wrap="square" lIns="0" tIns="0" rIns="0" bIns="0" rtlCol="0" anchor="ctr"/>
          <a:lstStyle/>
          <a:p>
            <a:pPr algn="r"/>
            <a:r>
              <a:rPr lang="en-US" sz="2800" b="1">
                <a:solidFill>
                  <a:srgbClr val="D9E1EC"/>
                </a:solidFill>
                <a:latin typeface="Open Sans" panose="020B0606030504020204" pitchFamily="34" charset="0"/>
                <a:ea typeface="Open Sans" panose="020B0606030504020204" pitchFamily="34" charset="0"/>
                <a:cs typeface="Open Sans" panose="020B0606030504020204" pitchFamily="34" charset="0"/>
              </a:rPr>
              <a:t>2</a:t>
            </a:r>
            <a:endParaRPr lang="en-US" sz="28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3"/>
          <p:cNvSpPr/>
          <p:nvPr/>
        </p:nvSpPr>
        <p:spPr>
          <a:xfrm>
            <a:off x="3039226" y="3108960"/>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Work IQ surfaces the latest delay emails</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Supermarket complaints, vendor updates</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Every message linked to its shipment</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1" name="Image 5" descr="preencoded.png"/>
          <p:cNvPicPr>
            <a:picLocks noChangeAspect="1"/>
          </p:cNvPicPr>
          <p:nvPr/>
        </p:nvPicPr>
        <p:blipFill>
          <a:blip r:embed="rId5"/>
          <a:stretch>
            <a:fillRect/>
          </a:stretch>
        </p:blipFill>
        <p:spPr>
          <a:xfrm>
            <a:off x="4860710" y="3625596"/>
            <a:ext cx="201168" cy="201168"/>
          </a:xfrm>
          <a:prstGeom prst="rect">
            <a:avLst/>
          </a:prstGeom>
        </p:spPr>
      </p:pic>
      <p:sp>
        <p:nvSpPr>
          <p:cNvPr id="22" name="Shape 14"/>
          <p:cNvSpPr/>
          <p:nvPr/>
        </p:nvSpPr>
        <p:spPr>
          <a:xfrm>
            <a:off x="5089311"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sp>
        <p:nvSpPr>
          <p:cNvPr id="23" name="Shape 15"/>
          <p:cNvSpPr/>
          <p:nvPr/>
        </p:nvSpPr>
        <p:spPr>
          <a:xfrm>
            <a:off x="5089311" y="2148840"/>
            <a:ext cx="2013509" cy="777240"/>
          </a:xfrm>
          <a:prstGeom prst="rect">
            <a:avLst/>
          </a:prstGeom>
          <a:solidFill>
            <a:srgbClr val="0F4C5C"/>
          </a:solidFill>
          <a:ln/>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pic>
        <p:nvPicPr>
          <p:cNvPr id="24" name="Image 6" descr="preencoded.png"/>
          <p:cNvPicPr>
            <a:picLocks noChangeAspect="1"/>
          </p:cNvPicPr>
          <p:nvPr/>
        </p:nvPicPr>
        <p:blipFill>
          <a:blip r:embed="rId7"/>
          <a:stretch>
            <a:fillRect/>
          </a:stretch>
        </p:blipFill>
        <p:spPr>
          <a:xfrm>
            <a:off x="5290478" y="2368296"/>
            <a:ext cx="329184" cy="329184"/>
          </a:xfrm>
          <a:prstGeom prst="rect">
            <a:avLst/>
          </a:prstGeom>
        </p:spPr>
      </p:pic>
      <p:sp>
        <p:nvSpPr>
          <p:cNvPr id="25" name="Text 16"/>
          <p:cNvSpPr/>
          <p:nvPr/>
        </p:nvSpPr>
        <p:spPr>
          <a:xfrm>
            <a:off x="5692815" y="2148840"/>
            <a:ext cx="1281989" cy="777240"/>
          </a:xfrm>
          <a:prstGeom prst="rect">
            <a:avLst/>
          </a:prstGeom>
          <a:noFill/>
          <a:ln/>
        </p:spPr>
        <p:txBody>
          <a:bodyPr wrap="square" lIns="0" tIns="0" rIns="0" bIns="0" rtlCol="0" anchor="ctr"/>
          <a:lstStyle/>
          <a:p>
            <a:r>
              <a:rPr lang="en-US" sz="1400" b="1">
                <a:solidFill>
                  <a:srgbClr val="FFFFFF"/>
                </a:solidFill>
                <a:latin typeface="Open Sans" panose="020B0606030504020204" pitchFamily="34" charset="0"/>
                <a:ea typeface="Open Sans" panose="020B0606030504020204" pitchFamily="34" charset="0"/>
                <a:cs typeface="Open Sans" panose="020B0606030504020204" pitchFamily="34" charset="0"/>
              </a:rPr>
              <a:t>SLA &amp; Penalty Check</a:t>
            </a:r>
            <a:endParaRPr lang="en-US" sz="14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17"/>
          <p:cNvSpPr/>
          <p:nvPr/>
        </p:nvSpPr>
        <p:spPr>
          <a:xfrm>
            <a:off x="6462738" y="3017520"/>
            <a:ext cx="548640" cy="548640"/>
          </a:xfrm>
          <a:prstGeom prst="rect">
            <a:avLst/>
          </a:prstGeom>
          <a:noFill/>
          <a:ln/>
        </p:spPr>
        <p:txBody>
          <a:bodyPr wrap="square" lIns="0" tIns="0" rIns="0" bIns="0" rtlCol="0" anchor="ctr"/>
          <a:lstStyle/>
          <a:p>
            <a:pPr algn="r"/>
            <a:r>
              <a:rPr lang="en-US" sz="2800" b="1">
                <a:solidFill>
                  <a:srgbClr val="D9E1EC"/>
                </a:solidFill>
                <a:latin typeface="Open Sans" panose="020B0606030504020204" pitchFamily="34" charset="0"/>
                <a:ea typeface="Open Sans" panose="020B0606030504020204" pitchFamily="34" charset="0"/>
                <a:cs typeface="Open Sans" panose="020B0606030504020204" pitchFamily="34" charset="0"/>
              </a:rPr>
              <a:t>3</a:t>
            </a:r>
            <a:endParaRPr lang="en-US" sz="28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18"/>
          <p:cNvSpPr/>
          <p:nvPr/>
        </p:nvSpPr>
        <p:spPr>
          <a:xfrm>
            <a:off x="5308767" y="3108960"/>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Foundry IQ retrieves the vendor's SLA</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Checks the penalty clause for this shipment</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Confirms the penalty amount due</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Cites the exact contract clause</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8" name="Image 7" descr="preencoded.png"/>
          <p:cNvPicPr>
            <a:picLocks noChangeAspect="1"/>
          </p:cNvPicPr>
          <p:nvPr/>
        </p:nvPicPr>
        <p:blipFill>
          <a:blip r:embed="rId5"/>
          <a:stretch>
            <a:fillRect/>
          </a:stretch>
        </p:blipFill>
        <p:spPr>
          <a:xfrm>
            <a:off x="7130250" y="3625596"/>
            <a:ext cx="201168" cy="201168"/>
          </a:xfrm>
          <a:prstGeom prst="rect">
            <a:avLst/>
          </a:prstGeom>
        </p:spPr>
      </p:pic>
      <p:sp>
        <p:nvSpPr>
          <p:cNvPr id="29" name="Shape 19"/>
          <p:cNvSpPr/>
          <p:nvPr/>
        </p:nvSpPr>
        <p:spPr>
          <a:xfrm>
            <a:off x="7358851"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sp>
        <p:nvSpPr>
          <p:cNvPr id="30" name="Shape 20"/>
          <p:cNvSpPr/>
          <p:nvPr/>
        </p:nvSpPr>
        <p:spPr>
          <a:xfrm>
            <a:off x="7358851" y="2148840"/>
            <a:ext cx="2013509" cy="777240"/>
          </a:xfrm>
          <a:prstGeom prst="rect">
            <a:avLst/>
          </a:prstGeom>
          <a:solidFill>
            <a:srgbClr val="1098A8"/>
          </a:solidFill>
          <a:ln/>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pic>
        <p:nvPicPr>
          <p:cNvPr id="31" name="Image 8" descr="preencoded.png"/>
          <p:cNvPicPr>
            <a:picLocks noChangeAspect="1"/>
          </p:cNvPicPr>
          <p:nvPr/>
        </p:nvPicPr>
        <p:blipFill>
          <a:blip r:embed="rId8"/>
          <a:stretch>
            <a:fillRect/>
          </a:stretch>
        </p:blipFill>
        <p:spPr>
          <a:xfrm>
            <a:off x="7560018" y="2368296"/>
            <a:ext cx="329184" cy="329184"/>
          </a:xfrm>
          <a:prstGeom prst="rect">
            <a:avLst/>
          </a:prstGeom>
        </p:spPr>
      </p:pic>
      <p:sp>
        <p:nvSpPr>
          <p:cNvPr id="32" name="Text 21"/>
          <p:cNvSpPr/>
          <p:nvPr/>
        </p:nvSpPr>
        <p:spPr>
          <a:xfrm>
            <a:off x="7962355" y="2148840"/>
            <a:ext cx="1281989" cy="777240"/>
          </a:xfrm>
          <a:prstGeom prst="rect">
            <a:avLst/>
          </a:prstGeom>
          <a:noFill/>
          <a:ln/>
        </p:spPr>
        <p:txBody>
          <a:bodyPr wrap="square" lIns="0" tIns="0" rIns="0" bIns="0" rtlCol="0" anchor="ctr"/>
          <a:lstStyle/>
          <a:p>
            <a:r>
              <a:rPr lang="en-US" sz="1400" b="1">
                <a:solidFill>
                  <a:srgbClr val="FFFFFF"/>
                </a:solidFill>
                <a:latin typeface="Open Sans" panose="020B0606030504020204" pitchFamily="34" charset="0"/>
                <a:ea typeface="Open Sans" panose="020B0606030504020204" pitchFamily="34" charset="0"/>
                <a:cs typeface="Open Sans" panose="020B0606030504020204" pitchFamily="34" charset="0"/>
              </a:rPr>
              <a:t>Grounded Answer</a:t>
            </a:r>
            <a:endParaRPr lang="en-US" sz="14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Text 22"/>
          <p:cNvSpPr/>
          <p:nvPr/>
        </p:nvSpPr>
        <p:spPr>
          <a:xfrm>
            <a:off x="8732279" y="3017520"/>
            <a:ext cx="548640" cy="548640"/>
          </a:xfrm>
          <a:prstGeom prst="rect">
            <a:avLst/>
          </a:prstGeom>
          <a:noFill/>
          <a:ln/>
        </p:spPr>
        <p:txBody>
          <a:bodyPr wrap="square" lIns="0" tIns="0" rIns="0" bIns="0" rtlCol="0" anchor="ctr"/>
          <a:lstStyle/>
          <a:p>
            <a:pPr algn="r"/>
            <a:r>
              <a:rPr lang="en-US" sz="2800" b="1">
                <a:solidFill>
                  <a:srgbClr val="D9E1EC"/>
                </a:solidFill>
                <a:latin typeface="Open Sans" panose="020B0606030504020204" pitchFamily="34" charset="0"/>
                <a:ea typeface="Open Sans" panose="020B0606030504020204" pitchFamily="34" charset="0"/>
                <a:cs typeface="Open Sans" panose="020B0606030504020204" pitchFamily="34" charset="0"/>
              </a:rPr>
              <a:t>4</a:t>
            </a:r>
            <a:endParaRPr lang="en-US" sz="28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23"/>
          <p:cNvSpPr/>
          <p:nvPr/>
        </p:nvSpPr>
        <p:spPr>
          <a:xfrm>
            <a:off x="7578307" y="3108960"/>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Shipment, emails &amp; SLA tied together</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One cited answer, no manual digging</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Trusted enough to act on</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5" name="Image 9" descr="preencoded.png"/>
          <p:cNvPicPr>
            <a:picLocks noChangeAspect="1"/>
          </p:cNvPicPr>
          <p:nvPr/>
        </p:nvPicPr>
        <p:blipFill>
          <a:blip r:embed="rId5"/>
          <a:stretch>
            <a:fillRect/>
          </a:stretch>
        </p:blipFill>
        <p:spPr>
          <a:xfrm>
            <a:off x="9399791" y="3625596"/>
            <a:ext cx="201168" cy="201168"/>
          </a:xfrm>
          <a:prstGeom prst="rect">
            <a:avLst/>
          </a:prstGeom>
        </p:spPr>
      </p:pic>
      <p:sp>
        <p:nvSpPr>
          <p:cNvPr id="36" name="Shape 24"/>
          <p:cNvSpPr/>
          <p:nvPr/>
        </p:nvSpPr>
        <p:spPr>
          <a:xfrm>
            <a:off x="9628392" y="2148840"/>
            <a:ext cx="2013509" cy="3154680"/>
          </a:xfrm>
          <a:prstGeom prst="roundRect">
            <a:avLst>
              <a:gd name="adj" fmla="val 3633"/>
            </a:avLst>
          </a:prstGeom>
          <a:solidFill>
            <a:srgbClr val="FFFFFF"/>
          </a:solidFill>
          <a:ln w="12700">
            <a:solidFill>
              <a:srgbClr val="D9E1EC"/>
            </a:solidFill>
            <a:prstDash val="solid"/>
          </a:ln>
          <a:effectLst>
            <a:outerShdw blurRad="88900" dist="25400" dir="5400000" algn="bl" rotWithShape="0">
              <a:srgbClr val="5C6E89">
                <a:alpha val="18000"/>
              </a:srgbClr>
            </a:outerShdw>
          </a:effectLst>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25"/>
          <p:cNvSpPr/>
          <p:nvPr/>
        </p:nvSpPr>
        <p:spPr>
          <a:xfrm>
            <a:off x="9628392" y="2148840"/>
            <a:ext cx="2013509" cy="777240"/>
          </a:xfrm>
          <a:prstGeom prst="rect">
            <a:avLst/>
          </a:prstGeom>
          <a:solidFill>
            <a:srgbClr val="E2761E"/>
          </a:solidFill>
          <a:ln/>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pic>
        <p:nvPicPr>
          <p:cNvPr id="38" name="Image 10" descr="preencoded.png"/>
          <p:cNvPicPr>
            <a:picLocks noChangeAspect="1"/>
          </p:cNvPicPr>
          <p:nvPr/>
        </p:nvPicPr>
        <p:blipFill>
          <a:blip r:embed="rId9"/>
          <a:stretch>
            <a:fillRect/>
          </a:stretch>
        </p:blipFill>
        <p:spPr>
          <a:xfrm>
            <a:off x="9829559" y="2368296"/>
            <a:ext cx="329184" cy="329184"/>
          </a:xfrm>
          <a:prstGeom prst="rect">
            <a:avLst/>
          </a:prstGeom>
        </p:spPr>
      </p:pic>
      <p:sp>
        <p:nvSpPr>
          <p:cNvPr id="39" name="Text 26"/>
          <p:cNvSpPr/>
          <p:nvPr/>
        </p:nvSpPr>
        <p:spPr>
          <a:xfrm>
            <a:off x="10231896" y="2148840"/>
            <a:ext cx="1281989" cy="777240"/>
          </a:xfrm>
          <a:prstGeom prst="rect">
            <a:avLst/>
          </a:prstGeom>
          <a:noFill/>
          <a:ln/>
        </p:spPr>
        <p:txBody>
          <a:bodyPr wrap="square" lIns="0" tIns="0" rIns="0" bIns="0" rtlCol="0" anchor="ctr"/>
          <a:lstStyle/>
          <a:p>
            <a:r>
              <a:rPr lang="en-US" sz="1400" b="1">
                <a:solidFill>
                  <a:srgbClr val="FFFFFF"/>
                </a:solidFill>
                <a:latin typeface="Open Sans" panose="020B0606030504020204" pitchFamily="34" charset="0"/>
                <a:ea typeface="Open Sans" panose="020B0606030504020204" pitchFamily="34" charset="0"/>
                <a:cs typeface="Open Sans" panose="020B0606030504020204" pitchFamily="34" charset="0"/>
              </a:rPr>
              <a:t>Resolve &amp; Act</a:t>
            </a:r>
            <a:endParaRPr lang="en-US" sz="14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27"/>
          <p:cNvSpPr/>
          <p:nvPr/>
        </p:nvSpPr>
        <p:spPr>
          <a:xfrm>
            <a:off x="11001820" y="3017520"/>
            <a:ext cx="548640" cy="548640"/>
          </a:xfrm>
          <a:prstGeom prst="rect">
            <a:avLst/>
          </a:prstGeom>
          <a:noFill/>
          <a:ln/>
        </p:spPr>
        <p:txBody>
          <a:bodyPr wrap="square" lIns="0" tIns="0" rIns="0" bIns="0" rtlCol="0" anchor="ctr"/>
          <a:lstStyle/>
          <a:p>
            <a:pPr algn="r"/>
            <a:r>
              <a:rPr lang="en-US" sz="2800" b="1">
                <a:solidFill>
                  <a:srgbClr val="D9E1EC"/>
                </a:solidFill>
                <a:latin typeface="Open Sans" panose="020B0606030504020204" pitchFamily="34" charset="0"/>
                <a:ea typeface="Open Sans" panose="020B0606030504020204" pitchFamily="34" charset="0"/>
                <a:cs typeface="Open Sans" panose="020B0606030504020204" pitchFamily="34" charset="0"/>
              </a:rPr>
              <a:t>5</a:t>
            </a:r>
            <a:endParaRPr lang="en-US" sz="28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Text 28"/>
          <p:cNvSpPr/>
          <p:nvPr/>
        </p:nvSpPr>
        <p:spPr>
          <a:xfrm>
            <a:off x="9847848" y="3108960"/>
            <a:ext cx="1629461" cy="2057400"/>
          </a:xfrm>
          <a:prstGeom prst="rect">
            <a:avLst/>
          </a:prstGeom>
          <a:noFill/>
          <a:ln/>
        </p:spPr>
        <p:txBody>
          <a:bodyPr wrap="square" lIns="0" tIns="0" rIns="0" bIns="0" rtlCol="0" anchor="ctr"/>
          <a:lstStyle/>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Notify the vendor or escalate</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File the penalty claim</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27000" indent="-127000">
              <a:lnSpc>
                <a:spcPct val="105000"/>
              </a:lnSpc>
              <a:spcAft>
                <a:spcPts val="800"/>
              </a:spcAft>
              <a:buSzPct val="100000"/>
              <a:buFontTx/>
              <a:buChar char="•"/>
            </a:pPr>
            <a:r>
              <a:rPr lang="en-US" sz="1100">
                <a:solidFill>
                  <a:srgbClr val="333333"/>
                </a:solidFill>
                <a:latin typeface="Open Sans" panose="020B0606030504020204" pitchFamily="34" charset="0"/>
                <a:ea typeface="Open Sans" panose="020B0606030504020204" pitchFamily="34" charset="0"/>
                <a:cs typeface="Open Sans" panose="020B0606030504020204" pitchFamily="34" charset="0"/>
              </a:rPr>
              <a:t>Update the supermarket — case closed</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Text 29"/>
          <p:cNvSpPr/>
          <p:nvPr/>
        </p:nvSpPr>
        <p:spPr>
          <a:xfrm>
            <a:off x="4778120" y="5597603"/>
            <a:ext cx="2562149" cy="274320"/>
          </a:xfrm>
          <a:prstGeom prst="rect">
            <a:avLst/>
          </a:prstGeom>
          <a:noFill/>
          <a:ln/>
        </p:spPr>
        <p:txBody>
          <a:bodyPr wrap="square" lIns="0" tIns="0" rIns="0" bIns="0" rtlCol="0" anchor="ctr"/>
          <a:lstStyle/>
          <a:p>
            <a:pPr algn="ctr"/>
            <a:r>
              <a:rPr lang="en-US" sz="1000" b="1" i="1">
                <a:solidFill>
                  <a:srgbClr val="0F4C5C"/>
                </a:solidFill>
                <a:latin typeface="Open Sans" panose="020B0606030504020204" pitchFamily="34" charset="0"/>
                <a:ea typeface="Open Sans" panose="020B0606030504020204" pitchFamily="34" charset="0"/>
                <a:cs typeface="Open Sans" panose="020B0606030504020204" pitchFamily="34" charset="0"/>
              </a:rPr>
              <a:t>One conversation, three IQs working together</a:t>
            </a:r>
            <a:endParaRPr lang="en-US" sz="10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Shape 3">
            <a:extLst>
              <a:ext uri="{FF2B5EF4-FFF2-40B4-BE49-F238E27FC236}">
                <a16:creationId xmlns:a16="http://schemas.microsoft.com/office/drawing/2014/main" id="{8584B394-EB67-0C88-4D5C-1993C593B1A4}"/>
              </a:ext>
            </a:extLst>
          </p:cNvPr>
          <p:cNvSpPr/>
          <p:nvPr/>
        </p:nvSpPr>
        <p:spPr>
          <a:xfrm>
            <a:off x="498817" y="122124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3" name="Picture 42" descr="A blue and orange rectangle with white text&#10;&#10;AI-generated content may be incorrect.">
            <a:extLst>
              <a:ext uri="{FF2B5EF4-FFF2-40B4-BE49-F238E27FC236}">
                <a16:creationId xmlns:a16="http://schemas.microsoft.com/office/drawing/2014/main" id="{CBB8448D-C7EE-64DA-71FB-227BC8C5F2B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1057086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 0" descr="assets/acuvate.png"/>
          <p:cNvPicPr>
            <a:picLocks noChangeAspect="1"/>
          </p:cNvPicPr>
          <p:nvPr/>
        </p:nvPicPr>
        <p:blipFill>
          <a:blip r:embed="rId2"/>
          <a:stretch>
            <a:fillRect/>
          </a:stretch>
        </p:blipFill>
        <p:spPr>
          <a:xfrm>
            <a:off x="9310180" y="263544"/>
            <a:ext cx="841248" cy="249474"/>
          </a:xfrm>
          <a:prstGeom prst="rect">
            <a:avLst/>
          </a:prstGeom>
        </p:spPr>
      </p:pic>
      <p:sp>
        <p:nvSpPr>
          <p:cNvPr id="3" name="Shape 0"/>
          <p:cNvSpPr/>
          <p:nvPr/>
        </p:nvSpPr>
        <p:spPr>
          <a:xfrm>
            <a:off x="10224580" y="237745"/>
            <a:ext cx="0" cy="282785"/>
          </a:xfrm>
          <a:prstGeom prst="line">
            <a:avLst/>
          </a:prstGeom>
          <a:noFill/>
          <a:ln w="12700">
            <a:solidFill>
              <a:srgbClr val="D9E1EC"/>
            </a:solidFill>
            <a:prstDash val="solid"/>
          </a:ln>
        </p:spPr>
        <p:txBody>
          <a:bodyPr/>
          <a:lstStyle/>
          <a:p>
            <a:endParaRPr lang="en-IN" sz="1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Image 1" descr="assets/microsoft.png"/>
          <p:cNvPicPr>
            <a:picLocks noChangeAspect="1"/>
          </p:cNvPicPr>
          <p:nvPr/>
        </p:nvPicPr>
        <p:blipFill>
          <a:blip r:embed="rId3"/>
          <a:stretch>
            <a:fillRect/>
          </a:stretch>
        </p:blipFill>
        <p:spPr>
          <a:xfrm>
            <a:off x="10316020" y="237745"/>
            <a:ext cx="1325880" cy="282785"/>
          </a:xfrm>
          <a:prstGeom prst="rect">
            <a:avLst/>
          </a:prstGeom>
        </p:spPr>
      </p:pic>
      <p:sp>
        <p:nvSpPr>
          <p:cNvPr id="6" name="Text 2"/>
          <p:cNvSpPr/>
          <p:nvPr/>
        </p:nvSpPr>
        <p:spPr>
          <a:xfrm>
            <a:off x="550228" y="658368"/>
            <a:ext cx="9326880" cy="868680"/>
          </a:xfrm>
          <a:prstGeom prst="rect">
            <a:avLst/>
          </a:prstGeom>
          <a:noFill/>
          <a:ln/>
        </p:spPr>
        <p:txBody>
          <a:bodyPr wrap="square" lIns="0" tIns="0" rIns="0" bIns="0" rtlCol="0" anchor="t"/>
          <a:lstStyle/>
          <a:p>
            <a:r>
              <a:rPr lang="en-US" sz="2800" b="1">
                <a:solidFill>
                  <a:srgbClr val="1F3864"/>
                </a:solidFill>
                <a:latin typeface="Open Sans" panose="020B0606030504020204" pitchFamily="34" charset="0"/>
                <a:ea typeface="Open Sans" panose="020B0606030504020204" pitchFamily="34" charset="0"/>
                <a:cs typeface="Open Sans" panose="020B0606030504020204" pitchFamily="34" charset="0"/>
              </a:rPr>
              <a:t>One delay, two very different mornings</a:t>
            </a:r>
            <a:endParaRPr lang="en-US" sz="28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Shape 3"/>
          <p:cNvSpPr/>
          <p:nvPr/>
        </p:nvSpPr>
        <p:spPr>
          <a:xfrm>
            <a:off x="550228" y="1554480"/>
            <a:ext cx="5349240" cy="4023360"/>
          </a:xfrm>
          <a:prstGeom prst="roundRect">
            <a:avLst>
              <a:gd name="adj" fmla="val 2273"/>
            </a:avLst>
          </a:prstGeom>
          <a:solidFill>
            <a:srgbClr val="F4F6F9"/>
          </a:solidFill>
          <a:ln w="15875">
            <a:solidFill>
              <a:srgbClr val="4472C4"/>
            </a:solidFill>
            <a:prstDash val="solid"/>
          </a:ln>
          <a:effectLst>
            <a:outerShdw blurRad="88900" dist="25400" dir="5400000" algn="bl" rotWithShape="0">
              <a:srgbClr val="5C6E89">
                <a:alpha val="18000"/>
              </a:srgbClr>
            </a:outerShdw>
          </a:effectLst>
        </p:spPr>
        <p:txBody>
          <a:bodyPr/>
          <a:lstStyle/>
          <a:p>
            <a:endParaRPr lang="en-IN" sz="1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Image 2" descr="preencoded.png"/>
          <p:cNvPicPr>
            <a:picLocks noChangeAspect="1"/>
          </p:cNvPicPr>
          <p:nvPr/>
        </p:nvPicPr>
        <p:blipFill>
          <a:blip r:embed="rId4"/>
          <a:stretch>
            <a:fillRect/>
          </a:stretch>
        </p:blipFill>
        <p:spPr>
          <a:xfrm>
            <a:off x="842836" y="1847088"/>
            <a:ext cx="457200" cy="457200"/>
          </a:xfrm>
          <a:prstGeom prst="rect">
            <a:avLst/>
          </a:prstGeom>
        </p:spPr>
      </p:pic>
      <p:sp>
        <p:nvSpPr>
          <p:cNvPr id="9" name="Text 4"/>
          <p:cNvSpPr/>
          <p:nvPr/>
        </p:nvSpPr>
        <p:spPr>
          <a:xfrm>
            <a:off x="1464628" y="1828800"/>
            <a:ext cx="4251960" cy="502920"/>
          </a:xfrm>
          <a:prstGeom prst="rect">
            <a:avLst/>
          </a:prstGeom>
          <a:noFill/>
          <a:ln/>
        </p:spPr>
        <p:txBody>
          <a:bodyPr wrap="square" lIns="0" tIns="0" rIns="0" bIns="0" rtlCol="0" anchor="ctr"/>
          <a:lstStyle/>
          <a:p>
            <a:r>
              <a:rPr lang="en-US" sz="1600" b="1">
                <a:solidFill>
                  <a:srgbClr val="1F3864"/>
                </a:solidFill>
                <a:latin typeface="Open Sans" panose="020B0606030504020204" pitchFamily="34" charset="0"/>
                <a:ea typeface="Open Sans" panose="020B0606030504020204" pitchFamily="34" charset="0"/>
                <a:cs typeface="Open Sans" panose="020B0606030504020204" pitchFamily="34" charset="0"/>
              </a:rPr>
              <a:t>Without an ontology</a:t>
            </a:r>
            <a:endParaRPr lang="en-US" sz="1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5"/>
          <p:cNvSpPr/>
          <p:nvPr/>
        </p:nvSpPr>
        <p:spPr>
          <a:xfrm>
            <a:off x="870268" y="2395728"/>
            <a:ext cx="4709160" cy="274320"/>
          </a:xfrm>
          <a:prstGeom prst="rect">
            <a:avLst/>
          </a:prstGeom>
          <a:noFill/>
          <a:ln/>
        </p:spPr>
        <p:txBody>
          <a:bodyPr wrap="square" lIns="0" tIns="0" rIns="0" bIns="0" rtlCol="0" anchor="ctr"/>
          <a:lstStyle/>
          <a:p>
            <a:r>
              <a:rPr lang="en-US" sz="1100" i="1">
                <a:solidFill>
                  <a:srgbClr val="6B7280"/>
                </a:solidFill>
                <a:latin typeface="Open Sans" panose="020B0606030504020204" pitchFamily="34" charset="0"/>
                <a:ea typeface="Open Sans" panose="020B0606030504020204" pitchFamily="34" charset="0"/>
                <a:cs typeface="Open Sans" panose="020B0606030504020204" pitchFamily="34" charset="0"/>
              </a:rPr>
              <a:t>Five systems. No shared context.</a:t>
            </a:r>
            <a:endParaRPr lang="en-US" sz="11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6"/>
          <p:cNvSpPr/>
          <p:nvPr/>
        </p:nvSpPr>
        <p:spPr>
          <a:xfrm>
            <a:off x="915988" y="2788920"/>
            <a:ext cx="4617720" cy="1828800"/>
          </a:xfrm>
          <a:prstGeom prst="rect">
            <a:avLst/>
          </a:prstGeom>
          <a:noFill/>
          <a:ln/>
        </p:spPr>
        <p:txBody>
          <a:bodyPr wrap="square" lIns="0" tIns="0" rIns="0" bIns="0" rtlCol="0" anchor="ctr"/>
          <a:lstStyle/>
          <a:p>
            <a:pPr marL="152400" indent="-152400">
              <a:lnSpc>
                <a:spcPct val="108000"/>
              </a:lnSpc>
              <a:spcAft>
                <a:spcPts val="1000"/>
              </a:spcAft>
              <a:buSzPct val="100000"/>
              <a:buFontTx/>
              <a:buChar char="•"/>
            </a:pPr>
            <a:r>
              <a:rPr lang="en-US" sz="1200">
                <a:solidFill>
                  <a:srgbClr val="333333"/>
                </a:solidFill>
                <a:latin typeface="Open Sans" panose="020B0606030504020204" pitchFamily="34" charset="0"/>
                <a:ea typeface="Open Sans" panose="020B0606030504020204" pitchFamily="34" charset="0"/>
                <a:cs typeface="Open Sans" panose="020B0606030504020204" pitchFamily="34" charset="0"/>
              </a:rPr>
              <a:t>Opens the TMS, then the ERP, then the inbox — one at a time</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52400" indent="-152400">
              <a:lnSpc>
                <a:spcPct val="108000"/>
              </a:lnSpc>
              <a:spcAft>
                <a:spcPts val="1000"/>
              </a:spcAft>
              <a:buSzPct val="100000"/>
              <a:buFontTx/>
              <a:buChar char="•"/>
            </a:pPr>
            <a:r>
              <a:rPr lang="en-US" sz="1200">
                <a:solidFill>
                  <a:srgbClr val="333333"/>
                </a:solidFill>
                <a:latin typeface="Open Sans" panose="020B0606030504020204" pitchFamily="34" charset="0"/>
                <a:ea typeface="Open Sans" panose="020B0606030504020204" pitchFamily="34" charset="0"/>
                <a:cs typeface="Open Sans" panose="020B0606030504020204" pitchFamily="34" charset="0"/>
              </a:rPr>
              <a:t>Shipment IDs don't line up across systems</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52400" indent="-152400">
              <a:lnSpc>
                <a:spcPct val="108000"/>
              </a:lnSpc>
              <a:spcAft>
                <a:spcPts val="1000"/>
              </a:spcAft>
              <a:buSzPct val="100000"/>
              <a:buFontTx/>
              <a:buChar char="•"/>
            </a:pPr>
            <a:r>
              <a:rPr lang="en-US" sz="1200">
                <a:solidFill>
                  <a:srgbClr val="333333"/>
                </a:solidFill>
                <a:latin typeface="Open Sans" panose="020B0606030504020204" pitchFamily="34" charset="0"/>
                <a:ea typeface="Open Sans" panose="020B0606030504020204" pitchFamily="34" charset="0"/>
                <a:cs typeface="Open Sans" panose="020B0606030504020204" pitchFamily="34" charset="0"/>
              </a:rPr>
              <a:t>Delay emails buried in a shared inbox</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152400" indent="-152400">
              <a:lnSpc>
                <a:spcPct val="108000"/>
              </a:lnSpc>
              <a:spcAft>
                <a:spcPts val="1000"/>
              </a:spcAft>
              <a:buSzPct val="100000"/>
              <a:buFontTx/>
              <a:buChar char="•"/>
            </a:pPr>
            <a:r>
              <a:rPr lang="en-US" sz="1200">
                <a:solidFill>
                  <a:srgbClr val="333333"/>
                </a:solidFill>
                <a:latin typeface="Open Sans" panose="020B0606030504020204" pitchFamily="34" charset="0"/>
                <a:ea typeface="Open Sans" panose="020B0606030504020204" pitchFamily="34" charset="0"/>
                <a:cs typeface="Open Sans" panose="020B0606030504020204" pitchFamily="34" charset="0"/>
              </a:rPr>
              <a:t>SLA clause found by searching a contract PDF, by hand</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7"/>
          <p:cNvSpPr/>
          <p:nvPr/>
        </p:nvSpPr>
        <p:spPr>
          <a:xfrm>
            <a:off x="915988" y="4846320"/>
            <a:ext cx="4617720" cy="457200"/>
          </a:xfrm>
          <a:prstGeom prst="rect">
            <a:avLst/>
          </a:prstGeom>
          <a:noFill/>
          <a:ln/>
        </p:spPr>
        <p:txBody>
          <a:bodyPr wrap="square" lIns="0" tIns="0" rIns="0" bIns="0" rtlCol="0" anchor="ctr"/>
          <a:lstStyle/>
          <a:p>
            <a:r>
              <a:rPr lang="en-US" sz="1200">
                <a:solidFill>
                  <a:srgbClr val="6B7280"/>
                </a:solidFill>
                <a:latin typeface="Open Sans" panose="020B0606030504020204" pitchFamily="34" charset="0"/>
                <a:ea typeface="Open Sans" panose="020B0606030504020204" pitchFamily="34" charset="0"/>
                <a:cs typeface="Open Sans" panose="020B0606030504020204" pitchFamily="34" charset="0"/>
              </a:rPr>
              <a:t>Outcome:  </a:t>
            </a:r>
            <a:r>
              <a:rPr lang="en-US" sz="1400" b="1">
                <a:solidFill>
                  <a:srgbClr val="002060"/>
                </a:solidFill>
                <a:latin typeface="Open Sans" panose="020B0606030504020204" pitchFamily="34" charset="0"/>
                <a:ea typeface="Open Sans" panose="020B0606030504020204" pitchFamily="34" charset="0"/>
                <a:cs typeface="Open Sans" panose="020B0606030504020204" pitchFamily="34" charset="0"/>
              </a:rPr>
              <a:t>“Might be a penalty — not sure which vendor.”</a:t>
            </a:r>
            <a:endParaRPr lang="en-US" sz="120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Shape 8"/>
          <p:cNvSpPr/>
          <p:nvPr/>
        </p:nvSpPr>
        <p:spPr>
          <a:xfrm>
            <a:off x="6265228" y="1554480"/>
            <a:ext cx="5349240" cy="4023360"/>
          </a:xfrm>
          <a:prstGeom prst="roundRect">
            <a:avLst>
              <a:gd name="adj" fmla="val 2273"/>
            </a:avLst>
          </a:prstGeom>
          <a:solidFill>
            <a:srgbClr val="ED7D31"/>
          </a:solidFill>
          <a:ln w="19050">
            <a:solidFill>
              <a:srgbClr val="4472C4"/>
            </a:solidFill>
            <a:prstDash val="solid"/>
          </a:ln>
          <a:effectLst>
            <a:outerShdw blurRad="88900" dist="25400" dir="5400000" algn="bl" rotWithShape="0">
              <a:srgbClr val="5C6E89">
                <a:alpha val="18000"/>
              </a:srgbClr>
            </a:outerShdw>
          </a:effectLst>
        </p:spPr>
        <p:txBody>
          <a:bodyPr/>
          <a:lstStyle/>
          <a:p>
            <a:endParaRPr lang="en-IN" sz="16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Image 3" descr="preencoded.png"/>
          <p:cNvPicPr>
            <a:picLocks noChangeAspect="1"/>
          </p:cNvPicPr>
          <p:nvPr/>
        </p:nvPicPr>
        <p:blipFill>
          <a:blip r:embed="rId5"/>
          <a:stretch>
            <a:fillRect/>
          </a:stretch>
        </p:blipFill>
        <p:spPr>
          <a:xfrm>
            <a:off x="6557836" y="1847088"/>
            <a:ext cx="457200" cy="457200"/>
          </a:xfrm>
          <a:prstGeom prst="rect">
            <a:avLst/>
          </a:prstGeom>
        </p:spPr>
      </p:pic>
      <p:sp>
        <p:nvSpPr>
          <p:cNvPr id="15" name="Text 9"/>
          <p:cNvSpPr/>
          <p:nvPr/>
        </p:nvSpPr>
        <p:spPr>
          <a:xfrm>
            <a:off x="7179628" y="1828800"/>
            <a:ext cx="4251960" cy="502920"/>
          </a:xfrm>
          <a:prstGeom prst="rect">
            <a:avLst/>
          </a:prstGeom>
          <a:noFill/>
          <a:ln/>
        </p:spPr>
        <p:txBody>
          <a:bodyPr wrap="square" lIns="0" tIns="0" rIns="0" bIns="0" rtlCol="0" anchor="ctr"/>
          <a:lstStyle/>
          <a:p>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With the ontology</a:t>
            </a:r>
            <a:endPar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 10"/>
          <p:cNvSpPr/>
          <p:nvPr/>
        </p:nvSpPr>
        <p:spPr>
          <a:xfrm>
            <a:off x="6585268" y="2395728"/>
            <a:ext cx="4709160" cy="274320"/>
          </a:xfrm>
          <a:prstGeom prst="rect">
            <a:avLst/>
          </a:prstGeom>
          <a:noFill/>
          <a:ln/>
        </p:spPr>
        <p:txBody>
          <a:bodyPr wrap="square" lIns="0" tIns="0" rIns="0" bIns="0" rtlCol="0" anchor="ctr"/>
          <a:lstStyle/>
          <a:p>
            <a:r>
              <a:rPr lang="en-US" sz="1100" i="1">
                <a:solidFill>
                  <a:schemeClr val="bg1"/>
                </a:solidFill>
                <a:latin typeface="Open Sans" panose="020B0606030504020204" pitchFamily="34" charset="0"/>
                <a:ea typeface="Open Sans" panose="020B0606030504020204" pitchFamily="34" charset="0"/>
                <a:cs typeface="Open Sans" panose="020B0606030504020204" pitchFamily="34" charset="0"/>
              </a:rPr>
              <a:t>One Copilot, grounded in shipment, SLA &amp; email context.</a:t>
            </a:r>
            <a:endPar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1"/>
          <p:cNvSpPr/>
          <p:nvPr/>
        </p:nvSpPr>
        <p:spPr>
          <a:xfrm>
            <a:off x="6630988" y="2788920"/>
            <a:ext cx="4617720" cy="1828800"/>
          </a:xfrm>
          <a:prstGeom prst="rect">
            <a:avLst/>
          </a:prstGeom>
          <a:noFill/>
          <a:ln/>
        </p:spPr>
        <p:txBody>
          <a:bodyPr wrap="square" lIns="0" tIns="0" rIns="0" bIns="0" rtlCol="0" anchor="ctr"/>
          <a:lstStyle/>
          <a:p>
            <a:pPr marL="152400" indent="-152400">
              <a:lnSpc>
                <a:spcPct val="108000"/>
              </a:lnSpc>
              <a:spcAft>
                <a:spcPts val="1000"/>
              </a:spcAft>
              <a:buSzPct val="100000"/>
              <a:buFontTx/>
              <a:buChar char="•"/>
            </a:pP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Ranks every delayed shipment by vendor, instantly</a:t>
            </a:r>
          </a:p>
          <a:p>
            <a:pPr marL="152400" indent="-152400">
              <a:lnSpc>
                <a:spcPct val="108000"/>
              </a:lnSpc>
              <a:spcAft>
                <a:spcPts val="1000"/>
              </a:spcAft>
              <a:buSzPct val="100000"/>
              <a:buFontTx/>
              <a:buChar char="•"/>
            </a:pP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Work IQ surfaces the exact delay email</a:t>
            </a:r>
          </a:p>
          <a:p>
            <a:pPr marL="152400" indent="-152400">
              <a:lnSpc>
                <a:spcPct val="108000"/>
              </a:lnSpc>
              <a:spcAft>
                <a:spcPts val="1000"/>
              </a:spcAft>
              <a:buSzPct val="100000"/>
              <a:buFontTx/>
              <a:buChar char="•"/>
            </a:pP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Foundry IQ cites the SLA penalty clause</a:t>
            </a:r>
          </a:p>
          <a:p>
            <a:pPr marL="152400" indent="-152400">
              <a:lnSpc>
                <a:spcPct val="108000"/>
              </a:lnSpc>
              <a:spcAft>
                <a:spcPts val="1000"/>
              </a:spcAft>
              <a:buSzPct val="100000"/>
              <a:buFontTx/>
              <a:buChar char="•"/>
            </a:pP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Every answer traceable to its source</a:t>
            </a:r>
          </a:p>
        </p:txBody>
      </p:sp>
      <p:sp>
        <p:nvSpPr>
          <p:cNvPr id="18" name="Text 12"/>
          <p:cNvSpPr/>
          <p:nvPr/>
        </p:nvSpPr>
        <p:spPr>
          <a:xfrm>
            <a:off x="6630988" y="4846320"/>
            <a:ext cx="4617720" cy="457200"/>
          </a:xfrm>
          <a:prstGeom prst="rect">
            <a:avLst/>
          </a:prstGeom>
          <a:noFill/>
          <a:ln/>
        </p:spPr>
        <p:txBody>
          <a:bodyPr wrap="square" lIns="0" tIns="0" rIns="0" bIns="0" rtlCol="0" anchor="ctr"/>
          <a:lstStyle/>
          <a:p>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Answer:  </a:t>
            </a:r>
            <a:r>
              <a:rPr lang="en-US" sz="1400" b="1">
                <a:solidFill>
                  <a:schemeClr val="bg1"/>
                </a:solidFill>
                <a:latin typeface="Open Sans" panose="020B0606030504020204" pitchFamily="34" charset="0"/>
                <a:ea typeface="Open Sans" panose="020B0606030504020204" pitchFamily="34" charset="0"/>
                <a:cs typeface="Open Sans" panose="020B0606030504020204" pitchFamily="34" charset="0"/>
              </a:rPr>
              <a:t>“Vendor B — penalty confirmed under clause 4.2.”</a:t>
            </a:r>
            <a:endPar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3"/>
          <p:cNvSpPr/>
          <p:nvPr/>
        </p:nvSpPr>
        <p:spPr>
          <a:xfrm>
            <a:off x="550228" y="5687568"/>
            <a:ext cx="11091672" cy="320040"/>
          </a:xfrm>
          <a:prstGeom prst="rect">
            <a:avLst/>
          </a:prstGeom>
          <a:noFill/>
          <a:ln/>
        </p:spPr>
        <p:txBody>
          <a:bodyPr wrap="square" lIns="0" tIns="0" rIns="0" bIns="0" rtlCol="0" anchor="ctr"/>
          <a:lstStyle/>
          <a:p>
            <a:pPr algn="ctr"/>
            <a:r>
              <a:rPr lang="en-US" sz="1200" i="1">
                <a:solidFill>
                  <a:srgbClr val="6B7280"/>
                </a:solidFill>
                <a:latin typeface="Open Sans" panose="020B0606030504020204" pitchFamily="34" charset="0"/>
                <a:ea typeface="Open Sans" panose="020B0606030504020204" pitchFamily="34" charset="0"/>
                <a:cs typeface="Open Sans" panose="020B0606030504020204" pitchFamily="34" charset="0"/>
              </a:rPr>
              <a:t>The difference between a guess and a grounded answer.</a:t>
            </a:r>
            <a:endParaRPr lang="en-US" sz="12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4"/>
          <p:cNvSpPr/>
          <p:nvPr/>
        </p:nvSpPr>
        <p:spPr>
          <a:xfrm>
            <a:off x="11550460" y="6492240"/>
            <a:ext cx="365760" cy="256032"/>
          </a:xfrm>
          <a:prstGeom prst="rect">
            <a:avLst/>
          </a:prstGeom>
          <a:noFill/>
          <a:ln/>
        </p:spPr>
        <p:txBody>
          <a:bodyPr wrap="square" lIns="0" tIns="0" rIns="0" bIns="0" rtlCol="0" anchor="ctr"/>
          <a:lstStyle/>
          <a:p>
            <a:pPr algn="r"/>
            <a:endParaRPr lang="en-US" sz="80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3">
            <a:extLst>
              <a:ext uri="{FF2B5EF4-FFF2-40B4-BE49-F238E27FC236}">
                <a16:creationId xmlns:a16="http://schemas.microsoft.com/office/drawing/2014/main" id="{4A6292DE-B069-439E-CFF3-63CD036DBF8E}"/>
              </a:ext>
            </a:extLst>
          </p:cNvPr>
          <p:cNvSpPr/>
          <p:nvPr/>
        </p:nvSpPr>
        <p:spPr>
          <a:xfrm>
            <a:off x="555427" y="1192942"/>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descr="A blue and orange rectangle with white text&#10;&#10;AI-generated content may be incorrect.">
            <a:extLst>
              <a:ext uri="{FF2B5EF4-FFF2-40B4-BE49-F238E27FC236}">
                <a16:creationId xmlns:a16="http://schemas.microsoft.com/office/drawing/2014/main" id="{E0A17DAE-3B63-7F12-96BC-7B206B6617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3447848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assets/acuvate.png"/>
          <p:cNvPicPr>
            <a:picLocks noChangeAspect="1"/>
          </p:cNvPicPr>
          <p:nvPr/>
        </p:nvPicPr>
        <p:blipFill>
          <a:blip r:embed="rId3"/>
          <a:stretch>
            <a:fillRect/>
          </a:stretch>
        </p:blipFill>
        <p:spPr>
          <a:xfrm>
            <a:off x="9310180" y="263544"/>
            <a:ext cx="841248" cy="249474"/>
          </a:xfrm>
          <a:prstGeom prst="rect">
            <a:avLst/>
          </a:prstGeom>
        </p:spPr>
      </p:pic>
      <p:sp>
        <p:nvSpPr>
          <p:cNvPr id="3" name="Shape 0"/>
          <p:cNvSpPr/>
          <p:nvPr/>
        </p:nvSpPr>
        <p:spPr>
          <a:xfrm>
            <a:off x="10224580" y="237745"/>
            <a:ext cx="0" cy="282785"/>
          </a:xfrm>
          <a:prstGeom prst="line">
            <a:avLst/>
          </a:prstGeom>
          <a:noFill/>
          <a:ln w="12700">
            <a:solidFill>
              <a:srgbClr val="D9E1EC"/>
            </a:solidFill>
            <a:prstDash val="solid"/>
          </a:ln>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pic>
        <p:nvPicPr>
          <p:cNvPr id="4" name="Image 1" descr="assets/microsoft.png"/>
          <p:cNvPicPr>
            <a:picLocks noChangeAspect="1"/>
          </p:cNvPicPr>
          <p:nvPr/>
        </p:nvPicPr>
        <p:blipFill>
          <a:blip r:embed="rId4"/>
          <a:stretch>
            <a:fillRect/>
          </a:stretch>
        </p:blipFill>
        <p:spPr>
          <a:xfrm>
            <a:off x="10316020" y="237745"/>
            <a:ext cx="1325880" cy="282785"/>
          </a:xfrm>
          <a:prstGeom prst="rect">
            <a:avLst/>
          </a:prstGeom>
        </p:spPr>
      </p:pic>
      <p:sp>
        <p:nvSpPr>
          <p:cNvPr id="5" name="Text 1"/>
          <p:cNvSpPr/>
          <p:nvPr/>
        </p:nvSpPr>
        <p:spPr>
          <a:xfrm>
            <a:off x="548640" y="581410"/>
            <a:ext cx="9326880" cy="868680"/>
          </a:xfrm>
          <a:prstGeom prst="rect">
            <a:avLst/>
          </a:prstGeom>
          <a:noFill/>
          <a:ln/>
        </p:spPr>
        <p:txBody>
          <a:bodyPr wrap="square" lIns="0" tIns="0" rIns="0" bIns="0" rtlCol="0" anchor="t"/>
          <a:lstStyle/>
          <a:p>
            <a:r>
              <a:rPr lang="en-US" sz="2800" b="1">
                <a:solidFill>
                  <a:srgbClr val="1F3864"/>
                </a:solidFill>
                <a:latin typeface="Open Sans" panose="020B0606030504020204" pitchFamily="34" charset="0"/>
                <a:ea typeface="Open Sans" panose="020B0606030504020204" pitchFamily="34" charset="0"/>
                <a:cs typeface="Open Sans" panose="020B0606030504020204" pitchFamily="34" charset="0"/>
              </a:rPr>
              <a:t>Start Small. Deliver Value. Expand.</a:t>
            </a:r>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 name="Shape 22"/>
          <p:cNvSpPr/>
          <p:nvPr/>
        </p:nvSpPr>
        <p:spPr>
          <a:xfrm>
            <a:off x="550228" y="3618690"/>
            <a:ext cx="11091672" cy="2723328"/>
          </a:xfrm>
          <a:prstGeom prst="flowChartAlternateProcess">
            <a:avLst/>
          </a:prstGeom>
          <a:solidFill>
            <a:srgbClr val="F4F6FA"/>
          </a:solidFill>
          <a:ln>
            <a:solidFill>
              <a:schemeClr val="accent1">
                <a:lumMod val="20000"/>
                <a:lumOff val="80000"/>
              </a:schemeClr>
            </a:solidFill>
          </a:ln>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23"/>
          <p:cNvSpPr/>
          <p:nvPr/>
        </p:nvSpPr>
        <p:spPr>
          <a:xfrm>
            <a:off x="915988" y="3862252"/>
            <a:ext cx="6400800" cy="411480"/>
          </a:xfrm>
          <a:prstGeom prst="rect">
            <a:avLst/>
          </a:prstGeom>
          <a:noFill/>
          <a:ln/>
        </p:spPr>
        <p:txBody>
          <a:bodyPr wrap="square" lIns="0" tIns="0" rIns="0" bIns="0" rtlCol="0" anchor="ctr"/>
          <a:lstStyle/>
          <a:p>
            <a:r>
              <a:rPr lang="en-US" sz="1600" b="1">
                <a:solidFill>
                  <a:srgbClr val="182C61"/>
                </a:solidFill>
                <a:latin typeface="Open Sans" panose="020B0606030504020204" pitchFamily="34" charset="0"/>
                <a:ea typeface="Open Sans" panose="020B0606030504020204" pitchFamily="34" charset="0"/>
                <a:cs typeface="Open Sans" panose="020B0606030504020204" pitchFamily="34" charset="0"/>
              </a:rPr>
              <a:t>Typical Pilot Use Cases</a:t>
            </a:r>
            <a:endParaRPr lang="en-US" sz="16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24"/>
          <p:cNvSpPr/>
          <p:nvPr/>
        </p:nvSpPr>
        <p:spPr>
          <a:xfrm>
            <a:off x="915988" y="4099559"/>
            <a:ext cx="6583680" cy="2242458"/>
          </a:xfrm>
          <a:prstGeom prst="rect">
            <a:avLst/>
          </a:prstGeom>
          <a:noFill/>
          <a:ln/>
        </p:spPr>
        <p:txBody>
          <a:bodyPr wrap="square" lIns="0" tIns="0" rIns="0" bIns="0" rtlCol="0" anchor="ctr"/>
          <a:lstStyle/>
          <a:p>
            <a:pPr marL="285750" indent="-285750">
              <a:spcAft>
                <a:spcPts val="600"/>
              </a:spcAft>
              <a:buSzPct val="100000"/>
              <a:buFont typeface="Arial" panose="020B0604020202020204" pitchFamily="34" charset="0"/>
              <a:buChar char="•"/>
            </a:pPr>
            <a:r>
              <a:rPr lang="en-US" sz="1200">
                <a:solidFill>
                  <a:schemeClr val="tx1">
                    <a:lumMod val="76000"/>
                    <a:lumOff val="24000"/>
                  </a:schemeClr>
                </a:solidFill>
                <a:latin typeface="Open Sans" panose="020B0606030504020204" pitchFamily="34" charset="0"/>
                <a:ea typeface="Open Sans" panose="020B0606030504020204" pitchFamily="34" charset="0"/>
                <a:cs typeface="Open Sans" panose="020B0606030504020204" pitchFamily="34" charset="0"/>
              </a:rPr>
              <a:t>Supply Chain Optimization</a:t>
            </a:r>
          </a:p>
          <a:p>
            <a:pPr marL="285750" indent="-285750">
              <a:spcAft>
                <a:spcPts val="600"/>
              </a:spcAft>
              <a:buSzPct val="100000"/>
              <a:buFont typeface="Arial" panose="020B0604020202020204" pitchFamily="34" charset="0"/>
              <a:buChar char="•"/>
            </a:pPr>
            <a:r>
              <a:rPr lang="en-US" sz="1200">
                <a:solidFill>
                  <a:schemeClr val="tx1">
                    <a:lumMod val="76000"/>
                    <a:lumOff val="24000"/>
                  </a:schemeClr>
                </a:solidFill>
                <a:latin typeface="Open Sans" panose="020B0606030504020204" pitchFamily="34" charset="0"/>
                <a:ea typeface="Open Sans" panose="020B0606030504020204" pitchFamily="34" charset="0"/>
                <a:cs typeface="Open Sans" panose="020B0606030504020204" pitchFamily="34" charset="0"/>
              </a:rPr>
              <a:t>Production Loss Analysis</a:t>
            </a:r>
          </a:p>
          <a:p>
            <a:pPr marL="285750" indent="-285750">
              <a:spcAft>
                <a:spcPts val="600"/>
              </a:spcAft>
              <a:buSzPct val="100000"/>
              <a:buFont typeface="Arial" panose="020B0604020202020204" pitchFamily="34" charset="0"/>
              <a:buChar char="•"/>
            </a:pPr>
            <a:r>
              <a:rPr lang="en-US" sz="1200">
                <a:solidFill>
                  <a:schemeClr val="tx1">
                    <a:lumMod val="76000"/>
                    <a:lumOff val="24000"/>
                  </a:schemeClr>
                </a:solidFill>
                <a:latin typeface="Open Sans" panose="020B0606030504020204" pitchFamily="34" charset="0"/>
                <a:ea typeface="Open Sans" panose="020B0606030504020204" pitchFamily="34" charset="0"/>
                <a:cs typeface="Open Sans" panose="020B0606030504020204" pitchFamily="34" charset="0"/>
              </a:rPr>
              <a:t>Procurement Risk</a:t>
            </a:r>
          </a:p>
          <a:p>
            <a:pPr marL="285750" indent="-285750">
              <a:spcAft>
                <a:spcPts val="600"/>
              </a:spcAft>
              <a:buSzPct val="100000"/>
              <a:buFont typeface="Arial" panose="020B0604020202020204" pitchFamily="34" charset="0"/>
              <a:buChar char="•"/>
            </a:pPr>
            <a:r>
              <a:rPr lang="en-US" sz="1200">
                <a:solidFill>
                  <a:schemeClr val="tx1">
                    <a:lumMod val="76000"/>
                    <a:lumOff val="24000"/>
                  </a:schemeClr>
                </a:solidFill>
                <a:latin typeface="Open Sans" panose="020B0606030504020204" pitchFamily="34" charset="0"/>
                <a:ea typeface="Open Sans" panose="020B0606030504020204" pitchFamily="34" charset="0"/>
                <a:cs typeface="Open Sans" panose="020B0606030504020204" pitchFamily="34" charset="0"/>
              </a:rPr>
              <a:t>Asset Maintenance</a:t>
            </a:r>
          </a:p>
          <a:p>
            <a:pPr marL="285750" indent="-285750">
              <a:spcAft>
                <a:spcPts val="600"/>
              </a:spcAft>
              <a:buSzPct val="100000"/>
              <a:buFont typeface="Arial" panose="020B0604020202020204" pitchFamily="34" charset="0"/>
              <a:buChar char="•"/>
            </a:pPr>
            <a:r>
              <a:rPr lang="en-US" sz="1200">
                <a:solidFill>
                  <a:schemeClr val="tx1">
                    <a:lumMod val="76000"/>
                    <a:lumOff val="24000"/>
                  </a:schemeClr>
                </a:solidFill>
                <a:latin typeface="Open Sans" panose="020B0606030504020204" pitchFamily="34" charset="0"/>
                <a:ea typeface="Open Sans" panose="020B0606030504020204" pitchFamily="34" charset="0"/>
                <a:cs typeface="Open Sans" panose="020B0606030504020204" pitchFamily="34" charset="0"/>
              </a:rPr>
              <a:t>Shift Staffing</a:t>
            </a:r>
          </a:p>
          <a:p>
            <a:pPr marL="285750" indent="-285750">
              <a:spcAft>
                <a:spcPts val="600"/>
              </a:spcAft>
              <a:buSzPct val="100000"/>
              <a:buFont typeface="Arial" panose="020B0604020202020204" pitchFamily="34" charset="0"/>
              <a:buChar char="•"/>
            </a:pPr>
            <a:r>
              <a:rPr lang="en-US" sz="1200">
                <a:solidFill>
                  <a:schemeClr val="tx1">
                    <a:lumMod val="76000"/>
                    <a:lumOff val="24000"/>
                  </a:schemeClr>
                </a:solidFill>
                <a:latin typeface="Open Sans" panose="020B0606030504020204" pitchFamily="34" charset="0"/>
                <a:ea typeface="Open Sans" panose="020B0606030504020204" pitchFamily="34" charset="0"/>
                <a:cs typeface="Open Sans" panose="020B0606030504020204" pitchFamily="34" charset="0"/>
              </a:rPr>
              <a:t>Engineering Drawing Intelligence</a:t>
            </a:r>
          </a:p>
        </p:txBody>
      </p:sp>
      <p:sp>
        <p:nvSpPr>
          <p:cNvPr id="36" name="Text 25"/>
          <p:cNvSpPr/>
          <p:nvPr/>
        </p:nvSpPr>
        <p:spPr>
          <a:xfrm>
            <a:off x="6097285" y="3862252"/>
            <a:ext cx="5180140" cy="1097280"/>
          </a:xfrm>
          <a:prstGeom prst="rect">
            <a:avLst/>
          </a:prstGeom>
          <a:noFill/>
          <a:ln/>
        </p:spPr>
        <p:txBody>
          <a:bodyPr wrap="square" lIns="0" tIns="0" rIns="0" bIns="0" rtlCol="0" anchor="ctr"/>
          <a:lstStyle/>
          <a:p>
            <a:pPr algn="r"/>
            <a:r>
              <a:rPr lang="en-US" sz="3600" b="1">
                <a:solidFill>
                  <a:srgbClr val="182C61"/>
                </a:solidFill>
                <a:latin typeface="Open Sans" panose="020B0606030504020204" pitchFamily="34" charset="0"/>
                <a:ea typeface="Open Sans" panose="020B0606030504020204" pitchFamily="34" charset="0"/>
                <a:cs typeface="Open Sans" panose="020B0606030504020204" pitchFamily="34" charset="0"/>
              </a:rPr>
              <a:t>4 to 6 weeks</a:t>
            </a:r>
            <a:endParaRPr lang="en-US" sz="36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pPr algn="r"/>
            <a:r>
              <a:rPr lang="en-US" sz="3200" b="1">
                <a:solidFill>
                  <a:srgbClr val="182C61"/>
                </a:solidFill>
                <a:latin typeface="Open Sans" panose="020B0606030504020204" pitchFamily="34" charset="0"/>
                <a:ea typeface="Open Sans" panose="020B0606030504020204" pitchFamily="34" charset="0"/>
                <a:cs typeface="Open Sans" panose="020B0606030504020204" pitchFamily="34" charset="0"/>
              </a:rPr>
              <a:t>to pilot</a:t>
            </a:r>
            <a:endParaRPr lang="en-US" sz="36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Text 26"/>
          <p:cNvSpPr/>
          <p:nvPr/>
        </p:nvSpPr>
        <p:spPr>
          <a:xfrm>
            <a:off x="11550460" y="7156270"/>
            <a:ext cx="365760" cy="256032"/>
          </a:xfrm>
          <a:prstGeom prst="rect">
            <a:avLst/>
          </a:prstGeom>
          <a:noFill/>
          <a:ln/>
        </p:spPr>
        <p:txBody>
          <a:bodyPr wrap="square" lIns="0" tIns="0" rIns="0" bIns="0" rtlCol="0" anchor="ctr"/>
          <a:lstStyle/>
          <a:p>
            <a:pPr algn="r"/>
            <a:r>
              <a:rPr lang="en-US" sz="800">
                <a:solidFill>
                  <a:srgbClr val="6B7280"/>
                </a:solidFill>
                <a:latin typeface="Open Sans" panose="020B0606030504020204" pitchFamily="34" charset="0"/>
                <a:ea typeface="Open Sans" panose="020B0606030504020204" pitchFamily="34" charset="0"/>
                <a:cs typeface="Open Sans" panose="020B0606030504020204" pitchFamily="34" charset="0"/>
              </a:rPr>
              <a:t>18</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40" name="Shape 2">
            <a:extLst>
              <a:ext uri="{FF2B5EF4-FFF2-40B4-BE49-F238E27FC236}">
                <a16:creationId xmlns:a16="http://schemas.microsoft.com/office/drawing/2014/main" id="{12E7A84B-9167-573F-E004-DF5D61C07DC8}"/>
              </a:ext>
            </a:extLst>
          </p:cNvPr>
          <p:cNvSpPr/>
          <p:nvPr/>
        </p:nvSpPr>
        <p:spPr>
          <a:xfrm>
            <a:off x="548640" y="1551056"/>
            <a:ext cx="11064240" cy="649224"/>
          </a:xfrm>
          <a:prstGeom prst="roundRect">
            <a:avLst>
              <a:gd name="adj" fmla="val 6957"/>
            </a:avLst>
          </a:prstGeom>
          <a:solidFill>
            <a:schemeClr val="accent1">
              <a:lumMod val="50000"/>
            </a:schemeClr>
          </a:solidFill>
          <a:ln/>
          <a:effectLst>
            <a:outerShdw blurRad="76200" dist="25400" dir="5400000" algn="bl" rotWithShape="0">
              <a:srgbClr val="000000">
                <a:alpha val="18000"/>
              </a:srgbClr>
            </a:outerShdw>
          </a:effectLst>
        </p:spPr>
        <p:txBody>
          <a:bodyPr/>
          <a:lstStyle/>
          <a:p>
            <a:endParaRPr lang="en-IN" sz="1600">
              <a:latin typeface="Open Sans" panose="020B0606030504020204" pitchFamily="34" charset="0"/>
              <a:ea typeface="Open Sans" panose="020B0606030504020204" pitchFamily="34" charset="0"/>
              <a:cs typeface="Open Sans" panose="020B0606030504020204" pitchFamily="34" charset="0"/>
            </a:endParaRPr>
          </a:p>
        </p:txBody>
      </p:sp>
      <p:sp>
        <p:nvSpPr>
          <p:cNvPr id="41" name="Text 3">
            <a:extLst>
              <a:ext uri="{FF2B5EF4-FFF2-40B4-BE49-F238E27FC236}">
                <a16:creationId xmlns:a16="http://schemas.microsoft.com/office/drawing/2014/main" id="{9DAB5D81-FC76-7127-91DD-D1733BEB4052}"/>
              </a:ext>
            </a:extLst>
          </p:cNvPr>
          <p:cNvSpPr/>
          <p:nvPr/>
        </p:nvSpPr>
        <p:spPr>
          <a:xfrm>
            <a:off x="660450" y="1601844"/>
            <a:ext cx="10424160" cy="521661"/>
          </a:xfrm>
          <a:prstGeom prst="rect">
            <a:avLst/>
          </a:prstGeom>
          <a:noFill/>
          <a:ln/>
        </p:spPr>
        <p:txBody>
          <a:bodyPr wrap="square" rtlCol="0" anchor="ctr"/>
          <a:lstStyle/>
          <a:p>
            <a:pPr marL="0" indent="0">
              <a:lnSpc>
                <a:spcPct val="105000"/>
              </a:lnSpc>
              <a:buNone/>
            </a:pPr>
            <a:r>
              <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rPr>
              <a:t>We don't recommend building an enterprise-wide ontology on Day </a:t>
            </a:r>
            <a:r>
              <a:rPr lang="en-US" sz="1100" b="1" err="1">
                <a:solidFill>
                  <a:schemeClr val="bg1"/>
                </a:solidFill>
                <a:latin typeface="Open Sans" panose="020B0606030504020204" pitchFamily="34" charset="0"/>
                <a:ea typeface="Open Sans" panose="020B0606030504020204" pitchFamily="34" charset="0"/>
                <a:cs typeface="Open Sans" panose="020B0606030504020204" pitchFamily="34" charset="0"/>
              </a:rPr>
              <a:t>One.Instead</a:t>
            </a:r>
            <a:r>
              <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rPr>
              <a:t>, we start with one high-value business problem, prove measurable value within weeks, and then expand the ontology across additional business domains.</a:t>
            </a:r>
            <a:endPar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44" name="Diagram 43">
            <a:extLst>
              <a:ext uri="{FF2B5EF4-FFF2-40B4-BE49-F238E27FC236}">
                <a16:creationId xmlns:a16="http://schemas.microsoft.com/office/drawing/2014/main" id="{2F721052-6B4C-A411-B7AC-7C6F57D1D6C1}"/>
              </a:ext>
            </a:extLst>
          </p:cNvPr>
          <p:cNvGraphicFramePr/>
          <p:nvPr>
            <p:extLst>
              <p:ext uri="{D42A27DB-BD31-4B8C-83A1-F6EECF244321}">
                <p14:modId xmlns:p14="http://schemas.microsoft.com/office/powerpoint/2010/main" val="1267638604"/>
              </p:ext>
            </p:extLst>
          </p:nvPr>
        </p:nvGraphicFramePr>
        <p:xfrm>
          <a:off x="375186" y="2359667"/>
          <a:ext cx="11266714" cy="99724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5">
            <a:extLst>
              <a:ext uri="{FF2B5EF4-FFF2-40B4-BE49-F238E27FC236}">
                <a16:creationId xmlns:a16="http://schemas.microsoft.com/office/drawing/2014/main" id="{1C423F72-FA9F-631E-229D-093B3D9E89F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7" name="Shape 3">
            <a:extLst>
              <a:ext uri="{FF2B5EF4-FFF2-40B4-BE49-F238E27FC236}">
                <a16:creationId xmlns:a16="http://schemas.microsoft.com/office/drawing/2014/main" id="{D2C45E51-1B73-59EE-1796-D0AA15026787}"/>
              </a:ext>
            </a:extLst>
          </p:cNvPr>
          <p:cNvSpPr/>
          <p:nvPr/>
        </p:nvSpPr>
        <p:spPr>
          <a:xfrm>
            <a:off x="579438" y="1083568"/>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Image 0"/>
          <p:cNvPicPr>
            <a:picLocks noChangeAspect="1"/>
          </p:cNvPicPr>
          <p:nvPr/>
        </p:nvPicPr>
        <p:blipFill>
          <a:blip r:embed="rId3"/>
          <a:stretch>
            <a:fillRect/>
          </a:stretch>
        </p:blipFill>
        <p:spPr>
          <a:xfrm>
            <a:off x="9310180" y="263544"/>
            <a:ext cx="841248" cy="249474"/>
          </a:xfrm>
          <a:prstGeom prst="rect">
            <a:avLst/>
          </a:prstGeom>
        </p:spPr>
      </p:pic>
      <p:sp>
        <p:nvSpPr>
          <p:cNvPr id="3" name="Shape 0">
            <a:extLst>
              <a:ext uri="{FF2B5EF4-FFF2-40B4-BE49-F238E27FC236}">
                <a16:creationId xmlns:a16="http://schemas.microsoft.com/office/drawing/2014/main" id="{45CFA994-B754-CB43-EB17-32A1A2C7FADA}"/>
              </a:ext>
            </a:extLst>
          </p:cNvPr>
          <p:cNvSpPr>
            <a:spLocks noGrp="1"/>
          </p:cNvSpPr>
          <p:nvPr/>
        </p:nvSpPr>
        <p:spPr>
          <a:xfrm>
            <a:off x="10224580" y="237745"/>
            <a:ext cx="0" cy="282785"/>
          </a:xfrm>
          <a:prstGeom prst="line">
            <a:avLst/>
          </a:prstGeom>
          <a:noFill/>
          <a:ln w="12700">
            <a:solidFill>
              <a:srgbClr val="D9E1EC"/>
            </a:solidFill>
            <a:prstDash val="solid"/>
          </a:ln>
        </p:spPr>
        <p:txBody>
          <a:bodyPr/>
          <a:lstStyle/>
          <a:p>
            <a:endParaRPr>
              <a:latin typeface="Open Sans"/>
              <a:ea typeface="Open Sans"/>
              <a:cs typeface="Open Sans"/>
            </a:endParaRPr>
          </a:p>
        </p:txBody>
      </p:sp>
      <p:pic>
        <p:nvPicPr>
          <p:cNvPr id="77" name="Image 1"/>
          <p:cNvPicPr>
            <a:picLocks noChangeAspect="1"/>
          </p:cNvPicPr>
          <p:nvPr/>
        </p:nvPicPr>
        <p:blipFill>
          <a:blip r:embed="rId4"/>
          <a:stretch>
            <a:fillRect/>
          </a:stretch>
        </p:blipFill>
        <p:spPr>
          <a:xfrm>
            <a:off x="10316020" y="237745"/>
            <a:ext cx="1325880" cy="282785"/>
          </a:xfrm>
          <a:prstGeom prst="rect">
            <a:avLst/>
          </a:prstGeom>
        </p:spPr>
      </p:pic>
      <p:sp>
        <p:nvSpPr>
          <p:cNvPr id="5" name="Text 1">
            <a:extLst>
              <a:ext uri="{FF2B5EF4-FFF2-40B4-BE49-F238E27FC236}">
                <a16:creationId xmlns:a16="http://schemas.microsoft.com/office/drawing/2014/main" id="{032FC00C-39C7-9DCB-81E8-D43810E77121}"/>
              </a:ext>
            </a:extLst>
          </p:cNvPr>
          <p:cNvSpPr>
            <a:spLocks noGrp="1"/>
          </p:cNvSpPr>
          <p:nvPr/>
        </p:nvSpPr>
        <p:spPr>
          <a:xfrm>
            <a:off x="3639312" y="520530"/>
            <a:ext cx="3555878" cy="868680"/>
          </a:xfrm>
          <a:prstGeom prst="rect">
            <a:avLst/>
          </a:prstGeom>
          <a:noFill/>
        </p:spPr>
        <p:txBody>
          <a:bodyPr wrap="square" lIns="0" tIns="0" rIns="0" bIns="0" anchor="t"/>
          <a:lstStyle/>
          <a:p>
            <a:r>
              <a:rPr sz="1600" b="1">
                <a:solidFill>
                  <a:srgbClr val="FF7E00"/>
                </a:solidFill>
                <a:latin typeface="Montserrat" pitchFamily="2" charset="0"/>
                <a:ea typeface="Open Sans"/>
                <a:cs typeface="Open Sans"/>
              </a:rPr>
              <a:t>A 4–6 Week Pilot to Deliver Measurable Business Value</a:t>
            </a:r>
          </a:p>
        </p:txBody>
      </p:sp>
      <p:sp>
        <p:nvSpPr>
          <p:cNvPr id="37" name="Text 26">
            <a:extLst>
              <a:ext uri="{FF2B5EF4-FFF2-40B4-BE49-F238E27FC236}">
                <a16:creationId xmlns:a16="http://schemas.microsoft.com/office/drawing/2014/main" id="{4579818F-3AA9-8FEE-B3BF-2B9FFB50EFF2}"/>
              </a:ext>
            </a:extLst>
          </p:cNvPr>
          <p:cNvSpPr>
            <a:spLocks noGrp="1"/>
          </p:cNvSpPr>
          <p:nvPr/>
        </p:nvSpPr>
        <p:spPr>
          <a:xfrm>
            <a:off x="11550460" y="7156270"/>
            <a:ext cx="365760" cy="256032"/>
          </a:xfrm>
          <a:prstGeom prst="rect">
            <a:avLst/>
          </a:prstGeom>
          <a:noFill/>
        </p:spPr>
        <p:txBody>
          <a:bodyPr wrap="square" lIns="0" tIns="0" rIns="0" bIns="0" anchor="ctr"/>
          <a:lstStyle/>
          <a:p>
            <a:pPr algn="r">
              <a:buNone/>
            </a:pPr>
            <a:r>
              <a:rPr sz="900">
                <a:solidFill>
                  <a:srgbClr val="6B7280"/>
                </a:solidFill>
                <a:latin typeface="Open Sans"/>
                <a:ea typeface="Open Sans"/>
                <a:cs typeface="Open Sans"/>
              </a:rPr>
              <a:t>18</a:t>
            </a:r>
            <a:endParaRPr sz="900">
              <a:latin typeface="Open Sans"/>
              <a:ea typeface="Open Sans"/>
              <a:cs typeface="Open Sans"/>
            </a:endParaRPr>
          </a:p>
        </p:txBody>
      </p:sp>
      <p:sp>
        <p:nvSpPr>
          <p:cNvPr id="40" name="Shape 2">
            <a:extLst>
              <a:ext uri="{FF2B5EF4-FFF2-40B4-BE49-F238E27FC236}">
                <a16:creationId xmlns:a16="http://schemas.microsoft.com/office/drawing/2014/main" id="{33B980C5-C893-CC42-999C-C0CA07221CD5}"/>
              </a:ext>
            </a:extLst>
          </p:cNvPr>
          <p:cNvSpPr>
            <a:spLocks noGrp="1"/>
          </p:cNvSpPr>
          <p:nvPr/>
        </p:nvSpPr>
        <p:spPr>
          <a:xfrm>
            <a:off x="548640" y="1577592"/>
            <a:ext cx="11064240" cy="649224"/>
          </a:xfrm>
          <a:prstGeom prst="roundRect">
            <a:avLst>
              <a:gd name="adj" fmla="val 6957"/>
            </a:avLst>
          </a:prstGeom>
          <a:solidFill>
            <a:srgbClr val="002060"/>
          </a:solidFill>
          <a:effectLst>
            <a:outerShdw blurRad="76200" dist="25400" dir="5400000" algn="bl" rotWithShape="0">
              <a:srgbClr val="182C61">
                <a:alpha val="18000"/>
              </a:srgbClr>
            </a:outerShdw>
          </a:effectLst>
        </p:spPr>
        <p:txBody>
          <a:bodyPr/>
          <a:lstStyle/>
          <a:p>
            <a:endParaRPr>
              <a:latin typeface="Open Sans"/>
              <a:ea typeface="Open Sans"/>
              <a:cs typeface="Open Sans"/>
            </a:endParaRPr>
          </a:p>
        </p:txBody>
      </p:sp>
      <p:sp>
        <p:nvSpPr>
          <p:cNvPr id="41" name="Text 3">
            <a:extLst>
              <a:ext uri="{FF2B5EF4-FFF2-40B4-BE49-F238E27FC236}">
                <a16:creationId xmlns:a16="http://schemas.microsoft.com/office/drawing/2014/main" id="{35DEDA97-6FAF-6557-30C6-7AB099AD6019}"/>
              </a:ext>
            </a:extLst>
          </p:cNvPr>
          <p:cNvSpPr>
            <a:spLocks noGrp="1"/>
          </p:cNvSpPr>
          <p:nvPr/>
        </p:nvSpPr>
        <p:spPr>
          <a:xfrm>
            <a:off x="660450" y="1628380"/>
            <a:ext cx="10424160" cy="521661"/>
          </a:xfrm>
          <a:prstGeom prst="rect">
            <a:avLst/>
          </a:prstGeom>
          <a:noFill/>
        </p:spPr>
        <p:txBody>
          <a:bodyPr wrap="square" anchor="ctr">
            <a:normAutofit/>
          </a:bodyPr>
          <a:lstStyle/>
          <a:p>
            <a:pPr marL="0" indent="0">
              <a:lnSpc>
                <a:spcPct val="105000"/>
              </a:lnSpc>
              <a:buNone/>
              <a:defRPr sz="1200">
                <a:solidFill>
                  <a:srgbClr val="FFFFFF"/>
                </a:solidFill>
                <a:latin typeface="Open Sans"/>
                <a:ea typeface="Open Sans"/>
                <a:cs typeface="Open Sans"/>
              </a:defRPr>
            </a:pPr>
            <a:r>
              <a:rPr sz="1200" b="1">
                <a:solidFill>
                  <a:srgbClr val="FFFFFF"/>
                </a:solidFill>
                <a:latin typeface="Open Sans"/>
                <a:ea typeface="Open Sans"/>
                <a:cs typeface="Open Sans"/>
              </a:rPr>
              <a:t>Objective: Solve one high-value business problem by building a focused ontology, grounding enterprise AI, and demonstrating measurable business outcomes—laying the foundation for future enterprise-wide expansion.</a:t>
            </a:r>
            <a:endParaRPr sz="1200">
              <a:solidFill>
                <a:srgbClr val="FFFFFF"/>
              </a:solidFill>
              <a:latin typeface="Open Sans"/>
              <a:ea typeface="Open Sans"/>
              <a:cs typeface="Open Sans"/>
            </a:endParaRPr>
          </a:p>
        </p:txBody>
      </p:sp>
      <p:graphicFrame>
        <p:nvGraphicFramePr>
          <p:cNvPr id="82" name="Table 9"/>
          <p:cNvGraphicFramePr/>
          <p:nvPr>
            <p:extLst>
              <p:ext uri="{D42A27DB-BD31-4B8C-83A1-F6EECF244321}">
                <p14:modId xmlns:p14="http://schemas.microsoft.com/office/powerpoint/2010/main" val="3386416989"/>
              </p:ext>
            </p:extLst>
          </p:nvPr>
        </p:nvGraphicFramePr>
        <p:xfrm>
          <a:off x="548641" y="2382943"/>
          <a:ext cx="8364005" cy="4213474"/>
        </p:xfrm>
        <a:graphic>
          <a:graphicData uri="http://schemas.openxmlformats.org/drawingml/2006/table">
            <a:tbl>
              <a:tblPr>
                <a:tableStyleId>{616DA210-FB5B-4158-B5E0-FEB733F419BA}</a:tableStyleId>
              </a:tblPr>
              <a:tblGrid>
                <a:gridCol w="1153259">
                  <a:extLst>
                    <a:ext uri="{9D8B030D-6E8A-4147-A177-3AD203B41FA5}">
                      <a16:colId xmlns:a16="http://schemas.microsoft.com/office/drawing/2014/main" val="20000"/>
                    </a:ext>
                  </a:extLst>
                </a:gridCol>
                <a:gridCol w="2017633">
                  <a:extLst>
                    <a:ext uri="{9D8B030D-6E8A-4147-A177-3AD203B41FA5}">
                      <a16:colId xmlns:a16="http://schemas.microsoft.com/office/drawing/2014/main" val="20001"/>
                    </a:ext>
                  </a:extLst>
                </a:gridCol>
                <a:gridCol w="3102111">
                  <a:extLst>
                    <a:ext uri="{9D8B030D-6E8A-4147-A177-3AD203B41FA5}">
                      <a16:colId xmlns:a16="http://schemas.microsoft.com/office/drawing/2014/main" val="20002"/>
                    </a:ext>
                  </a:extLst>
                </a:gridCol>
                <a:gridCol w="2091002">
                  <a:extLst>
                    <a:ext uri="{9D8B030D-6E8A-4147-A177-3AD203B41FA5}">
                      <a16:colId xmlns:a16="http://schemas.microsoft.com/office/drawing/2014/main" val="20003"/>
                    </a:ext>
                  </a:extLst>
                </a:gridCol>
              </a:tblGrid>
              <a:tr h="286733">
                <a:tc>
                  <a:txBody>
                    <a:bodyPr/>
                    <a:lstStyle/>
                    <a:p>
                      <a:pPr>
                        <a:lnSpc>
                          <a:spcPct val="100000"/>
                        </a:lnSpc>
                        <a:buNone/>
                      </a:pPr>
                      <a:r>
                        <a:rPr sz="1400">
                          <a:solidFill>
                            <a:srgbClr val="FFFFFF"/>
                          </a:solidFill>
                        </a:rPr>
                        <a:t>Week</a:t>
                      </a:r>
                    </a:p>
                  </a:txBody>
                  <a:tcPr marL="79115" marR="79115" marT="39558" marB="39558" anchor="ctr">
                    <a:solidFill>
                      <a:srgbClr val="182C61"/>
                    </a:solidFill>
                  </a:tcPr>
                </a:tc>
                <a:tc>
                  <a:txBody>
                    <a:bodyPr/>
                    <a:lstStyle/>
                    <a:p>
                      <a:pPr>
                        <a:lnSpc>
                          <a:spcPct val="100000"/>
                        </a:lnSpc>
                        <a:buNone/>
                      </a:pPr>
                      <a:r>
                        <a:rPr sz="1400">
                          <a:solidFill>
                            <a:srgbClr val="FFFFFF"/>
                          </a:solidFill>
                        </a:rPr>
                        <a:t>Activities</a:t>
                      </a:r>
                    </a:p>
                  </a:txBody>
                  <a:tcPr marL="79115" marR="79115" marT="39558" marB="39558" anchor="ctr">
                    <a:solidFill>
                      <a:srgbClr val="182C61"/>
                    </a:solidFill>
                  </a:tcPr>
                </a:tc>
                <a:tc>
                  <a:txBody>
                    <a:bodyPr/>
                    <a:lstStyle/>
                    <a:p>
                      <a:pPr>
                        <a:lnSpc>
                          <a:spcPct val="100000"/>
                        </a:lnSpc>
                        <a:buNone/>
                      </a:pPr>
                      <a:r>
                        <a:rPr sz="1400">
                          <a:solidFill>
                            <a:srgbClr val="FFFFFF"/>
                          </a:solidFill>
                        </a:rPr>
                        <a:t>Customer Input</a:t>
                      </a:r>
                    </a:p>
                  </a:txBody>
                  <a:tcPr marL="79115" marR="79115" marT="39558" marB="39558" anchor="ctr">
                    <a:solidFill>
                      <a:srgbClr val="182C61"/>
                    </a:solidFill>
                  </a:tcPr>
                </a:tc>
                <a:tc>
                  <a:txBody>
                    <a:bodyPr/>
                    <a:lstStyle/>
                    <a:p>
                      <a:pPr>
                        <a:lnSpc>
                          <a:spcPct val="100000"/>
                        </a:lnSpc>
                        <a:buNone/>
                      </a:pPr>
                      <a:r>
                        <a:rPr lang="en-US" sz="1400">
                          <a:solidFill>
                            <a:srgbClr val="FFFFFF"/>
                          </a:solidFill>
                        </a:rPr>
                        <a:t>Customer Outcome</a:t>
                      </a:r>
                      <a:endParaRPr lang="en-US" sz="1400"/>
                    </a:p>
                  </a:txBody>
                  <a:tcPr marL="79115" marR="79115" marT="39558" marB="39558" anchor="ctr">
                    <a:solidFill>
                      <a:srgbClr val="182C61"/>
                    </a:solidFill>
                  </a:tcPr>
                </a:tc>
                <a:extLst>
                  <a:ext uri="{0D108BD9-81ED-4DB2-BD59-A6C34878D82A}">
                    <a16:rowId xmlns:a16="http://schemas.microsoft.com/office/drawing/2014/main" val="10000"/>
                  </a:ext>
                </a:extLst>
              </a:tr>
              <a:tr h="1022411">
                <a:tc>
                  <a:txBody>
                    <a:bodyPr/>
                    <a:lstStyle/>
                    <a:p>
                      <a:pPr>
                        <a:lnSpc>
                          <a:spcPct val="100000"/>
                        </a:lnSpc>
                        <a:buNone/>
                      </a:pPr>
                      <a:r>
                        <a:rPr sz="1100">
                          <a:solidFill>
                            <a:srgbClr val="182C61"/>
                          </a:solidFill>
                        </a:rPr>
                        <a:t>Week 1</a:t>
                      </a:r>
                    </a:p>
                  </a:txBody>
                  <a:tcPr marL="79115" marR="79115" marT="39558" marB="39558" anchor="ctr">
                    <a:solidFill>
                      <a:srgbClr val="FFFFFF"/>
                    </a:solidFill>
                  </a:tcPr>
                </a:tc>
                <a:tc>
                  <a:txBody>
                    <a:bodyPr/>
                    <a:lstStyle/>
                    <a:p>
                      <a:pPr>
                        <a:lnSpc>
                          <a:spcPct val="100000"/>
                        </a:lnSpc>
                        <a:buNone/>
                      </a:pPr>
                      <a:r>
                        <a:rPr sz="1100">
                          <a:solidFill>
                            <a:srgbClr val="182C61"/>
                          </a:solidFill>
                        </a:rPr>
                        <a:t>Business Discovery</a:t>
                      </a:r>
                    </a:p>
                  </a:txBody>
                  <a:tcPr marL="79115" marR="79115" marT="39558" marB="39558" anchor="ctr">
                    <a:solidFill>
                      <a:srgbClr val="FFFFFF"/>
                    </a:solidFill>
                  </a:tcPr>
                </a:tc>
                <a:tc>
                  <a:txBody>
                    <a:bodyPr/>
                    <a:lstStyle/>
                    <a:p>
                      <a:pPr>
                        <a:lnSpc>
                          <a:spcPct val="100000"/>
                        </a:lnSpc>
                        <a:buNone/>
                      </a:pPr>
                      <a:r>
                        <a:rPr sz="1100">
                          <a:solidFill>
                            <a:srgbClr val="182C61"/>
                          </a:solidFill>
                        </a:rPr>
                        <a:t>Leverage Acuvate's structured discovery framework to rapidly capture the business use case, ontology scope, and enterprise data landscape.</a:t>
                      </a:r>
                      <a:endParaRPr sz="1100"/>
                    </a:p>
                  </a:txBody>
                  <a:tcPr marL="79115" marR="79115" marT="39558" marB="39558" anchor="ctr">
                    <a:solidFill>
                      <a:srgbClr val="FFFFFF"/>
                    </a:solidFill>
                  </a:tcPr>
                </a:tc>
                <a:tc>
                  <a:txBody>
                    <a:bodyPr/>
                    <a:lstStyle/>
                    <a:p>
                      <a:pPr>
                        <a:lnSpc>
                          <a:spcPct val="100000"/>
                        </a:lnSpc>
                        <a:buNone/>
                      </a:pPr>
                      <a:r>
                        <a:rPr sz="1100">
                          <a:solidFill>
                            <a:srgbClr val="182C61"/>
                          </a:solidFill>
                        </a:rPr>
                        <a:t>Pilot use case selected</a:t>
                      </a:r>
                    </a:p>
                  </a:txBody>
                  <a:tcPr marL="79115" marR="79115" marT="39558" marB="39558" anchor="ctr">
                    <a:solidFill>
                      <a:srgbClr val="FFFFFF"/>
                    </a:solidFill>
                  </a:tcPr>
                </a:tc>
                <a:extLst>
                  <a:ext uri="{0D108BD9-81ED-4DB2-BD59-A6C34878D82A}">
                    <a16:rowId xmlns:a16="http://schemas.microsoft.com/office/drawing/2014/main" val="10001"/>
                  </a:ext>
                </a:extLst>
              </a:tr>
              <a:tr h="516635">
                <a:tc>
                  <a:txBody>
                    <a:bodyPr/>
                    <a:lstStyle/>
                    <a:p>
                      <a:pPr>
                        <a:lnSpc>
                          <a:spcPct val="100000"/>
                        </a:lnSpc>
                        <a:buNone/>
                      </a:pPr>
                      <a:r>
                        <a:rPr sz="1100">
                          <a:solidFill>
                            <a:srgbClr val="182C61"/>
                          </a:solidFill>
                        </a:rPr>
                        <a:t>Week 2</a:t>
                      </a:r>
                    </a:p>
                  </a:txBody>
                  <a:tcPr marL="79115" marR="79115" marT="39558" marB="39558" anchor="ctr">
                    <a:solidFill>
                      <a:srgbClr val="F3F6FC"/>
                    </a:solidFill>
                  </a:tcPr>
                </a:tc>
                <a:tc>
                  <a:txBody>
                    <a:bodyPr/>
                    <a:lstStyle/>
                    <a:p>
                      <a:pPr>
                        <a:lnSpc>
                          <a:spcPct val="100000"/>
                        </a:lnSpc>
                        <a:buNone/>
                      </a:pPr>
                      <a:r>
                        <a:rPr sz="1100">
                          <a:solidFill>
                            <a:srgbClr val="182C61"/>
                          </a:solidFill>
                        </a:rPr>
                        <a:t>Ontology Design</a:t>
                      </a:r>
                    </a:p>
                  </a:txBody>
                  <a:tcPr marL="79115" marR="79115" marT="39558" marB="39558" anchor="ctr">
                    <a:solidFill>
                      <a:srgbClr val="F3F6FC"/>
                    </a:solidFill>
                  </a:tcPr>
                </a:tc>
                <a:tc>
                  <a:txBody>
                    <a:bodyPr/>
                    <a:lstStyle/>
                    <a:p>
                      <a:pPr algn="ctr">
                        <a:lnSpc>
                          <a:spcPct val="100000"/>
                        </a:lnSpc>
                        <a:buNone/>
                      </a:pPr>
                      <a:r>
                        <a:rPr sz="1100">
                          <a:solidFill>
                            <a:srgbClr val="182C61"/>
                          </a:solidFill>
                        </a:rPr>
                        <a:t>-</a:t>
                      </a:r>
                    </a:p>
                  </a:txBody>
                  <a:tcPr marL="79115" marR="79115" marT="39558" marB="39558" anchor="ctr">
                    <a:solidFill>
                      <a:srgbClr val="F3F6FC"/>
                    </a:solidFill>
                  </a:tcPr>
                </a:tc>
                <a:tc>
                  <a:txBody>
                    <a:bodyPr/>
                    <a:lstStyle/>
                    <a:p>
                      <a:pPr>
                        <a:lnSpc>
                          <a:spcPct val="100000"/>
                        </a:lnSpc>
                        <a:buNone/>
                      </a:pPr>
                      <a:r>
                        <a:rPr sz="1100">
                          <a:solidFill>
                            <a:srgbClr val="182C61"/>
                          </a:solidFill>
                        </a:rPr>
                        <a:t>Shared business language established</a:t>
                      </a:r>
                    </a:p>
                  </a:txBody>
                  <a:tcPr marL="79115" marR="79115" marT="39558" marB="39558" anchor="ctr">
                    <a:solidFill>
                      <a:srgbClr val="F3F6FC"/>
                    </a:solidFill>
                  </a:tcPr>
                </a:tc>
                <a:extLst>
                  <a:ext uri="{0D108BD9-81ED-4DB2-BD59-A6C34878D82A}">
                    <a16:rowId xmlns:a16="http://schemas.microsoft.com/office/drawing/2014/main" val="10002"/>
                  </a:ext>
                </a:extLst>
              </a:tr>
              <a:tr h="516635">
                <a:tc>
                  <a:txBody>
                    <a:bodyPr/>
                    <a:lstStyle/>
                    <a:p>
                      <a:pPr>
                        <a:lnSpc>
                          <a:spcPct val="100000"/>
                        </a:lnSpc>
                        <a:buNone/>
                      </a:pPr>
                      <a:r>
                        <a:rPr sz="1100">
                          <a:solidFill>
                            <a:srgbClr val="182C61"/>
                          </a:solidFill>
                        </a:rPr>
                        <a:t>Week 3</a:t>
                      </a:r>
                    </a:p>
                  </a:txBody>
                  <a:tcPr marL="79115" marR="79115" marT="39558" marB="39558" anchor="ctr">
                    <a:solidFill>
                      <a:srgbClr val="FFFFFF"/>
                    </a:solidFill>
                  </a:tcPr>
                </a:tc>
                <a:tc>
                  <a:txBody>
                    <a:bodyPr/>
                    <a:lstStyle/>
                    <a:p>
                      <a:pPr>
                        <a:lnSpc>
                          <a:spcPct val="100000"/>
                        </a:lnSpc>
                        <a:buNone/>
                      </a:pPr>
                      <a:r>
                        <a:rPr sz="1100">
                          <a:solidFill>
                            <a:srgbClr val="182C61"/>
                          </a:solidFill>
                        </a:rPr>
                        <a:t>Connect Data &amp; Documents</a:t>
                      </a:r>
                    </a:p>
                  </a:txBody>
                  <a:tcPr marL="79115" marR="79115" marT="39558" marB="39558" anchor="ctr">
                    <a:solidFill>
                      <a:srgbClr val="FFFFFF"/>
                    </a:solidFill>
                  </a:tcPr>
                </a:tc>
                <a:tc>
                  <a:txBody>
                    <a:bodyPr/>
                    <a:lstStyle/>
                    <a:p>
                      <a:pPr algn="ctr">
                        <a:lnSpc>
                          <a:spcPct val="100000"/>
                        </a:lnSpc>
                        <a:buNone/>
                      </a:pPr>
                      <a:r>
                        <a:rPr sz="1100">
                          <a:solidFill>
                            <a:srgbClr val="182C61"/>
                          </a:solidFill>
                        </a:rPr>
                        <a:t>-</a:t>
                      </a:r>
                    </a:p>
                  </a:txBody>
                  <a:tcPr marL="79115" marR="79115" marT="39558" marB="39558" anchor="ctr">
                    <a:solidFill>
                      <a:srgbClr val="FFFFFF"/>
                    </a:solidFill>
                  </a:tcPr>
                </a:tc>
                <a:tc>
                  <a:txBody>
                    <a:bodyPr/>
                    <a:lstStyle/>
                    <a:p>
                      <a:pPr>
                        <a:lnSpc>
                          <a:spcPct val="100000"/>
                        </a:lnSpc>
                        <a:buNone/>
                      </a:pPr>
                      <a:r>
                        <a:rPr sz="1100">
                          <a:solidFill>
                            <a:srgbClr val="182C61"/>
                          </a:solidFill>
                        </a:rPr>
                        <a:t>Unified business context</a:t>
                      </a:r>
                    </a:p>
                  </a:txBody>
                  <a:tcPr marL="79115" marR="79115" marT="39558" marB="39558" anchor="ctr">
                    <a:solidFill>
                      <a:srgbClr val="FFFFFF"/>
                    </a:solidFill>
                  </a:tcPr>
                </a:tc>
                <a:extLst>
                  <a:ext uri="{0D108BD9-81ED-4DB2-BD59-A6C34878D82A}">
                    <a16:rowId xmlns:a16="http://schemas.microsoft.com/office/drawing/2014/main" val="10003"/>
                  </a:ext>
                </a:extLst>
              </a:tr>
              <a:tr h="516635">
                <a:tc>
                  <a:txBody>
                    <a:bodyPr/>
                    <a:lstStyle/>
                    <a:p>
                      <a:pPr>
                        <a:lnSpc>
                          <a:spcPct val="100000"/>
                        </a:lnSpc>
                        <a:buNone/>
                      </a:pPr>
                      <a:r>
                        <a:rPr sz="1100">
                          <a:solidFill>
                            <a:srgbClr val="182C61"/>
                          </a:solidFill>
                        </a:rPr>
                        <a:t>Week 4</a:t>
                      </a:r>
                    </a:p>
                  </a:txBody>
                  <a:tcPr marL="79115" marR="79115" marT="39558" marB="39558" anchor="ctr">
                    <a:solidFill>
                      <a:srgbClr val="F3F6FC"/>
                    </a:solidFill>
                  </a:tcPr>
                </a:tc>
                <a:tc>
                  <a:txBody>
                    <a:bodyPr/>
                    <a:lstStyle/>
                    <a:p>
                      <a:pPr>
                        <a:lnSpc>
                          <a:spcPct val="100000"/>
                        </a:lnSpc>
                        <a:buNone/>
                      </a:pPr>
                      <a:r>
                        <a:rPr sz="1100">
                          <a:solidFill>
                            <a:srgbClr val="182C61"/>
                          </a:solidFill>
                        </a:rPr>
                        <a:t>Configure Copilot &amp; AI Agent</a:t>
                      </a:r>
                    </a:p>
                  </a:txBody>
                  <a:tcPr marL="79115" marR="79115" marT="39558" marB="39558" anchor="ctr">
                    <a:solidFill>
                      <a:srgbClr val="F3F6FC"/>
                    </a:solidFill>
                  </a:tcPr>
                </a:tc>
                <a:tc>
                  <a:txBody>
                    <a:bodyPr/>
                    <a:lstStyle/>
                    <a:p>
                      <a:pPr algn="ctr">
                        <a:lnSpc>
                          <a:spcPct val="100000"/>
                        </a:lnSpc>
                        <a:buNone/>
                      </a:pPr>
                      <a:r>
                        <a:rPr sz="1100">
                          <a:solidFill>
                            <a:srgbClr val="182C61"/>
                          </a:solidFill>
                        </a:rPr>
                        <a:t>-</a:t>
                      </a:r>
                    </a:p>
                  </a:txBody>
                  <a:tcPr marL="79115" marR="79115" marT="39558" marB="39558" anchor="ctr">
                    <a:solidFill>
                      <a:srgbClr val="F3F6FC"/>
                    </a:solidFill>
                  </a:tcPr>
                </a:tc>
                <a:tc>
                  <a:txBody>
                    <a:bodyPr/>
                    <a:lstStyle/>
                    <a:p>
                      <a:pPr>
                        <a:lnSpc>
                          <a:spcPct val="100000"/>
                        </a:lnSpc>
                        <a:buNone/>
                      </a:pPr>
                      <a:r>
                        <a:rPr sz="1100">
                          <a:solidFill>
                            <a:srgbClr val="182C61"/>
                          </a:solidFill>
                        </a:rPr>
                        <a:t>Grounded AI responses</a:t>
                      </a:r>
                    </a:p>
                  </a:txBody>
                  <a:tcPr marL="79115" marR="79115" marT="39558" marB="39558" anchor="ctr">
                    <a:solidFill>
                      <a:srgbClr val="F3F6FC"/>
                    </a:solidFill>
                  </a:tcPr>
                </a:tc>
                <a:extLst>
                  <a:ext uri="{0D108BD9-81ED-4DB2-BD59-A6C34878D82A}">
                    <a16:rowId xmlns:a16="http://schemas.microsoft.com/office/drawing/2014/main" val="10004"/>
                  </a:ext>
                </a:extLst>
              </a:tr>
              <a:tr h="832047">
                <a:tc>
                  <a:txBody>
                    <a:bodyPr/>
                    <a:lstStyle/>
                    <a:p>
                      <a:pPr>
                        <a:lnSpc>
                          <a:spcPct val="100000"/>
                        </a:lnSpc>
                        <a:buNone/>
                      </a:pPr>
                      <a:r>
                        <a:rPr sz="1100">
                          <a:solidFill>
                            <a:srgbClr val="182C61"/>
                          </a:solidFill>
                        </a:rPr>
                        <a:t>Week 5</a:t>
                      </a:r>
                    </a:p>
                  </a:txBody>
                  <a:tcPr marL="79115" marR="79115" marT="39558" marB="39558" anchor="ctr">
                    <a:solidFill>
                      <a:srgbClr val="FFFFFF"/>
                    </a:solidFill>
                  </a:tcPr>
                </a:tc>
                <a:tc>
                  <a:txBody>
                    <a:bodyPr/>
                    <a:lstStyle/>
                    <a:p>
                      <a:pPr>
                        <a:lnSpc>
                          <a:spcPct val="100000"/>
                        </a:lnSpc>
                        <a:buNone/>
                      </a:pPr>
                      <a:r>
                        <a:rPr sz="1100">
                          <a:solidFill>
                            <a:srgbClr val="182C61"/>
                          </a:solidFill>
                        </a:rPr>
                        <a:t>Business Validation</a:t>
                      </a:r>
                    </a:p>
                  </a:txBody>
                  <a:tcPr marL="79115" marR="79115" marT="39558" marB="39558" anchor="ctr">
                    <a:solidFill>
                      <a:srgbClr val="FFFFFF"/>
                    </a:solidFill>
                  </a:tcPr>
                </a:tc>
                <a:tc>
                  <a:txBody>
                    <a:bodyPr/>
                    <a:lstStyle/>
                    <a:p>
                      <a:pPr algn="l">
                        <a:lnSpc>
                          <a:spcPct val="100000"/>
                        </a:lnSpc>
                        <a:buNone/>
                      </a:pPr>
                      <a:r>
                        <a:rPr sz="1100">
                          <a:solidFill>
                            <a:srgbClr val="182C61"/>
                          </a:solidFill>
                        </a:rPr>
                        <a:t>Validate the ontology and AI responses with business SMEs to ensure alignment with real-world processes and business rules</a:t>
                      </a:r>
                      <a:endParaRPr sz="1100"/>
                    </a:p>
                  </a:txBody>
                  <a:tcPr marL="79115" marR="79115" marT="39558" marB="39558" anchor="ctr">
                    <a:solidFill>
                      <a:srgbClr val="FFFFFF"/>
                    </a:solidFill>
                  </a:tcPr>
                </a:tc>
                <a:tc>
                  <a:txBody>
                    <a:bodyPr/>
                    <a:lstStyle/>
                    <a:p>
                      <a:pPr>
                        <a:lnSpc>
                          <a:spcPct val="100000"/>
                        </a:lnSpc>
                        <a:buNone/>
                      </a:pPr>
                      <a:r>
                        <a:rPr sz="1100">
                          <a:solidFill>
                            <a:srgbClr val="182C61"/>
                          </a:solidFill>
                        </a:rPr>
                        <a:t>Trusted recommendations</a:t>
                      </a:r>
                    </a:p>
                  </a:txBody>
                  <a:tcPr marL="79115" marR="79115" marT="39558" marB="39558" anchor="ctr">
                    <a:solidFill>
                      <a:srgbClr val="FFFFFF"/>
                    </a:solidFill>
                  </a:tcPr>
                </a:tc>
                <a:extLst>
                  <a:ext uri="{0D108BD9-81ED-4DB2-BD59-A6C34878D82A}">
                    <a16:rowId xmlns:a16="http://schemas.microsoft.com/office/drawing/2014/main" val="10005"/>
                  </a:ext>
                </a:extLst>
              </a:tr>
              <a:tr h="516635">
                <a:tc>
                  <a:txBody>
                    <a:bodyPr/>
                    <a:lstStyle/>
                    <a:p>
                      <a:pPr>
                        <a:lnSpc>
                          <a:spcPct val="100000"/>
                        </a:lnSpc>
                        <a:buNone/>
                      </a:pPr>
                      <a:r>
                        <a:rPr sz="1100">
                          <a:solidFill>
                            <a:srgbClr val="182C61"/>
                          </a:solidFill>
                        </a:rPr>
                        <a:t>Week 6</a:t>
                      </a:r>
                    </a:p>
                  </a:txBody>
                  <a:tcPr marL="79115" marR="79115" marT="39558" marB="39558" anchor="ctr">
                    <a:solidFill>
                      <a:srgbClr val="F3F6FC"/>
                    </a:solidFill>
                  </a:tcPr>
                </a:tc>
                <a:tc>
                  <a:txBody>
                    <a:bodyPr/>
                    <a:lstStyle/>
                    <a:p>
                      <a:pPr>
                        <a:lnSpc>
                          <a:spcPct val="100000"/>
                        </a:lnSpc>
                        <a:buNone/>
                      </a:pPr>
                      <a:r>
                        <a:rPr sz="1100">
                          <a:solidFill>
                            <a:srgbClr val="182C61"/>
                          </a:solidFill>
                        </a:rPr>
                        <a:t>Go Live &amp; Knowledge Transfer</a:t>
                      </a:r>
                    </a:p>
                  </a:txBody>
                  <a:tcPr marL="79115" marR="79115" marT="39558" marB="39558" anchor="ctr">
                    <a:solidFill>
                      <a:srgbClr val="F3F6FC"/>
                    </a:solidFill>
                  </a:tcPr>
                </a:tc>
                <a:tc>
                  <a:txBody>
                    <a:bodyPr/>
                    <a:lstStyle/>
                    <a:p>
                      <a:pPr algn="ctr">
                        <a:lnSpc>
                          <a:spcPct val="100000"/>
                        </a:lnSpc>
                        <a:buNone/>
                      </a:pPr>
                      <a:r>
                        <a:rPr sz="1100">
                          <a:solidFill>
                            <a:srgbClr val="182C61"/>
                          </a:solidFill>
                        </a:rPr>
                        <a:t>-</a:t>
                      </a:r>
                    </a:p>
                  </a:txBody>
                  <a:tcPr marL="79115" marR="79115" marT="39558" marB="39558" anchor="ctr">
                    <a:solidFill>
                      <a:srgbClr val="F3F6FC"/>
                    </a:solidFill>
                  </a:tcPr>
                </a:tc>
                <a:tc>
                  <a:txBody>
                    <a:bodyPr/>
                    <a:lstStyle/>
                    <a:p>
                      <a:pPr>
                        <a:lnSpc>
                          <a:spcPct val="100000"/>
                        </a:lnSpc>
                        <a:buNone/>
                      </a:pPr>
                      <a:r>
                        <a:rPr sz="1100">
                          <a:solidFill>
                            <a:srgbClr val="182C61"/>
                          </a:solidFill>
                        </a:rPr>
                        <a:t>Measurable business value</a:t>
                      </a:r>
                    </a:p>
                  </a:txBody>
                  <a:tcPr marL="79115" marR="79115" marT="39558" marB="39558" anchor="ctr">
                    <a:solidFill>
                      <a:srgbClr val="F3F6FC"/>
                    </a:solidFill>
                  </a:tcPr>
                </a:tc>
                <a:extLst>
                  <a:ext uri="{0D108BD9-81ED-4DB2-BD59-A6C34878D82A}">
                    <a16:rowId xmlns:a16="http://schemas.microsoft.com/office/drawing/2014/main" val="10006"/>
                  </a:ext>
                </a:extLst>
              </a:tr>
            </a:tbl>
          </a:graphicData>
        </a:graphic>
      </p:graphicFrame>
      <p:pic>
        <p:nvPicPr>
          <p:cNvPr id="83" name="Picture 5"/>
          <p:cNvPicPr>
            <a:picLocks noChangeAspect="1"/>
          </p:cNvPicPr>
          <p:nvPr/>
        </p:nvPicPr>
        <p:blipFill>
          <a:blip r:embed="rId5"/>
          <a:stretch>
            <a:fillRect/>
          </a:stretch>
        </p:blipFill>
        <p:spPr>
          <a:xfrm>
            <a:off x="2082" y="0"/>
            <a:ext cx="166688" cy="6858000"/>
          </a:xfrm>
          <a:prstGeom prst="rect">
            <a:avLst/>
          </a:prstGeom>
        </p:spPr>
      </p:pic>
      <p:sp>
        <p:nvSpPr>
          <p:cNvPr id="46" name="deliverables-heading">
            <a:extLst>
              <a:ext uri="{FF2B5EF4-FFF2-40B4-BE49-F238E27FC236}">
                <a16:creationId xmlns:a16="http://schemas.microsoft.com/office/drawing/2014/main" id="{7A962D55-3A56-43C1-9712-D4BCE7D7C7D0}"/>
              </a:ext>
            </a:extLst>
          </p:cNvPr>
          <p:cNvSpPr>
            <a:spLocks noGrp="1"/>
          </p:cNvSpPr>
          <p:nvPr/>
        </p:nvSpPr>
        <p:spPr>
          <a:xfrm>
            <a:off x="9105900" y="2376492"/>
            <a:ext cx="2686050" cy="295275"/>
          </a:xfrm>
          <a:prstGeom prst="rect">
            <a:avLst/>
          </a:prstGeom>
          <a:noFill/>
          <a:ln w="0">
            <a:noFill/>
          </a:ln>
        </p:spPr>
        <p:txBody>
          <a:bodyPr wrap="square" lIns="0" tIns="0" rIns="0" bIns="0" anchor="ctr">
            <a:normAutofit fontScale="98413"/>
          </a:bodyPr>
          <a:lstStyle/>
          <a:p>
            <a:pPr algn="l">
              <a:lnSpc>
                <a:spcPct val="105000"/>
              </a:lnSpc>
              <a:buNone/>
              <a:defRPr sz="1875" b="1" i="0">
                <a:solidFill>
                  <a:srgbClr val="182C61"/>
                </a:solidFill>
                <a:latin typeface="Open Sans"/>
                <a:ea typeface="Open Sans"/>
                <a:cs typeface="Open Sans"/>
              </a:defRPr>
            </a:pPr>
            <a:r>
              <a:rPr sz="1875" b="1" i="0">
                <a:solidFill>
                  <a:srgbClr val="182C61"/>
                </a:solidFill>
                <a:latin typeface="Open Sans"/>
                <a:ea typeface="Open Sans"/>
                <a:cs typeface="Open Sans"/>
              </a:rPr>
              <a:t>Deliverables:</a:t>
            </a:r>
          </a:p>
        </p:txBody>
      </p:sp>
      <p:sp>
        <p:nvSpPr>
          <p:cNvPr id="47" name="deliverable-1-surface">
            <a:extLst>
              <a:ext uri="{FF2B5EF4-FFF2-40B4-BE49-F238E27FC236}">
                <a16:creationId xmlns:a16="http://schemas.microsoft.com/office/drawing/2014/main" id="{737A0180-8C6D-442A-A206-E1625D2CFA3D}"/>
              </a:ext>
            </a:extLst>
          </p:cNvPr>
          <p:cNvSpPr>
            <a:spLocks noGrp="1"/>
          </p:cNvSpPr>
          <p:nvPr/>
        </p:nvSpPr>
        <p:spPr>
          <a:xfrm>
            <a:off x="9105900" y="2757492"/>
            <a:ext cx="2686050" cy="552450"/>
          </a:xfrm>
          <a:prstGeom prst="roundRect">
            <a:avLst>
              <a:gd name="adj" fmla="val 24138"/>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49" name="deliverable-1-text">
            <a:extLst>
              <a:ext uri="{FF2B5EF4-FFF2-40B4-BE49-F238E27FC236}">
                <a16:creationId xmlns:a16="http://schemas.microsoft.com/office/drawing/2014/main" id="{600FC8E1-CCAD-4FFC-AF99-25AA760173E7}"/>
              </a:ext>
            </a:extLst>
          </p:cNvPr>
          <p:cNvSpPr>
            <a:spLocks noGrp="1"/>
          </p:cNvSpPr>
          <p:nvPr/>
        </p:nvSpPr>
        <p:spPr>
          <a:xfrm>
            <a:off x="9620250" y="2824167"/>
            <a:ext cx="2057400" cy="419100"/>
          </a:xfrm>
          <a:prstGeom prst="rect">
            <a:avLst/>
          </a:prstGeom>
          <a:noFill/>
          <a:ln w="0">
            <a:noFill/>
          </a:ln>
        </p:spPr>
        <p:txBody>
          <a:bodyPr wrap="square" lIns="0" tIns="0" rIns="0" bIns="0" anchor="ctr">
            <a:normAutofit/>
          </a:bodyPr>
          <a:lstStyle/>
          <a:p>
            <a:pPr algn="l">
              <a:lnSpc>
                <a:spcPct val="100000"/>
              </a:lnSpc>
              <a:buNone/>
              <a:defRPr sz="1200" b="1" i="0">
                <a:solidFill>
                  <a:srgbClr val="182C61"/>
                </a:solidFill>
                <a:latin typeface="Open Sans"/>
                <a:ea typeface="Open Sans"/>
                <a:cs typeface="Open Sans"/>
              </a:defRPr>
            </a:pPr>
            <a:r>
              <a:rPr sz="1200" b="1" i="0">
                <a:solidFill>
                  <a:srgbClr val="182C61"/>
                </a:solidFill>
                <a:latin typeface="Open Sans"/>
                <a:ea typeface="Open Sans"/>
                <a:cs typeface="Open Sans"/>
              </a:rPr>
              <a:t>Business Ontology</a:t>
            </a:r>
          </a:p>
        </p:txBody>
      </p:sp>
      <p:sp>
        <p:nvSpPr>
          <p:cNvPr id="50" name="deliverable-2-surface">
            <a:extLst>
              <a:ext uri="{FF2B5EF4-FFF2-40B4-BE49-F238E27FC236}">
                <a16:creationId xmlns:a16="http://schemas.microsoft.com/office/drawing/2014/main" id="{11D8D140-7953-422B-96AC-F9A204B0D717}"/>
              </a:ext>
            </a:extLst>
          </p:cNvPr>
          <p:cNvSpPr>
            <a:spLocks noGrp="1"/>
          </p:cNvSpPr>
          <p:nvPr/>
        </p:nvSpPr>
        <p:spPr>
          <a:xfrm>
            <a:off x="9105900" y="3405192"/>
            <a:ext cx="2686050" cy="552450"/>
          </a:xfrm>
          <a:prstGeom prst="roundRect">
            <a:avLst>
              <a:gd name="adj" fmla="val 24138"/>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52" name="deliverable-2-text">
            <a:extLst>
              <a:ext uri="{FF2B5EF4-FFF2-40B4-BE49-F238E27FC236}">
                <a16:creationId xmlns:a16="http://schemas.microsoft.com/office/drawing/2014/main" id="{B4DC90D5-284F-44E8-9D51-37A77D0D3641}"/>
              </a:ext>
            </a:extLst>
          </p:cNvPr>
          <p:cNvSpPr>
            <a:spLocks noGrp="1"/>
          </p:cNvSpPr>
          <p:nvPr/>
        </p:nvSpPr>
        <p:spPr>
          <a:xfrm>
            <a:off x="9620250" y="3471867"/>
            <a:ext cx="2057400" cy="419100"/>
          </a:xfrm>
          <a:prstGeom prst="rect">
            <a:avLst/>
          </a:prstGeom>
          <a:noFill/>
          <a:ln w="0">
            <a:noFill/>
          </a:ln>
        </p:spPr>
        <p:txBody>
          <a:bodyPr wrap="square" lIns="0" tIns="0" rIns="0" bIns="0" anchor="ctr">
            <a:normAutofit/>
          </a:bodyPr>
          <a:lstStyle/>
          <a:p>
            <a:pPr algn="l">
              <a:lnSpc>
                <a:spcPct val="100000"/>
              </a:lnSpc>
              <a:buNone/>
              <a:defRPr sz="1200" b="1" i="0">
                <a:solidFill>
                  <a:srgbClr val="182C61"/>
                </a:solidFill>
                <a:latin typeface="Open Sans"/>
                <a:ea typeface="Open Sans"/>
                <a:cs typeface="Open Sans"/>
              </a:defRPr>
            </a:pPr>
            <a:r>
              <a:rPr sz="1200" b="1" i="0">
                <a:solidFill>
                  <a:srgbClr val="182C61"/>
                </a:solidFill>
                <a:latin typeface="Open Sans"/>
                <a:ea typeface="Open Sans"/>
                <a:cs typeface="Open Sans"/>
              </a:rPr>
              <a:t>Knowledge Graph</a:t>
            </a:r>
          </a:p>
        </p:txBody>
      </p:sp>
      <p:sp>
        <p:nvSpPr>
          <p:cNvPr id="53" name="deliverable-3-surface">
            <a:extLst>
              <a:ext uri="{FF2B5EF4-FFF2-40B4-BE49-F238E27FC236}">
                <a16:creationId xmlns:a16="http://schemas.microsoft.com/office/drawing/2014/main" id="{7F5CF4C3-CE89-41AF-B51A-E6D4B6E94D36}"/>
              </a:ext>
            </a:extLst>
          </p:cNvPr>
          <p:cNvSpPr>
            <a:spLocks noGrp="1"/>
          </p:cNvSpPr>
          <p:nvPr/>
        </p:nvSpPr>
        <p:spPr>
          <a:xfrm>
            <a:off x="9105900" y="4052892"/>
            <a:ext cx="2686050" cy="552450"/>
          </a:xfrm>
          <a:prstGeom prst="roundRect">
            <a:avLst>
              <a:gd name="adj" fmla="val 24138"/>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55" name="deliverable-3-text">
            <a:extLst>
              <a:ext uri="{FF2B5EF4-FFF2-40B4-BE49-F238E27FC236}">
                <a16:creationId xmlns:a16="http://schemas.microsoft.com/office/drawing/2014/main" id="{6F2BBFBA-834B-4A17-85E5-43A7F85F2EBB}"/>
              </a:ext>
            </a:extLst>
          </p:cNvPr>
          <p:cNvSpPr>
            <a:spLocks noGrp="1"/>
          </p:cNvSpPr>
          <p:nvPr/>
        </p:nvSpPr>
        <p:spPr>
          <a:xfrm>
            <a:off x="9620250" y="4119567"/>
            <a:ext cx="2057400" cy="419100"/>
          </a:xfrm>
          <a:prstGeom prst="rect">
            <a:avLst/>
          </a:prstGeom>
          <a:noFill/>
          <a:ln w="0">
            <a:noFill/>
          </a:ln>
        </p:spPr>
        <p:txBody>
          <a:bodyPr wrap="square" lIns="0" tIns="0" rIns="0" bIns="0" anchor="ctr">
            <a:normAutofit/>
          </a:bodyPr>
          <a:lstStyle/>
          <a:p>
            <a:pPr algn="l">
              <a:lnSpc>
                <a:spcPct val="100000"/>
              </a:lnSpc>
              <a:buNone/>
              <a:defRPr sz="1088" b="1" i="0">
                <a:solidFill>
                  <a:srgbClr val="182C61"/>
                </a:solidFill>
                <a:latin typeface="Open Sans"/>
                <a:ea typeface="Open Sans"/>
                <a:cs typeface="Open Sans"/>
              </a:defRPr>
            </a:pPr>
            <a:r>
              <a:rPr sz="1088" b="1" i="0">
                <a:solidFill>
                  <a:srgbClr val="182C61"/>
                </a:solidFill>
                <a:latin typeface="Open Sans"/>
                <a:ea typeface="Open Sans"/>
                <a:cs typeface="Open Sans"/>
              </a:rPr>
              <a:t>Fabric IQ Semantic Model</a:t>
            </a:r>
          </a:p>
        </p:txBody>
      </p:sp>
      <p:sp>
        <p:nvSpPr>
          <p:cNvPr id="56" name="deliverable-4-surface">
            <a:extLst>
              <a:ext uri="{FF2B5EF4-FFF2-40B4-BE49-F238E27FC236}">
                <a16:creationId xmlns:a16="http://schemas.microsoft.com/office/drawing/2014/main" id="{A4793FCE-77BD-493D-9A4C-E60DF449787C}"/>
              </a:ext>
            </a:extLst>
          </p:cNvPr>
          <p:cNvSpPr>
            <a:spLocks noGrp="1"/>
          </p:cNvSpPr>
          <p:nvPr/>
        </p:nvSpPr>
        <p:spPr>
          <a:xfrm>
            <a:off x="9105900" y="4700592"/>
            <a:ext cx="2686050" cy="552450"/>
          </a:xfrm>
          <a:prstGeom prst="roundRect">
            <a:avLst>
              <a:gd name="adj" fmla="val 24138"/>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58" name="deliverable-4-text">
            <a:extLst>
              <a:ext uri="{FF2B5EF4-FFF2-40B4-BE49-F238E27FC236}">
                <a16:creationId xmlns:a16="http://schemas.microsoft.com/office/drawing/2014/main" id="{65D7B104-7BA1-4C63-BA58-659784354019}"/>
              </a:ext>
            </a:extLst>
          </p:cNvPr>
          <p:cNvSpPr>
            <a:spLocks noGrp="1"/>
          </p:cNvSpPr>
          <p:nvPr/>
        </p:nvSpPr>
        <p:spPr>
          <a:xfrm>
            <a:off x="9620250" y="4767267"/>
            <a:ext cx="2057400" cy="419100"/>
          </a:xfrm>
          <a:prstGeom prst="rect">
            <a:avLst/>
          </a:prstGeom>
          <a:noFill/>
          <a:ln w="0">
            <a:noFill/>
          </a:ln>
        </p:spPr>
        <p:txBody>
          <a:bodyPr wrap="square" lIns="0" tIns="0" rIns="0" bIns="0" anchor="ctr">
            <a:normAutofit/>
          </a:bodyPr>
          <a:lstStyle/>
          <a:p>
            <a:pPr algn="l">
              <a:lnSpc>
                <a:spcPct val="100000"/>
              </a:lnSpc>
              <a:buNone/>
              <a:defRPr sz="1088" b="1" i="0">
                <a:solidFill>
                  <a:srgbClr val="182C61"/>
                </a:solidFill>
                <a:latin typeface="Open Sans"/>
                <a:ea typeface="Open Sans"/>
                <a:cs typeface="Open Sans"/>
              </a:defRPr>
            </a:pPr>
            <a:r>
              <a:rPr sz="1088" b="1" i="0">
                <a:solidFill>
                  <a:srgbClr val="182C61"/>
                </a:solidFill>
                <a:latin typeface="Open Sans"/>
                <a:ea typeface="Open Sans"/>
                <a:cs typeface="Open Sans"/>
              </a:rPr>
              <a:t>Foundry Knowledge Base</a:t>
            </a:r>
          </a:p>
        </p:txBody>
      </p:sp>
      <p:sp>
        <p:nvSpPr>
          <p:cNvPr id="59" name="deliverable-5-surface">
            <a:extLst>
              <a:ext uri="{FF2B5EF4-FFF2-40B4-BE49-F238E27FC236}">
                <a16:creationId xmlns:a16="http://schemas.microsoft.com/office/drawing/2014/main" id="{1BAF151A-617B-4279-AD6B-2A6B94623776}"/>
              </a:ext>
            </a:extLst>
          </p:cNvPr>
          <p:cNvSpPr>
            <a:spLocks noGrp="1"/>
          </p:cNvSpPr>
          <p:nvPr/>
        </p:nvSpPr>
        <p:spPr>
          <a:xfrm>
            <a:off x="9105900" y="5348292"/>
            <a:ext cx="2686050" cy="552450"/>
          </a:xfrm>
          <a:prstGeom prst="roundRect">
            <a:avLst>
              <a:gd name="adj" fmla="val 24138"/>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61" name="deliverable-5-text">
            <a:extLst>
              <a:ext uri="{FF2B5EF4-FFF2-40B4-BE49-F238E27FC236}">
                <a16:creationId xmlns:a16="http://schemas.microsoft.com/office/drawing/2014/main" id="{09298D52-71CB-4711-A41E-15AD6547B657}"/>
              </a:ext>
            </a:extLst>
          </p:cNvPr>
          <p:cNvSpPr>
            <a:spLocks noGrp="1"/>
          </p:cNvSpPr>
          <p:nvPr/>
        </p:nvSpPr>
        <p:spPr>
          <a:xfrm>
            <a:off x="9620250" y="5414967"/>
            <a:ext cx="2057400" cy="419100"/>
          </a:xfrm>
          <a:prstGeom prst="rect">
            <a:avLst/>
          </a:prstGeom>
          <a:noFill/>
          <a:ln w="0">
            <a:noFill/>
          </a:ln>
        </p:spPr>
        <p:txBody>
          <a:bodyPr wrap="square" lIns="0" tIns="0" rIns="0" bIns="0" anchor="ctr">
            <a:normAutofit/>
          </a:bodyPr>
          <a:lstStyle/>
          <a:p>
            <a:pPr algn="l">
              <a:lnSpc>
                <a:spcPct val="100000"/>
              </a:lnSpc>
              <a:buNone/>
              <a:defRPr sz="1200" b="1" i="0">
                <a:solidFill>
                  <a:srgbClr val="182C61"/>
                </a:solidFill>
                <a:latin typeface="Open Sans"/>
                <a:ea typeface="Open Sans"/>
                <a:cs typeface="Open Sans"/>
              </a:defRPr>
            </a:pPr>
            <a:r>
              <a:rPr sz="1200" b="1" i="0">
                <a:solidFill>
                  <a:srgbClr val="182C61"/>
                </a:solidFill>
                <a:latin typeface="Open Sans"/>
                <a:ea typeface="Open Sans"/>
                <a:cs typeface="Open Sans"/>
              </a:rPr>
              <a:t>Grounded Copilot</a:t>
            </a:r>
          </a:p>
        </p:txBody>
      </p:sp>
      <p:sp>
        <p:nvSpPr>
          <p:cNvPr id="62" name="deliverable-6-surface">
            <a:extLst>
              <a:ext uri="{FF2B5EF4-FFF2-40B4-BE49-F238E27FC236}">
                <a16:creationId xmlns:a16="http://schemas.microsoft.com/office/drawing/2014/main" id="{D9AB6CFF-D3B5-46FF-8474-426A301B4492}"/>
              </a:ext>
            </a:extLst>
          </p:cNvPr>
          <p:cNvSpPr>
            <a:spLocks noGrp="1"/>
          </p:cNvSpPr>
          <p:nvPr/>
        </p:nvSpPr>
        <p:spPr>
          <a:xfrm>
            <a:off x="9105900" y="5995992"/>
            <a:ext cx="2686050" cy="552450"/>
          </a:xfrm>
          <a:prstGeom prst="roundRect">
            <a:avLst>
              <a:gd name="adj" fmla="val 24138"/>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64" name="deliverable-6-text">
            <a:extLst>
              <a:ext uri="{FF2B5EF4-FFF2-40B4-BE49-F238E27FC236}">
                <a16:creationId xmlns:a16="http://schemas.microsoft.com/office/drawing/2014/main" id="{781C48E0-19D4-4227-8D8C-0935687BE437}"/>
              </a:ext>
            </a:extLst>
          </p:cNvPr>
          <p:cNvSpPr>
            <a:spLocks noGrp="1"/>
          </p:cNvSpPr>
          <p:nvPr/>
        </p:nvSpPr>
        <p:spPr>
          <a:xfrm>
            <a:off x="9620250" y="6062667"/>
            <a:ext cx="2057400" cy="419100"/>
          </a:xfrm>
          <a:prstGeom prst="rect">
            <a:avLst/>
          </a:prstGeom>
          <a:noFill/>
          <a:ln w="0">
            <a:noFill/>
          </a:ln>
        </p:spPr>
        <p:txBody>
          <a:bodyPr wrap="square" lIns="0" tIns="0" rIns="0" bIns="0" anchor="ctr">
            <a:normAutofit/>
          </a:bodyPr>
          <a:lstStyle/>
          <a:p>
            <a:pPr algn="l">
              <a:lnSpc>
                <a:spcPct val="100000"/>
              </a:lnSpc>
              <a:buNone/>
              <a:defRPr sz="1088" b="1" i="0">
                <a:solidFill>
                  <a:srgbClr val="182C61"/>
                </a:solidFill>
                <a:latin typeface="Open Sans"/>
                <a:ea typeface="Open Sans"/>
                <a:cs typeface="Open Sans"/>
              </a:defRPr>
            </a:pPr>
            <a:r>
              <a:rPr sz="1088" b="1" i="0">
                <a:solidFill>
                  <a:srgbClr val="182C61"/>
                </a:solidFill>
                <a:latin typeface="Open Sans"/>
                <a:ea typeface="Open Sans"/>
                <a:cs typeface="Open Sans"/>
              </a:rPr>
              <a:t>Business Validation Report</a:t>
            </a:r>
          </a:p>
        </p:txBody>
      </p:sp>
      <p:pic>
        <p:nvPicPr>
          <p:cNvPr id="97" name="Graphic 96"/>
          <p:cNvPicPr>
            <a:picLocks noChangeAspect="1"/>
          </p:cNvPicPr>
          <p:nvPr/>
        </p:nvPicPr>
        <p:blipFill>
          <a:blip>
            <a:extLst>
              <a:ext uri="{96DAC541-7B7A-43D3-8B79-37D633B846F1}">
                <asvg:svgBlip xmlns:asvg="http://schemas.microsoft.com/office/drawing/2016/SVG/main" r:embed="rId6"/>
              </a:ext>
            </a:extLst>
          </a:blip>
          <a:stretch/>
        </p:blipFill>
        <p:spPr>
          <a:xfrm>
            <a:off x="9201150" y="2852742"/>
            <a:ext cx="361950" cy="361950"/>
          </a:xfrm>
          <a:prstGeom prst="rect">
            <a:avLst/>
          </a:prstGeom>
        </p:spPr>
      </p:pic>
      <p:pic>
        <p:nvPicPr>
          <p:cNvPr id="98" name="Graphic 97"/>
          <p:cNvPicPr>
            <a:picLocks noChangeAspect="1"/>
          </p:cNvPicPr>
          <p:nvPr/>
        </p:nvPicPr>
        <p:blipFill>
          <a:blip>
            <a:extLst>
              <a:ext uri="{96DAC541-7B7A-43D3-8B79-37D633B846F1}">
                <asvg:svgBlip xmlns:asvg="http://schemas.microsoft.com/office/drawing/2016/SVG/main" r:embed="rId7"/>
              </a:ext>
            </a:extLst>
          </a:blip>
          <a:stretch/>
        </p:blipFill>
        <p:spPr>
          <a:xfrm>
            <a:off x="9201150" y="3500442"/>
            <a:ext cx="361950" cy="361950"/>
          </a:xfrm>
          <a:prstGeom prst="rect">
            <a:avLst/>
          </a:prstGeom>
        </p:spPr>
      </p:pic>
      <p:pic>
        <p:nvPicPr>
          <p:cNvPr id="99" name="Graphic 98"/>
          <p:cNvPicPr>
            <a:picLocks noChangeAspect="1"/>
          </p:cNvPicPr>
          <p:nvPr/>
        </p:nvPicPr>
        <p:blipFill>
          <a:blip>
            <a:extLst>
              <a:ext uri="{96DAC541-7B7A-43D3-8B79-37D633B846F1}">
                <asvg:svgBlip xmlns:asvg="http://schemas.microsoft.com/office/drawing/2016/SVG/main" r:embed="rId8"/>
              </a:ext>
            </a:extLst>
          </a:blip>
          <a:stretch/>
        </p:blipFill>
        <p:spPr>
          <a:xfrm>
            <a:off x="9201150" y="4148142"/>
            <a:ext cx="361950" cy="361950"/>
          </a:xfrm>
          <a:prstGeom prst="rect">
            <a:avLst/>
          </a:prstGeom>
        </p:spPr>
      </p:pic>
      <p:pic>
        <p:nvPicPr>
          <p:cNvPr id="100" name="Graphic 99"/>
          <p:cNvPicPr>
            <a:picLocks noChangeAspect="1"/>
          </p:cNvPicPr>
          <p:nvPr/>
        </p:nvPicPr>
        <p:blipFill>
          <a:blip>
            <a:extLst>
              <a:ext uri="{96DAC541-7B7A-43D3-8B79-37D633B846F1}">
                <asvg:svgBlip xmlns:asvg="http://schemas.microsoft.com/office/drawing/2016/SVG/main" r:embed="rId9"/>
              </a:ext>
            </a:extLst>
          </a:blip>
          <a:stretch/>
        </p:blipFill>
        <p:spPr>
          <a:xfrm>
            <a:off x="9201150" y="4795842"/>
            <a:ext cx="361950" cy="361950"/>
          </a:xfrm>
          <a:prstGeom prst="rect">
            <a:avLst/>
          </a:prstGeom>
        </p:spPr>
      </p:pic>
      <p:pic>
        <p:nvPicPr>
          <p:cNvPr id="101" name="Graphic 100"/>
          <p:cNvPicPr>
            <a:picLocks noChangeAspect="1"/>
          </p:cNvPicPr>
          <p:nvPr/>
        </p:nvPicPr>
        <p:blipFill>
          <a:blip>
            <a:extLst>
              <a:ext uri="{96DAC541-7B7A-43D3-8B79-37D633B846F1}">
                <asvg:svgBlip xmlns:asvg="http://schemas.microsoft.com/office/drawing/2016/SVG/main" r:embed="rId10"/>
              </a:ext>
            </a:extLst>
          </a:blip>
          <a:stretch/>
        </p:blipFill>
        <p:spPr>
          <a:xfrm>
            <a:off x="9201150" y="5443542"/>
            <a:ext cx="361950" cy="361950"/>
          </a:xfrm>
          <a:prstGeom prst="rect">
            <a:avLst/>
          </a:prstGeom>
        </p:spPr>
      </p:pic>
      <p:pic>
        <p:nvPicPr>
          <p:cNvPr id="102" name="Graphic 101"/>
          <p:cNvPicPr>
            <a:picLocks noChangeAspect="1"/>
          </p:cNvPicPr>
          <p:nvPr/>
        </p:nvPicPr>
        <p:blipFill>
          <a:blip>
            <a:extLst>
              <a:ext uri="{96DAC541-7B7A-43D3-8B79-37D633B846F1}">
                <asvg:svgBlip xmlns:asvg="http://schemas.microsoft.com/office/drawing/2016/SVG/main" r:embed="rId11"/>
              </a:ext>
            </a:extLst>
          </a:blip>
          <a:stretch/>
        </p:blipFill>
        <p:spPr>
          <a:xfrm>
            <a:off x="9201150" y="6091242"/>
            <a:ext cx="361950" cy="361950"/>
          </a:xfrm>
          <a:prstGeom prst="rect">
            <a:avLst/>
          </a:prstGeom>
        </p:spPr>
      </p:pic>
      <p:sp>
        <p:nvSpPr>
          <p:cNvPr id="2" name="Shape 3">
            <a:extLst>
              <a:ext uri="{FF2B5EF4-FFF2-40B4-BE49-F238E27FC236}">
                <a16:creationId xmlns:a16="http://schemas.microsoft.com/office/drawing/2014/main" id="{AD4677D0-3424-6067-8F93-241084BFA15D}"/>
              </a:ext>
            </a:extLst>
          </p:cNvPr>
          <p:cNvSpPr/>
          <p:nvPr/>
        </p:nvSpPr>
        <p:spPr>
          <a:xfrm>
            <a:off x="434975" y="124206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17" name="Picture 16">
            <a:extLst>
              <a:ext uri="{FF2B5EF4-FFF2-40B4-BE49-F238E27FC236}">
                <a16:creationId xmlns:a16="http://schemas.microsoft.com/office/drawing/2014/main" id="{25DAE492-4D25-CDF9-3CC3-9C59BB4ED35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34975" y="325984"/>
            <a:ext cx="3555879" cy="890682"/>
          </a:xfrm>
          <a:prstGeom prst="rect">
            <a:avLst/>
          </a:prstGeom>
        </p:spPr>
      </p:pic>
    </p:spTree>
    <p:extLst>
      <p:ext uri="{BB962C8B-B14F-4D97-AF65-F5344CB8AC3E}">
        <p14:creationId xmlns:p14="http://schemas.microsoft.com/office/powerpoint/2010/main" val="352867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Image 0"/>
          <p:cNvPicPr>
            <a:picLocks noChangeAspect="1"/>
          </p:cNvPicPr>
          <p:nvPr/>
        </p:nvPicPr>
        <p:blipFill>
          <a:blip r:embed="rId3"/>
          <a:stretch>
            <a:fillRect/>
          </a:stretch>
        </p:blipFill>
        <p:spPr>
          <a:xfrm>
            <a:off x="9310180" y="263544"/>
            <a:ext cx="841248" cy="249474"/>
          </a:xfrm>
          <a:prstGeom prst="rect">
            <a:avLst/>
          </a:prstGeom>
        </p:spPr>
      </p:pic>
      <p:sp>
        <p:nvSpPr>
          <p:cNvPr id="3" name="Shape 0">
            <a:extLst>
              <a:ext uri="{FF2B5EF4-FFF2-40B4-BE49-F238E27FC236}">
                <a16:creationId xmlns:a16="http://schemas.microsoft.com/office/drawing/2014/main" id="{CC556E64-699B-4C0D-EE25-A419EB8739C3}"/>
              </a:ext>
            </a:extLst>
          </p:cNvPr>
          <p:cNvSpPr>
            <a:spLocks noGrp="1"/>
          </p:cNvSpPr>
          <p:nvPr/>
        </p:nvSpPr>
        <p:spPr>
          <a:xfrm>
            <a:off x="10224580" y="237745"/>
            <a:ext cx="0" cy="282785"/>
          </a:xfrm>
          <a:prstGeom prst="line">
            <a:avLst/>
          </a:prstGeom>
          <a:noFill/>
          <a:ln w="12700">
            <a:solidFill>
              <a:srgbClr val="D9E1EC"/>
            </a:solidFill>
            <a:prstDash val="solid"/>
          </a:ln>
        </p:spPr>
        <p:txBody>
          <a:bodyPr/>
          <a:lstStyle/>
          <a:p>
            <a:endParaRPr>
              <a:latin typeface="Open Sans"/>
              <a:ea typeface="Open Sans"/>
              <a:cs typeface="Open Sans"/>
            </a:endParaRPr>
          </a:p>
        </p:txBody>
      </p:sp>
      <p:pic>
        <p:nvPicPr>
          <p:cNvPr id="69" name="Image 1"/>
          <p:cNvPicPr>
            <a:picLocks noChangeAspect="1"/>
          </p:cNvPicPr>
          <p:nvPr/>
        </p:nvPicPr>
        <p:blipFill>
          <a:blip r:embed="rId4"/>
          <a:stretch>
            <a:fillRect/>
          </a:stretch>
        </p:blipFill>
        <p:spPr>
          <a:xfrm>
            <a:off x="10316020" y="237745"/>
            <a:ext cx="1325880" cy="282785"/>
          </a:xfrm>
          <a:prstGeom prst="rect">
            <a:avLst/>
          </a:prstGeom>
        </p:spPr>
      </p:pic>
      <p:sp>
        <p:nvSpPr>
          <p:cNvPr id="5" name="Text 1">
            <a:extLst>
              <a:ext uri="{FF2B5EF4-FFF2-40B4-BE49-F238E27FC236}">
                <a16:creationId xmlns:a16="http://schemas.microsoft.com/office/drawing/2014/main" id="{B1058F05-5FCF-9E4B-B0EC-128EF8555300}"/>
              </a:ext>
            </a:extLst>
          </p:cNvPr>
          <p:cNvSpPr>
            <a:spLocks noGrp="1"/>
          </p:cNvSpPr>
          <p:nvPr/>
        </p:nvSpPr>
        <p:spPr>
          <a:xfrm>
            <a:off x="427538" y="657488"/>
            <a:ext cx="8882642" cy="482157"/>
          </a:xfrm>
          <a:prstGeom prst="rect">
            <a:avLst/>
          </a:prstGeom>
          <a:noFill/>
        </p:spPr>
        <p:txBody>
          <a:bodyPr wrap="square" lIns="0" tIns="0" rIns="0" bIns="0" anchor="t"/>
          <a:lstStyle/>
          <a:p>
            <a:r>
              <a:rPr sz="2800" b="1">
                <a:solidFill>
                  <a:srgbClr val="182C61"/>
                </a:solidFill>
                <a:latin typeface="Montserrat"/>
                <a:ea typeface="Montserrat"/>
                <a:cs typeface="Montserrat"/>
              </a:rPr>
              <a:t>Expected Business Outcomes with Ontology</a:t>
            </a:r>
          </a:p>
        </p:txBody>
      </p:sp>
      <p:sp>
        <p:nvSpPr>
          <p:cNvPr id="37" name="Text 26">
            <a:extLst>
              <a:ext uri="{FF2B5EF4-FFF2-40B4-BE49-F238E27FC236}">
                <a16:creationId xmlns:a16="http://schemas.microsoft.com/office/drawing/2014/main" id="{FB700452-0D12-5532-4D98-9A21CCDD172E}"/>
              </a:ext>
            </a:extLst>
          </p:cNvPr>
          <p:cNvSpPr>
            <a:spLocks noGrp="1"/>
          </p:cNvSpPr>
          <p:nvPr/>
        </p:nvSpPr>
        <p:spPr>
          <a:xfrm>
            <a:off x="11550460" y="7156270"/>
            <a:ext cx="365760" cy="256032"/>
          </a:xfrm>
          <a:prstGeom prst="rect">
            <a:avLst/>
          </a:prstGeom>
          <a:noFill/>
        </p:spPr>
        <p:txBody>
          <a:bodyPr wrap="square" lIns="0" tIns="0" rIns="0" bIns="0" anchor="ctr"/>
          <a:lstStyle/>
          <a:p>
            <a:pPr algn="r">
              <a:buNone/>
            </a:pPr>
            <a:r>
              <a:rPr sz="900">
                <a:solidFill>
                  <a:srgbClr val="6B7280"/>
                </a:solidFill>
                <a:latin typeface="Open Sans"/>
                <a:ea typeface="Open Sans"/>
                <a:cs typeface="Open Sans"/>
              </a:rPr>
              <a:t>18</a:t>
            </a:r>
            <a:endParaRPr sz="900">
              <a:latin typeface="Open Sans"/>
              <a:ea typeface="Open Sans"/>
              <a:cs typeface="Open Sans"/>
            </a:endParaRPr>
          </a:p>
        </p:txBody>
      </p:sp>
      <p:graphicFrame>
        <p:nvGraphicFramePr>
          <p:cNvPr id="72" name="Table 5"/>
          <p:cNvGraphicFramePr/>
          <p:nvPr>
            <p:extLst>
              <p:ext uri="{D42A27DB-BD31-4B8C-83A1-F6EECF244321}">
                <p14:modId xmlns:p14="http://schemas.microsoft.com/office/powerpoint/2010/main" val="3778731203"/>
              </p:ext>
            </p:extLst>
          </p:nvPr>
        </p:nvGraphicFramePr>
        <p:xfrm>
          <a:off x="613296" y="1748306"/>
          <a:ext cx="7924800" cy="3597946"/>
        </p:xfrm>
        <a:graphic>
          <a:graphicData uri="http://schemas.openxmlformats.org/drawingml/2006/table">
            <a:tbl>
              <a:tblPr firstRow="1">
                <a:tableStyleId>{616DA210-FB5B-4158-B5E0-FEB733F419BA}</a:tableStyleId>
              </a:tblPr>
              <a:tblGrid>
                <a:gridCol w="39624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tblGrid>
              <a:tr h="484339">
                <a:tc>
                  <a:txBody>
                    <a:bodyPr/>
                    <a:lstStyle/>
                    <a:p>
                      <a:pPr>
                        <a:lnSpc>
                          <a:spcPct val="100000"/>
                        </a:lnSpc>
                        <a:buNone/>
                      </a:pPr>
                      <a:r>
                        <a:rPr sz="1250" b="1">
                          <a:solidFill>
                            <a:srgbClr val="FFFFFF"/>
                          </a:solidFill>
                          <a:latin typeface="Open Sans"/>
                          <a:ea typeface="Open Sans"/>
                          <a:cs typeface="Open Sans"/>
                        </a:rPr>
                        <a:t>Area</a:t>
                      </a:r>
                    </a:p>
                  </a:txBody>
                  <a:tcPr anchor="ctr">
                    <a:solidFill>
                      <a:srgbClr val="182C61"/>
                    </a:solidFill>
                  </a:tcPr>
                </a:tc>
                <a:tc>
                  <a:txBody>
                    <a:bodyPr/>
                    <a:lstStyle/>
                    <a:p>
                      <a:pPr>
                        <a:lnSpc>
                          <a:spcPct val="100000"/>
                        </a:lnSpc>
                        <a:buNone/>
                      </a:pPr>
                      <a:r>
                        <a:rPr sz="1250" b="1">
                          <a:solidFill>
                            <a:srgbClr val="FFFFFF"/>
                          </a:solidFill>
                          <a:latin typeface="Open Sans"/>
                          <a:ea typeface="Open Sans"/>
                          <a:cs typeface="Open Sans"/>
                        </a:rPr>
                        <a:t>Expected Outcome</a:t>
                      </a:r>
                    </a:p>
                  </a:txBody>
                  <a:tcPr anchor="ctr">
                    <a:solidFill>
                      <a:srgbClr val="182C61"/>
                    </a:solidFill>
                  </a:tcPr>
                </a:tc>
                <a:extLst>
                  <a:ext uri="{0D108BD9-81ED-4DB2-BD59-A6C34878D82A}">
                    <a16:rowId xmlns:a16="http://schemas.microsoft.com/office/drawing/2014/main" val="10000"/>
                  </a:ext>
                </a:extLst>
              </a:tr>
              <a:tr h="467041">
                <a:tc>
                  <a:txBody>
                    <a:bodyPr/>
                    <a:lstStyle/>
                    <a:p>
                      <a:pPr>
                        <a:lnSpc>
                          <a:spcPct val="100000"/>
                        </a:lnSpc>
                        <a:buNone/>
                      </a:pPr>
                      <a:r>
                        <a:rPr sz="1200" b="1">
                          <a:solidFill>
                            <a:srgbClr val="182C61"/>
                          </a:solidFill>
                          <a:latin typeface="Open Sans"/>
                          <a:ea typeface="Open Sans"/>
                          <a:cs typeface="Open Sans"/>
                        </a:rPr>
                        <a:t>Decision Making</a:t>
                      </a:r>
                    </a:p>
                  </a:txBody>
                  <a:tcPr anchor="ctr">
                    <a:solidFill>
                      <a:srgbClr val="FFFFFF"/>
                    </a:solidFill>
                  </a:tcPr>
                </a:tc>
                <a:tc>
                  <a:txBody>
                    <a:bodyPr/>
                    <a:lstStyle/>
                    <a:p>
                      <a:pPr>
                        <a:lnSpc>
                          <a:spcPct val="100000"/>
                        </a:lnSpc>
                        <a:buNone/>
                      </a:pPr>
                      <a:r>
                        <a:rPr sz="1200" b="0">
                          <a:solidFill>
                            <a:srgbClr val="182C61"/>
                          </a:solidFill>
                          <a:latin typeface="Open Sans"/>
                          <a:ea typeface="Open Sans"/>
                          <a:cs typeface="Open Sans"/>
                        </a:rPr>
                        <a:t>Faster cross-functional decisions</a:t>
                      </a:r>
                    </a:p>
                  </a:txBody>
                  <a:tcPr anchor="ctr">
                    <a:solidFill>
                      <a:srgbClr val="FFFFFF"/>
                    </a:solidFill>
                  </a:tcPr>
                </a:tc>
                <a:extLst>
                  <a:ext uri="{0D108BD9-81ED-4DB2-BD59-A6C34878D82A}">
                    <a16:rowId xmlns:a16="http://schemas.microsoft.com/office/drawing/2014/main" val="10001"/>
                  </a:ext>
                </a:extLst>
              </a:tr>
              <a:tr h="778402">
                <a:tc>
                  <a:txBody>
                    <a:bodyPr/>
                    <a:lstStyle/>
                    <a:p>
                      <a:pPr>
                        <a:lnSpc>
                          <a:spcPct val="100000"/>
                        </a:lnSpc>
                        <a:buNone/>
                      </a:pPr>
                      <a:r>
                        <a:rPr sz="1200" b="1">
                          <a:solidFill>
                            <a:srgbClr val="182C61"/>
                          </a:solidFill>
                          <a:latin typeface="Open Sans"/>
                          <a:ea typeface="Open Sans"/>
                          <a:cs typeface="Open Sans"/>
                        </a:rPr>
                        <a:t>AI Accuracy</a:t>
                      </a:r>
                    </a:p>
                  </a:txBody>
                  <a:tcPr anchor="ctr">
                    <a:solidFill>
                      <a:srgbClr val="F3F6FC"/>
                    </a:solidFill>
                  </a:tcPr>
                </a:tc>
                <a:tc>
                  <a:txBody>
                    <a:bodyPr/>
                    <a:lstStyle/>
                    <a:p>
                      <a:pPr>
                        <a:lnSpc>
                          <a:spcPct val="100000"/>
                        </a:lnSpc>
                        <a:buNone/>
                      </a:pPr>
                      <a:r>
                        <a:rPr sz="1200" b="0">
                          <a:solidFill>
                            <a:srgbClr val="182C61"/>
                          </a:solidFill>
                          <a:latin typeface="Open Sans"/>
                          <a:ea typeface="Open Sans"/>
                          <a:cs typeface="Open Sans"/>
                        </a:rPr>
                        <a:t>Reduced hallucinations through grounded business context</a:t>
                      </a:r>
                    </a:p>
                  </a:txBody>
                  <a:tcPr anchor="ctr">
                    <a:solidFill>
                      <a:srgbClr val="F3F6FC"/>
                    </a:solidFill>
                  </a:tcPr>
                </a:tc>
                <a:extLst>
                  <a:ext uri="{0D108BD9-81ED-4DB2-BD59-A6C34878D82A}">
                    <a16:rowId xmlns:a16="http://schemas.microsoft.com/office/drawing/2014/main" val="10002"/>
                  </a:ext>
                </a:extLst>
              </a:tr>
              <a:tr h="467041">
                <a:tc>
                  <a:txBody>
                    <a:bodyPr/>
                    <a:lstStyle/>
                    <a:p>
                      <a:pPr>
                        <a:lnSpc>
                          <a:spcPct val="100000"/>
                        </a:lnSpc>
                        <a:buNone/>
                      </a:pPr>
                      <a:r>
                        <a:rPr sz="1200" b="1">
                          <a:solidFill>
                            <a:srgbClr val="182C61"/>
                          </a:solidFill>
                          <a:latin typeface="Open Sans"/>
                          <a:ea typeface="Open Sans"/>
                          <a:cs typeface="Open Sans"/>
                        </a:rPr>
                        <a:t>Business Trust</a:t>
                      </a:r>
                    </a:p>
                  </a:txBody>
                  <a:tcPr anchor="ctr">
                    <a:solidFill>
                      <a:srgbClr val="FFFFFF"/>
                    </a:solidFill>
                  </a:tcPr>
                </a:tc>
                <a:tc>
                  <a:txBody>
                    <a:bodyPr/>
                    <a:lstStyle/>
                    <a:p>
                      <a:pPr>
                        <a:lnSpc>
                          <a:spcPct val="100000"/>
                        </a:lnSpc>
                        <a:buNone/>
                      </a:pPr>
                      <a:r>
                        <a:rPr sz="1200" b="0">
                          <a:solidFill>
                            <a:srgbClr val="182C61"/>
                          </a:solidFill>
                          <a:latin typeface="Open Sans"/>
                          <a:ea typeface="Open Sans"/>
                          <a:cs typeface="Open Sans"/>
                        </a:rPr>
                        <a:t>Consistent KPI definitions across departments</a:t>
                      </a:r>
                    </a:p>
                  </a:txBody>
                  <a:tcPr anchor="ctr">
                    <a:solidFill>
                      <a:srgbClr val="FFFFFF"/>
                    </a:solidFill>
                  </a:tcPr>
                </a:tc>
                <a:extLst>
                  <a:ext uri="{0D108BD9-81ED-4DB2-BD59-A6C34878D82A}">
                    <a16:rowId xmlns:a16="http://schemas.microsoft.com/office/drawing/2014/main" val="10003"/>
                  </a:ext>
                </a:extLst>
              </a:tr>
              <a:tr h="467041">
                <a:tc>
                  <a:txBody>
                    <a:bodyPr/>
                    <a:lstStyle/>
                    <a:p>
                      <a:pPr>
                        <a:lnSpc>
                          <a:spcPct val="100000"/>
                        </a:lnSpc>
                        <a:buNone/>
                      </a:pPr>
                      <a:r>
                        <a:rPr sz="1200" b="1">
                          <a:solidFill>
                            <a:srgbClr val="182C61"/>
                          </a:solidFill>
                          <a:latin typeface="Open Sans"/>
                          <a:ea typeface="Open Sans"/>
                          <a:cs typeface="Open Sans"/>
                        </a:rPr>
                        <a:t>Productivity</a:t>
                      </a:r>
                    </a:p>
                  </a:txBody>
                  <a:tcPr anchor="ctr">
                    <a:solidFill>
                      <a:srgbClr val="F3F6FC"/>
                    </a:solidFill>
                  </a:tcPr>
                </a:tc>
                <a:tc>
                  <a:txBody>
                    <a:bodyPr/>
                    <a:lstStyle/>
                    <a:p>
                      <a:pPr>
                        <a:lnSpc>
                          <a:spcPct val="100000"/>
                        </a:lnSpc>
                        <a:buNone/>
                      </a:pPr>
                      <a:r>
                        <a:rPr sz="1200" b="0">
                          <a:solidFill>
                            <a:srgbClr val="182C61"/>
                          </a:solidFill>
                          <a:latin typeface="Open Sans"/>
                          <a:ea typeface="Open Sans"/>
                          <a:cs typeface="Open Sans"/>
                        </a:rPr>
                        <a:t>Less time searching, more time deciding</a:t>
                      </a:r>
                    </a:p>
                  </a:txBody>
                  <a:tcPr anchor="ctr">
                    <a:solidFill>
                      <a:srgbClr val="F3F6FC"/>
                    </a:solidFill>
                  </a:tcPr>
                </a:tc>
                <a:extLst>
                  <a:ext uri="{0D108BD9-81ED-4DB2-BD59-A6C34878D82A}">
                    <a16:rowId xmlns:a16="http://schemas.microsoft.com/office/drawing/2014/main" val="10004"/>
                  </a:ext>
                </a:extLst>
              </a:tr>
              <a:tr h="467041">
                <a:tc>
                  <a:txBody>
                    <a:bodyPr/>
                    <a:lstStyle/>
                    <a:p>
                      <a:pPr>
                        <a:lnSpc>
                          <a:spcPct val="100000"/>
                        </a:lnSpc>
                        <a:buNone/>
                      </a:pPr>
                      <a:r>
                        <a:rPr sz="1200" b="1">
                          <a:solidFill>
                            <a:srgbClr val="182C61"/>
                          </a:solidFill>
                          <a:latin typeface="Open Sans"/>
                          <a:ea typeface="Open Sans"/>
                          <a:cs typeface="Open Sans"/>
                        </a:rPr>
                        <a:t>Knowledge Management</a:t>
                      </a:r>
                    </a:p>
                  </a:txBody>
                  <a:tcPr anchor="ctr">
                    <a:solidFill>
                      <a:srgbClr val="FFFFFF"/>
                    </a:solidFill>
                  </a:tcPr>
                </a:tc>
                <a:tc>
                  <a:txBody>
                    <a:bodyPr/>
                    <a:lstStyle/>
                    <a:p>
                      <a:pPr>
                        <a:lnSpc>
                          <a:spcPct val="100000"/>
                        </a:lnSpc>
                        <a:buNone/>
                      </a:pPr>
                      <a:r>
                        <a:rPr sz="1200" b="0">
                          <a:solidFill>
                            <a:srgbClr val="182C61"/>
                          </a:solidFill>
                          <a:latin typeface="Open Sans"/>
                          <a:ea typeface="Open Sans"/>
                          <a:cs typeface="Open Sans"/>
                        </a:rPr>
                        <a:t>Preserve institutional knowledge</a:t>
                      </a:r>
                    </a:p>
                  </a:txBody>
                  <a:tcPr anchor="ctr">
                    <a:solidFill>
                      <a:srgbClr val="FFFFFF"/>
                    </a:solidFill>
                  </a:tcPr>
                </a:tc>
                <a:extLst>
                  <a:ext uri="{0D108BD9-81ED-4DB2-BD59-A6C34878D82A}">
                    <a16:rowId xmlns:a16="http://schemas.microsoft.com/office/drawing/2014/main" val="10005"/>
                  </a:ext>
                </a:extLst>
              </a:tr>
              <a:tr h="467041">
                <a:tc>
                  <a:txBody>
                    <a:bodyPr/>
                    <a:lstStyle/>
                    <a:p>
                      <a:pPr>
                        <a:lnSpc>
                          <a:spcPct val="100000"/>
                        </a:lnSpc>
                        <a:buNone/>
                      </a:pPr>
                      <a:r>
                        <a:rPr sz="1200" b="1">
                          <a:solidFill>
                            <a:srgbClr val="182C61"/>
                          </a:solidFill>
                          <a:latin typeface="Open Sans"/>
                          <a:ea typeface="Open Sans"/>
                          <a:cs typeface="Open Sans"/>
                        </a:rPr>
                        <a:t>Future AI Initiatives</a:t>
                      </a:r>
                    </a:p>
                  </a:txBody>
                  <a:tcPr anchor="ctr">
                    <a:solidFill>
                      <a:srgbClr val="F3F6FC"/>
                    </a:solidFill>
                  </a:tcPr>
                </a:tc>
                <a:tc>
                  <a:txBody>
                    <a:bodyPr/>
                    <a:lstStyle/>
                    <a:p>
                      <a:pPr>
                        <a:lnSpc>
                          <a:spcPct val="100000"/>
                        </a:lnSpc>
                        <a:buNone/>
                      </a:pPr>
                      <a:r>
                        <a:rPr sz="1200" b="0">
                          <a:solidFill>
                            <a:srgbClr val="182C61"/>
                          </a:solidFill>
                          <a:latin typeface="Open Sans"/>
                          <a:ea typeface="Open Sans"/>
                          <a:cs typeface="Open Sans"/>
                        </a:rPr>
                        <a:t>Reusable ontology accelerates new AI use cases</a:t>
                      </a:r>
                    </a:p>
                  </a:txBody>
                  <a:tcPr anchor="ctr">
                    <a:solidFill>
                      <a:srgbClr val="F3F6FC"/>
                    </a:solidFill>
                  </a:tcPr>
                </a:tc>
                <a:extLst>
                  <a:ext uri="{0D108BD9-81ED-4DB2-BD59-A6C34878D82A}">
                    <a16:rowId xmlns:a16="http://schemas.microsoft.com/office/drawing/2014/main" val="10006"/>
                  </a:ext>
                </a:extLst>
              </a:tr>
            </a:tbl>
          </a:graphicData>
        </a:graphic>
      </p:graphicFrame>
      <p:sp>
        <p:nvSpPr>
          <p:cNvPr id="8" name="TextBox 7">
            <a:extLst>
              <a:ext uri="{FF2B5EF4-FFF2-40B4-BE49-F238E27FC236}">
                <a16:creationId xmlns:a16="http://schemas.microsoft.com/office/drawing/2014/main" id="{82C27F86-1C7B-DD39-A766-73A73EA2357A}"/>
              </a:ext>
            </a:extLst>
          </p:cNvPr>
          <p:cNvSpPr>
            <a:spLocks noGrp="1"/>
          </p:cNvSpPr>
          <p:nvPr/>
        </p:nvSpPr>
        <p:spPr>
          <a:xfrm>
            <a:off x="613296" y="5559162"/>
            <a:ext cx="10442883" cy="369332"/>
          </a:xfrm>
          <a:prstGeom prst="rect">
            <a:avLst/>
          </a:prstGeom>
          <a:noFill/>
        </p:spPr>
        <p:txBody>
          <a:bodyPr wrap="square" anchor="ctr">
            <a:normAutofit/>
          </a:bodyPr>
          <a:lstStyle/>
          <a:p>
            <a:pPr>
              <a:buNone/>
              <a:defRPr sz="1575" i="1">
                <a:solidFill>
                  <a:srgbClr val="182C61"/>
                </a:solidFill>
                <a:latin typeface="Open Sans"/>
                <a:ea typeface="Open Sans"/>
                <a:cs typeface="Open Sans"/>
              </a:defRPr>
            </a:pPr>
            <a:r>
              <a:rPr sz="1575" i="1">
                <a:solidFill>
                  <a:srgbClr val="182C61"/>
                </a:solidFill>
                <a:latin typeface="Open Sans"/>
                <a:ea typeface="Open Sans"/>
                <a:cs typeface="Open Sans"/>
              </a:rPr>
              <a:t>The ontology becomes a reusable enterprise asset powering every future Copilot and AI Agent.</a:t>
            </a:r>
            <a:endParaRPr i="1">
              <a:latin typeface="Open Sans"/>
              <a:ea typeface="Open Sans"/>
              <a:cs typeface="Open Sans"/>
            </a:endParaRPr>
          </a:p>
        </p:txBody>
      </p:sp>
      <p:pic>
        <p:nvPicPr>
          <p:cNvPr id="74" name="Picture 6"/>
          <p:cNvPicPr>
            <a:picLocks noChangeAspect="1"/>
          </p:cNvPicPr>
          <p:nvPr/>
        </p:nvPicPr>
        <p:blipFill>
          <a:blip r:embed="rId5"/>
          <a:stretch>
            <a:fillRect/>
          </a:stretch>
        </p:blipFill>
        <p:spPr>
          <a:xfrm>
            <a:off x="-9523" y="0"/>
            <a:ext cx="166688" cy="6858000"/>
          </a:xfrm>
          <a:prstGeom prst="rect">
            <a:avLst/>
          </a:prstGeom>
        </p:spPr>
      </p:pic>
      <p:sp>
        <p:nvSpPr>
          <p:cNvPr id="42" name="roi-heading">
            <a:extLst>
              <a:ext uri="{FF2B5EF4-FFF2-40B4-BE49-F238E27FC236}">
                <a16:creationId xmlns:a16="http://schemas.microsoft.com/office/drawing/2014/main" id="{E8CEEAA8-BD07-47DA-B9A2-2DD30E57F615}"/>
              </a:ext>
            </a:extLst>
          </p:cNvPr>
          <p:cNvSpPr>
            <a:spLocks noGrp="1"/>
          </p:cNvSpPr>
          <p:nvPr/>
        </p:nvSpPr>
        <p:spPr>
          <a:xfrm>
            <a:off x="8977008" y="1845732"/>
            <a:ext cx="3028950" cy="323850"/>
          </a:xfrm>
          <a:prstGeom prst="rect">
            <a:avLst/>
          </a:prstGeom>
          <a:noFill/>
          <a:ln w="0">
            <a:noFill/>
          </a:ln>
        </p:spPr>
        <p:txBody>
          <a:bodyPr wrap="square" lIns="0" tIns="0" rIns="0" bIns="0" anchor="ctr">
            <a:normAutofit/>
          </a:bodyPr>
          <a:lstStyle/>
          <a:p>
            <a:pPr algn="l">
              <a:lnSpc>
                <a:spcPct val="105000"/>
              </a:lnSpc>
              <a:buNone/>
              <a:defRPr sz="1875" b="1" i="0">
                <a:solidFill>
                  <a:srgbClr val="182C61"/>
                </a:solidFill>
                <a:latin typeface="Open Sans"/>
                <a:ea typeface="Open Sans"/>
                <a:cs typeface="Open Sans"/>
              </a:defRPr>
            </a:pPr>
            <a:r>
              <a:rPr sz="1875" b="1" i="0">
                <a:solidFill>
                  <a:srgbClr val="182C61"/>
                </a:solidFill>
                <a:latin typeface="Open Sans"/>
                <a:ea typeface="Open Sans"/>
                <a:cs typeface="Open Sans"/>
              </a:rPr>
              <a:t>Typical ROI</a:t>
            </a:r>
          </a:p>
        </p:txBody>
      </p:sp>
      <p:sp>
        <p:nvSpPr>
          <p:cNvPr id="43" name="roi-1-surface">
            <a:extLst>
              <a:ext uri="{FF2B5EF4-FFF2-40B4-BE49-F238E27FC236}">
                <a16:creationId xmlns:a16="http://schemas.microsoft.com/office/drawing/2014/main" id="{4E04E9F0-D663-40B1-964C-8DC00EFEA6F5}"/>
              </a:ext>
            </a:extLst>
          </p:cNvPr>
          <p:cNvSpPr>
            <a:spLocks noGrp="1"/>
          </p:cNvSpPr>
          <p:nvPr/>
        </p:nvSpPr>
        <p:spPr>
          <a:xfrm>
            <a:off x="8977008" y="2264832"/>
            <a:ext cx="3028950" cy="542925"/>
          </a:xfrm>
          <a:prstGeom prst="roundRect">
            <a:avLst>
              <a:gd name="adj" fmla="val 24561"/>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45" name="roi-1-text">
            <a:extLst>
              <a:ext uri="{FF2B5EF4-FFF2-40B4-BE49-F238E27FC236}">
                <a16:creationId xmlns:a16="http://schemas.microsoft.com/office/drawing/2014/main" id="{9ECAADB9-FFD1-418D-9186-183F4B24F6C9}"/>
              </a:ext>
            </a:extLst>
          </p:cNvPr>
          <p:cNvSpPr>
            <a:spLocks noGrp="1"/>
          </p:cNvSpPr>
          <p:nvPr/>
        </p:nvSpPr>
        <p:spPr>
          <a:xfrm>
            <a:off x="9510408" y="2331507"/>
            <a:ext cx="2371725" cy="409575"/>
          </a:xfrm>
          <a:prstGeom prst="rect">
            <a:avLst/>
          </a:prstGeom>
          <a:noFill/>
          <a:ln w="0">
            <a:noFill/>
          </a:ln>
        </p:spPr>
        <p:txBody>
          <a:bodyPr wrap="square" lIns="0" tIns="0" rIns="0" bIns="0" anchor="ctr">
            <a:normAutofit/>
          </a:bodyPr>
          <a:lstStyle/>
          <a:p>
            <a:pPr algn="l">
              <a:lnSpc>
                <a:spcPct val="100000"/>
              </a:lnSpc>
              <a:buNone/>
              <a:defRPr sz="1200" b="1" i="0">
                <a:solidFill>
                  <a:srgbClr val="182C61"/>
                </a:solidFill>
                <a:latin typeface="Open Sans"/>
                <a:ea typeface="Open Sans"/>
                <a:cs typeface="Open Sans"/>
              </a:defRPr>
            </a:pPr>
            <a:r>
              <a:rPr sz="1200" b="1" i="0">
                <a:solidFill>
                  <a:srgbClr val="182C61"/>
                </a:solidFill>
                <a:latin typeface="Open Sans"/>
                <a:ea typeface="Open Sans"/>
                <a:cs typeface="Open Sans"/>
              </a:rPr>
              <a:t>Faster investigations</a:t>
            </a:r>
          </a:p>
        </p:txBody>
      </p:sp>
      <p:sp>
        <p:nvSpPr>
          <p:cNvPr id="46" name="roi-2-surface">
            <a:extLst>
              <a:ext uri="{FF2B5EF4-FFF2-40B4-BE49-F238E27FC236}">
                <a16:creationId xmlns:a16="http://schemas.microsoft.com/office/drawing/2014/main" id="{512F512F-913E-4AB0-B52A-BA463F6116D2}"/>
              </a:ext>
            </a:extLst>
          </p:cNvPr>
          <p:cNvSpPr>
            <a:spLocks noGrp="1"/>
          </p:cNvSpPr>
          <p:nvPr/>
        </p:nvSpPr>
        <p:spPr>
          <a:xfrm>
            <a:off x="8977008" y="2903007"/>
            <a:ext cx="3028950" cy="542925"/>
          </a:xfrm>
          <a:prstGeom prst="roundRect">
            <a:avLst>
              <a:gd name="adj" fmla="val 24561"/>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48" name="roi-2-text">
            <a:extLst>
              <a:ext uri="{FF2B5EF4-FFF2-40B4-BE49-F238E27FC236}">
                <a16:creationId xmlns:a16="http://schemas.microsoft.com/office/drawing/2014/main" id="{C1DA27DD-1DDF-4641-9D2B-A9E4CDEE460B}"/>
              </a:ext>
            </a:extLst>
          </p:cNvPr>
          <p:cNvSpPr>
            <a:spLocks noGrp="1"/>
          </p:cNvSpPr>
          <p:nvPr/>
        </p:nvSpPr>
        <p:spPr>
          <a:xfrm>
            <a:off x="9510408" y="2969682"/>
            <a:ext cx="2371725" cy="409575"/>
          </a:xfrm>
          <a:prstGeom prst="rect">
            <a:avLst/>
          </a:prstGeom>
          <a:noFill/>
          <a:ln w="0">
            <a:noFill/>
          </a:ln>
        </p:spPr>
        <p:txBody>
          <a:bodyPr wrap="square" lIns="0" tIns="0" rIns="0" bIns="0" anchor="ctr">
            <a:normAutofit/>
          </a:bodyPr>
          <a:lstStyle/>
          <a:p>
            <a:pPr algn="l">
              <a:lnSpc>
                <a:spcPct val="100000"/>
              </a:lnSpc>
              <a:buNone/>
              <a:defRPr sz="1200" b="1" i="0">
                <a:solidFill>
                  <a:srgbClr val="182C61"/>
                </a:solidFill>
                <a:latin typeface="Open Sans"/>
                <a:ea typeface="Open Sans"/>
                <a:cs typeface="Open Sans"/>
              </a:defRPr>
            </a:pPr>
            <a:r>
              <a:rPr sz="1200" b="1" i="0">
                <a:solidFill>
                  <a:srgbClr val="182C61"/>
                </a:solidFill>
                <a:latin typeface="Open Sans"/>
                <a:ea typeface="Open Sans"/>
                <a:cs typeface="Open Sans"/>
              </a:rPr>
              <a:t>Reduced manual reconciliation</a:t>
            </a:r>
          </a:p>
        </p:txBody>
      </p:sp>
      <p:sp>
        <p:nvSpPr>
          <p:cNvPr id="49" name="roi-3-surface">
            <a:extLst>
              <a:ext uri="{FF2B5EF4-FFF2-40B4-BE49-F238E27FC236}">
                <a16:creationId xmlns:a16="http://schemas.microsoft.com/office/drawing/2014/main" id="{E3BDCA20-D1C5-41FA-A843-5312821E2DC4}"/>
              </a:ext>
            </a:extLst>
          </p:cNvPr>
          <p:cNvSpPr>
            <a:spLocks noGrp="1"/>
          </p:cNvSpPr>
          <p:nvPr/>
        </p:nvSpPr>
        <p:spPr>
          <a:xfrm>
            <a:off x="8977008" y="3541182"/>
            <a:ext cx="3028950" cy="542925"/>
          </a:xfrm>
          <a:prstGeom prst="roundRect">
            <a:avLst>
              <a:gd name="adj" fmla="val 24561"/>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51" name="roi-3-text">
            <a:extLst>
              <a:ext uri="{FF2B5EF4-FFF2-40B4-BE49-F238E27FC236}">
                <a16:creationId xmlns:a16="http://schemas.microsoft.com/office/drawing/2014/main" id="{DFC363D4-0D73-48A0-ABFB-9EE6D48B45F3}"/>
              </a:ext>
            </a:extLst>
          </p:cNvPr>
          <p:cNvSpPr>
            <a:spLocks noGrp="1"/>
          </p:cNvSpPr>
          <p:nvPr/>
        </p:nvSpPr>
        <p:spPr>
          <a:xfrm>
            <a:off x="9510408" y="3607857"/>
            <a:ext cx="2371725" cy="409575"/>
          </a:xfrm>
          <a:prstGeom prst="rect">
            <a:avLst/>
          </a:prstGeom>
          <a:noFill/>
          <a:ln w="0">
            <a:noFill/>
          </a:ln>
        </p:spPr>
        <p:txBody>
          <a:bodyPr wrap="square" lIns="0" tIns="0" rIns="0" bIns="0" anchor="ctr">
            <a:normAutofit/>
          </a:bodyPr>
          <a:lstStyle/>
          <a:p>
            <a:pPr algn="l">
              <a:lnSpc>
                <a:spcPct val="100000"/>
              </a:lnSpc>
              <a:buNone/>
              <a:defRPr sz="1200" b="1" i="0">
                <a:solidFill>
                  <a:srgbClr val="182C61"/>
                </a:solidFill>
                <a:latin typeface="Open Sans"/>
                <a:ea typeface="Open Sans"/>
                <a:cs typeface="Open Sans"/>
              </a:defRPr>
            </a:pPr>
            <a:r>
              <a:rPr sz="1200" b="1" i="0">
                <a:solidFill>
                  <a:srgbClr val="182C61"/>
                </a:solidFill>
                <a:latin typeface="Open Sans"/>
                <a:ea typeface="Open Sans"/>
                <a:cs typeface="Open Sans"/>
              </a:rPr>
              <a:t>Improved report consistency</a:t>
            </a:r>
          </a:p>
        </p:txBody>
      </p:sp>
      <p:sp>
        <p:nvSpPr>
          <p:cNvPr id="52" name="roi-4-surface">
            <a:extLst>
              <a:ext uri="{FF2B5EF4-FFF2-40B4-BE49-F238E27FC236}">
                <a16:creationId xmlns:a16="http://schemas.microsoft.com/office/drawing/2014/main" id="{91BF7C92-92C5-41CA-85C6-7310E618835D}"/>
              </a:ext>
            </a:extLst>
          </p:cNvPr>
          <p:cNvSpPr>
            <a:spLocks noGrp="1"/>
          </p:cNvSpPr>
          <p:nvPr/>
        </p:nvSpPr>
        <p:spPr>
          <a:xfrm>
            <a:off x="8977008" y="4179357"/>
            <a:ext cx="3028950" cy="542925"/>
          </a:xfrm>
          <a:prstGeom prst="roundRect">
            <a:avLst>
              <a:gd name="adj" fmla="val 24561"/>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54" name="roi-4-text">
            <a:extLst>
              <a:ext uri="{FF2B5EF4-FFF2-40B4-BE49-F238E27FC236}">
                <a16:creationId xmlns:a16="http://schemas.microsoft.com/office/drawing/2014/main" id="{2AFC8556-D168-447B-9EEC-73DA68F26C57}"/>
              </a:ext>
            </a:extLst>
          </p:cNvPr>
          <p:cNvSpPr>
            <a:spLocks noGrp="1"/>
          </p:cNvSpPr>
          <p:nvPr/>
        </p:nvSpPr>
        <p:spPr>
          <a:xfrm>
            <a:off x="9510408" y="4246032"/>
            <a:ext cx="2371725" cy="409575"/>
          </a:xfrm>
          <a:prstGeom prst="rect">
            <a:avLst/>
          </a:prstGeom>
          <a:noFill/>
          <a:ln w="0">
            <a:noFill/>
          </a:ln>
        </p:spPr>
        <p:txBody>
          <a:bodyPr wrap="square" lIns="0" tIns="0" rIns="0" bIns="0" anchor="ctr">
            <a:normAutofit/>
          </a:bodyPr>
          <a:lstStyle/>
          <a:p>
            <a:pPr algn="l">
              <a:lnSpc>
                <a:spcPct val="100000"/>
              </a:lnSpc>
              <a:buNone/>
              <a:defRPr sz="1200" b="1" i="0">
                <a:solidFill>
                  <a:srgbClr val="182C61"/>
                </a:solidFill>
                <a:latin typeface="Open Sans"/>
                <a:ea typeface="Open Sans"/>
                <a:cs typeface="Open Sans"/>
              </a:defRPr>
            </a:pPr>
            <a:r>
              <a:rPr sz="1200" b="1" i="0">
                <a:solidFill>
                  <a:srgbClr val="182C61"/>
                </a:solidFill>
                <a:latin typeface="Open Sans"/>
                <a:ea typeface="Open Sans"/>
                <a:cs typeface="Open Sans"/>
              </a:rPr>
              <a:t>Faster AI adoption</a:t>
            </a:r>
          </a:p>
        </p:txBody>
      </p:sp>
      <p:sp>
        <p:nvSpPr>
          <p:cNvPr id="55" name="roi-5-surface">
            <a:extLst>
              <a:ext uri="{FF2B5EF4-FFF2-40B4-BE49-F238E27FC236}">
                <a16:creationId xmlns:a16="http://schemas.microsoft.com/office/drawing/2014/main" id="{FCFB956C-2A86-4EDE-91B1-A0C37BE14959}"/>
              </a:ext>
            </a:extLst>
          </p:cNvPr>
          <p:cNvSpPr>
            <a:spLocks noGrp="1"/>
          </p:cNvSpPr>
          <p:nvPr/>
        </p:nvSpPr>
        <p:spPr>
          <a:xfrm>
            <a:off x="8977008" y="4817532"/>
            <a:ext cx="3028950" cy="542925"/>
          </a:xfrm>
          <a:prstGeom prst="roundRect">
            <a:avLst>
              <a:gd name="adj" fmla="val 24561"/>
            </a:avLst>
          </a:prstGeom>
          <a:solidFill>
            <a:srgbClr val="F3F5F9"/>
          </a:solidFill>
          <a:ln w="9525">
            <a:solidFill>
              <a:srgbClr val="D8DFEC"/>
            </a:solidFill>
            <a:prstDash val="solid"/>
          </a:ln>
        </p:spPr>
        <p:style>
          <a:lnRef idx="0">
            <a:scrgbClr r="0" g="0" b="0"/>
          </a:lnRef>
          <a:fillRef idx="0">
            <a:scrgbClr r="0" g="0" b="0"/>
          </a:fillRef>
          <a:effectRef idx="0">
            <a:scrgbClr r="0" g="0" b="0"/>
          </a:effectRef>
          <a:fontRef idx="major"/>
        </p:style>
        <p:txBody>
          <a:bodyPr/>
          <a:lstStyle/>
          <a:p>
            <a:endParaRPr lang="en-US"/>
          </a:p>
        </p:txBody>
      </p:sp>
      <p:sp>
        <p:nvSpPr>
          <p:cNvPr id="57" name="roi-5-text">
            <a:extLst>
              <a:ext uri="{FF2B5EF4-FFF2-40B4-BE49-F238E27FC236}">
                <a16:creationId xmlns:a16="http://schemas.microsoft.com/office/drawing/2014/main" id="{6CBB3EB0-2587-493B-B144-FB470FEA8DD3}"/>
              </a:ext>
            </a:extLst>
          </p:cNvPr>
          <p:cNvSpPr>
            <a:spLocks noGrp="1"/>
          </p:cNvSpPr>
          <p:nvPr/>
        </p:nvSpPr>
        <p:spPr>
          <a:xfrm>
            <a:off x="9510408" y="4884207"/>
            <a:ext cx="2371725" cy="409575"/>
          </a:xfrm>
          <a:prstGeom prst="rect">
            <a:avLst/>
          </a:prstGeom>
          <a:noFill/>
          <a:ln w="0">
            <a:noFill/>
          </a:ln>
        </p:spPr>
        <p:txBody>
          <a:bodyPr wrap="square" lIns="0" tIns="0" rIns="0" bIns="0" anchor="ctr">
            <a:normAutofit/>
          </a:bodyPr>
          <a:lstStyle/>
          <a:p>
            <a:pPr algn="l">
              <a:lnSpc>
                <a:spcPct val="100000"/>
              </a:lnSpc>
              <a:buNone/>
              <a:defRPr sz="1050" b="1" i="0">
                <a:solidFill>
                  <a:srgbClr val="182C61"/>
                </a:solidFill>
                <a:latin typeface="Open Sans"/>
                <a:ea typeface="Open Sans"/>
                <a:cs typeface="Open Sans"/>
              </a:defRPr>
            </a:pPr>
            <a:r>
              <a:rPr sz="1050" b="1" i="0">
                <a:solidFill>
                  <a:srgbClr val="182C61"/>
                </a:solidFill>
                <a:latin typeface="Open Sans"/>
                <a:ea typeface="Open Sans"/>
                <a:cs typeface="Open Sans"/>
              </a:rPr>
              <a:t>Lower implementation risk through phased delivery</a:t>
            </a:r>
          </a:p>
        </p:txBody>
      </p:sp>
      <p:pic>
        <p:nvPicPr>
          <p:cNvPr id="86" name="Graphic 85"/>
          <p:cNvPicPr>
            <a:picLocks noChangeAspect="1"/>
          </p:cNvPicPr>
          <p:nvPr/>
        </p:nvPicPr>
        <p:blipFill>
          <a:blip>
            <a:extLst>
              <a:ext uri="{96DAC541-7B7A-43D3-8B79-37D633B846F1}">
                <asvg:svgBlip xmlns:asvg="http://schemas.microsoft.com/office/drawing/2016/SVG/main" r:embed="rId6"/>
              </a:ext>
            </a:extLst>
          </a:blip>
          <a:stretch/>
        </p:blipFill>
        <p:spPr>
          <a:xfrm>
            <a:off x="9072258" y="2355320"/>
            <a:ext cx="361950" cy="361950"/>
          </a:xfrm>
          <a:prstGeom prst="rect">
            <a:avLst/>
          </a:prstGeom>
        </p:spPr>
      </p:pic>
      <p:pic>
        <p:nvPicPr>
          <p:cNvPr id="87" name="Graphic 86"/>
          <p:cNvPicPr>
            <a:picLocks noChangeAspect="1"/>
          </p:cNvPicPr>
          <p:nvPr/>
        </p:nvPicPr>
        <p:blipFill>
          <a:blip>
            <a:extLst>
              <a:ext uri="{96DAC541-7B7A-43D3-8B79-37D633B846F1}">
                <asvg:svgBlip xmlns:asvg="http://schemas.microsoft.com/office/drawing/2016/SVG/main" r:embed="rId7"/>
              </a:ext>
            </a:extLst>
          </a:blip>
          <a:stretch/>
        </p:blipFill>
        <p:spPr>
          <a:xfrm>
            <a:off x="9072258" y="2993495"/>
            <a:ext cx="361950" cy="361950"/>
          </a:xfrm>
          <a:prstGeom prst="rect">
            <a:avLst/>
          </a:prstGeom>
        </p:spPr>
      </p:pic>
      <p:pic>
        <p:nvPicPr>
          <p:cNvPr id="88" name="Graphic 87"/>
          <p:cNvPicPr>
            <a:picLocks noChangeAspect="1"/>
          </p:cNvPicPr>
          <p:nvPr/>
        </p:nvPicPr>
        <p:blipFill>
          <a:blip>
            <a:extLst>
              <a:ext uri="{96DAC541-7B7A-43D3-8B79-37D633B846F1}">
                <asvg:svgBlip xmlns:asvg="http://schemas.microsoft.com/office/drawing/2016/SVG/main" r:embed="rId8"/>
              </a:ext>
            </a:extLst>
          </a:blip>
          <a:stretch/>
        </p:blipFill>
        <p:spPr>
          <a:xfrm>
            <a:off x="9072258" y="3631670"/>
            <a:ext cx="361950" cy="361950"/>
          </a:xfrm>
          <a:prstGeom prst="rect">
            <a:avLst/>
          </a:prstGeom>
        </p:spPr>
      </p:pic>
      <p:pic>
        <p:nvPicPr>
          <p:cNvPr id="89" name="Graphic 88"/>
          <p:cNvPicPr>
            <a:picLocks noChangeAspect="1"/>
          </p:cNvPicPr>
          <p:nvPr/>
        </p:nvPicPr>
        <p:blipFill>
          <a:blip>
            <a:extLst>
              <a:ext uri="{96DAC541-7B7A-43D3-8B79-37D633B846F1}">
                <asvg:svgBlip xmlns:asvg="http://schemas.microsoft.com/office/drawing/2016/SVG/main" r:embed="rId9"/>
              </a:ext>
            </a:extLst>
          </a:blip>
          <a:stretch/>
        </p:blipFill>
        <p:spPr>
          <a:xfrm>
            <a:off x="9072258" y="4269845"/>
            <a:ext cx="361950" cy="361950"/>
          </a:xfrm>
          <a:prstGeom prst="rect">
            <a:avLst/>
          </a:prstGeom>
        </p:spPr>
      </p:pic>
      <p:pic>
        <p:nvPicPr>
          <p:cNvPr id="90" name="Graphic 89"/>
          <p:cNvPicPr>
            <a:picLocks noChangeAspect="1"/>
          </p:cNvPicPr>
          <p:nvPr/>
        </p:nvPicPr>
        <p:blipFill>
          <a:blip>
            <a:extLst>
              <a:ext uri="{96DAC541-7B7A-43D3-8B79-37D633B846F1}">
                <asvg:svgBlip xmlns:asvg="http://schemas.microsoft.com/office/drawing/2016/SVG/main" r:embed="rId10"/>
              </a:ext>
            </a:extLst>
          </a:blip>
          <a:stretch/>
        </p:blipFill>
        <p:spPr>
          <a:xfrm>
            <a:off x="9072258" y="4908020"/>
            <a:ext cx="361950" cy="361950"/>
          </a:xfrm>
          <a:prstGeom prst="rect">
            <a:avLst/>
          </a:prstGeom>
        </p:spPr>
      </p:pic>
      <p:sp>
        <p:nvSpPr>
          <p:cNvPr id="2" name="Shape 3">
            <a:extLst>
              <a:ext uri="{FF2B5EF4-FFF2-40B4-BE49-F238E27FC236}">
                <a16:creationId xmlns:a16="http://schemas.microsoft.com/office/drawing/2014/main" id="{35E01DB3-B215-15B9-C29E-35F1D336B522}"/>
              </a:ext>
            </a:extLst>
          </p:cNvPr>
          <p:cNvSpPr/>
          <p:nvPr/>
        </p:nvSpPr>
        <p:spPr>
          <a:xfrm>
            <a:off x="427538" y="120800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22042696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0040"/>
            <a:ext cx="3840480" cy="201168"/>
          </a:xfrm>
          <a:prstGeom prst="rect">
            <a:avLst/>
          </a:prstGeom>
          <a:noFill/>
          <a:ln/>
        </p:spPr>
        <p:txBody>
          <a:bodyPr wrap="square" lIns="0" tIns="0" rIns="0" bIns="0" rtlCol="0" anchor="ctr"/>
          <a:lstStyle/>
          <a:p>
            <a:pPr marL="0" indent="0">
              <a:buNone/>
            </a:pPr>
            <a:endParaRPr lang="en-US" sz="800" b="1">
              <a:solidFill>
                <a:srgbClr val="FF7E00"/>
              </a:solidFill>
              <a:latin typeface="Open Sans"/>
              <a:ea typeface="Open Sans"/>
              <a:cs typeface="Open Sans"/>
            </a:endParaRPr>
          </a:p>
        </p:txBody>
      </p:sp>
      <p:sp>
        <p:nvSpPr>
          <p:cNvPr id="3" name="Text 1"/>
          <p:cNvSpPr/>
          <p:nvPr/>
        </p:nvSpPr>
        <p:spPr>
          <a:xfrm>
            <a:off x="594360" y="2697480"/>
            <a:ext cx="3154680" cy="438912"/>
          </a:xfrm>
          <a:prstGeom prst="rect">
            <a:avLst/>
          </a:prstGeom>
          <a:noFill/>
          <a:ln/>
        </p:spPr>
        <p:txBody>
          <a:bodyPr wrap="square" lIns="0" tIns="0" rIns="0" bIns="0" rtlCol="0" anchor="ctr"/>
          <a:lstStyle/>
          <a:p>
            <a:pPr marL="0" indent="0">
              <a:buNone/>
            </a:pPr>
            <a:r>
              <a:rPr lang="en-US" sz="2800" b="1">
                <a:solidFill>
                  <a:srgbClr val="182C61"/>
                </a:solidFill>
                <a:latin typeface="Montserrat" pitchFamily="34" charset="0"/>
                <a:ea typeface="Montserrat" pitchFamily="34" charset="-122"/>
                <a:cs typeface="Montserrat" pitchFamily="34" charset="-120"/>
              </a:rPr>
              <a:t>The Fabric IQ</a:t>
            </a:r>
            <a:endParaRPr lang="en-US" sz="2800" b="1">
              <a:solidFill>
                <a:srgbClr val="182C61"/>
              </a:solidFill>
            </a:endParaRPr>
          </a:p>
        </p:txBody>
      </p:sp>
      <p:sp>
        <p:nvSpPr>
          <p:cNvPr id="4" name="Text 2"/>
          <p:cNvSpPr/>
          <p:nvPr/>
        </p:nvSpPr>
        <p:spPr>
          <a:xfrm>
            <a:off x="594360" y="3291840"/>
            <a:ext cx="2743200" cy="438912"/>
          </a:xfrm>
          <a:prstGeom prst="rect">
            <a:avLst/>
          </a:prstGeom>
          <a:noFill/>
          <a:ln/>
        </p:spPr>
        <p:txBody>
          <a:bodyPr wrap="square" lIns="0" tIns="0" rIns="0" bIns="0" rtlCol="0" anchor="ctr"/>
          <a:lstStyle/>
          <a:p>
            <a:pPr marL="0" indent="0">
              <a:buNone/>
            </a:pPr>
            <a:r>
              <a:rPr lang="en-US" sz="2800" b="1">
                <a:solidFill>
                  <a:srgbClr val="FF7E00"/>
                </a:solidFill>
                <a:latin typeface="Montserrat"/>
              </a:rPr>
              <a:t>Advantage</a:t>
            </a:r>
            <a:endParaRPr lang="en-US" sz="2800"/>
          </a:p>
        </p:txBody>
      </p:sp>
      <p:sp>
        <p:nvSpPr>
          <p:cNvPr id="5" name="Shape 3"/>
          <p:cNvSpPr/>
          <p:nvPr/>
        </p:nvSpPr>
        <p:spPr>
          <a:xfrm>
            <a:off x="594360" y="3913632"/>
            <a:ext cx="1965960" cy="0"/>
          </a:xfrm>
          <a:prstGeom prst="line">
            <a:avLst/>
          </a:prstGeom>
          <a:noFill/>
          <a:ln w="29210">
            <a:solidFill>
              <a:srgbClr val="FF7E00"/>
            </a:solidFill>
            <a:prstDash val="solid"/>
          </a:ln>
        </p:spPr>
        <p:txBody>
          <a:bodyPr/>
          <a:lstStyle/>
          <a:p>
            <a:endParaRPr lang="en-IN" sz="1600"/>
          </a:p>
        </p:txBody>
      </p:sp>
      <p:sp>
        <p:nvSpPr>
          <p:cNvPr id="7" name="Shape 5"/>
          <p:cNvSpPr/>
          <p:nvPr/>
        </p:nvSpPr>
        <p:spPr>
          <a:xfrm>
            <a:off x="4282440" y="1207008"/>
            <a:ext cx="603504" cy="603504"/>
          </a:xfrm>
          <a:prstGeom prst="roundRect">
            <a:avLst>
              <a:gd name="adj" fmla="val 18182"/>
            </a:avLst>
          </a:prstGeom>
          <a:solidFill>
            <a:srgbClr val="182C61"/>
          </a:solidFill>
          <a:ln w="13970">
            <a:noFill/>
            <a:prstDash val="solid"/>
          </a:ln>
        </p:spPr>
        <p:txBody>
          <a:bodyPr/>
          <a:lstStyle/>
          <a:p>
            <a:endParaRPr lang="en-IN" sz="1600"/>
          </a:p>
        </p:txBody>
      </p:sp>
      <p:sp>
        <p:nvSpPr>
          <p:cNvPr id="8" name="Text 6"/>
          <p:cNvSpPr/>
          <p:nvPr/>
        </p:nvSpPr>
        <p:spPr>
          <a:xfrm>
            <a:off x="4300728" y="1316736"/>
            <a:ext cx="566928" cy="310896"/>
          </a:xfrm>
          <a:prstGeom prst="rect">
            <a:avLst/>
          </a:prstGeom>
          <a:noFill/>
          <a:ln/>
        </p:spPr>
        <p:txBody>
          <a:bodyPr wrap="square" lIns="0" tIns="0" rIns="0" bIns="0" rtlCol="0" anchor="ctr"/>
          <a:lstStyle/>
          <a:p>
            <a:pPr marL="0" indent="0" algn="ctr">
              <a:buNone/>
            </a:pPr>
            <a:r>
              <a:rPr lang="en-US">
                <a:solidFill>
                  <a:srgbClr val="FFFFFF"/>
                </a:solidFill>
                <a:latin typeface="Segoe UI Symbol" pitchFamily="34" charset="0"/>
                <a:ea typeface="Segoe UI Symbol" pitchFamily="34" charset="-122"/>
                <a:cs typeface="Segoe UI Symbol" pitchFamily="34" charset="-120"/>
              </a:rPr>
              <a:t>◉</a:t>
            </a:r>
            <a:endParaRPr lang="en-US"/>
          </a:p>
        </p:txBody>
      </p:sp>
      <p:sp>
        <p:nvSpPr>
          <p:cNvPr id="9" name="Shape 7"/>
          <p:cNvSpPr/>
          <p:nvPr/>
        </p:nvSpPr>
        <p:spPr>
          <a:xfrm>
            <a:off x="4949952" y="1124712"/>
            <a:ext cx="6309360" cy="768096"/>
          </a:xfrm>
          <a:prstGeom prst="roundRect">
            <a:avLst>
              <a:gd name="adj" fmla="val 11905"/>
            </a:avLst>
          </a:prstGeom>
          <a:solidFill>
            <a:srgbClr val="FFFFFF">
              <a:alpha val="98000"/>
            </a:srgbClr>
          </a:solidFill>
          <a:ln w="19050">
            <a:solidFill>
              <a:srgbClr val="FF7E00"/>
            </a:solidFill>
            <a:prstDash val="solid"/>
          </a:ln>
          <a:effectLst>
            <a:outerShdw blurRad="25400" dist="12700" dir="2700000" algn="bl" rotWithShape="0">
              <a:srgbClr val="000000">
                <a:alpha val="18000"/>
              </a:srgbClr>
            </a:outerShdw>
          </a:effectLst>
        </p:spPr>
        <p:txBody>
          <a:bodyPr/>
          <a:lstStyle/>
          <a:p>
            <a:endParaRPr lang="en-IN" sz="1600"/>
          </a:p>
        </p:txBody>
      </p:sp>
      <p:sp>
        <p:nvSpPr>
          <p:cNvPr id="10" name="Shape 8"/>
          <p:cNvSpPr/>
          <p:nvPr/>
        </p:nvSpPr>
        <p:spPr>
          <a:xfrm>
            <a:off x="4949952" y="1737360"/>
            <a:ext cx="6309360" cy="155448"/>
          </a:xfrm>
          <a:prstGeom prst="rect">
            <a:avLst/>
          </a:prstGeom>
          <a:solidFill>
            <a:srgbClr val="FF7E00"/>
          </a:solidFill>
          <a:ln w="12700">
            <a:solidFill>
              <a:srgbClr val="FF7E00">
                <a:alpha val="0"/>
              </a:srgbClr>
            </a:solidFill>
            <a:prstDash val="solid"/>
          </a:ln>
        </p:spPr>
        <p:txBody>
          <a:bodyPr/>
          <a:lstStyle/>
          <a:p>
            <a:endParaRPr lang="en-IN" sz="1600"/>
          </a:p>
        </p:txBody>
      </p:sp>
      <p:sp>
        <p:nvSpPr>
          <p:cNvPr id="11" name="Text 9"/>
          <p:cNvSpPr/>
          <p:nvPr/>
        </p:nvSpPr>
        <p:spPr>
          <a:xfrm>
            <a:off x="5260848" y="1335024"/>
            <a:ext cx="5715000" cy="292608"/>
          </a:xfrm>
          <a:prstGeom prst="rect">
            <a:avLst/>
          </a:prstGeom>
          <a:noFill/>
          <a:ln/>
        </p:spPr>
        <p:txBody>
          <a:bodyPr wrap="square" lIns="0" tIns="0" rIns="0" bIns="0" rtlCol="0" anchor="ctr">
            <a:normAutofit/>
          </a:bodyPr>
          <a:lstStyle/>
          <a:p>
            <a:pPr marL="0" indent="0">
              <a:buNone/>
            </a:pPr>
            <a:r>
              <a:rPr lang="en-US" sz="1600" b="1">
                <a:solidFill>
                  <a:srgbClr val="0D1B3F"/>
                </a:solidFill>
                <a:latin typeface="Open Sans" pitchFamily="34" charset="0"/>
                <a:ea typeface="Open Sans" pitchFamily="34" charset="-122"/>
                <a:cs typeface="Open Sans" pitchFamily="34" charset="-120"/>
              </a:rPr>
              <a:t>Layered on top of a unified data foundation</a:t>
            </a:r>
            <a:endParaRPr lang="en-US" sz="1600"/>
          </a:p>
        </p:txBody>
      </p:sp>
      <p:sp>
        <p:nvSpPr>
          <p:cNvPr id="12" name="Shape 10"/>
          <p:cNvSpPr/>
          <p:nvPr/>
        </p:nvSpPr>
        <p:spPr>
          <a:xfrm>
            <a:off x="4282440" y="2212848"/>
            <a:ext cx="603504" cy="603504"/>
          </a:xfrm>
          <a:prstGeom prst="roundRect">
            <a:avLst>
              <a:gd name="adj" fmla="val 18182"/>
            </a:avLst>
          </a:prstGeom>
          <a:solidFill>
            <a:srgbClr val="182C61"/>
          </a:solidFill>
          <a:ln w="13970">
            <a:noFill/>
            <a:prstDash val="solid"/>
          </a:ln>
        </p:spPr>
        <p:txBody>
          <a:bodyPr/>
          <a:lstStyle/>
          <a:p>
            <a:endParaRPr lang="en-IN" sz="1600"/>
          </a:p>
        </p:txBody>
      </p:sp>
      <p:sp>
        <p:nvSpPr>
          <p:cNvPr id="13" name="Text 11"/>
          <p:cNvSpPr/>
          <p:nvPr/>
        </p:nvSpPr>
        <p:spPr>
          <a:xfrm>
            <a:off x="4300728" y="2322576"/>
            <a:ext cx="566928" cy="310896"/>
          </a:xfrm>
          <a:prstGeom prst="rect">
            <a:avLst/>
          </a:prstGeom>
          <a:noFill/>
          <a:ln/>
        </p:spPr>
        <p:txBody>
          <a:bodyPr wrap="square" lIns="0" tIns="0" rIns="0" bIns="0" rtlCol="0" anchor="ctr"/>
          <a:lstStyle/>
          <a:p>
            <a:pPr marL="0" indent="0" algn="ctr">
              <a:buNone/>
            </a:pPr>
            <a:r>
              <a:rPr lang="en-US">
                <a:solidFill>
                  <a:srgbClr val="FFFFFF"/>
                </a:solidFill>
                <a:latin typeface="Segoe UI Symbol" pitchFamily="34" charset="0"/>
                <a:ea typeface="Segoe UI Symbol" pitchFamily="34" charset="-122"/>
                <a:cs typeface="Segoe UI Symbol" pitchFamily="34" charset="-120"/>
              </a:rPr>
              <a:t>▦</a:t>
            </a:r>
            <a:endParaRPr lang="en-US"/>
          </a:p>
        </p:txBody>
      </p:sp>
      <p:sp>
        <p:nvSpPr>
          <p:cNvPr id="14" name="Shape 12"/>
          <p:cNvSpPr/>
          <p:nvPr/>
        </p:nvSpPr>
        <p:spPr>
          <a:xfrm>
            <a:off x="4949952" y="2130552"/>
            <a:ext cx="6309360" cy="768096"/>
          </a:xfrm>
          <a:prstGeom prst="roundRect">
            <a:avLst>
              <a:gd name="adj" fmla="val 11905"/>
            </a:avLst>
          </a:prstGeom>
          <a:solidFill>
            <a:srgbClr val="FFFFFF">
              <a:alpha val="98000"/>
            </a:srgbClr>
          </a:solidFill>
          <a:ln w="19050">
            <a:solidFill>
              <a:srgbClr val="FF7E00"/>
            </a:solidFill>
            <a:prstDash val="solid"/>
          </a:ln>
          <a:effectLst>
            <a:outerShdw blurRad="25400" dist="12700" dir="2700000" algn="bl" rotWithShape="0">
              <a:srgbClr val="000000">
                <a:alpha val="18000"/>
              </a:srgbClr>
            </a:outerShdw>
          </a:effectLst>
        </p:spPr>
        <p:txBody>
          <a:bodyPr/>
          <a:lstStyle/>
          <a:p>
            <a:endParaRPr lang="en-IN" sz="1600"/>
          </a:p>
        </p:txBody>
      </p:sp>
      <p:sp>
        <p:nvSpPr>
          <p:cNvPr id="15" name="Shape 13"/>
          <p:cNvSpPr/>
          <p:nvPr/>
        </p:nvSpPr>
        <p:spPr>
          <a:xfrm>
            <a:off x="4949952" y="2743200"/>
            <a:ext cx="6309360" cy="155448"/>
          </a:xfrm>
          <a:prstGeom prst="rect">
            <a:avLst/>
          </a:prstGeom>
          <a:solidFill>
            <a:srgbClr val="FF7E00"/>
          </a:solidFill>
          <a:ln w="12700">
            <a:solidFill>
              <a:srgbClr val="FF7E00">
                <a:alpha val="0"/>
              </a:srgbClr>
            </a:solidFill>
            <a:prstDash val="solid"/>
          </a:ln>
        </p:spPr>
        <p:txBody>
          <a:bodyPr/>
          <a:lstStyle/>
          <a:p>
            <a:endParaRPr lang="en-IN" sz="1600"/>
          </a:p>
        </p:txBody>
      </p:sp>
      <p:sp>
        <p:nvSpPr>
          <p:cNvPr id="16" name="Text 14"/>
          <p:cNvSpPr/>
          <p:nvPr/>
        </p:nvSpPr>
        <p:spPr>
          <a:xfrm>
            <a:off x="5260848" y="2340864"/>
            <a:ext cx="5715000" cy="292608"/>
          </a:xfrm>
          <a:prstGeom prst="rect">
            <a:avLst/>
          </a:prstGeom>
          <a:noFill/>
          <a:ln/>
        </p:spPr>
        <p:txBody>
          <a:bodyPr wrap="square" lIns="0" tIns="0" rIns="0" bIns="0" rtlCol="0" anchor="ctr">
            <a:normAutofit/>
          </a:bodyPr>
          <a:lstStyle/>
          <a:p>
            <a:pPr marL="0" indent="0">
              <a:buNone/>
            </a:pPr>
            <a:r>
              <a:rPr lang="en-US" sz="1600" b="1">
                <a:solidFill>
                  <a:srgbClr val="0D1B3F"/>
                </a:solidFill>
                <a:latin typeface="Open Sans" pitchFamily="34" charset="0"/>
                <a:ea typeface="Open Sans" pitchFamily="34" charset="-122"/>
                <a:cs typeface="Open Sans" pitchFamily="34" charset="-120"/>
              </a:rPr>
              <a:t>Millions of Power BI models to jumpstart ontology</a:t>
            </a:r>
            <a:endParaRPr lang="en-US" sz="1600"/>
          </a:p>
        </p:txBody>
      </p:sp>
      <p:sp>
        <p:nvSpPr>
          <p:cNvPr id="17" name="Shape 15"/>
          <p:cNvSpPr/>
          <p:nvPr/>
        </p:nvSpPr>
        <p:spPr>
          <a:xfrm>
            <a:off x="4282440" y="3218688"/>
            <a:ext cx="603504" cy="603504"/>
          </a:xfrm>
          <a:prstGeom prst="roundRect">
            <a:avLst>
              <a:gd name="adj" fmla="val 18182"/>
            </a:avLst>
          </a:prstGeom>
          <a:solidFill>
            <a:srgbClr val="182C61"/>
          </a:solidFill>
          <a:ln w="13970">
            <a:noFill/>
            <a:prstDash val="solid"/>
          </a:ln>
        </p:spPr>
        <p:txBody>
          <a:bodyPr/>
          <a:lstStyle/>
          <a:p>
            <a:endParaRPr lang="en-IN" sz="1600"/>
          </a:p>
        </p:txBody>
      </p:sp>
      <p:sp>
        <p:nvSpPr>
          <p:cNvPr id="18" name="Text 16"/>
          <p:cNvSpPr/>
          <p:nvPr/>
        </p:nvSpPr>
        <p:spPr>
          <a:xfrm>
            <a:off x="4300728" y="3328416"/>
            <a:ext cx="566928" cy="310896"/>
          </a:xfrm>
          <a:prstGeom prst="rect">
            <a:avLst/>
          </a:prstGeom>
          <a:noFill/>
          <a:ln/>
        </p:spPr>
        <p:txBody>
          <a:bodyPr wrap="square" lIns="0" tIns="0" rIns="0" bIns="0" rtlCol="0" anchor="ctr"/>
          <a:lstStyle/>
          <a:p>
            <a:pPr marL="0" indent="0" algn="ctr">
              <a:buNone/>
            </a:pPr>
            <a:r>
              <a:rPr lang="en-US">
                <a:solidFill>
                  <a:srgbClr val="FFFFFF"/>
                </a:solidFill>
                <a:latin typeface="Segoe UI Symbol" pitchFamily="34" charset="0"/>
                <a:ea typeface="Segoe UI Symbol" pitchFamily="34" charset="-122"/>
                <a:cs typeface="Segoe UI Symbol" pitchFamily="34" charset="-120"/>
              </a:rPr>
              <a:t>◌</a:t>
            </a:r>
            <a:endParaRPr lang="en-US"/>
          </a:p>
        </p:txBody>
      </p:sp>
      <p:sp>
        <p:nvSpPr>
          <p:cNvPr id="19" name="Shape 17"/>
          <p:cNvSpPr/>
          <p:nvPr/>
        </p:nvSpPr>
        <p:spPr>
          <a:xfrm>
            <a:off x="4949952" y="3136392"/>
            <a:ext cx="6309360" cy="768096"/>
          </a:xfrm>
          <a:prstGeom prst="roundRect">
            <a:avLst>
              <a:gd name="adj" fmla="val 11905"/>
            </a:avLst>
          </a:prstGeom>
          <a:solidFill>
            <a:srgbClr val="FFFFFF">
              <a:alpha val="98000"/>
            </a:srgbClr>
          </a:solidFill>
          <a:ln w="19050">
            <a:solidFill>
              <a:srgbClr val="FF7E00"/>
            </a:solidFill>
            <a:prstDash val="solid"/>
          </a:ln>
          <a:effectLst>
            <a:outerShdw blurRad="25400" dist="12700" dir="2700000" algn="bl" rotWithShape="0">
              <a:srgbClr val="000000">
                <a:alpha val="18000"/>
              </a:srgbClr>
            </a:outerShdw>
          </a:effectLst>
        </p:spPr>
        <p:txBody>
          <a:bodyPr/>
          <a:lstStyle/>
          <a:p>
            <a:endParaRPr lang="en-IN" sz="1600"/>
          </a:p>
        </p:txBody>
      </p:sp>
      <p:sp>
        <p:nvSpPr>
          <p:cNvPr id="20" name="Shape 18"/>
          <p:cNvSpPr/>
          <p:nvPr/>
        </p:nvSpPr>
        <p:spPr>
          <a:xfrm>
            <a:off x="4949952" y="3749040"/>
            <a:ext cx="6309360" cy="155448"/>
          </a:xfrm>
          <a:prstGeom prst="rect">
            <a:avLst/>
          </a:prstGeom>
          <a:solidFill>
            <a:srgbClr val="FF7E00"/>
          </a:solidFill>
          <a:ln w="12700">
            <a:solidFill>
              <a:srgbClr val="FF7E00">
                <a:alpha val="0"/>
              </a:srgbClr>
            </a:solidFill>
            <a:prstDash val="solid"/>
          </a:ln>
        </p:spPr>
        <p:txBody>
          <a:bodyPr/>
          <a:lstStyle/>
          <a:p>
            <a:endParaRPr lang="en-IN" sz="1600"/>
          </a:p>
        </p:txBody>
      </p:sp>
      <p:sp>
        <p:nvSpPr>
          <p:cNvPr id="21" name="Text 19"/>
          <p:cNvSpPr/>
          <p:nvPr/>
        </p:nvSpPr>
        <p:spPr>
          <a:xfrm>
            <a:off x="5260848" y="3346704"/>
            <a:ext cx="5715000" cy="292608"/>
          </a:xfrm>
          <a:prstGeom prst="rect">
            <a:avLst/>
          </a:prstGeom>
          <a:noFill/>
          <a:ln/>
        </p:spPr>
        <p:txBody>
          <a:bodyPr wrap="square" lIns="0" tIns="0" rIns="0" bIns="0" rtlCol="0" anchor="ctr">
            <a:normAutofit/>
          </a:bodyPr>
          <a:lstStyle/>
          <a:p>
            <a:pPr marL="0" indent="0">
              <a:buNone/>
            </a:pPr>
            <a:r>
              <a:rPr lang="en-US" sz="1600" b="1">
                <a:solidFill>
                  <a:srgbClr val="0D1B3F"/>
                </a:solidFill>
                <a:latin typeface="Open Sans" pitchFamily="34" charset="0"/>
                <a:ea typeface="Open Sans" pitchFamily="34" charset="-122"/>
                <a:cs typeface="Open Sans" pitchFamily="34" charset="-120"/>
              </a:rPr>
              <a:t>Native real-time platform for live business context</a:t>
            </a:r>
            <a:endParaRPr lang="en-US" sz="1600"/>
          </a:p>
        </p:txBody>
      </p:sp>
      <p:sp>
        <p:nvSpPr>
          <p:cNvPr id="22" name="Shape 20"/>
          <p:cNvSpPr/>
          <p:nvPr/>
        </p:nvSpPr>
        <p:spPr>
          <a:xfrm>
            <a:off x="4282440" y="4224528"/>
            <a:ext cx="603504" cy="603504"/>
          </a:xfrm>
          <a:prstGeom prst="roundRect">
            <a:avLst>
              <a:gd name="adj" fmla="val 18182"/>
            </a:avLst>
          </a:prstGeom>
          <a:solidFill>
            <a:srgbClr val="182C61"/>
          </a:solidFill>
          <a:ln w="13970">
            <a:noFill/>
            <a:prstDash val="solid"/>
          </a:ln>
        </p:spPr>
        <p:txBody>
          <a:bodyPr/>
          <a:lstStyle/>
          <a:p>
            <a:endParaRPr lang="en-IN" sz="1600"/>
          </a:p>
        </p:txBody>
      </p:sp>
      <p:sp>
        <p:nvSpPr>
          <p:cNvPr id="23" name="Text 21"/>
          <p:cNvSpPr/>
          <p:nvPr/>
        </p:nvSpPr>
        <p:spPr>
          <a:xfrm>
            <a:off x="4300728" y="4334256"/>
            <a:ext cx="566928" cy="310896"/>
          </a:xfrm>
          <a:prstGeom prst="rect">
            <a:avLst/>
          </a:prstGeom>
          <a:noFill/>
          <a:ln/>
        </p:spPr>
        <p:txBody>
          <a:bodyPr wrap="square" lIns="0" tIns="0" rIns="0" bIns="0" rtlCol="0" anchor="ctr"/>
          <a:lstStyle/>
          <a:p>
            <a:pPr marL="0" indent="0" algn="ctr">
              <a:buNone/>
            </a:pPr>
            <a:r>
              <a:rPr lang="en-US">
                <a:solidFill>
                  <a:srgbClr val="FFFFFF"/>
                </a:solidFill>
                <a:latin typeface="Segoe UI Symbol" pitchFamily="34" charset="0"/>
                <a:ea typeface="Segoe UI Symbol" pitchFamily="34" charset="-122"/>
                <a:cs typeface="Segoe UI Symbol" pitchFamily="34" charset="-120"/>
              </a:rPr>
              <a:t>➜</a:t>
            </a:r>
            <a:endParaRPr lang="en-US"/>
          </a:p>
        </p:txBody>
      </p:sp>
      <p:sp>
        <p:nvSpPr>
          <p:cNvPr id="24" name="Shape 22"/>
          <p:cNvSpPr/>
          <p:nvPr/>
        </p:nvSpPr>
        <p:spPr>
          <a:xfrm>
            <a:off x="4949952" y="4142232"/>
            <a:ext cx="6309360" cy="768096"/>
          </a:xfrm>
          <a:prstGeom prst="roundRect">
            <a:avLst>
              <a:gd name="adj" fmla="val 11905"/>
            </a:avLst>
          </a:prstGeom>
          <a:solidFill>
            <a:srgbClr val="FFFFFF">
              <a:alpha val="98000"/>
            </a:srgbClr>
          </a:solidFill>
          <a:ln w="19050">
            <a:solidFill>
              <a:srgbClr val="FF7E00"/>
            </a:solidFill>
            <a:prstDash val="solid"/>
          </a:ln>
          <a:effectLst>
            <a:outerShdw blurRad="25400" dist="12700" dir="2700000" algn="bl" rotWithShape="0">
              <a:srgbClr val="000000">
                <a:alpha val="18000"/>
              </a:srgbClr>
            </a:outerShdw>
          </a:effectLst>
        </p:spPr>
        <p:txBody>
          <a:bodyPr/>
          <a:lstStyle/>
          <a:p>
            <a:endParaRPr lang="en-IN" sz="1600"/>
          </a:p>
        </p:txBody>
      </p:sp>
      <p:sp>
        <p:nvSpPr>
          <p:cNvPr id="25" name="Shape 23"/>
          <p:cNvSpPr/>
          <p:nvPr/>
        </p:nvSpPr>
        <p:spPr>
          <a:xfrm>
            <a:off x="4949952" y="4754880"/>
            <a:ext cx="6309360" cy="155448"/>
          </a:xfrm>
          <a:prstGeom prst="rect">
            <a:avLst/>
          </a:prstGeom>
          <a:solidFill>
            <a:srgbClr val="FF7E00"/>
          </a:solidFill>
          <a:ln w="12700">
            <a:solidFill>
              <a:srgbClr val="FF7E00">
                <a:alpha val="0"/>
              </a:srgbClr>
            </a:solidFill>
            <a:prstDash val="solid"/>
          </a:ln>
        </p:spPr>
        <p:txBody>
          <a:bodyPr/>
          <a:lstStyle/>
          <a:p>
            <a:endParaRPr lang="en-IN" sz="1600"/>
          </a:p>
        </p:txBody>
      </p:sp>
      <p:sp>
        <p:nvSpPr>
          <p:cNvPr id="26" name="Text 24"/>
          <p:cNvSpPr/>
          <p:nvPr/>
        </p:nvSpPr>
        <p:spPr>
          <a:xfrm>
            <a:off x="5260848" y="4352544"/>
            <a:ext cx="5715000" cy="292608"/>
          </a:xfrm>
          <a:prstGeom prst="rect">
            <a:avLst/>
          </a:prstGeom>
          <a:noFill/>
          <a:ln/>
        </p:spPr>
        <p:txBody>
          <a:bodyPr wrap="square" lIns="0" tIns="0" rIns="0" bIns="0" rtlCol="0" anchor="ctr">
            <a:normAutofit/>
          </a:bodyPr>
          <a:lstStyle/>
          <a:p>
            <a:pPr marL="0" indent="0">
              <a:buNone/>
            </a:pPr>
            <a:r>
              <a:rPr lang="en-US" sz="1600" b="1">
                <a:solidFill>
                  <a:srgbClr val="0D1B3F"/>
                </a:solidFill>
                <a:latin typeface="Open Sans" pitchFamily="34" charset="0"/>
                <a:ea typeface="Open Sans" pitchFamily="34" charset="-122"/>
                <a:cs typeface="Open Sans" pitchFamily="34" charset="-120"/>
              </a:rPr>
              <a:t>Microsoft 365 &amp; Microsoft Foundry integration</a:t>
            </a:r>
            <a:endParaRPr lang="en-US" sz="1600"/>
          </a:p>
        </p:txBody>
      </p:sp>
      <p:sp>
        <p:nvSpPr>
          <p:cNvPr id="27" name="Shape 25"/>
          <p:cNvSpPr/>
          <p:nvPr/>
        </p:nvSpPr>
        <p:spPr>
          <a:xfrm>
            <a:off x="4282440" y="5230368"/>
            <a:ext cx="603504" cy="603504"/>
          </a:xfrm>
          <a:prstGeom prst="roundRect">
            <a:avLst>
              <a:gd name="adj" fmla="val 18182"/>
            </a:avLst>
          </a:prstGeom>
          <a:solidFill>
            <a:srgbClr val="182C61"/>
          </a:solidFill>
          <a:ln w="13970">
            <a:noFill/>
            <a:prstDash val="solid"/>
          </a:ln>
        </p:spPr>
        <p:txBody>
          <a:bodyPr/>
          <a:lstStyle/>
          <a:p>
            <a:endParaRPr lang="en-IN" sz="1600"/>
          </a:p>
        </p:txBody>
      </p:sp>
      <p:sp>
        <p:nvSpPr>
          <p:cNvPr id="28" name="Text 26"/>
          <p:cNvSpPr/>
          <p:nvPr/>
        </p:nvSpPr>
        <p:spPr>
          <a:xfrm>
            <a:off x="4300728" y="5340096"/>
            <a:ext cx="566928" cy="310896"/>
          </a:xfrm>
          <a:prstGeom prst="rect">
            <a:avLst/>
          </a:prstGeom>
          <a:noFill/>
          <a:ln/>
        </p:spPr>
        <p:txBody>
          <a:bodyPr wrap="square" lIns="0" tIns="0" rIns="0" bIns="0" rtlCol="0" anchor="ctr"/>
          <a:lstStyle/>
          <a:p>
            <a:pPr marL="0" indent="0" algn="ctr">
              <a:buNone/>
            </a:pPr>
            <a:r>
              <a:rPr lang="en-US">
                <a:solidFill>
                  <a:srgbClr val="FFFFFF"/>
                </a:solidFill>
                <a:latin typeface="Segoe UI Symbol" pitchFamily="34" charset="0"/>
                <a:ea typeface="Segoe UI Symbol" pitchFamily="34" charset="-122"/>
                <a:cs typeface="Segoe UI Symbol" pitchFamily="34" charset="-120"/>
              </a:rPr>
              <a:t>◒</a:t>
            </a:r>
            <a:endParaRPr lang="en-US"/>
          </a:p>
        </p:txBody>
      </p:sp>
      <p:sp>
        <p:nvSpPr>
          <p:cNvPr id="29" name="Shape 27"/>
          <p:cNvSpPr/>
          <p:nvPr/>
        </p:nvSpPr>
        <p:spPr>
          <a:xfrm>
            <a:off x="4949952" y="5148072"/>
            <a:ext cx="6309360" cy="768096"/>
          </a:xfrm>
          <a:prstGeom prst="roundRect">
            <a:avLst>
              <a:gd name="adj" fmla="val 11905"/>
            </a:avLst>
          </a:prstGeom>
          <a:solidFill>
            <a:srgbClr val="FFFFFF">
              <a:alpha val="98000"/>
            </a:srgbClr>
          </a:solidFill>
          <a:ln w="19050">
            <a:solidFill>
              <a:srgbClr val="FF7E00"/>
            </a:solidFill>
            <a:prstDash val="solid"/>
          </a:ln>
          <a:effectLst>
            <a:outerShdw blurRad="25400" dist="12700" dir="2700000" algn="bl" rotWithShape="0">
              <a:srgbClr val="000000">
                <a:alpha val="18000"/>
              </a:srgbClr>
            </a:outerShdw>
          </a:effectLst>
        </p:spPr>
        <p:txBody>
          <a:bodyPr/>
          <a:lstStyle/>
          <a:p>
            <a:endParaRPr lang="en-IN" sz="1600"/>
          </a:p>
        </p:txBody>
      </p:sp>
      <p:sp>
        <p:nvSpPr>
          <p:cNvPr id="30" name="Shape 28"/>
          <p:cNvSpPr/>
          <p:nvPr/>
        </p:nvSpPr>
        <p:spPr>
          <a:xfrm>
            <a:off x="4949952" y="5760720"/>
            <a:ext cx="6309360" cy="155448"/>
          </a:xfrm>
          <a:prstGeom prst="rect">
            <a:avLst/>
          </a:prstGeom>
          <a:solidFill>
            <a:srgbClr val="FF7E00"/>
          </a:solidFill>
          <a:ln w="12700">
            <a:solidFill>
              <a:srgbClr val="FF7E00">
                <a:alpha val="0"/>
              </a:srgbClr>
            </a:solidFill>
            <a:prstDash val="solid"/>
          </a:ln>
        </p:spPr>
        <p:txBody>
          <a:bodyPr/>
          <a:lstStyle/>
          <a:p>
            <a:endParaRPr lang="en-IN" sz="1600"/>
          </a:p>
        </p:txBody>
      </p:sp>
      <p:sp>
        <p:nvSpPr>
          <p:cNvPr id="31" name="Text 29"/>
          <p:cNvSpPr/>
          <p:nvPr/>
        </p:nvSpPr>
        <p:spPr>
          <a:xfrm>
            <a:off x="5260848" y="5358384"/>
            <a:ext cx="5715000" cy="292608"/>
          </a:xfrm>
          <a:prstGeom prst="rect">
            <a:avLst/>
          </a:prstGeom>
          <a:noFill/>
          <a:ln/>
        </p:spPr>
        <p:txBody>
          <a:bodyPr wrap="square" lIns="0" tIns="0" rIns="0" bIns="0" rtlCol="0" anchor="ctr">
            <a:normAutofit/>
          </a:bodyPr>
          <a:lstStyle/>
          <a:p>
            <a:pPr marL="0" indent="0">
              <a:buNone/>
            </a:pPr>
            <a:r>
              <a:rPr lang="en-US" sz="1600" b="1">
                <a:solidFill>
                  <a:srgbClr val="0D1B3F"/>
                </a:solidFill>
                <a:latin typeface="Open Sans" pitchFamily="34" charset="0"/>
                <a:ea typeface="Open Sans" pitchFamily="34" charset="-122"/>
                <a:cs typeface="Open Sans" pitchFamily="34" charset="-120"/>
              </a:rPr>
              <a:t>Business agility from visual no-code modeling tools</a:t>
            </a:r>
            <a:endParaRPr lang="en-US" sz="1600"/>
          </a:p>
        </p:txBody>
      </p:sp>
      <p:sp>
        <p:nvSpPr>
          <p:cNvPr id="32" name="Shape 30"/>
          <p:cNvSpPr/>
          <p:nvPr/>
        </p:nvSpPr>
        <p:spPr>
          <a:xfrm>
            <a:off x="3825240" y="1124712"/>
            <a:ext cx="0" cy="4782312"/>
          </a:xfrm>
          <a:prstGeom prst="line">
            <a:avLst/>
          </a:prstGeom>
          <a:noFill/>
          <a:ln w="17780">
            <a:solidFill>
              <a:srgbClr val="FF7E00">
                <a:alpha val="75000"/>
              </a:srgbClr>
            </a:solidFill>
            <a:prstDash val="solid"/>
            <a:headEnd type="none"/>
            <a:tailEnd type="none"/>
          </a:ln>
        </p:spPr>
        <p:txBody>
          <a:bodyPr/>
          <a:lstStyle/>
          <a:p>
            <a:endParaRPr lang="en-IN" sz="1600"/>
          </a:p>
        </p:txBody>
      </p:sp>
      <p:sp>
        <p:nvSpPr>
          <p:cNvPr id="33" name="Shape 31"/>
          <p:cNvSpPr/>
          <p:nvPr/>
        </p:nvSpPr>
        <p:spPr>
          <a:xfrm>
            <a:off x="3569208" y="3236976"/>
            <a:ext cx="438912" cy="438912"/>
          </a:xfrm>
          <a:prstGeom prst="chevron">
            <a:avLst/>
          </a:prstGeom>
          <a:solidFill>
            <a:srgbClr val="FF7E00"/>
          </a:solidFill>
          <a:ln w="12700">
            <a:solidFill>
              <a:srgbClr val="FF7E00">
                <a:alpha val="0"/>
              </a:srgbClr>
            </a:solidFill>
            <a:prstDash val="solid"/>
          </a:ln>
        </p:spPr>
        <p:txBody>
          <a:bodyPr/>
          <a:lstStyle/>
          <a:p>
            <a:endParaRPr lang="en-IN" sz="1600"/>
          </a:p>
        </p:txBody>
      </p:sp>
      <p:pic>
        <p:nvPicPr>
          <p:cNvPr id="34" name="Picture 33">
            <a:extLst>
              <a:ext uri="{FF2B5EF4-FFF2-40B4-BE49-F238E27FC236}">
                <a16:creationId xmlns:a16="http://schemas.microsoft.com/office/drawing/2014/main" id="{A063D3AC-42A3-E38B-4E87-B58A8C23A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5" name="Group 34">
            <a:extLst>
              <a:ext uri="{FF2B5EF4-FFF2-40B4-BE49-F238E27FC236}">
                <a16:creationId xmlns:a16="http://schemas.microsoft.com/office/drawing/2014/main" id="{FF59B302-6A20-D82F-9ED3-5DE3CF8873C6}"/>
              </a:ext>
            </a:extLst>
          </p:cNvPr>
          <p:cNvGrpSpPr/>
          <p:nvPr/>
        </p:nvGrpSpPr>
        <p:grpSpPr>
          <a:xfrm>
            <a:off x="9711570" y="76202"/>
            <a:ext cx="2285005" cy="495708"/>
            <a:chOff x="9630162" y="199656"/>
            <a:chExt cx="2285005" cy="495708"/>
          </a:xfrm>
        </p:grpSpPr>
        <p:pic>
          <p:nvPicPr>
            <p:cNvPr id="36" name="Picture 2" descr="Microsoft Logo and symbol, meaning, history, PNG, brand">
              <a:extLst>
                <a:ext uri="{FF2B5EF4-FFF2-40B4-BE49-F238E27FC236}">
                  <a16:creationId xmlns:a16="http://schemas.microsoft.com/office/drawing/2014/main" id="{0F0BF1BB-9DCA-E574-8B6F-B8E9219481B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Icon&#10;&#10;Description automatically generated">
              <a:extLst>
                <a:ext uri="{FF2B5EF4-FFF2-40B4-BE49-F238E27FC236}">
                  <a16:creationId xmlns:a16="http://schemas.microsoft.com/office/drawing/2014/main" id="{7ED62777-A11D-0DCF-021A-59EE18DD6B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38" name="Straight Connector 37">
              <a:extLst>
                <a:ext uri="{FF2B5EF4-FFF2-40B4-BE49-F238E27FC236}">
                  <a16:creationId xmlns:a16="http://schemas.microsoft.com/office/drawing/2014/main" id="{42EBDABD-3FEC-32EC-332C-A52925227A55}"/>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a:extLst>
              <a:ext uri="{FF2B5EF4-FFF2-40B4-BE49-F238E27FC236}">
                <a16:creationId xmlns:a16="http://schemas.microsoft.com/office/drawing/2014/main" id="{A03882DD-FB74-BCE7-B3AD-C726E6BBD4F7}"/>
              </a:ext>
            </a:extLst>
          </p:cNvPr>
          <p:cNvSpPr>
            <a:spLocks noGrp="1"/>
          </p:cNvSpPr>
          <p:nvPr/>
        </p:nvSpPr>
        <p:spPr>
          <a:xfrm>
            <a:off x="550228" y="499110"/>
            <a:ext cx="9326880" cy="868680"/>
          </a:xfrm>
          <a:prstGeom prst="rect">
            <a:avLst/>
          </a:prstGeom>
          <a:noFill/>
        </p:spPr>
        <p:txBody>
          <a:bodyPr wrap="square" lIns="0" tIns="0" rIns="0" bIns="0" anchor="t"/>
          <a:lstStyle/>
          <a:p>
            <a:r>
              <a:rPr lang="en-US" sz="2800" b="1">
                <a:solidFill>
                  <a:srgbClr val="182C61"/>
                </a:solidFill>
                <a:latin typeface="Montserrat"/>
                <a:ea typeface="Montserrat"/>
                <a:cs typeface="Montserrat"/>
              </a:rPr>
              <a:t>Why </a:t>
            </a:r>
            <a:r>
              <a:rPr lang="en-US" sz="2800" b="1" err="1">
                <a:solidFill>
                  <a:srgbClr val="182C61"/>
                </a:solidFill>
                <a:latin typeface="Montserrat"/>
                <a:ea typeface="Montserrat"/>
                <a:cs typeface="Montserrat"/>
              </a:rPr>
              <a:t>Acuvate</a:t>
            </a:r>
            <a:r>
              <a:rPr lang="en-US" sz="2800" b="1">
                <a:solidFill>
                  <a:srgbClr val="182C61"/>
                </a:solidFill>
                <a:latin typeface="Montserrat"/>
                <a:ea typeface="Montserrat"/>
                <a:cs typeface="Montserrat"/>
              </a:rPr>
              <a:t>?</a:t>
            </a:r>
          </a:p>
        </p:txBody>
      </p:sp>
      <p:sp>
        <p:nvSpPr>
          <p:cNvPr id="37" name="Text 26">
            <a:extLst>
              <a:ext uri="{FF2B5EF4-FFF2-40B4-BE49-F238E27FC236}">
                <a16:creationId xmlns:a16="http://schemas.microsoft.com/office/drawing/2014/main" id="{5C8EB7AC-4CD6-7699-E316-7C0F78AA15E0}"/>
              </a:ext>
            </a:extLst>
          </p:cNvPr>
          <p:cNvSpPr>
            <a:spLocks noGrp="1"/>
          </p:cNvSpPr>
          <p:nvPr/>
        </p:nvSpPr>
        <p:spPr>
          <a:xfrm>
            <a:off x="11550460" y="7156270"/>
            <a:ext cx="365760" cy="256032"/>
          </a:xfrm>
          <a:prstGeom prst="rect">
            <a:avLst/>
          </a:prstGeom>
          <a:noFill/>
        </p:spPr>
        <p:txBody>
          <a:bodyPr wrap="square" lIns="0" tIns="0" rIns="0" bIns="0" anchor="ctr"/>
          <a:lstStyle/>
          <a:p>
            <a:pPr algn="r">
              <a:buNone/>
            </a:pPr>
            <a:r>
              <a:rPr lang="en-US" sz="800">
                <a:solidFill>
                  <a:srgbClr val="6B7280"/>
                </a:solidFill>
                <a:latin typeface="Open Sans"/>
                <a:ea typeface="Open Sans"/>
                <a:cs typeface="Open Sans"/>
              </a:rPr>
              <a:t>18</a:t>
            </a:r>
            <a:endParaRPr lang="en-US" sz="800">
              <a:latin typeface="Open Sans"/>
              <a:ea typeface="Open Sans"/>
              <a:cs typeface="Open Sans"/>
            </a:endParaRPr>
          </a:p>
        </p:txBody>
      </p:sp>
      <p:pic>
        <p:nvPicPr>
          <p:cNvPr id="86" name="Picture 5"/>
          <p:cNvPicPr>
            <a:picLocks noChangeAspect="1"/>
          </p:cNvPicPr>
          <p:nvPr/>
        </p:nvPicPr>
        <p:blipFill>
          <a:blip r:embed="rId3"/>
          <a:stretch>
            <a:fillRect/>
          </a:stretch>
        </p:blipFill>
        <p:spPr>
          <a:xfrm>
            <a:off x="-9523" y="0"/>
            <a:ext cx="166688" cy="6858000"/>
          </a:xfrm>
          <a:prstGeom prst="rect">
            <a:avLst/>
          </a:prstGeom>
        </p:spPr>
      </p:pic>
      <p:pic>
        <p:nvPicPr>
          <p:cNvPr id="87" name="Image 0"/>
          <p:cNvPicPr>
            <a:picLocks noChangeAspect="1"/>
          </p:cNvPicPr>
          <p:nvPr/>
        </p:nvPicPr>
        <p:blipFill>
          <a:blip r:embed="rId4"/>
          <a:stretch>
            <a:fillRect/>
          </a:stretch>
        </p:blipFill>
        <p:spPr>
          <a:xfrm>
            <a:off x="9310180" y="263544"/>
            <a:ext cx="841248" cy="249474"/>
          </a:xfrm>
          <a:prstGeom prst="rect">
            <a:avLst/>
          </a:prstGeom>
        </p:spPr>
      </p:pic>
      <p:sp>
        <p:nvSpPr>
          <p:cNvPr id="8" name="Shape 0">
            <a:extLst>
              <a:ext uri="{FF2B5EF4-FFF2-40B4-BE49-F238E27FC236}">
                <a16:creationId xmlns:a16="http://schemas.microsoft.com/office/drawing/2014/main" id="{BF8CB7C0-7E14-847C-1BE7-F07EA94F4DD8}"/>
              </a:ext>
            </a:extLst>
          </p:cNvPr>
          <p:cNvSpPr>
            <a:spLocks noGrp="1"/>
          </p:cNvSpPr>
          <p:nvPr/>
        </p:nvSpPr>
        <p:spPr>
          <a:xfrm>
            <a:off x="10224580" y="237745"/>
            <a:ext cx="0" cy="282785"/>
          </a:xfrm>
          <a:prstGeom prst="line">
            <a:avLst/>
          </a:prstGeom>
          <a:noFill/>
          <a:ln w="12700">
            <a:solidFill>
              <a:srgbClr val="D9E1EC"/>
            </a:solidFill>
            <a:prstDash val="solid"/>
          </a:ln>
        </p:spPr>
        <p:txBody>
          <a:bodyPr/>
          <a:lstStyle/>
          <a:p>
            <a:endParaRPr lang="en-IN" sz="1600">
              <a:solidFill>
                <a:prstClr val="black"/>
              </a:solidFill>
              <a:latin typeface="Open Sans"/>
              <a:ea typeface="Open Sans"/>
              <a:cs typeface="Open Sans"/>
            </a:endParaRPr>
          </a:p>
        </p:txBody>
      </p:sp>
      <p:pic>
        <p:nvPicPr>
          <p:cNvPr id="89" name="Image 1"/>
          <p:cNvPicPr>
            <a:picLocks noChangeAspect="1"/>
          </p:cNvPicPr>
          <p:nvPr/>
        </p:nvPicPr>
        <p:blipFill>
          <a:blip r:embed="rId5"/>
          <a:stretch>
            <a:fillRect/>
          </a:stretch>
        </p:blipFill>
        <p:spPr>
          <a:xfrm>
            <a:off x="10316020" y="237745"/>
            <a:ext cx="1325880" cy="282785"/>
          </a:xfrm>
          <a:prstGeom prst="rect">
            <a:avLst/>
          </a:prstGeom>
        </p:spPr>
      </p:pic>
      <p:sp>
        <p:nvSpPr>
          <p:cNvPr id="64" name="why-card-1-surface">
            <a:extLst>
              <a:ext uri="{FF2B5EF4-FFF2-40B4-BE49-F238E27FC236}">
                <a16:creationId xmlns:a16="http://schemas.microsoft.com/office/drawing/2014/main" id="{668310CB-47A3-4061-AD99-86B94FCCBCEB}"/>
              </a:ext>
            </a:extLst>
          </p:cNvPr>
          <p:cNvSpPr>
            <a:spLocks noGrp="1"/>
          </p:cNvSpPr>
          <p:nvPr/>
        </p:nvSpPr>
        <p:spPr>
          <a:xfrm>
            <a:off x="552450" y="1295400"/>
            <a:ext cx="5334000" cy="1809750"/>
          </a:xfrm>
          <a:prstGeom prst="roundRect">
            <a:avLst>
              <a:gd name="adj" fmla="val 9474"/>
            </a:avLst>
          </a:prstGeom>
          <a:solidFill>
            <a:srgbClr val="F3F5F9"/>
          </a:solidFill>
          <a:ln w="9525">
            <a:solidFill>
              <a:srgbClr val="D8DFEC"/>
            </a:solidFill>
            <a:prstDash val="solid"/>
          </a:ln>
        </p:spPr>
        <p:txBody>
          <a:bodyPr/>
          <a:lstStyle/>
          <a:p>
            <a:endParaRPr lang="en-US" sz="1600"/>
          </a:p>
        </p:txBody>
      </p:sp>
      <p:pic>
        <p:nvPicPr>
          <p:cNvPr id="91" name="Graphic 90"/>
          <p:cNvPicPr>
            <a:picLocks noChangeAspect="1"/>
          </p:cNvPicPr>
          <p:nvPr/>
        </p:nvPicPr>
        <p:blipFill>
          <a:blip>
            <a:extLst>
              <a:ext uri="{96DAC541-7B7A-43D3-8B79-37D633B846F1}">
                <asvg:svgBlip xmlns:asvg="http://schemas.microsoft.com/office/drawing/2016/SVG/main" r:embed="rId6"/>
              </a:ext>
            </a:extLst>
          </a:blip>
          <a:stretch/>
        </p:blipFill>
        <p:spPr>
          <a:xfrm>
            <a:off x="781050" y="1524000"/>
            <a:ext cx="609600" cy="609600"/>
          </a:xfrm>
          <a:prstGeom prst="rect">
            <a:avLst/>
          </a:prstGeom>
        </p:spPr>
      </p:pic>
      <p:sp>
        <p:nvSpPr>
          <p:cNvPr id="66" name="why-card-1-heading">
            <a:extLst>
              <a:ext uri="{FF2B5EF4-FFF2-40B4-BE49-F238E27FC236}">
                <a16:creationId xmlns:a16="http://schemas.microsoft.com/office/drawing/2014/main" id="{B631C7FB-9F7E-4A18-BA2F-218A929BEE79}"/>
              </a:ext>
            </a:extLst>
          </p:cNvPr>
          <p:cNvSpPr>
            <a:spLocks noGrp="1"/>
          </p:cNvSpPr>
          <p:nvPr/>
        </p:nvSpPr>
        <p:spPr>
          <a:xfrm>
            <a:off x="1581150" y="1524000"/>
            <a:ext cx="4076700" cy="323850"/>
          </a:xfrm>
          <a:prstGeom prst="rect">
            <a:avLst/>
          </a:prstGeom>
          <a:noFill/>
          <a:ln w="0">
            <a:noFill/>
          </a:ln>
        </p:spPr>
        <p:txBody>
          <a:bodyPr wrap="square" lIns="0" tIns="0" rIns="0" bIns="0" anchor="ctr">
            <a:normAutofit/>
          </a:bodyPr>
          <a:lstStyle/>
          <a:p>
            <a:pPr algn="l">
              <a:lnSpc>
                <a:spcPct val="100000"/>
              </a:lnSpc>
              <a:buNone/>
              <a:defRPr sz="1575" b="1">
                <a:solidFill>
                  <a:srgbClr val="182C61"/>
                </a:solidFill>
                <a:latin typeface="Open Sans"/>
                <a:ea typeface="Open Sans"/>
                <a:cs typeface="Open Sans"/>
              </a:defRPr>
            </a:pPr>
            <a:r>
              <a:rPr lang="en-US" sz="1400" b="1">
                <a:solidFill>
                  <a:srgbClr val="182C61"/>
                </a:solidFill>
                <a:latin typeface="Open Sans"/>
                <a:ea typeface="Open Sans"/>
                <a:cs typeface="Open Sans"/>
              </a:rPr>
              <a:t>Microsoft AI &amp; Data Partner</a:t>
            </a:r>
          </a:p>
        </p:txBody>
      </p:sp>
      <p:sp>
        <p:nvSpPr>
          <p:cNvPr id="67" name="why-card-1-body">
            <a:extLst>
              <a:ext uri="{FF2B5EF4-FFF2-40B4-BE49-F238E27FC236}">
                <a16:creationId xmlns:a16="http://schemas.microsoft.com/office/drawing/2014/main" id="{D2F891E9-6A37-4450-9A2B-6453D4D9C029}"/>
              </a:ext>
            </a:extLst>
          </p:cNvPr>
          <p:cNvSpPr>
            <a:spLocks noGrp="1"/>
          </p:cNvSpPr>
          <p:nvPr/>
        </p:nvSpPr>
        <p:spPr>
          <a:xfrm>
            <a:off x="1581150" y="1905000"/>
            <a:ext cx="4076700" cy="1028700"/>
          </a:xfrm>
          <a:prstGeom prst="rect">
            <a:avLst/>
          </a:prstGeom>
          <a:noFill/>
          <a:ln w="0">
            <a:noFill/>
          </a:ln>
        </p:spPr>
        <p:txBody>
          <a:bodyPr wrap="square" lIns="0" tIns="0" rIns="0" bIns="0" anchor="t">
            <a:normAutofit/>
          </a:bodyPr>
          <a:lstStyle/>
          <a:p>
            <a:pPr algn="l">
              <a:lnSpc>
                <a:spcPct val="108000"/>
              </a:lnSpc>
              <a:buNone/>
              <a:defRPr sz="1275" b="0">
                <a:solidFill>
                  <a:srgbClr val="252525"/>
                </a:solidFill>
                <a:latin typeface="Open Sans"/>
                <a:ea typeface="Open Sans"/>
                <a:cs typeface="Open Sans"/>
              </a:defRPr>
            </a:pPr>
            <a:r>
              <a:rPr lang="en-US" sz="1200" b="0">
                <a:solidFill>
                  <a:srgbClr val="252525"/>
                </a:solidFill>
                <a:latin typeface="Open Sans"/>
                <a:ea typeface="Open Sans"/>
                <a:cs typeface="Open Sans"/>
              </a:rPr>
              <a:t>Deep expertise across Microsoft Fabric, Azure AI Foundry, Copilot Studio and Microsoft Graph and Microsoft IQ system.</a:t>
            </a:r>
          </a:p>
        </p:txBody>
      </p:sp>
      <p:sp>
        <p:nvSpPr>
          <p:cNvPr id="68" name="why-card-2-surface">
            <a:extLst>
              <a:ext uri="{FF2B5EF4-FFF2-40B4-BE49-F238E27FC236}">
                <a16:creationId xmlns:a16="http://schemas.microsoft.com/office/drawing/2014/main" id="{73B209E5-ED14-43BB-BD46-D45849835364}"/>
              </a:ext>
            </a:extLst>
          </p:cNvPr>
          <p:cNvSpPr>
            <a:spLocks noGrp="1"/>
          </p:cNvSpPr>
          <p:nvPr/>
        </p:nvSpPr>
        <p:spPr>
          <a:xfrm>
            <a:off x="6076950" y="1295400"/>
            <a:ext cx="5524500" cy="1809750"/>
          </a:xfrm>
          <a:prstGeom prst="roundRect">
            <a:avLst>
              <a:gd name="adj" fmla="val 9474"/>
            </a:avLst>
          </a:prstGeom>
          <a:solidFill>
            <a:srgbClr val="F3F5F9"/>
          </a:solidFill>
          <a:ln w="9525">
            <a:solidFill>
              <a:srgbClr val="D8DFEC"/>
            </a:solidFill>
            <a:prstDash val="solid"/>
          </a:ln>
        </p:spPr>
        <p:txBody>
          <a:bodyPr/>
          <a:lstStyle/>
          <a:p>
            <a:endParaRPr lang="en-US" sz="1600"/>
          </a:p>
        </p:txBody>
      </p:sp>
      <p:pic>
        <p:nvPicPr>
          <p:cNvPr id="95" name="Graphic 94"/>
          <p:cNvPicPr>
            <a:picLocks noChangeAspect="1"/>
          </p:cNvPicPr>
          <p:nvPr/>
        </p:nvPicPr>
        <p:blipFill>
          <a:blip>
            <a:extLst>
              <a:ext uri="{96DAC541-7B7A-43D3-8B79-37D633B846F1}">
                <asvg:svgBlip xmlns:asvg="http://schemas.microsoft.com/office/drawing/2016/SVG/main" r:embed="rId7"/>
              </a:ext>
            </a:extLst>
          </a:blip>
          <a:stretch/>
        </p:blipFill>
        <p:spPr>
          <a:xfrm>
            <a:off x="6305550" y="1524000"/>
            <a:ext cx="609600" cy="609600"/>
          </a:xfrm>
          <a:prstGeom prst="rect">
            <a:avLst/>
          </a:prstGeom>
        </p:spPr>
      </p:pic>
      <p:sp>
        <p:nvSpPr>
          <p:cNvPr id="70" name="why-card-2-heading">
            <a:extLst>
              <a:ext uri="{FF2B5EF4-FFF2-40B4-BE49-F238E27FC236}">
                <a16:creationId xmlns:a16="http://schemas.microsoft.com/office/drawing/2014/main" id="{7BC3CA00-9427-460A-9CDD-68A09222B32A}"/>
              </a:ext>
            </a:extLst>
          </p:cNvPr>
          <p:cNvSpPr>
            <a:spLocks noGrp="1"/>
          </p:cNvSpPr>
          <p:nvPr/>
        </p:nvSpPr>
        <p:spPr>
          <a:xfrm>
            <a:off x="7105650" y="1524000"/>
            <a:ext cx="4267200" cy="323850"/>
          </a:xfrm>
          <a:prstGeom prst="rect">
            <a:avLst/>
          </a:prstGeom>
          <a:noFill/>
          <a:ln w="0">
            <a:noFill/>
          </a:ln>
        </p:spPr>
        <p:txBody>
          <a:bodyPr wrap="square" lIns="0" tIns="0" rIns="0" bIns="0" anchor="ctr">
            <a:normAutofit/>
          </a:bodyPr>
          <a:lstStyle/>
          <a:p>
            <a:pPr algn="l">
              <a:lnSpc>
                <a:spcPct val="100000"/>
              </a:lnSpc>
              <a:buNone/>
              <a:defRPr sz="1575" b="1">
                <a:solidFill>
                  <a:srgbClr val="182C61"/>
                </a:solidFill>
                <a:latin typeface="Open Sans"/>
                <a:ea typeface="Open Sans"/>
                <a:cs typeface="Open Sans"/>
              </a:defRPr>
            </a:pPr>
            <a:r>
              <a:rPr lang="en-US" sz="1400" b="1">
                <a:solidFill>
                  <a:srgbClr val="182C61"/>
                </a:solidFill>
                <a:latin typeface="Open Sans"/>
                <a:ea typeface="Open Sans"/>
                <a:cs typeface="Open Sans"/>
              </a:rPr>
              <a:t>Industry Ontology Accelerators</a:t>
            </a:r>
          </a:p>
        </p:txBody>
      </p:sp>
      <p:sp>
        <p:nvSpPr>
          <p:cNvPr id="71" name="why-card-2-body">
            <a:extLst>
              <a:ext uri="{FF2B5EF4-FFF2-40B4-BE49-F238E27FC236}">
                <a16:creationId xmlns:a16="http://schemas.microsoft.com/office/drawing/2014/main" id="{8AEC6DA1-3699-4F2F-8548-17E298F49B17}"/>
              </a:ext>
            </a:extLst>
          </p:cNvPr>
          <p:cNvSpPr>
            <a:spLocks noGrp="1"/>
          </p:cNvSpPr>
          <p:nvPr/>
        </p:nvSpPr>
        <p:spPr>
          <a:xfrm>
            <a:off x="7105650" y="1905000"/>
            <a:ext cx="4267200" cy="1028700"/>
          </a:xfrm>
          <a:prstGeom prst="rect">
            <a:avLst/>
          </a:prstGeom>
          <a:noFill/>
          <a:ln w="0">
            <a:noFill/>
          </a:ln>
        </p:spPr>
        <p:txBody>
          <a:bodyPr wrap="square" lIns="0" tIns="0" rIns="0" bIns="0" anchor="t">
            <a:normAutofit/>
          </a:bodyPr>
          <a:lstStyle/>
          <a:p>
            <a:pPr algn="l">
              <a:lnSpc>
                <a:spcPct val="108000"/>
              </a:lnSpc>
              <a:buNone/>
              <a:defRPr sz="1163" b="0">
                <a:solidFill>
                  <a:srgbClr val="252525"/>
                </a:solidFill>
                <a:latin typeface="Open Sans"/>
                <a:ea typeface="Open Sans"/>
                <a:cs typeface="Open Sans"/>
              </a:defRPr>
            </a:pPr>
            <a:r>
              <a:rPr lang="en-US" sz="1100" b="0">
                <a:solidFill>
                  <a:srgbClr val="252525"/>
                </a:solidFill>
                <a:latin typeface="Open Sans"/>
                <a:ea typeface="Open Sans"/>
                <a:cs typeface="Open Sans"/>
              </a:rPr>
              <a:t>Pre-built industry ontologies, business entities, relationships and domain models for Manufacturing, Oil &amp; Gas, Energy and CPG—accelerating implementation and reducing time to value.</a:t>
            </a:r>
          </a:p>
        </p:txBody>
      </p:sp>
      <p:sp>
        <p:nvSpPr>
          <p:cNvPr id="72" name="why-card-3-surface">
            <a:extLst>
              <a:ext uri="{FF2B5EF4-FFF2-40B4-BE49-F238E27FC236}">
                <a16:creationId xmlns:a16="http://schemas.microsoft.com/office/drawing/2014/main" id="{3A2470D2-50C7-4672-9253-1850870C3CFA}"/>
              </a:ext>
            </a:extLst>
          </p:cNvPr>
          <p:cNvSpPr>
            <a:spLocks noGrp="1"/>
          </p:cNvSpPr>
          <p:nvPr/>
        </p:nvSpPr>
        <p:spPr>
          <a:xfrm>
            <a:off x="552450" y="3276600"/>
            <a:ext cx="5334000" cy="1428750"/>
          </a:xfrm>
          <a:prstGeom prst="roundRect">
            <a:avLst>
              <a:gd name="adj" fmla="val 12000"/>
            </a:avLst>
          </a:prstGeom>
          <a:solidFill>
            <a:srgbClr val="F3F5F9"/>
          </a:solidFill>
          <a:ln w="9525">
            <a:solidFill>
              <a:srgbClr val="D8DFEC"/>
            </a:solidFill>
            <a:prstDash val="solid"/>
          </a:ln>
        </p:spPr>
        <p:txBody>
          <a:bodyPr/>
          <a:lstStyle/>
          <a:p>
            <a:endParaRPr lang="en-US" sz="1600"/>
          </a:p>
        </p:txBody>
      </p:sp>
      <p:pic>
        <p:nvPicPr>
          <p:cNvPr id="99" name="Graphic 98"/>
          <p:cNvPicPr>
            <a:picLocks noChangeAspect="1"/>
          </p:cNvPicPr>
          <p:nvPr/>
        </p:nvPicPr>
        <p:blipFill>
          <a:blip>
            <a:extLst>
              <a:ext uri="{96DAC541-7B7A-43D3-8B79-37D633B846F1}">
                <asvg:svgBlip xmlns:asvg="http://schemas.microsoft.com/office/drawing/2016/SVG/main" r:embed="rId8"/>
              </a:ext>
            </a:extLst>
          </a:blip>
          <a:stretch/>
        </p:blipFill>
        <p:spPr>
          <a:xfrm>
            <a:off x="781050" y="3505200"/>
            <a:ext cx="609600" cy="609600"/>
          </a:xfrm>
          <a:prstGeom prst="rect">
            <a:avLst/>
          </a:prstGeom>
        </p:spPr>
      </p:pic>
      <p:sp>
        <p:nvSpPr>
          <p:cNvPr id="74" name="why-card-3-heading">
            <a:extLst>
              <a:ext uri="{FF2B5EF4-FFF2-40B4-BE49-F238E27FC236}">
                <a16:creationId xmlns:a16="http://schemas.microsoft.com/office/drawing/2014/main" id="{4193D08E-1079-487D-955E-FD9900C89D1F}"/>
              </a:ext>
            </a:extLst>
          </p:cNvPr>
          <p:cNvSpPr>
            <a:spLocks noGrp="1"/>
          </p:cNvSpPr>
          <p:nvPr/>
        </p:nvSpPr>
        <p:spPr>
          <a:xfrm>
            <a:off x="1581150" y="3505200"/>
            <a:ext cx="4076700" cy="323850"/>
          </a:xfrm>
          <a:prstGeom prst="rect">
            <a:avLst/>
          </a:prstGeom>
          <a:noFill/>
          <a:ln w="0">
            <a:noFill/>
          </a:ln>
        </p:spPr>
        <p:txBody>
          <a:bodyPr wrap="square" lIns="0" tIns="0" rIns="0" bIns="0" anchor="ctr">
            <a:normAutofit/>
          </a:bodyPr>
          <a:lstStyle/>
          <a:p>
            <a:pPr algn="l">
              <a:lnSpc>
                <a:spcPct val="100000"/>
              </a:lnSpc>
              <a:buNone/>
              <a:defRPr sz="1575" b="1">
                <a:solidFill>
                  <a:srgbClr val="182C61"/>
                </a:solidFill>
                <a:latin typeface="Open Sans"/>
                <a:ea typeface="Open Sans"/>
                <a:cs typeface="Open Sans"/>
              </a:defRPr>
            </a:pPr>
            <a:r>
              <a:rPr lang="en-US" sz="1400" b="1">
                <a:solidFill>
                  <a:srgbClr val="182C61"/>
                </a:solidFill>
                <a:latin typeface="Open Sans"/>
                <a:ea typeface="Open Sans"/>
                <a:cs typeface="Open Sans"/>
              </a:rPr>
              <a:t>Rapid Time to Value</a:t>
            </a:r>
          </a:p>
        </p:txBody>
      </p:sp>
      <p:sp>
        <p:nvSpPr>
          <p:cNvPr id="75" name="why-card-3-body">
            <a:extLst>
              <a:ext uri="{FF2B5EF4-FFF2-40B4-BE49-F238E27FC236}">
                <a16:creationId xmlns:a16="http://schemas.microsoft.com/office/drawing/2014/main" id="{62CF8C35-8115-4756-8029-DF6E4AD062F3}"/>
              </a:ext>
            </a:extLst>
          </p:cNvPr>
          <p:cNvSpPr>
            <a:spLocks noGrp="1"/>
          </p:cNvSpPr>
          <p:nvPr/>
        </p:nvSpPr>
        <p:spPr>
          <a:xfrm>
            <a:off x="1581150" y="3886200"/>
            <a:ext cx="4076700" cy="647700"/>
          </a:xfrm>
          <a:prstGeom prst="rect">
            <a:avLst/>
          </a:prstGeom>
          <a:noFill/>
          <a:ln w="0">
            <a:noFill/>
          </a:ln>
        </p:spPr>
        <p:txBody>
          <a:bodyPr wrap="square" lIns="0" tIns="0" rIns="0" bIns="0" anchor="t">
            <a:normAutofit/>
          </a:bodyPr>
          <a:lstStyle/>
          <a:p>
            <a:pPr algn="l">
              <a:lnSpc>
                <a:spcPct val="108000"/>
              </a:lnSpc>
              <a:buNone/>
              <a:defRPr sz="1238" b="0">
                <a:solidFill>
                  <a:srgbClr val="252525"/>
                </a:solidFill>
                <a:latin typeface="Open Sans"/>
                <a:ea typeface="Open Sans"/>
                <a:cs typeface="Open Sans"/>
              </a:defRPr>
            </a:pPr>
            <a:r>
              <a:rPr lang="en-US" sz="1200" b="0">
                <a:solidFill>
                  <a:srgbClr val="252525"/>
                </a:solidFill>
                <a:latin typeface="Open Sans"/>
                <a:ea typeface="Open Sans"/>
                <a:cs typeface="Open Sans"/>
              </a:rPr>
              <a:t>Deliver measurable outcomes through a focused 4–6 week pilot before expanding enterprise-wide.</a:t>
            </a:r>
          </a:p>
        </p:txBody>
      </p:sp>
      <p:sp>
        <p:nvSpPr>
          <p:cNvPr id="76" name="why-card-4-surface">
            <a:extLst>
              <a:ext uri="{FF2B5EF4-FFF2-40B4-BE49-F238E27FC236}">
                <a16:creationId xmlns:a16="http://schemas.microsoft.com/office/drawing/2014/main" id="{E156692F-D3C9-42A8-AD55-02EAE1A23598}"/>
              </a:ext>
            </a:extLst>
          </p:cNvPr>
          <p:cNvSpPr>
            <a:spLocks noGrp="1"/>
          </p:cNvSpPr>
          <p:nvPr/>
        </p:nvSpPr>
        <p:spPr>
          <a:xfrm>
            <a:off x="6076950" y="3276600"/>
            <a:ext cx="5524500" cy="1428750"/>
          </a:xfrm>
          <a:prstGeom prst="roundRect">
            <a:avLst>
              <a:gd name="adj" fmla="val 12000"/>
            </a:avLst>
          </a:prstGeom>
          <a:solidFill>
            <a:srgbClr val="F3F5F9"/>
          </a:solidFill>
          <a:ln w="9525">
            <a:solidFill>
              <a:srgbClr val="D8DFEC"/>
            </a:solidFill>
            <a:prstDash val="solid"/>
          </a:ln>
        </p:spPr>
        <p:txBody>
          <a:bodyPr/>
          <a:lstStyle/>
          <a:p>
            <a:endParaRPr lang="en-US" sz="1600"/>
          </a:p>
        </p:txBody>
      </p:sp>
      <p:pic>
        <p:nvPicPr>
          <p:cNvPr id="103" name="Graphic 102"/>
          <p:cNvPicPr>
            <a:picLocks noChangeAspect="1"/>
          </p:cNvPicPr>
          <p:nvPr/>
        </p:nvPicPr>
        <p:blipFill>
          <a:blip>
            <a:extLst>
              <a:ext uri="{96DAC541-7B7A-43D3-8B79-37D633B846F1}">
                <asvg:svgBlip xmlns:asvg="http://schemas.microsoft.com/office/drawing/2016/SVG/main" r:embed="rId9"/>
              </a:ext>
            </a:extLst>
          </a:blip>
          <a:stretch/>
        </p:blipFill>
        <p:spPr>
          <a:xfrm>
            <a:off x="6305550" y="3505200"/>
            <a:ext cx="609600" cy="609600"/>
          </a:xfrm>
          <a:prstGeom prst="rect">
            <a:avLst/>
          </a:prstGeom>
        </p:spPr>
      </p:pic>
      <p:sp>
        <p:nvSpPr>
          <p:cNvPr id="78" name="why-card-4-heading">
            <a:extLst>
              <a:ext uri="{FF2B5EF4-FFF2-40B4-BE49-F238E27FC236}">
                <a16:creationId xmlns:a16="http://schemas.microsoft.com/office/drawing/2014/main" id="{27FD274A-BEF8-4E95-A50E-5E952F557BBD}"/>
              </a:ext>
            </a:extLst>
          </p:cNvPr>
          <p:cNvSpPr>
            <a:spLocks noGrp="1"/>
          </p:cNvSpPr>
          <p:nvPr/>
        </p:nvSpPr>
        <p:spPr>
          <a:xfrm>
            <a:off x="7105650" y="3505200"/>
            <a:ext cx="4267200" cy="323850"/>
          </a:xfrm>
          <a:prstGeom prst="rect">
            <a:avLst/>
          </a:prstGeom>
          <a:noFill/>
          <a:ln w="0">
            <a:noFill/>
          </a:ln>
        </p:spPr>
        <p:txBody>
          <a:bodyPr wrap="square" lIns="0" tIns="0" rIns="0" bIns="0" anchor="ctr">
            <a:normAutofit/>
          </a:bodyPr>
          <a:lstStyle/>
          <a:p>
            <a:pPr algn="l">
              <a:lnSpc>
                <a:spcPct val="100000"/>
              </a:lnSpc>
              <a:buNone/>
              <a:defRPr sz="1575" b="1">
                <a:solidFill>
                  <a:srgbClr val="182C61"/>
                </a:solidFill>
                <a:latin typeface="Open Sans"/>
                <a:ea typeface="Open Sans"/>
                <a:cs typeface="Open Sans"/>
              </a:defRPr>
            </a:pPr>
            <a:r>
              <a:rPr lang="en-US" sz="1400" b="1">
                <a:solidFill>
                  <a:srgbClr val="182C61"/>
                </a:solidFill>
                <a:latin typeface="Open Sans"/>
                <a:ea typeface="Open Sans"/>
                <a:cs typeface="Open Sans"/>
              </a:rPr>
              <a:t>End-to-End AI Enablement</a:t>
            </a:r>
          </a:p>
        </p:txBody>
      </p:sp>
      <p:sp>
        <p:nvSpPr>
          <p:cNvPr id="79" name="why-card-4-body">
            <a:extLst>
              <a:ext uri="{FF2B5EF4-FFF2-40B4-BE49-F238E27FC236}">
                <a16:creationId xmlns:a16="http://schemas.microsoft.com/office/drawing/2014/main" id="{FDAD8C2E-68CA-44E1-9B11-A9388A8E8819}"/>
              </a:ext>
            </a:extLst>
          </p:cNvPr>
          <p:cNvSpPr>
            <a:spLocks noGrp="1"/>
          </p:cNvSpPr>
          <p:nvPr/>
        </p:nvSpPr>
        <p:spPr>
          <a:xfrm>
            <a:off x="7105650" y="3886200"/>
            <a:ext cx="4267200" cy="647700"/>
          </a:xfrm>
          <a:prstGeom prst="rect">
            <a:avLst/>
          </a:prstGeom>
          <a:noFill/>
          <a:ln w="0">
            <a:noFill/>
          </a:ln>
        </p:spPr>
        <p:txBody>
          <a:bodyPr wrap="square" lIns="0" tIns="0" rIns="0" bIns="0" anchor="t">
            <a:normAutofit/>
          </a:bodyPr>
          <a:lstStyle/>
          <a:p>
            <a:pPr algn="l">
              <a:lnSpc>
                <a:spcPct val="108000"/>
              </a:lnSpc>
              <a:buNone/>
              <a:defRPr sz="1238" b="0">
                <a:solidFill>
                  <a:srgbClr val="252525"/>
                </a:solidFill>
                <a:latin typeface="Open Sans"/>
                <a:ea typeface="Open Sans"/>
                <a:cs typeface="Open Sans"/>
              </a:defRPr>
            </a:pPr>
            <a:r>
              <a:rPr lang="en-US" sz="1200" b="0">
                <a:solidFill>
                  <a:srgbClr val="252525"/>
                </a:solidFill>
                <a:latin typeface="Open Sans"/>
                <a:ea typeface="Open Sans"/>
                <a:cs typeface="Open Sans"/>
              </a:rPr>
              <a:t>From ontology design and knowledge grounding to AI agents, governance and adoption.</a:t>
            </a:r>
          </a:p>
        </p:txBody>
      </p:sp>
      <p:sp>
        <p:nvSpPr>
          <p:cNvPr id="80" name="why-card-5-surface">
            <a:extLst>
              <a:ext uri="{FF2B5EF4-FFF2-40B4-BE49-F238E27FC236}">
                <a16:creationId xmlns:a16="http://schemas.microsoft.com/office/drawing/2014/main" id="{A702F5FC-5DC6-4B1F-A511-1D832F28D0B6}"/>
              </a:ext>
            </a:extLst>
          </p:cNvPr>
          <p:cNvSpPr>
            <a:spLocks noGrp="1"/>
          </p:cNvSpPr>
          <p:nvPr/>
        </p:nvSpPr>
        <p:spPr>
          <a:xfrm>
            <a:off x="3314700" y="4876800"/>
            <a:ext cx="5524500" cy="1352550"/>
          </a:xfrm>
          <a:prstGeom prst="roundRect">
            <a:avLst>
              <a:gd name="adj" fmla="val 12676"/>
            </a:avLst>
          </a:prstGeom>
          <a:solidFill>
            <a:srgbClr val="F3F5F9"/>
          </a:solidFill>
          <a:ln w="9525">
            <a:solidFill>
              <a:srgbClr val="D8DFEC"/>
            </a:solidFill>
            <a:prstDash val="solid"/>
          </a:ln>
        </p:spPr>
        <p:txBody>
          <a:bodyPr/>
          <a:lstStyle/>
          <a:p>
            <a:endParaRPr lang="en-US" sz="1600"/>
          </a:p>
        </p:txBody>
      </p:sp>
      <p:pic>
        <p:nvPicPr>
          <p:cNvPr id="107" name="Graphic 106"/>
          <p:cNvPicPr>
            <a:picLocks noChangeAspect="1"/>
          </p:cNvPicPr>
          <p:nvPr/>
        </p:nvPicPr>
        <p:blipFill>
          <a:blip>
            <a:extLst>
              <a:ext uri="{96DAC541-7B7A-43D3-8B79-37D633B846F1}">
                <asvg:svgBlip xmlns:asvg="http://schemas.microsoft.com/office/drawing/2016/SVG/main" r:embed="rId10"/>
              </a:ext>
            </a:extLst>
          </a:blip>
          <a:stretch/>
        </p:blipFill>
        <p:spPr>
          <a:xfrm>
            <a:off x="3543300" y="5105400"/>
            <a:ext cx="609600" cy="609600"/>
          </a:xfrm>
          <a:prstGeom prst="rect">
            <a:avLst/>
          </a:prstGeom>
        </p:spPr>
      </p:pic>
      <p:sp>
        <p:nvSpPr>
          <p:cNvPr id="82" name="why-card-5-heading">
            <a:extLst>
              <a:ext uri="{FF2B5EF4-FFF2-40B4-BE49-F238E27FC236}">
                <a16:creationId xmlns:a16="http://schemas.microsoft.com/office/drawing/2014/main" id="{E9B98695-8D14-424C-A451-6FAF695BBBBE}"/>
              </a:ext>
            </a:extLst>
          </p:cNvPr>
          <p:cNvSpPr>
            <a:spLocks noGrp="1"/>
          </p:cNvSpPr>
          <p:nvPr/>
        </p:nvSpPr>
        <p:spPr>
          <a:xfrm>
            <a:off x="4343400" y="5105400"/>
            <a:ext cx="4267200" cy="323850"/>
          </a:xfrm>
          <a:prstGeom prst="rect">
            <a:avLst/>
          </a:prstGeom>
          <a:noFill/>
          <a:ln w="0">
            <a:noFill/>
          </a:ln>
        </p:spPr>
        <p:txBody>
          <a:bodyPr wrap="square" lIns="0" tIns="0" rIns="0" bIns="0" anchor="ctr">
            <a:normAutofit/>
          </a:bodyPr>
          <a:lstStyle/>
          <a:p>
            <a:pPr algn="l">
              <a:lnSpc>
                <a:spcPct val="100000"/>
              </a:lnSpc>
              <a:buNone/>
              <a:defRPr sz="1575" b="1">
                <a:solidFill>
                  <a:srgbClr val="182C61"/>
                </a:solidFill>
                <a:latin typeface="Open Sans"/>
                <a:ea typeface="Open Sans"/>
                <a:cs typeface="Open Sans"/>
              </a:defRPr>
            </a:pPr>
            <a:r>
              <a:rPr lang="en-US" sz="1400" b="1">
                <a:solidFill>
                  <a:srgbClr val="182C61"/>
                </a:solidFill>
                <a:latin typeface="Open Sans"/>
                <a:ea typeface="Open Sans"/>
                <a:cs typeface="Open Sans"/>
              </a:rPr>
              <a:t>Reusable Enterprise Foundation</a:t>
            </a:r>
          </a:p>
        </p:txBody>
      </p:sp>
      <p:sp>
        <p:nvSpPr>
          <p:cNvPr id="83" name="why-card-5-body">
            <a:extLst>
              <a:ext uri="{FF2B5EF4-FFF2-40B4-BE49-F238E27FC236}">
                <a16:creationId xmlns:a16="http://schemas.microsoft.com/office/drawing/2014/main" id="{DEB719A5-E10A-4942-BEBD-44BE522A98AC}"/>
              </a:ext>
            </a:extLst>
          </p:cNvPr>
          <p:cNvSpPr>
            <a:spLocks noGrp="1"/>
          </p:cNvSpPr>
          <p:nvPr/>
        </p:nvSpPr>
        <p:spPr>
          <a:xfrm>
            <a:off x="4343400" y="5486400"/>
            <a:ext cx="4267200" cy="571500"/>
          </a:xfrm>
          <a:prstGeom prst="rect">
            <a:avLst/>
          </a:prstGeom>
          <a:noFill/>
          <a:ln w="0">
            <a:noFill/>
          </a:ln>
        </p:spPr>
        <p:txBody>
          <a:bodyPr wrap="square" lIns="0" tIns="0" rIns="0" bIns="0" anchor="t">
            <a:normAutofit/>
          </a:bodyPr>
          <a:lstStyle/>
          <a:p>
            <a:pPr algn="l">
              <a:lnSpc>
                <a:spcPct val="108000"/>
              </a:lnSpc>
              <a:buNone/>
              <a:defRPr sz="1238" b="0">
                <a:solidFill>
                  <a:srgbClr val="252525"/>
                </a:solidFill>
                <a:latin typeface="Open Sans"/>
                <a:ea typeface="Open Sans"/>
                <a:cs typeface="Open Sans"/>
              </a:defRPr>
            </a:pPr>
            <a:r>
              <a:rPr lang="en-US" sz="1200" b="0">
                <a:solidFill>
                  <a:srgbClr val="252525"/>
                </a:solidFill>
                <a:latin typeface="Open Sans"/>
                <a:ea typeface="Open Sans"/>
                <a:cs typeface="Open Sans"/>
              </a:rPr>
              <a:t>Every pilot builds reusable business context that accelerates future AI initiatives.</a:t>
            </a:r>
          </a:p>
        </p:txBody>
      </p:sp>
      <p:sp>
        <p:nvSpPr>
          <p:cNvPr id="2" name="Shape 3">
            <a:extLst>
              <a:ext uri="{FF2B5EF4-FFF2-40B4-BE49-F238E27FC236}">
                <a16:creationId xmlns:a16="http://schemas.microsoft.com/office/drawing/2014/main" id="{1039B68F-5059-15DC-44F1-AABC8DB29C9F}"/>
              </a:ext>
            </a:extLst>
          </p:cNvPr>
          <p:cNvSpPr/>
          <p:nvPr/>
        </p:nvSpPr>
        <p:spPr>
          <a:xfrm>
            <a:off x="550228" y="1006475"/>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D0D0D"/>
              </a:solidFill>
              <a:effectLst/>
              <a:uLnTx/>
              <a:uFillTx/>
              <a:latin typeface="Arial"/>
              <a:ea typeface="+mn-ea"/>
              <a:cs typeface="+mn-cs"/>
            </a:endParaRPr>
          </a:p>
        </p:txBody>
      </p:sp>
    </p:spTree>
    <p:extLst>
      <p:ext uri="{BB962C8B-B14F-4D97-AF65-F5344CB8AC3E}">
        <p14:creationId xmlns:p14="http://schemas.microsoft.com/office/powerpoint/2010/main" val="4009598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162E4-3C2F-761F-FF84-AF9D85F1FC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001C0C-5929-DE8B-B84A-2193C8F46B14}"/>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3</a:t>
            </a:r>
          </a:p>
        </p:txBody>
      </p:sp>
      <p:sp>
        <p:nvSpPr>
          <p:cNvPr id="44" name="Rectangle: Rounded Corners 43">
            <a:extLst>
              <a:ext uri="{FF2B5EF4-FFF2-40B4-BE49-F238E27FC236}">
                <a16:creationId xmlns:a16="http://schemas.microsoft.com/office/drawing/2014/main" id="{34A1CC01-166B-6150-8094-5186D0284535}"/>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a:latin typeface="Open Sans" panose="020B0606030504020204" pitchFamily="34" charset="0"/>
                <a:ea typeface="Open Sans" panose="020B0606030504020204" pitchFamily="34" charset="0"/>
                <a:cs typeface="Open Sans" panose="020B0606030504020204" pitchFamily="34" charset="0"/>
              </a:rPr>
              <a:t>How Soon Do You See Your Organization Using Ontology To Create A Shared </a:t>
            </a:r>
            <a:endParaRPr lang="en-US" sz="1400">
              <a:latin typeface="Open Sans" panose="020B0606030504020204" pitchFamily="34" charset="0"/>
              <a:ea typeface="Open Sans" panose="020B0606030504020204" pitchFamily="34" charset="0"/>
              <a:cs typeface="Open Sans" panose="020B0606030504020204" pitchFamily="34" charset="0"/>
            </a:endParaRPr>
          </a:p>
          <a:p>
            <a:pPr algn="ctr"/>
            <a:r>
              <a:rPr lang="en-US" sz="1400" b="1">
                <a:latin typeface="Open Sans" panose="020B0606030504020204" pitchFamily="34" charset="0"/>
                <a:ea typeface="Open Sans" panose="020B0606030504020204" pitchFamily="34" charset="0"/>
                <a:cs typeface="Open Sans" panose="020B0606030504020204" pitchFamily="34" charset="0"/>
              </a:rPr>
              <a:t>Business Context For AI?</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grpSp>
        <p:nvGrpSpPr>
          <p:cNvPr id="62" name="Group 61">
            <a:extLst>
              <a:ext uri="{FF2B5EF4-FFF2-40B4-BE49-F238E27FC236}">
                <a16:creationId xmlns:a16="http://schemas.microsoft.com/office/drawing/2014/main" id="{C9949716-F3DD-24C7-2FC4-5A954313BAD0}"/>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01F5614D-FF6D-6CF7-AD47-E01F93175C34}"/>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D50F23B4-9446-845C-39B4-E2814F3896EB}"/>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F2EADB9-DD36-024C-BF9A-6A884FA479F0}"/>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164A888B-BBFD-C7E8-2265-6A8B5BD29EA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EF9BAB3F-6E19-19D1-1B76-A9959E7E59BE}"/>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993EDDA-001F-0E1D-65D3-C6074512CE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0" name="Group 9">
            <a:extLst>
              <a:ext uri="{FF2B5EF4-FFF2-40B4-BE49-F238E27FC236}">
                <a16:creationId xmlns:a16="http://schemas.microsoft.com/office/drawing/2014/main" id="{CD816C85-D312-8605-FEF7-A336305D38B6}"/>
              </a:ext>
            </a:extLst>
          </p:cNvPr>
          <p:cNvGrpSpPr/>
          <p:nvPr/>
        </p:nvGrpSpPr>
        <p:grpSpPr>
          <a:xfrm>
            <a:off x="9711570" y="76202"/>
            <a:ext cx="2285005" cy="495708"/>
            <a:chOff x="9630162" y="199656"/>
            <a:chExt cx="2285005" cy="495708"/>
          </a:xfrm>
        </p:grpSpPr>
        <p:pic>
          <p:nvPicPr>
            <p:cNvPr id="4" name="Picture 2" descr="Microsoft Logo and symbol, meaning, history, PNG, brand">
              <a:extLst>
                <a:ext uri="{FF2B5EF4-FFF2-40B4-BE49-F238E27FC236}">
                  <a16:creationId xmlns:a16="http://schemas.microsoft.com/office/drawing/2014/main" id="{7B002381-7C26-5B5A-6C5D-9FC0B9B1B4A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87348" y="199656"/>
              <a:ext cx="1127819" cy="4957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con&#10;&#10;Description automatically generated">
              <a:extLst>
                <a:ext uri="{FF2B5EF4-FFF2-40B4-BE49-F238E27FC236}">
                  <a16:creationId xmlns:a16="http://schemas.microsoft.com/office/drawing/2014/main" id="{4874AAC5-38DA-2934-8231-44E49271B2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30162" y="306395"/>
              <a:ext cx="941792" cy="279124"/>
            </a:xfrm>
            <a:prstGeom prst="rect">
              <a:avLst/>
            </a:prstGeom>
          </p:spPr>
        </p:pic>
        <p:cxnSp>
          <p:nvCxnSpPr>
            <p:cNvPr id="7" name="Straight Connector 6">
              <a:extLst>
                <a:ext uri="{FF2B5EF4-FFF2-40B4-BE49-F238E27FC236}">
                  <a16:creationId xmlns:a16="http://schemas.microsoft.com/office/drawing/2014/main" id="{8FCB7DA2-1786-354F-BA80-DAEFF56A977B}"/>
                </a:ext>
              </a:extLst>
            </p:cNvPr>
            <p:cNvCxnSpPr>
              <a:cxnSpLocks/>
            </p:cNvCxnSpPr>
            <p:nvPr/>
          </p:nvCxnSpPr>
          <p:spPr>
            <a:xfrm>
              <a:off x="10676830" y="252764"/>
              <a:ext cx="0" cy="389492"/>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81301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145B09-70E1-8BB0-0153-442406CFA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Picture 4">
            <a:extLst>
              <a:ext uri="{FF2B5EF4-FFF2-40B4-BE49-F238E27FC236}">
                <a16:creationId xmlns:a16="http://schemas.microsoft.com/office/drawing/2014/main" id="{5C0DE3DC-7445-BCFC-39C4-2FCC7AE26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4075" y="260350"/>
            <a:ext cx="3416300" cy="508000"/>
          </a:xfrm>
          <a:prstGeom prst="rect">
            <a:avLst/>
          </a:prstGeom>
        </p:spPr>
      </p:pic>
    </p:spTree>
    <p:extLst>
      <p:ext uri="{BB962C8B-B14F-4D97-AF65-F5344CB8AC3E}">
        <p14:creationId xmlns:p14="http://schemas.microsoft.com/office/powerpoint/2010/main" val="11693572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61990" y="3549665"/>
            <a:ext cx="6731184" cy="1034949"/>
          </a:xfrm>
          <a:prstGeom prst="rect">
            <a:avLst/>
          </a:prstGeom>
          <a:noFill/>
          <a:ln/>
        </p:spPr>
        <p:txBody>
          <a:bodyPr wrap="square" lIns="0" tIns="0" rIns="0" bIns="0" rtlCol="0" anchor="t"/>
          <a:lstStyle/>
          <a:p>
            <a:pPr>
              <a:lnSpc>
                <a:spcPts val="4949"/>
              </a:lnSpc>
            </a:pPr>
            <a:r>
              <a:rPr lang="en-US" sz="8249">
                <a:solidFill>
                  <a:srgbClr val="E58527"/>
                </a:solidFill>
                <a:latin typeface="Poppins SemiBold" pitchFamily="34" charset="0"/>
                <a:ea typeface="Poppins SemiBold" pitchFamily="34" charset="-122"/>
                <a:cs typeface="Poppins SemiBold" pitchFamily="34" charset="-120"/>
              </a:rPr>
              <a:t>THANK</a:t>
            </a:r>
            <a:r>
              <a:rPr lang="en-US" sz="8249">
                <a:solidFill>
                  <a:srgbClr val="263B5E">
                    <a:alpha val="100000"/>
                  </a:srgbClr>
                </a:solidFill>
                <a:latin typeface="Poppins SemiBold" pitchFamily="34" charset="0"/>
                <a:ea typeface="Poppins SemiBold" pitchFamily="34" charset="-122"/>
                <a:cs typeface="Poppins SemiBold" pitchFamily="34" charset="-120"/>
              </a:rPr>
              <a:t> YOU</a:t>
            </a:r>
            <a:endParaRPr lang="en-US" sz="8249"/>
          </a:p>
        </p:txBody>
      </p:sp>
      <p:pic>
        <p:nvPicPr>
          <p:cNvPr id="4" name="Image 1"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2064" y="5800103"/>
            <a:ext cx="2876628" cy="9524"/>
          </a:xfrm>
          <a:prstGeom prst="rect">
            <a:avLst/>
          </a:prstGeom>
        </p:spPr>
      </p:pic>
      <p:sp>
        <p:nvSpPr>
          <p:cNvPr id="5" name="Shape 1"/>
          <p:cNvSpPr/>
          <p:nvPr/>
        </p:nvSpPr>
        <p:spPr>
          <a:xfrm>
            <a:off x="3438619" y="6067168"/>
            <a:ext cx="57152" cy="57144"/>
          </a:xfrm>
          <a:prstGeom prst="ellipse">
            <a:avLst/>
          </a:prstGeom>
          <a:solidFill>
            <a:srgbClr val="000000">
              <a:alpha val="100000"/>
            </a:srgbClr>
          </a:solidFill>
          <a:ln/>
        </p:spPr>
        <p:txBody>
          <a:bodyPr/>
          <a:lstStyle/>
          <a:p>
            <a:endParaRPr lang="en-US" sz="1350"/>
          </a:p>
        </p:txBody>
      </p:sp>
      <p:pic>
        <p:nvPicPr>
          <p:cNvPr id="6" name="Image 2" descr=" "/>
          <p:cNvPicPr>
            <a:picLocks noChangeAspect="1"/>
          </p:cNvPicPr>
          <p:nvPr/>
        </p:nvPicPr>
        <p:blipFill>
          <a:blip r:embed="rId4"/>
          <a:stretch>
            <a:fillRect/>
          </a:stretch>
        </p:blipFill>
        <p:spPr>
          <a:xfrm>
            <a:off x="8069058" y="-1124169"/>
            <a:ext cx="2823970" cy="4384910"/>
          </a:xfrm>
          <a:prstGeom prst="rect">
            <a:avLst/>
          </a:prstGeom>
        </p:spPr>
      </p:pic>
      <p:sp>
        <p:nvSpPr>
          <p:cNvPr id="10" name="TextBox 9">
            <a:extLst>
              <a:ext uri="{FF2B5EF4-FFF2-40B4-BE49-F238E27FC236}">
                <a16:creationId xmlns:a16="http://schemas.microsoft.com/office/drawing/2014/main" id="{D1F58F68-889D-179B-37D1-3D62B29C381A}"/>
              </a:ext>
            </a:extLst>
          </p:cNvPr>
          <p:cNvSpPr txBox="1"/>
          <p:nvPr/>
        </p:nvSpPr>
        <p:spPr>
          <a:xfrm>
            <a:off x="561989" y="4353536"/>
            <a:ext cx="10737382" cy="1384995"/>
          </a:xfrm>
          <a:prstGeom prst="rect">
            <a:avLst/>
          </a:prstGeom>
          <a:noFill/>
        </p:spPr>
        <p:txBody>
          <a:bodyPr wrap="square">
            <a:spAutoFit/>
          </a:bodyPr>
          <a:lstStyle/>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are a global player in next-generation digital solutions &amp; services that modernize, automate and transform enterprise applications. With over 19+ years of experience, we have been enabling our clients globally to steer their digital transformation strategy using Cloud, Data &amp; AI. We build &amp; develop smart &amp; sustainable solutions to help our customers transform their conventional processes to match the next-generation technological trend. </a:t>
            </a:r>
          </a:p>
          <a:p>
            <a:endPar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have a strong presence in the US, Europe, and Middle East, where we serve multiple ultra-large customers as well as SMBs from various sectors such as Public Sector, CPG, Retail, Oil &amp; Gas, Energy, Manufacturing, BFSI, Healthcare, etc. </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D6B9460-E556-C7FE-116D-09FD96B92205}"/>
              </a:ext>
            </a:extLst>
          </p:cNvPr>
          <p:cNvPicPr>
            <a:picLocks noChangeAspect="1"/>
          </p:cNvPicPr>
          <p:nvPr/>
        </p:nvPicPr>
        <p:blipFill>
          <a:blip r:embed="rId5"/>
          <a:stretch>
            <a:fillRect/>
          </a:stretch>
        </p:blipFill>
        <p:spPr>
          <a:xfrm>
            <a:off x="561989" y="648605"/>
            <a:ext cx="3206040" cy="839361"/>
          </a:xfrm>
          <a:prstGeom prst="rect">
            <a:avLst/>
          </a:prstGeom>
        </p:spPr>
      </p:pic>
      <p:grpSp>
        <p:nvGrpSpPr>
          <p:cNvPr id="24" name="Group 23">
            <a:extLst>
              <a:ext uri="{FF2B5EF4-FFF2-40B4-BE49-F238E27FC236}">
                <a16:creationId xmlns:a16="http://schemas.microsoft.com/office/drawing/2014/main" id="{7409D32A-80C1-87ED-8591-65083514C14D}"/>
              </a:ext>
            </a:extLst>
          </p:cNvPr>
          <p:cNvGrpSpPr/>
          <p:nvPr/>
        </p:nvGrpSpPr>
        <p:grpSpPr>
          <a:xfrm>
            <a:off x="561989" y="1669070"/>
            <a:ext cx="3319649" cy="759654"/>
            <a:chOff x="1024128" y="1938528"/>
            <a:chExt cx="3319649" cy="759654"/>
          </a:xfrm>
        </p:grpSpPr>
        <p:sp>
          <p:nvSpPr>
            <p:cNvPr id="25" name="Text 5">
              <a:extLst>
                <a:ext uri="{FF2B5EF4-FFF2-40B4-BE49-F238E27FC236}">
                  <a16:creationId xmlns:a16="http://schemas.microsoft.com/office/drawing/2014/main" id="{801B859D-B33B-9773-38AD-6AB9A1738FA4}"/>
                </a:ext>
              </a:extLst>
            </p:cNvPr>
            <p:cNvSpPr/>
            <p:nvPr/>
          </p:nvSpPr>
          <p:spPr>
            <a:xfrm>
              <a:off x="1024128" y="193852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a:ea typeface="Calibri"/>
                  <a:cs typeface="Calibri"/>
                </a:rPr>
                <a:t>Session Presented by</a:t>
              </a:r>
              <a:endParaRPr lang="en-US" sz="1000">
                <a:latin typeface="Calibri"/>
                <a:ea typeface="Calibri"/>
                <a:cs typeface="Calibri"/>
              </a:endParaRPr>
            </a:p>
          </p:txBody>
        </p:sp>
        <p:pic>
          <p:nvPicPr>
            <p:cNvPr id="26" name="Graphic 25">
              <a:extLst>
                <a:ext uri="{FF2B5EF4-FFF2-40B4-BE49-F238E27FC236}">
                  <a16:creationId xmlns:a16="http://schemas.microsoft.com/office/drawing/2014/main" id="{4C6113FE-0039-5DBC-F829-C3A754CD5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4129" y="2311878"/>
              <a:ext cx="1332209" cy="386304"/>
            </a:xfrm>
            <a:prstGeom prst="rect">
              <a:avLst/>
            </a:prstGeom>
          </p:spPr>
        </p:pic>
        <p:pic>
          <p:nvPicPr>
            <p:cNvPr id="27" name="Graphic 26">
              <a:extLst>
                <a:ext uri="{FF2B5EF4-FFF2-40B4-BE49-F238E27FC236}">
                  <a16:creationId xmlns:a16="http://schemas.microsoft.com/office/drawing/2014/main" id="{1DC04A16-4577-AEEB-162C-8E86786127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04575" y="2311878"/>
              <a:ext cx="1639202" cy="349561"/>
            </a:xfrm>
            <a:prstGeom prst="rect">
              <a:avLst/>
            </a:prstGeom>
          </p:spPr>
        </p:pic>
        <p:cxnSp>
          <p:nvCxnSpPr>
            <p:cNvPr id="30" name="Straight Connector 29">
              <a:extLst>
                <a:ext uri="{FF2B5EF4-FFF2-40B4-BE49-F238E27FC236}">
                  <a16:creationId xmlns:a16="http://schemas.microsoft.com/office/drawing/2014/main" id="{2CB5094E-6688-8FF8-BCFF-EDABAA8AAA2D}"/>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763CAF1A-F647-B470-0027-7BB29CA0EC95}"/>
              </a:ext>
            </a:extLst>
          </p:cNvPr>
          <p:cNvSpPr txBox="1"/>
          <p:nvPr/>
        </p:nvSpPr>
        <p:spPr>
          <a:xfrm>
            <a:off x="8189175" y="5763071"/>
            <a:ext cx="4521177" cy="338554"/>
          </a:xfrm>
          <a:prstGeom prst="rect">
            <a:avLst/>
          </a:prstGeom>
          <a:noFill/>
        </p:spPr>
        <p:txBody>
          <a:bodyPr wrap="square" rtlCol="0">
            <a:spAutoFit/>
          </a:bodyPr>
          <a:lstStyle/>
          <a:p>
            <a:pPr defTabSz="914354">
              <a:defRPr/>
            </a:pPr>
            <a:r>
              <a:rPr lang="en-IN" sz="1600">
                <a:ln w="38100">
                  <a:noFill/>
                </a:ln>
                <a:latin typeface="Montserrat" panose="00000500000000000000" pitchFamily="50" charset="0"/>
                <a:ea typeface="Roboto Black" panose="02000000000000000000" pitchFamily="2" charset="0"/>
              </a:rPr>
              <a:t>Contact: </a:t>
            </a:r>
            <a:r>
              <a:rPr lang="en-IN" sz="1600" u="sng">
                <a:ln w="38100">
                  <a:noFill/>
                </a:ln>
                <a:latin typeface="Montserrat" panose="00000500000000000000" pitchFamily="50" charset="0"/>
                <a:ea typeface="Roboto Black" panose="02000000000000000000" pitchFamily="2" charset="0"/>
              </a:rPr>
              <a:t>advisors</a:t>
            </a:r>
            <a:r>
              <a:rPr lang="en-IN" sz="1600">
                <a:ln w="38100">
                  <a:noFill/>
                </a:ln>
                <a:latin typeface="Montserrat" panose="00000500000000000000" pitchFamily="50" charset="0"/>
                <a:ea typeface="Roboto Black" panose="02000000000000000000" pitchFamily="2" charset="0"/>
                <a:hlinkClick r:id="rId8">
                  <a:extLst>
                    <a:ext uri="{A12FA001-AC4F-418D-AE19-62706E023703}">
                      <ahyp:hlinkClr xmlns:ahyp="http://schemas.microsoft.com/office/drawing/2018/hyperlinkcolor" val="tx"/>
                    </a:ext>
                  </a:extLst>
                </a:hlinkClick>
              </a:rPr>
              <a:t>@acuvate.com</a:t>
            </a:r>
            <a:r>
              <a:rPr lang="en-IN" sz="1600">
                <a:ln w="38100">
                  <a:noFill/>
                </a:ln>
                <a:latin typeface="Montserrat" panose="00000500000000000000" pitchFamily="50" charset="0"/>
                <a:ea typeface="Roboto Black" panose="02000000000000000000" pitchFamily="2" charset="0"/>
              </a:rPr>
              <a:t> </a:t>
            </a:r>
          </a:p>
        </p:txBody>
      </p:sp>
      <p:grpSp>
        <p:nvGrpSpPr>
          <p:cNvPr id="39" name="Group 38">
            <a:extLst>
              <a:ext uri="{FF2B5EF4-FFF2-40B4-BE49-F238E27FC236}">
                <a16:creationId xmlns:a16="http://schemas.microsoft.com/office/drawing/2014/main" id="{87479F13-E6AA-88F0-E7E3-95DDE2625FBF}"/>
              </a:ext>
            </a:extLst>
          </p:cNvPr>
          <p:cNvGrpSpPr/>
          <p:nvPr/>
        </p:nvGrpSpPr>
        <p:grpSpPr>
          <a:xfrm>
            <a:off x="8281130" y="6175347"/>
            <a:ext cx="2133075" cy="367055"/>
            <a:chOff x="4464535" y="6266082"/>
            <a:chExt cx="2133075" cy="367055"/>
          </a:xfrm>
        </p:grpSpPr>
        <p:pic>
          <p:nvPicPr>
            <p:cNvPr id="34" name="Picture 19">
              <a:hlinkClick r:id="rId9"/>
              <a:extLst>
                <a:ext uri="{FF2B5EF4-FFF2-40B4-BE49-F238E27FC236}">
                  <a16:creationId xmlns:a16="http://schemas.microsoft.com/office/drawing/2014/main" id="{47B64401-9E1F-2572-A9C0-899B8EFD6D2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64535" y="6274503"/>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a:hlinkClick r:id="rId11"/>
              <a:extLst>
                <a:ext uri="{FF2B5EF4-FFF2-40B4-BE49-F238E27FC236}">
                  <a16:creationId xmlns:a16="http://schemas.microsoft.com/office/drawing/2014/main" id="{091579F7-5D3E-2C44-BBC6-FC7E0D0CCA2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46291" y="6281818"/>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7">
              <a:hlinkClick r:id="rId13"/>
              <a:extLst>
                <a:ext uri="{FF2B5EF4-FFF2-40B4-BE49-F238E27FC236}">
                  <a16:creationId xmlns:a16="http://schemas.microsoft.com/office/drawing/2014/main" id="{6EB7D78B-A8B4-3FC5-4385-38C91CCC15F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09506" y="6280576"/>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a:hlinkClick r:id="rId15"/>
              <a:extLst>
                <a:ext uri="{FF2B5EF4-FFF2-40B4-BE49-F238E27FC236}">
                  <a16:creationId xmlns:a16="http://schemas.microsoft.com/office/drawing/2014/main" id="{6F3F5054-8D19-C5C7-575C-CF0DADB22E8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4078" y="6274504"/>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a:hlinkClick r:id="rId17"/>
              <a:extLst>
                <a:ext uri="{FF2B5EF4-FFF2-40B4-BE49-F238E27FC236}">
                  <a16:creationId xmlns:a16="http://schemas.microsoft.com/office/drawing/2014/main" id="{1D417673-7F77-19AF-1846-66A4B896699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96039" y="6266082"/>
              <a:ext cx="351319" cy="35131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8F3DE150-7762-3C52-BA6C-50BE06413196}"/>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7" name="Graphic 6">
            <a:extLst>
              <a:ext uri="{FF2B5EF4-FFF2-40B4-BE49-F238E27FC236}">
                <a16:creationId xmlns:a16="http://schemas.microsoft.com/office/drawing/2014/main" id="{B2FB135D-872F-8DA8-EC60-8313F21D7BF6}"/>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rot="5400000">
            <a:off x="8621338" y="-77326"/>
            <a:ext cx="3493336" cy="3647988"/>
          </a:xfrm>
          <a:prstGeom prst="rect">
            <a:avLst/>
          </a:prstGeom>
        </p:spPr>
      </p:pic>
    </p:spTree>
    <p:extLst>
      <p:ext uri="{BB962C8B-B14F-4D97-AF65-F5344CB8AC3E}">
        <p14:creationId xmlns:p14="http://schemas.microsoft.com/office/powerpoint/2010/main" val="25552339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023 Cognite Light">
  <a:themeElements>
    <a:clrScheme name="Simple Light">
      <a:dk1>
        <a:srgbClr val="0D0D0D"/>
      </a:dk1>
      <a:lt1>
        <a:srgbClr val="FFFFFF"/>
      </a:lt1>
      <a:dk2>
        <a:srgbClr val="9C9EA9"/>
      </a:dk2>
      <a:lt2>
        <a:srgbClr val="F1F2F3"/>
      </a:lt2>
      <a:accent1>
        <a:srgbClr val="4A67FB"/>
      </a:accent1>
      <a:accent2>
        <a:srgbClr val="C844DB"/>
      </a:accent2>
      <a:accent3>
        <a:srgbClr val="FC2474"/>
      </a:accent3>
      <a:accent4>
        <a:srgbClr val="FF6918"/>
      </a:accent4>
      <a:accent5>
        <a:srgbClr val="FFBB00"/>
      </a:accent5>
      <a:accent6>
        <a:srgbClr val="3B3D44"/>
      </a:accent6>
      <a:hlink>
        <a:srgbClr val="28388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HC3 Template Dark">
  <a:themeElements>
    <a:clrScheme name="Custom 5">
      <a:dk1>
        <a:srgbClr val="1A1A1A"/>
      </a:dk1>
      <a:lt1>
        <a:srgbClr val="FFFFFF"/>
      </a:lt1>
      <a:dk2>
        <a:srgbClr val="505050"/>
      </a:dk2>
      <a:lt2>
        <a:srgbClr val="C8C8C8"/>
      </a:lt2>
      <a:accent1>
        <a:srgbClr val="FFFFFF"/>
      </a:accent1>
      <a:accent2>
        <a:srgbClr val="8C8C8C"/>
      </a:accent2>
      <a:accent3>
        <a:srgbClr val="06A7E0"/>
      </a:accent3>
      <a:accent4>
        <a:srgbClr val="F79430"/>
      </a:accent4>
      <a:accent5>
        <a:srgbClr val="9CCD6C"/>
      </a:accent5>
      <a:accent6>
        <a:srgbClr val="CBC8C7"/>
      </a:accent6>
      <a:hlink>
        <a:srgbClr val="06A7E0"/>
      </a:hlink>
      <a:folHlink>
        <a:srgbClr val="06A7E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91440" tIns="45708" rIns="0" bIns="45708" numCol="1" rtlCol="0" anchor="ctr" anchorCtr="0" compatLnSpc="1">
        <a:prstTxWarp prst="textNoShape">
          <a:avLst/>
        </a:prstTxWarp>
      </a:bodyPr>
      <a:lstStyle>
        <a:defPPr algn="ctr" defTabSz="913916" fontAlgn="base">
          <a:spcBef>
            <a:spcPct val="0"/>
          </a:spcBef>
          <a:spcAft>
            <a:spcPct val="0"/>
          </a:spcAft>
          <a:defRPr sz="1200" dirty="0" err="1" smtClean="0">
            <a:solidFill>
              <a:schemeClr val="bg1"/>
            </a:solidFill>
            <a:ea typeface="Helvetica Neue" charset="0"/>
            <a:cs typeface="Helvetica Neue"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defTabSz="914217">
          <a:defRPr sz="1600" kern="0" dirty="0">
            <a:solidFill>
              <a:schemeClr val="accent1"/>
            </a:solidFill>
            <a:ea typeface="Helvetica Neue" panose="02000503000000020004" pitchFamily="2" charset="0"/>
            <a:cs typeface="Helvetica Neue" panose="02000503000000020004" pitchFamily="2" charset="0"/>
            <a:sym typeface="Helvetica Neue"/>
          </a:defRPr>
        </a:defPPr>
      </a:lstStyle>
    </a:txDef>
  </a:objectDefaults>
  <a:extraClrSchemeLst/>
  <a:extLst>
    <a:ext uri="{05A4C25C-085E-4340-85A3-A5531E510DB2}">
      <thm15:themeFamily xmlns:thm15="http://schemas.microsoft.com/office/thememl/2012/main" name="Presentation14" id="{31F50E05-0109-B64C-8EA9-54830968ABA4}" vid="{5A375BCA-9A20-B446-A512-57BD324316F1}"/>
    </a:ext>
  </a:ext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E921D0A239614E893877728D9CFA9F" ma:contentTypeVersion="16" ma:contentTypeDescription="Create a new document." ma:contentTypeScope="" ma:versionID="3eec2b6de7302de645baa70a6ccefece">
  <xsd:schema xmlns:xsd="http://www.w3.org/2001/XMLSchema" xmlns:xs="http://www.w3.org/2001/XMLSchema" xmlns:p="http://schemas.microsoft.com/office/2006/metadata/properties" xmlns:ns2="065dd70a-4eca-4521-adf8-b021a65d4091" xmlns:ns3="25c5667a-8229-41c0-834f-950b47198d64" targetNamespace="http://schemas.microsoft.com/office/2006/metadata/properties" ma:root="true" ma:fieldsID="a2456317bec5e255d66afdde912ec38b" ns2:_="" ns3:_="">
    <xsd:import namespace="065dd70a-4eca-4521-adf8-b021a65d4091"/>
    <xsd:import namespace="25c5667a-8229-41c0-834f-950b47198d6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5dd70a-4eca-4521-adf8-b021a65d40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2b15e35-8c53-41cb-869d-ff895d27f724"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c5667a-8229-41c0-834f-950b47198d6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f6dfd89-9b86-4656-a26e-4cb8bb96213a}" ma:internalName="TaxCatchAll" ma:showField="CatchAllData" ma:web="25c5667a-8229-41c0-834f-950b47198d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5c5667a-8229-41c0-834f-950b47198d64" xsi:nil="true"/>
    <lcf76f155ced4ddcb4097134ff3c332f xmlns="065dd70a-4eca-4521-adf8-b021a65d4091">
      <Terms xmlns="http://schemas.microsoft.com/office/infopath/2007/PartnerControls"/>
    </lcf76f155ced4ddcb4097134ff3c332f>
    <SharedWithUsers xmlns="25c5667a-8229-41c0-834f-950b47198d64">
      <UserInfo>
        <DisplayName>Poonam Chug</DisplayName>
        <AccountId>16</AccountId>
        <AccountType/>
      </UserInfo>
      <UserInfo>
        <DisplayName>Johan Krebbers</DisplayName>
        <AccountId>32</AccountId>
        <AccountType/>
      </UserInfo>
      <UserInfo>
        <DisplayName>Dependra Asuri</DisplayName>
        <AccountId>22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3CD7E4-5BDF-4BE5-9B97-310381834E6B}">
  <ds:schemaRefs>
    <ds:schemaRef ds:uri="065dd70a-4eca-4521-adf8-b021a65d4091"/>
    <ds:schemaRef ds:uri="25c5667a-8229-41c0-834f-950b47198d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3DFD73F-1341-45B1-A6AF-AF2A3E31ED10}">
  <ds:schemaRefs>
    <ds:schemaRef ds:uri="065dd70a-4eca-4521-adf8-b021a65d4091"/>
    <ds:schemaRef ds:uri="25c5667a-8229-41c0-834f-950b47198d6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2C0C165-59E1-4BE9-AFC4-8F2754D09573}">
  <ds:schemaRefs>
    <ds:schemaRef ds:uri="http://schemas.microsoft.com/sharepoint/v3/contenttype/forms"/>
  </ds:schemaRefs>
</ds:datastoreItem>
</file>

<file path=docMetadata/LabelInfo.xml><?xml version="1.0" encoding="utf-8"?>
<clbl:labelList xmlns:clbl="http://schemas.microsoft.com/office/2020/mipLabelMetadata">
  <clbl:label id="{9a0c7552-3833-46c4-bbac-8bc7f960ee52}" enabled="0" method="" siteId="{9a0c7552-3833-46c4-bbac-8bc7f960ee52}"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35</Slides>
  <Notes>24</Notes>
  <HiddenSlides>0</HiddenSlides>
  <ScaleCrop>false</ScaleCrop>
  <HeadingPairs>
    <vt:vector size="4" baseType="variant">
      <vt:variant>
        <vt:lpstr>Theme</vt:lpstr>
      </vt:variant>
      <vt:variant>
        <vt:i4>4</vt:i4>
      </vt:variant>
      <vt:variant>
        <vt:lpstr>Slide Titles</vt:lpstr>
      </vt:variant>
      <vt:variant>
        <vt:i4>35</vt:i4>
      </vt:variant>
    </vt:vector>
  </HeadingPairs>
  <TitlesOfParts>
    <vt:vector size="39" baseType="lpstr">
      <vt:lpstr>2023 Cognite Light</vt:lpstr>
      <vt:lpstr>BHC3 Template Dark</vt:lpstr>
      <vt:lpstr>6_Office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Microsoft Fabric</vt:lpstr>
      <vt:lpstr>Fabric IQ </vt:lpstr>
      <vt:lpstr>Microsoft Fabric Platform </vt:lpstr>
      <vt:lpstr>Demo: Creating ontologies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Poonam Chug</dc:creator>
  <cp:revision>4</cp:revision>
  <dcterms:created xsi:type="dcterms:W3CDTF">2023-12-12T17:32:52Z</dcterms:created>
  <dcterms:modified xsi:type="dcterms:W3CDTF">2026-09-16T07:34:49Z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0x010100F8E921D0A239614E893877728D9CFA9F</vt:lpwstr>
  </property>
  <property fmtid="{D5CDD505-2E9C-101B-9397-08002B2CF9AE}" pid="3" name="MediaServiceImageTags">
    <vt:lpwstr/>
  </property>
</Properties>
</file>