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9"/>
  </p:notesMasterIdLst>
  <p:sldIdLst>
    <p:sldId id="277" r:id="rId2"/>
    <p:sldId id="284" r:id="rId3"/>
    <p:sldId id="285" r:id="rId4"/>
    <p:sldId id="2147483594" r:id="rId5"/>
    <p:sldId id="2147483595" r:id="rId6"/>
    <p:sldId id="278" r:id="rId7"/>
    <p:sldId id="301" r:id="rId8"/>
    <p:sldId id="2147483623" r:id="rId9"/>
    <p:sldId id="267" r:id="rId10"/>
    <p:sldId id="2147483596" r:id="rId11"/>
    <p:sldId id="259" r:id="rId12"/>
    <p:sldId id="2147483598" r:id="rId13"/>
    <p:sldId id="2147483620" r:id="rId14"/>
    <p:sldId id="2147483599" r:id="rId15"/>
    <p:sldId id="2147483600" r:id="rId16"/>
    <p:sldId id="2147483601" r:id="rId17"/>
    <p:sldId id="2147483619" r:id="rId18"/>
    <p:sldId id="2147483603" r:id="rId19"/>
    <p:sldId id="2147483604" r:id="rId20"/>
    <p:sldId id="2147483605" r:id="rId21"/>
    <p:sldId id="2147483621" r:id="rId22"/>
    <p:sldId id="2147483626" r:id="rId23"/>
    <p:sldId id="2147483607" r:id="rId24"/>
    <p:sldId id="2147483608" r:id="rId25"/>
    <p:sldId id="2147483609" r:id="rId26"/>
    <p:sldId id="2147483610" r:id="rId27"/>
    <p:sldId id="2147483625" r:id="rId28"/>
    <p:sldId id="2147483622" r:id="rId29"/>
    <p:sldId id="2147483611" r:id="rId30"/>
    <p:sldId id="256" r:id="rId31"/>
    <p:sldId id="257" r:id="rId32"/>
    <p:sldId id="2147483613" r:id="rId33"/>
    <p:sldId id="2147483624" r:id="rId34"/>
    <p:sldId id="296" r:id="rId35"/>
    <p:sldId id="2147483617" r:id="rId36"/>
    <p:sldId id="2147480737" r:id="rId37"/>
    <p:sldId id="299" r:id="rId3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38" dt="2026-09-15T13:52:23.305"/>
    <p1510:client id="{17AB7B09-71FC-980D-52C9-614F7D4006F5}" v="7" dt="2026-09-15T09:09:43.382"/>
    <p1510:client id="{2678C6A1-A209-413B-B091-120F3F7DF08E}" v="75" dt="2026-09-15T15:48:57.564"/>
    <p1510:client id="{2889E101-9F47-7DDD-FA4F-37DF340A5F31}" v="2" dt="2026-09-15T14:44:42.947"/>
    <p1510:client id="{2987ED79-E18A-50AE-34A7-F7F8C8A48CCC}" v="40" dt="2026-09-15T14:01:23.017"/>
    <p1510:client id="{4A758C97-55FA-BD20-4B3D-56EAA090C7FA}" v="3" dt="2026-09-15T09:51:56.257"/>
    <p1510:client id="{9CFF686B-2FFB-4058-96DB-9AFA532CEB75}" v="344" dt="2026-09-15T13:41:39.527"/>
    <p1510:client id="{ABB83FFB-0632-1D88-A12F-4A202F2C13A8}" v="126" dt="2026-09-15T10:42:10.063"/>
    <p1510:client id="{B55EF232-2350-4355-AB38-88348F46A8A7}" v="1150" dt="2026-09-15T14:21:37.004"/>
    <p1510:client id="{DC53FB8B-5EBE-4E82-96FA-EC391BB05C0E}" v="247" dt="2026-09-15T15:21:09.2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3212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COVER SLIDE. Replace the session title, date, time, partner names and the two speaker blocks. Drop headshots into the grey photo squares (right-click &gt; Change Picture). Keep the CORESHIFT 2026 lockup untouched.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@Andrei to introduce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206557-3769-5182-7B3A-579FED217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F2E831-16AA-8A5D-11EA-442A8F5A32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CDB0DF-C39E-70FC-9A63-3CB472179B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Poll -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AC7374-DFB5-7455-1D13-8F617CC983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9146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Mention tools that can create these Agents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@Andrei to share his views about Citizen development and other implementation at NXP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@Andrei to share his experience of Hybrid Governance at NXP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7FEBC-E988-786A-789A-F3D7B09A7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6B3807-4AAC-5283-8692-CD11B1891C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ADAEBF-9F04-F7C2-986B-4C7F5E199A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FEECE7-680C-1D7A-588B-9414906D0E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389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F84FB-16C9-CD22-721E-007CD695C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FE01AC-27E9-597A-260E-8AE06C552D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0E5A2F-5F01-ABF2-F65D-09ACAF0B42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FDF49B-271D-3B8D-0CFF-15EFAF59FE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4717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@Andrei to share adoption approaches or his experiences at NXP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0C17C-D035-9531-D234-B2BAF1B87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26DDB9-031A-5081-7CA8-DC94F52C28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B03F54-C8B7-2A07-0C7C-3E32570A72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7A89DF-3A74-8BAF-FBC4-09759F8151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5302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3F7A0-8974-A6A4-0241-3DFBBF136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E1EC27-ADE3-31E8-9FE3-7BBEA4DD4E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6BDAEB-CC6F-3852-B145-6E005421A1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EC04E8-74DF-AFFE-4CC5-924F0C2D6D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9262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Global player in next generation digital solution &amp; services that modernize, automate and transform enterprise application.</a:t>
            </a:r>
          </a:p>
          <a:p>
            <a:endParaRPr lang="en-US"/>
          </a:p>
          <a:p>
            <a:r>
              <a:rPr lang="en-US"/>
              <a:t>We help in accelerating our customer digital transformation through AI using our technical and consulting </a:t>
            </a:r>
            <a:r>
              <a:rPr lang="en-US" err="1"/>
              <a:t>expertiese</a:t>
            </a:r>
            <a:r>
              <a:rPr lang="en-US"/>
              <a:t> </a:t>
            </a:r>
            <a:r>
              <a:rPr lang="en-US" err="1"/>
              <a:t>leavering</a:t>
            </a:r>
            <a:r>
              <a:rPr lang="en-US"/>
              <a:t> our solution accelerators using AI , data &amp; cloud.</a:t>
            </a:r>
          </a:p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C2E68C-8F50-4182-8239-8BF76EF2CD01}" type="slidenum">
              <a:rPr lang="en-IN" smtClean="0"/>
              <a:t>34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31193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F9A02-71C2-F096-CC2B-A594F4910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DEF69A-296E-D034-F461-7C2A725A44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04D936-43FF-0D6F-A073-6754B63AAA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F9B640-BFEC-1034-7932-1B4B768B9F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6794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775B6A0A-132E-F78E-B38D-4EC8D5C024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587" y="139788"/>
            <a:ext cx="1388187" cy="41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7090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5" pos="3338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1" pos="5120">
          <p15:clr>
            <a:srgbClr val="A4A3A4"/>
          </p15:clr>
        </p15:guide>
        <p15:guide id="25" pos="6308">
          <p15:clr>
            <a:srgbClr val="A4A3A4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bout u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C9E6452-1F35-4780-905D-511393C2CB35}"/>
              </a:ext>
            </a:extLst>
          </p:cNvPr>
          <p:cNvGrpSpPr/>
          <p:nvPr userDrawn="1"/>
        </p:nvGrpSpPr>
        <p:grpSpPr>
          <a:xfrm>
            <a:off x="491337" y="0"/>
            <a:ext cx="11699731" cy="6554117"/>
            <a:chOff x="491337" y="0"/>
            <a:chExt cx="11699731" cy="6554117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D7B638CF-C182-459C-A939-E0879DB0903E}"/>
                </a:ext>
              </a:extLst>
            </p:cNvPr>
            <p:cNvSpPr/>
            <p:nvPr/>
          </p:nvSpPr>
          <p:spPr>
            <a:xfrm rot="10800000">
              <a:off x="3515205" y="0"/>
              <a:ext cx="8675863" cy="6554117"/>
            </a:xfrm>
            <a:custGeom>
              <a:avLst/>
              <a:gdLst>
                <a:gd name="connsiteX0" fmla="*/ 8675863 w 8675863"/>
                <a:gd name="connsiteY0" fmla="*/ 6554117 h 6554117"/>
                <a:gd name="connsiteX1" fmla="*/ 0 w 8675863"/>
                <a:gd name="connsiteY1" fmla="*/ 6554117 h 6554117"/>
                <a:gd name="connsiteX2" fmla="*/ 2676 w 8675863"/>
                <a:gd name="connsiteY2" fmla="*/ 6214149 h 6554117"/>
                <a:gd name="connsiteX3" fmla="*/ 11030 w 8675863"/>
                <a:gd name="connsiteY3" fmla="*/ 4813506 h 6554117"/>
                <a:gd name="connsiteX4" fmla="*/ 14594 w 8675863"/>
                <a:gd name="connsiteY4" fmla="*/ 2576253 h 6554117"/>
                <a:gd name="connsiteX5" fmla="*/ 1143320 w 8675863"/>
                <a:gd name="connsiteY5" fmla="*/ 507714 h 6554117"/>
                <a:gd name="connsiteX6" fmla="*/ 1345304 w 8675863"/>
                <a:gd name="connsiteY6" fmla="*/ 379395 h 6554117"/>
                <a:gd name="connsiteX7" fmla="*/ 4452270 w 8675863"/>
                <a:gd name="connsiteY7" fmla="*/ 795242 h 6554117"/>
                <a:gd name="connsiteX8" fmla="*/ 4514053 w 8675863"/>
                <a:gd name="connsiteY8" fmla="*/ 865342 h 6554117"/>
                <a:gd name="connsiteX9" fmla="*/ 8099837 w 8675863"/>
                <a:gd name="connsiteY9" fmla="*/ 5110540 h 6554117"/>
                <a:gd name="connsiteX10" fmla="*/ 8656030 w 8675863"/>
                <a:gd name="connsiteY10" fmla="*/ 6340529 h 6554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675863" h="6554117">
                  <a:moveTo>
                    <a:pt x="8675863" y="6554117"/>
                  </a:moveTo>
                  <a:lnTo>
                    <a:pt x="0" y="6554117"/>
                  </a:lnTo>
                  <a:lnTo>
                    <a:pt x="2676" y="6214149"/>
                  </a:lnTo>
                  <a:cubicBezTo>
                    <a:pt x="6129" y="5758295"/>
                    <a:pt x="9248" y="5282225"/>
                    <a:pt x="11030" y="4813506"/>
                  </a:cubicBezTo>
                  <a:cubicBezTo>
                    <a:pt x="15783" y="3999636"/>
                    <a:pt x="16971" y="3207151"/>
                    <a:pt x="14594" y="2576253"/>
                  </a:cubicBezTo>
                  <a:cubicBezTo>
                    <a:pt x="9842" y="1738619"/>
                    <a:pt x="436382" y="958016"/>
                    <a:pt x="1143320" y="507714"/>
                  </a:cubicBezTo>
                  <a:lnTo>
                    <a:pt x="1345304" y="379395"/>
                  </a:lnTo>
                  <a:cubicBezTo>
                    <a:pt x="2346899" y="-256257"/>
                    <a:pt x="3657410" y="-76849"/>
                    <a:pt x="4452270" y="795242"/>
                  </a:cubicBezTo>
                  <a:cubicBezTo>
                    <a:pt x="4473657" y="817816"/>
                    <a:pt x="4493855" y="841578"/>
                    <a:pt x="4514053" y="865342"/>
                  </a:cubicBezTo>
                  <a:lnTo>
                    <a:pt x="8099837" y="5110540"/>
                  </a:lnTo>
                  <a:cubicBezTo>
                    <a:pt x="8417960" y="5487475"/>
                    <a:pt x="8596570" y="5912195"/>
                    <a:pt x="8656030" y="6340529"/>
                  </a:cubicBezTo>
                  <a:close/>
                </a:path>
              </a:pathLst>
            </a:custGeom>
            <a:solidFill>
              <a:srgbClr val="EFF3F7"/>
            </a:solidFill>
            <a:ln w="891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8F88A06-271D-4DE2-9541-5B1B05B648E4}"/>
                </a:ext>
              </a:extLst>
            </p:cNvPr>
            <p:cNvGrpSpPr/>
            <p:nvPr/>
          </p:nvGrpSpPr>
          <p:grpSpPr>
            <a:xfrm>
              <a:off x="512448" y="638357"/>
              <a:ext cx="6433799" cy="5909196"/>
              <a:chOff x="512448" y="638357"/>
              <a:chExt cx="6433799" cy="5909196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A6F64406-83BB-496E-AAA7-35B8530053FF}"/>
                  </a:ext>
                </a:extLst>
              </p:cNvPr>
              <p:cNvSpPr/>
              <p:nvPr/>
            </p:nvSpPr>
            <p:spPr>
              <a:xfrm flipH="1">
                <a:off x="512448" y="638357"/>
                <a:ext cx="1753431" cy="1753431"/>
              </a:xfrm>
              <a:prstGeom prst="ellipse">
                <a:avLst/>
              </a:prstGeom>
              <a:gradFill>
                <a:gsLst>
                  <a:gs pos="14000">
                    <a:srgbClr val="00B3FF">
                      <a:alpha val="0"/>
                    </a:srgbClr>
                  </a:gs>
                  <a:gs pos="100000">
                    <a:srgbClr val="7B65E8">
                      <a:alpha val="8000"/>
                    </a:srgbClr>
                  </a:gs>
                </a:gsLst>
                <a:lin ang="189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E500FF9F-B994-441C-981F-7D53B16FB2D8}"/>
                  </a:ext>
                </a:extLst>
              </p:cNvPr>
              <p:cNvSpPr/>
              <p:nvPr/>
            </p:nvSpPr>
            <p:spPr>
              <a:xfrm flipH="1">
                <a:off x="5773464" y="5374770"/>
                <a:ext cx="1172783" cy="1172783"/>
              </a:xfrm>
              <a:prstGeom prst="ellipse">
                <a:avLst/>
              </a:prstGeom>
              <a:gradFill>
                <a:gsLst>
                  <a:gs pos="14000">
                    <a:srgbClr val="00B3FF">
                      <a:alpha val="0"/>
                    </a:srgbClr>
                  </a:gs>
                  <a:gs pos="100000">
                    <a:srgbClr val="7B65E8">
                      <a:alpha val="8000"/>
                    </a:srgbClr>
                  </a:gs>
                </a:gsLst>
                <a:lin ang="189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D7DC0168-C343-46CC-91EC-A439A524EE38}"/>
                  </a:ext>
                </a:extLst>
              </p:cNvPr>
              <p:cNvSpPr/>
              <p:nvPr/>
            </p:nvSpPr>
            <p:spPr>
              <a:xfrm flipH="1">
                <a:off x="872554" y="5185285"/>
                <a:ext cx="844421" cy="844421"/>
              </a:xfrm>
              <a:prstGeom prst="ellipse">
                <a:avLst/>
              </a:prstGeom>
              <a:gradFill>
                <a:gsLst>
                  <a:gs pos="14000">
                    <a:srgbClr val="00B3FF">
                      <a:alpha val="0"/>
                    </a:srgbClr>
                  </a:gs>
                  <a:gs pos="100000">
                    <a:srgbClr val="7B65E8">
                      <a:alpha val="8000"/>
                    </a:srgbClr>
                  </a:gs>
                </a:gsLst>
                <a:lin ang="189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1C2025"/>
                  </a:solidFill>
                </a:endParaRPr>
              </a:p>
            </p:txBody>
          </p:sp>
        </p:grpSp>
        <p:grpSp>
          <p:nvGrpSpPr>
            <p:cNvPr id="6" name="Graphic 151">
              <a:extLst>
                <a:ext uri="{FF2B5EF4-FFF2-40B4-BE49-F238E27FC236}">
                  <a16:creationId xmlns:a16="http://schemas.microsoft.com/office/drawing/2014/main" id="{887B2782-3776-412B-B978-B7D5EE16C89D}"/>
                </a:ext>
              </a:extLst>
            </p:cNvPr>
            <p:cNvGrpSpPr/>
            <p:nvPr/>
          </p:nvGrpSpPr>
          <p:grpSpPr>
            <a:xfrm>
              <a:off x="491337" y="5311829"/>
              <a:ext cx="730618" cy="1107086"/>
              <a:chOff x="5299944" y="2226097"/>
              <a:chExt cx="1587677" cy="2405765"/>
            </a:xfrm>
            <a:solidFill>
              <a:srgbClr val="EFF3F7"/>
            </a:solidFill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F7B17ACB-0D5B-41CC-AEB5-7972D98D2280}"/>
                  </a:ext>
                </a:extLst>
              </p:cNvPr>
              <p:cNvSpPr/>
              <p:nvPr/>
            </p:nvSpPr>
            <p:spPr>
              <a:xfrm rot="-4049974">
                <a:off x="5329275" y="2247706"/>
                <a:ext cx="140973" cy="140973"/>
              </a:xfrm>
              <a:custGeom>
                <a:avLst/>
                <a:gdLst>
                  <a:gd name="connsiteX0" fmla="*/ 140974 w 140973"/>
                  <a:gd name="connsiteY0" fmla="*/ 70487 h 140973"/>
                  <a:gd name="connsiteX1" fmla="*/ 70487 w 140973"/>
                  <a:gd name="connsiteY1" fmla="*/ 140974 h 140973"/>
                  <a:gd name="connsiteX2" fmla="*/ 0 w 140973"/>
                  <a:gd name="connsiteY2" fmla="*/ 70487 h 140973"/>
                  <a:gd name="connsiteX3" fmla="*/ 70487 w 140973"/>
                  <a:gd name="connsiteY3" fmla="*/ 0 h 140973"/>
                  <a:gd name="connsiteX4" fmla="*/ 140974 w 140973"/>
                  <a:gd name="connsiteY4" fmla="*/ 70487 h 1409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3" h="140973">
                    <a:moveTo>
                      <a:pt x="140974" y="70487"/>
                    </a:moveTo>
                    <a:cubicBezTo>
                      <a:pt x="140974" y="109416"/>
                      <a:pt x="109416" y="140974"/>
                      <a:pt x="70487" y="140974"/>
                    </a:cubicBezTo>
                    <a:cubicBezTo>
                      <a:pt x="31558" y="140974"/>
                      <a:pt x="0" y="109416"/>
                      <a:pt x="0" y="70487"/>
                    </a:cubicBezTo>
                    <a:cubicBezTo>
                      <a:pt x="0" y="31558"/>
                      <a:pt x="31558" y="0"/>
                      <a:pt x="70487" y="0"/>
                    </a:cubicBezTo>
                    <a:cubicBezTo>
                      <a:pt x="109416" y="0"/>
                      <a:pt x="140974" y="31558"/>
                      <a:pt x="140974" y="70487"/>
                    </a:cubicBezTo>
                    <a:close/>
                  </a:path>
                </a:pathLst>
              </a:custGeom>
              <a:solidFill>
                <a:srgbClr val="EFF3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D3BC98A7-3F53-4C0B-B2AD-13141AB23C69}"/>
                  </a:ext>
                </a:extLst>
              </p:cNvPr>
              <p:cNvSpPr/>
              <p:nvPr/>
            </p:nvSpPr>
            <p:spPr>
              <a:xfrm rot="-797148">
                <a:off x="5329256" y="2565032"/>
                <a:ext cx="140964" cy="140964"/>
              </a:xfrm>
              <a:custGeom>
                <a:avLst/>
                <a:gdLst>
                  <a:gd name="connsiteX0" fmla="*/ 140965 w 140964"/>
                  <a:gd name="connsiteY0" fmla="*/ 70482 h 140964"/>
                  <a:gd name="connsiteX1" fmla="*/ 70482 w 140964"/>
                  <a:gd name="connsiteY1" fmla="*/ 140965 h 140964"/>
                  <a:gd name="connsiteX2" fmla="*/ 0 w 140964"/>
                  <a:gd name="connsiteY2" fmla="*/ 70482 h 140964"/>
                  <a:gd name="connsiteX3" fmla="*/ 70482 w 140964"/>
                  <a:gd name="connsiteY3" fmla="*/ 0 h 140964"/>
                  <a:gd name="connsiteX4" fmla="*/ 140965 w 140964"/>
                  <a:gd name="connsiteY4" fmla="*/ 70482 h 140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4" h="140964">
                    <a:moveTo>
                      <a:pt x="140965" y="70482"/>
                    </a:moveTo>
                    <a:cubicBezTo>
                      <a:pt x="140965" y="109409"/>
                      <a:pt x="109409" y="140965"/>
                      <a:pt x="70482" y="140965"/>
                    </a:cubicBezTo>
                    <a:cubicBezTo>
                      <a:pt x="31556" y="140965"/>
                      <a:pt x="0" y="109409"/>
                      <a:pt x="0" y="70482"/>
                    </a:cubicBezTo>
                    <a:cubicBezTo>
                      <a:pt x="0" y="31556"/>
                      <a:pt x="31556" y="0"/>
                      <a:pt x="70482" y="0"/>
                    </a:cubicBezTo>
                    <a:cubicBezTo>
                      <a:pt x="109409" y="0"/>
                      <a:pt x="140965" y="31556"/>
                      <a:pt x="140965" y="70482"/>
                    </a:cubicBezTo>
                    <a:close/>
                  </a:path>
                </a:pathLst>
              </a:custGeom>
              <a:solidFill>
                <a:srgbClr val="EFF3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9380430C-CD16-433E-9F3D-95D2DED26A93}"/>
                  </a:ext>
                </a:extLst>
              </p:cNvPr>
              <p:cNvSpPr/>
              <p:nvPr/>
            </p:nvSpPr>
            <p:spPr>
              <a:xfrm rot="-2700000">
                <a:off x="5329139" y="2882196"/>
                <a:ext cx="140968" cy="140968"/>
              </a:xfrm>
              <a:custGeom>
                <a:avLst/>
                <a:gdLst>
                  <a:gd name="connsiteX0" fmla="*/ 140969 w 140968"/>
                  <a:gd name="connsiteY0" fmla="*/ 70484 h 140968"/>
                  <a:gd name="connsiteX1" fmla="*/ 70484 w 140968"/>
                  <a:gd name="connsiteY1" fmla="*/ 140969 h 140968"/>
                  <a:gd name="connsiteX2" fmla="*/ 0 w 140968"/>
                  <a:gd name="connsiteY2" fmla="*/ 70484 h 140968"/>
                  <a:gd name="connsiteX3" fmla="*/ 70484 w 140968"/>
                  <a:gd name="connsiteY3" fmla="*/ 0 h 140968"/>
                  <a:gd name="connsiteX4" fmla="*/ 140969 w 140968"/>
                  <a:gd name="connsiteY4" fmla="*/ 70484 h 140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8" h="140968">
                    <a:moveTo>
                      <a:pt x="140969" y="70484"/>
                    </a:moveTo>
                    <a:cubicBezTo>
                      <a:pt x="140969" y="109412"/>
                      <a:pt x="109412" y="140969"/>
                      <a:pt x="70484" y="140969"/>
                    </a:cubicBezTo>
                    <a:cubicBezTo>
                      <a:pt x="31557" y="140969"/>
                      <a:pt x="0" y="109412"/>
                      <a:pt x="0" y="70484"/>
                    </a:cubicBezTo>
                    <a:cubicBezTo>
                      <a:pt x="0" y="31557"/>
                      <a:pt x="31557" y="0"/>
                      <a:pt x="70484" y="0"/>
                    </a:cubicBezTo>
                    <a:cubicBezTo>
                      <a:pt x="109412" y="0"/>
                      <a:pt x="140969" y="31557"/>
                      <a:pt x="140969" y="70484"/>
                    </a:cubicBezTo>
                    <a:close/>
                  </a:path>
                </a:pathLst>
              </a:custGeom>
              <a:solidFill>
                <a:srgbClr val="EFF3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A8BE73E8-FA50-4E1A-823E-3FE73300A388}"/>
                  </a:ext>
                </a:extLst>
              </p:cNvPr>
              <p:cNvSpPr/>
              <p:nvPr/>
            </p:nvSpPr>
            <p:spPr>
              <a:xfrm rot="-4049974">
                <a:off x="5329012" y="3199458"/>
                <a:ext cx="140973" cy="140973"/>
              </a:xfrm>
              <a:custGeom>
                <a:avLst/>
                <a:gdLst>
                  <a:gd name="connsiteX0" fmla="*/ 140974 w 140973"/>
                  <a:gd name="connsiteY0" fmla="*/ 70487 h 140973"/>
                  <a:gd name="connsiteX1" fmla="*/ 70487 w 140973"/>
                  <a:gd name="connsiteY1" fmla="*/ 140974 h 140973"/>
                  <a:gd name="connsiteX2" fmla="*/ 0 w 140973"/>
                  <a:gd name="connsiteY2" fmla="*/ 70487 h 140973"/>
                  <a:gd name="connsiteX3" fmla="*/ 70487 w 140973"/>
                  <a:gd name="connsiteY3" fmla="*/ 0 h 140973"/>
                  <a:gd name="connsiteX4" fmla="*/ 140974 w 140973"/>
                  <a:gd name="connsiteY4" fmla="*/ 70487 h 1409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3" h="140973">
                    <a:moveTo>
                      <a:pt x="140974" y="70487"/>
                    </a:moveTo>
                    <a:cubicBezTo>
                      <a:pt x="140974" y="109416"/>
                      <a:pt x="109416" y="140974"/>
                      <a:pt x="70487" y="140974"/>
                    </a:cubicBezTo>
                    <a:cubicBezTo>
                      <a:pt x="31558" y="140974"/>
                      <a:pt x="0" y="109416"/>
                      <a:pt x="0" y="70487"/>
                    </a:cubicBezTo>
                    <a:cubicBezTo>
                      <a:pt x="0" y="31558"/>
                      <a:pt x="31558" y="0"/>
                      <a:pt x="70487" y="0"/>
                    </a:cubicBezTo>
                    <a:cubicBezTo>
                      <a:pt x="109416" y="0"/>
                      <a:pt x="140974" y="31558"/>
                      <a:pt x="140974" y="70487"/>
                    </a:cubicBezTo>
                    <a:close/>
                  </a:path>
                </a:pathLst>
              </a:custGeom>
              <a:solidFill>
                <a:srgbClr val="EFF3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F89C50EA-CEFA-4AF1-9DDB-090C3A250C05}"/>
                  </a:ext>
                </a:extLst>
              </p:cNvPr>
              <p:cNvSpPr/>
              <p:nvPr/>
            </p:nvSpPr>
            <p:spPr>
              <a:xfrm rot="-4049974">
                <a:off x="5328923" y="3516708"/>
                <a:ext cx="140973" cy="140973"/>
              </a:xfrm>
              <a:custGeom>
                <a:avLst/>
                <a:gdLst>
                  <a:gd name="connsiteX0" fmla="*/ 140974 w 140973"/>
                  <a:gd name="connsiteY0" fmla="*/ 70487 h 140973"/>
                  <a:gd name="connsiteX1" fmla="*/ 70487 w 140973"/>
                  <a:gd name="connsiteY1" fmla="*/ 140974 h 140973"/>
                  <a:gd name="connsiteX2" fmla="*/ 0 w 140973"/>
                  <a:gd name="connsiteY2" fmla="*/ 70487 h 140973"/>
                  <a:gd name="connsiteX3" fmla="*/ 70487 w 140973"/>
                  <a:gd name="connsiteY3" fmla="*/ 0 h 140973"/>
                  <a:gd name="connsiteX4" fmla="*/ 140974 w 140973"/>
                  <a:gd name="connsiteY4" fmla="*/ 70487 h 1409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3" h="140973">
                    <a:moveTo>
                      <a:pt x="140974" y="70487"/>
                    </a:moveTo>
                    <a:cubicBezTo>
                      <a:pt x="140974" y="109416"/>
                      <a:pt x="109416" y="140974"/>
                      <a:pt x="70487" y="140974"/>
                    </a:cubicBezTo>
                    <a:cubicBezTo>
                      <a:pt x="31558" y="140974"/>
                      <a:pt x="0" y="109416"/>
                      <a:pt x="0" y="70487"/>
                    </a:cubicBezTo>
                    <a:cubicBezTo>
                      <a:pt x="0" y="31558"/>
                      <a:pt x="31558" y="0"/>
                      <a:pt x="70487" y="0"/>
                    </a:cubicBezTo>
                    <a:cubicBezTo>
                      <a:pt x="109416" y="0"/>
                      <a:pt x="140974" y="31558"/>
                      <a:pt x="140974" y="70487"/>
                    </a:cubicBezTo>
                    <a:close/>
                  </a:path>
                </a:pathLst>
              </a:custGeom>
              <a:solidFill>
                <a:srgbClr val="EFF3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9B171FCD-883B-4A1B-8022-95E45F64C7BF}"/>
                  </a:ext>
                </a:extLst>
              </p:cNvPr>
              <p:cNvSpPr/>
              <p:nvPr/>
            </p:nvSpPr>
            <p:spPr>
              <a:xfrm rot="-797148">
                <a:off x="5329223" y="3833711"/>
                <a:ext cx="140964" cy="140964"/>
              </a:xfrm>
              <a:custGeom>
                <a:avLst/>
                <a:gdLst>
                  <a:gd name="connsiteX0" fmla="*/ 140965 w 140964"/>
                  <a:gd name="connsiteY0" fmla="*/ 70482 h 140964"/>
                  <a:gd name="connsiteX1" fmla="*/ 70482 w 140964"/>
                  <a:gd name="connsiteY1" fmla="*/ 140965 h 140964"/>
                  <a:gd name="connsiteX2" fmla="*/ 0 w 140964"/>
                  <a:gd name="connsiteY2" fmla="*/ 70482 h 140964"/>
                  <a:gd name="connsiteX3" fmla="*/ 70482 w 140964"/>
                  <a:gd name="connsiteY3" fmla="*/ 0 h 140964"/>
                  <a:gd name="connsiteX4" fmla="*/ 140965 w 140964"/>
                  <a:gd name="connsiteY4" fmla="*/ 70482 h 140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4" h="140964">
                    <a:moveTo>
                      <a:pt x="140965" y="70482"/>
                    </a:moveTo>
                    <a:cubicBezTo>
                      <a:pt x="140965" y="109409"/>
                      <a:pt x="109409" y="140965"/>
                      <a:pt x="70482" y="140965"/>
                    </a:cubicBezTo>
                    <a:cubicBezTo>
                      <a:pt x="31556" y="140965"/>
                      <a:pt x="0" y="109409"/>
                      <a:pt x="0" y="70482"/>
                    </a:cubicBezTo>
                    <a:cubicBezTo>
                      <a:pt x="0" y="31556"/>
                      <a:pt x="31556" y="0"/>
                      <a:pt x="70482" y="0"/>
                    </a:cubicBezTo>
                    <a:cubicBezTo>
                      <a:pt x="109409" y="0"/>
                      <a:pt x="140965" y="31556"/>
                      <a:pt x="140965" y="70482"/>
                    </a:cubicBezTo>
                    <a:close/>
                  </a:path>
                </a:pathLst>
              </a:custGeom>
              <a:solidFill>
                <a:srgbClr val="EFF3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41763544-52AA-4745-B61B-230D0EDD4AF8}"/>
                  </a:ext>
                </a:extLst>
              </p:cNvPr>
              <p:cNvSpPr/>
              <p:nvPr/>
            </p:nvSpPr>
            <p:spPr>
              <a:xfrm rot="-2700000">
                <a:off x="5329517" y="4151710"/>
                <a:ext cx="140968" cy="140968"/>
              </a:xfrm>
              <a:custGeom>
                <a:avLst/>
                <a:gdLst>
                  <a:gd name="connsiteX0" fmla="*/ 140969 w 140968"/>
                  <a:gd name="connsiteY0" fmla="*/ 70484 h 140968"/>
                  <a:gd name="connsiteX1" fmla="*/ 70484 w 140968"/>
                  <a:gd name="connsiteY1" fmla="*/ 140969 h 140968"/>
                  <a:gd name="connsiteX2" fmla="*/ 0 w 140968"/>
                  <a:gd name="connsiteY2" fmla="*/ 70484 h 140968"/>
                  <a:gd name="connsiteX3" fmla="*/ 70484 w 140968"/>
                  <a:gd name="connsiteY3" fmla="*/ 0 h 140968"/>
                  <a:gd name="connsiteX4" fmla="*/ 140969 w 140968"/>
                  <a:gd name="connsiteY4" fmla="*/ 70484 h 140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8" h="140968">
                    <a:moveTo>
                      <a:pt x="140969" y="70484"/>
                    </a:moveTo>
                    <a:cubicBezTo>
                      <a:pt x="140969" y="109412"/>
                      <a:pt x="109412" y="140969"/>
                      <a:pt x="70484" y="140969"/>
                    </a:cubicBezTo>
                    <a:cubicBezTo>
                      <a:pt x="31557" y="140969"/>
                      <a:pt x="0" y="109412"/>
                      <a:pt x="0" y="70484"/>
                    </a:cubicBezTo>
                    <a:cubicBezTo>
                      <a:pt x="0" y="31557"/>
                      <a:pt x="31557" y="0"/>
                      <a:pt x="70484" y="0"/>
                    </a:cubicBezTo>
                    <a:cubicBezTo>
                      <a:pt x="109412" y="0"/>
                      <a:pt x="140969" y="31557"/>
                      <a:pt x="140969" y="70484"/>
                    </a:cubicBezTo>
                    <a:close/>
                  </a:path>
                </a:pathLst>
              </a:custGeom>
              <a:solidFill>
                <a:srgbClr val="EFF3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5DB591EC-0F6C-4BED-B728-E0C61A3D307A}"/>
                  </a:ext>
                </a:extLst>
              </p:cNvPr>
              <p:cNvSpPr/>
              <p:nvPr/>
            </p:nvSpPr>
            <p:spPr>
              <a:xfrm rot="-4049974">
                <a:off x="5329543" y="4468821"/>
                <a:ext cx="140973" cy="140973"/>
              </a:xfrm>
              <a:custGeom>
                <a:avLst/>
                <a:gdLst>
                  <a:gd name="connsiteX0" fmla="*/ 140974 w 140973"/>
                  <a:gd name="connsiteY0" fmla="*/ 70487 h 140973"/>
                  <a:gd name="connsiteX1" fmla="*/ 70487 w 140973"/>
                  <a:gd name="connsiteY1" fmla="*/ 140974 h 140973"/>
                  <a:gd name="connsiteX2" fmla="*/ 0 w 140973"/>
                  <a:gd name="connsiteY2" fmla="*/ 70487 h 140973"/>
                  <a:gd name="connsiteX3" fmla="*/ 70487 w 140973"/>
                  <a:gd name="connsiteY3" fmla="*/ 0 h 140973"/>
                  <a:gd name="connsiteX4" fmla="*/ 140974 w 140973"/>
                  <a:gd name="connsiteY4" fmla="*/ 70487 h 1409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3" h="140973">
                    <a:moveTo>
                      <a:pt x="140974" y="70487"/>
                    </a:moveTo>
                    <a:cubicBezTo>
                      <a:pt x="140974" y="109416"/>
                      <a:pt x="109416" y="140974"/>
                      <a:pt x="70487" y="140974"/>
                    </a:cubicBezTo>
                    <a:cubicBezTo>
                      <a:pt x="31558" y="140974"/>
                      <a:pt x="0" y="109416"/>
                      <a:pt x="0" y="70487"/>
                    </a:cubicBezTo>
                    <a:cubicBezTo>
                      <a:pt x="0" y="31558"/>
                      <a:pt x="31558" y="0"/>
                      <a:pt x="70487" y="0"/>
                    </a:cubicBezTo>
                    <a:cubicBezTo>
                      <a:pt x="109416" y="0"/>
                      <a:pt x="140974" y="31558"/>
                      <a:pt x="140974" y="70487"/>
                    </a:cubicBezTo>
                    <a:close/>
                  </a:path>
                </a:pathLst>
              </a:custGeom>
              <a:solidFill>
                <a:srgbClr val="EFF3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F30363A6-0DB7-45B3-AB5A-E982E2415A26}"/>
                  </a:ext>
                </a:extLst>
              </p:cNvPr>
              <p:cNvSpPr/>
              <p:nvPr/>
            </p:nvSpPr>
            <p:spPr>
              <a:xfrm rot="-4049974">
                <a:off x="5606759" y="2248149"/>
                <a:ext cx="140973" cy="140973"/>
              </a:xfrm>
              <a:custGeom>
                <a:avLst/>
                <a:gdLst>
                  <a:gd name="connsiteX0" fmla="*/ 140974 w 140973"/>
                  <a:gd name="connsiteY0" fmla="*/ 70487 h 140973"/>
                  <a:gd name="connsiteX1" fmla="*/ 70487 w 140973"/>
                  <a:gd name="connsiteY1" fmla="*/ 140974 h 140973"/>
                  <a:gd name="connsiteX2" fmla="*/ 0 w 140973"/>
                  <a:gd name="connsiteY2" fmla="*/ 70487 h 140973"/>
                  <a:gd name="connsiteX3" fmla="*/ 70487 w 140973"/>
                  <a:gd name="connsiteY3" fmla="*/ 0 h 140973"/>
                  <a:gd name="connsiteX4" fmla="*/ 140974 w 140973"/>
                  <a:gd name="connsiteY4" fmla="*/ 70487 h 1409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3" h="140973">
                    <a:moveTo>
                      <a:pt x="140974" y="70487"/>
                    </a:moveTo>
                    <a:cubicBezTo>
                      <a:pt x="140974" y="109416"/>
                      <a:pt x="109416" y="140974"/>
                      <a:pt x="70487" y="140974"/>
                    </a:cubicBezTo>
                    <a:cubicBezTo>
                      <a:pt x="31558" y="140974"/>
                      <a:pt x="0" y="109416"/>
                      <a:pt x="0" y="70487"/>
                    </a:cubicBezTo>
                    <a:cubicBezTo>
                      <a:pt x="0" y="31558"/>
                      <a:pt x="31558" y="0"/>
                      <a:pt x="70487" y="0"/>
                    </a:cubicBezTo>
                    <a:cubicBezTo>
                      <a:pt x="109416" y="0"/>
                      <a:pt x="140974" y="31558"/>
                      <a:pt x="140974" y="70487"/>
                    </a:cubicBezTo>
                    <a:close/>
                  </a:path>
                </a:pathLst>
              </a:custGeom>
              <a:solidFill>
                <a:srgbClr val="EFF3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ED3F18A6-55D1-4CA1-BFD7-5D141D080207}"/>
                  </a:ext>
                </a:extLst>
              </p:cNvPr>
              <p:cNvSpPr/>
              <p:nvPr/>
            </p:nvSpPr>
            <p:spPr>
              <a:xfrm rot="-797148">
                <a:off x="5606433" y="2565132"/>
                <a:ext cx="140964" cy="140964"/>
              </a:xfrm>
              <a:custGeom>
                <a:avLst/>
                <a:gdLst>
                  <a:gd name="connsiteX0" fmla="*/ 140965 w 140964"/>
                  <a:gd name="connsiteY0" fmla="*/ 70482 h 140964"/>
                  <a:gd name="connsiteX1" fmla="*/ 70482 w 140964"/>
                  <a:gd name="connsiteY1" fmla="*/ 140965 h 140964"/>
                  <a:gd name="connsiteX2" fmla="*/ 0 w 140964"/>
                  <a:gd name="connsiteY2" fmla="*/ 70482 h 140964"/>
                  <a:gd name="connsiteX3" fmla="*/ 70482 w 140964"/>
                  <a:gd name="connsiteY3" fmla="*/ 0 h 140964"/>
                  <a:gd name="connsiteX4" fmla="*/ 140965 w 140964"/>
                  <a:gd name="connsiteY4" fmla="*/ 70482 h 140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4" h="140964">
                    <a:moveTo>
                      <a:pt x="140965" y="70482"/>
                    </a:moveTo>
                    <a:cubicBezTo>
                      <a:pt x="140965" y="109409"/>
                      <a:pt x="109409" y="140965"/>
                      <a:pt x="70482" y="140965"/>
                    </a:cubicBezTo>
                    <a:cubicBezTo>
                      <a:pt x="31556" y="140965"/>
                      <a:pt x="0" y="109409"/>
                      <a:pt x="0" y="70482"/>
                    </a:cubicBezTo>
                    <a:cubicBezTo>
                      <a:pt x="0" y="31556"/>
                      <a:pt x="31556" y="0"/>
                      <a:pt x="70482" y="0"/>
                    </a:cubicBezTo>
                    <a:cubicBezTo>
                      <a:pt x="109409" y="0"/>
                      <a:pt x="140965" y="31556"/>
                      <a:pt x="140965" y="70482"/>
                    </a:cubicBezTo>
                    <a:close/>
                  </a:path>
                </a:pathLst>
              </a:custGeom>
              <a:solidFill>
                <a:srgbClr val="EFF3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8BDDD42B-E632-410B-8105-0856831C489B}"/>
                  </a:ext>
                </a:extLst>
              </p:cNvPr>
              <p:cNvSpPr/>
              <p:nvPr/>
            </p:nvSpPr>
            <p:spPr>
              <a:xfrm rot="-2700000">
                <a:off x="5606458" y="2882543"/>
                <a:ext cx="140968" cy="140968"/>
              </a:xfrm>
              <a:custGeom>
                <a:avLst/>
                <a:gdLst>
                  <a:gd name="connsiteX0" fmla="*/ 140969 w 140968"/>
                  <a:gd name="connsiteY0" fmla="*/ 70484 h 140968"/>
                  <a:gd name="connsiteX1" fmla="*/ 70484 w 140968"/>
                  <a:gd name="connsiteY1" fmla="*/ 140969 h 140968"/>
                  <a:gd name="connsiteX2" fmla="*/ 0 w 140968"/>
                  <a:gd name="connsiteY2" fmla="*/ 70484 h 140968"/>
                  <a:gd name="connsiteX3" fmla="*/ 70484 w 140968"/>
                  <a:gd name="connsiteY3" fmla="*/ 0 h 140968"/>
                  <a:gd name="connsiteX4" fmla="*/ 140969 w 140968"/>
                  <a:gd name="connsiteY4" fmla="*/ 70484 h 140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8" h="140968">
                    <a:moveTo>
                      <a:pt x="140969" y="70484"/>
                    </a:moveTo>
                    <a:cubicBezTo>
                      <a:pt x="140969" y="109412"/>
                      <a:pt x="109412" y="140969"/>
                      <a:pt x="70484" y="140969"/>
                    </a:cubicBezTo>
                    <a:cubicBezTo>
                      <a:pt x="31557" y="140969"/>
                      <a:pt x="0" y="109412"/>
                      <a:pt x="0" y="70484"/>
                    </a:cubicBezTo>
                    <a:cubicBezTo>
                      <a:pt x="0" y="31557"/>
                      <a:pt x="31557" y="0"/>
                      <a:pt x="70484" y="0"/>
                    </a:cubicBezTo>
                    <a:cubicBezTo>
                      <a:pt x="109412" y="0"/>
                      <a:pt x="140969" y="31557"/>
                      <a:pt x="140969" y="70484"/>
                    </a:cubicBezTo>
                    <a:close/>
                  </a:path>
                </a:pathLst>
              </a:custGeom>
              <a:solidFill>
                <a:srgbClr val="EFF3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9A60AE68-048E-424D-96E5-2D253E7997E9}"/>
                  </a:ext>
                </a:extLst>
              </p:cNvPr>
              <p:cNvSpPr/>
              <p:nvPr/>
            </p:nvSpPr>
            <p:spPr>
              <a:xfrm rot="-4049974">
                <a:off x="5606495" y="3199906"/>
                <a:ext cx="140973" cy="140973"/>
              </a:xfrm>
              <a:custGeom>
                <a:avLst/>
                <a:gdLst>
                  <a:gd name="connsiteX0" fmla="*/ 140974 w 140973"/>
                  <a:gd name="connsiteY0" fmla="*/ 70487 h 140973"/>
                  <a:gd name="connsiteX1" fmla="*/ 70487 w 140973"/>
                  <a:gd name="connsiteY1" fmla="*/ 140974 h 140973"/>
                  <a:gd name="connsiteX2" fmla="*/ 0 w 140973"/>
                  <a:gd name="connsiteY2" fmla="*/ 70487 h 140973"/>
                  <a:gd name="connsiteX3" fmla="*/ 70487 w 140973"/>
                  <a:gd name="connsiteY3" fmla="*/ 0 h 140973"/>
                  <a:gd name="connsiteX4" fmla="*/ 140974 w 140973"/>
                  <a:gd name="connsiteY4" fmla="*/ 70487 h 1409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3" h="140973">
                    <a:moveTo>
                      <a:pt x="140974" y="70487"/>
                    </a:moveTo>
                    <a:cubicBezTo>
                      <a:pt x="140974" y="109416"/>
                      <a:pt x="109416" y="140974"/>
                      <a:pt x="70487" y="140974"/>
                    </a:cubicBezTo>
                    <a:cubicBezTo>
                      <a:pt x="31558" y="140974"/>
                      <a:pt x="0" y="109416"/>
                      <a:pt x="0" y="70487"/>
                    </a:cubicBezTo>
                    <a:cubicBezTo>
                      <a:pt x="0" y="31558"/>
                      <a:pt x="31558" y="0"/>
                      <a:pt x="70487" y="0"/>
                    </a:cubicBezTo>
                    <a:cubicBezTo>
                      <a:pt x="109416" y="0"/>
                      <a:pt x="140974" y="31558"/>
                      <a:pt x="140974" y="70487"/>
                    </a:cubicBezTo>
                    <a:close/>
                  </a:path>
                </a:pathLst>
              </a:custGeom>
              <a:solidFill>
                <a:srgbClr val="EFF3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ADAE91BF-7080-4229-962E-EBEA53F47D59}"/>
                  </a:ext>
                </a:extLst>
              </p:cNvPr>
              <p:cNvSpPr/>
              <p:nvPr/>
            </p:nvSpPr>
            <p:spPr>
              <a:xfrm rot="-4049974">
                <a:off x="5606411" y="3517154"/>
                <a:ext cx="140973" cy="140973"/>
              </a:xfrm>
              <a:custGeom>
                <a:avLst/>
                <a:gdLst>
                  <a:gd name="connsiteX0" fmla="*/ 140974 w 140973"/>
                  <a:gd name="connsiteY0" fmla="*/ 70487 h 140973"/>
                  <a:gd name="connsiteX1" fmla="*/ 70487 w 140973"/>
                  <a:gd name="connsiteY1" fmla="*/ 140974 h 140973"/>
                  <a:gd name="connsiteX2" fmla="*/ 0 w 140973"/>
                  <a:gd name="connsiteY2" fmla="*/ 70487 h 140973"/>
                  <a:gd name="connsiteX3" fmla="*/ 70487 w 140973"/>
                  <a:gd name="connsiteY3" fmla="*/ 0 h 140973"/>
                  <a:gd name="connsiteX4" fmla="*/ 140974 w 140973"/>
                  <a:gd name="connsiteY4" fmla="*/ 70487 h 1409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3" h="140973">
                    <a:moveTo>
                      <a:pt x="140974" y="70487"/>
                    </a:moveTo>
                    <a:cubicBezTo>
                      <a:pt x="140974" y="109416"/>
                      <a:pt x="109416" y="140974"/>
                      <a:pt x="70487" y="140974"/>
                    </a:cubicBezTo>
                    <a:cubicBezTo>
                      <a:pt x="31558" y="140974"/>
                      <a:pt x="0" y="109416"/>
                      <a:pt x="0" y="70487"/>
                    </a:cubicBezTo>
                    <a:cubicBezTo>
                      <a:pt x="0" y="31558"/>
                      <a:pt x="31558" y="0"/>
                      <a:pt x="70487" y="0"/>
                    </a:cubicBezTo>
                    <a:cubicBezTo>
                      <a:pt x="109416" y="0"/>
                      <a:pt x="140974" y="31558"/>
                      <a:pt x="140974" y="70487"/>
                    </a:cubicBezTo>
                    <a:close/>
                  </a:path>
                </a:pathLst>
              </a:custGeom>
              <a:solidFill>
                <a:srgbClr val="EFF3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7E63E84E-4482-403D-A7BC-498BF4D8E036}"/>
                  </a:ext>
                </a:extLst>
              </p:cNvPr>
              <p:cNvSpPr/>
              <p:nvPr/>
            </p:nvSpPr>
            <p:spPr>
              <a:xfrm rot="-797148">
                <a:off x="5606400" y="3833810"/>
                <a:ext cx="140964" cy="140964"/>
              </a:xfrm>
              <a:custGeom>
                <a:avLst/>
                <a:gdLst>
                  <a:gd name="connsiteX0" fmla="*/ 140965 w 140964"/>
                  <a:gd name="connsiteY0" fmla="*/ 70482 h 140964"/>
                  <a:gd name="connsiteX1" fmla="*/ 70482 w 140964"/>
                  <a:gd name="connsiteY1" fmla="*/ 140965 h 140964"/>
                  <a:gd name="connsiteX2" fmla="*/ 0 w 140964"/>
                  <a:gd name="connsiteY2" fmla="*/ 70482 h 140964"/>
                  <a:gd name="connsiteX3" fmla="*/ 70482 w 140964"/>
                  <a:gd name="connsiteY3" fmla="*/ 0 h 140964"/>
                  <a:gd name="connsiteX4" fmla="*/ 140965 w 140964"/>
                  <a:gd name="connsiteY4" fmla="*/ 70482 h 140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4" h="140964">
                    <a:moveTo>
                      <a:pt x="140965" y="70482"/>
                    </a:moveTo>
                    <a:cubicBezTo>
                      <a:pt x="140965" y="109409"/>
                      <a:pt x="109409" y="140965"/>
                      <a:pt x="70482" y="140965"/>
                    </a:cubicBezTo>
                    <a:cubicBezTo>
                      <a:pt x="31556" y="140965"/>
                      <a:pt x="0" y="109409"/>
                      <a:pt x="0" y="70482"/>
                    </a:cubicBezTo>
                    <a:cubicBezTo>
                      <a:pt x="0" y="31556"/>
                      <a:pt x="31556" y="0"/>
                      <a:pt x="70482" y="0"/>
                    </a:cubicBezTo>
                    <a:cubicBezTo>
                      <a:pt x="109409" y="0"/>
                      <a:pt x="140965" y="31556"/>
                      <a:pt x="140965" y="70482"/>
                    </a:cubicBezTo>
                    <a:close/>
                  </a:path>
                </a:pathLst>
              </a:custGeom>
              <a:solidFill>
                <a:srgbClr val="EFF3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8BE15D58-692D-4F40-9BCE-2C16E95A1DB4}"/>
                  </a:ext>
                </a:extLst>
              </p:cNvPr>
              <p:cNvSpPr/>
              <p:nvPr/>
            </p:nvSpPr>
            <p:spPr>
              <a:xfrm rot="-2700000">
                <a:off x="5606834" y="4152057"/>
                <a:ext cx="140968" cy="140968"/>
              </a:xfrm>
              <a:custGeom>
                <a:avLst/>
                <a:gdLst>
                  <a:gd name="connsiteX0" fmla="*/ 140969 w 140968"/>
                  <a:gd name="connsiteY0" fmla="*/ 70484 h 140968"/>
                  <a:gd name="connsiteX1" fmla="*/ 70484 w 140968"/>
                  <a:gd name="connsiteY1" fmla="*/ 140969 h 140968"/>
                  <a:gd name="connsiteX2" fmla="*/ 0 w 140968"/>
                  <a:gd name="connsiteY2" fmla="*/ 70484 h 140968"/>
                  <a:gd name="connsiteX3" fmla="*/ 70484 w 140968"/>
                  <a:gd name="connsiteY3" fmla="*/ 0 h 140968"/>
                  <a:gd name="connsiteX4" fmla="*/ 140969 w 140968"/>
                  <a:gd name="connsiteY4" fmla="*/ 70484 h 140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8" h="140968">
                    <a:moveTo>
                      <a:pt x="140969" y="70484"/>
                    </a:moveTo>
                    <a:cubicBezTo>
                      <a:pt x="140969" y="109412"/>
                      <a:pt x="109412" y="140969"/>
                      <a:pt x="70484" y="140969"/>
                    </a:cubicBezTo>
                    <a:cubicBezTo>
                      <a:pt x="31557" y="140969"/>
                      <a:pt x="0" y="109412"/>
                      <a:pt x="0" y="70484"/>
                    </a:cubicBezTo>
                    <a:cubicBezTo>
                      <a:pt x="0" y="31557"/>
                      <a:pt x="31557" y="0"/>
                      <a:pt x="70484" y="0"/>
                    </a:cubicBezTo>
                    <a:cubicBezTo>
                      <a:pt x="109412" y="0"/>
                      <a:pt x="140969" y="31557"/>
                      <a:pt x="140969" y="70484"/>
                    </a:cubicBezTo>
                    <a:close/>
                  </a:path>
                </a:pathLst>
              </a:custGeom>
              <a:solidFill>
                <a:srgbClr val="EFF3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B3533790-AB4C-4EA9-A02C-B24A596E5F2E}"/>
                  </a:ext>
                </a:extLst>
              </p:cNvPr>
              <p:cNvSpPr/>
              <p:nvPr/>
            </p:nvSpPr>
            <p:spPr>
              <a:xfrm rot="-4049974">
                <a:off x="5607021" y="4469273"/>
                <a:ext cx="140973" cy="140973"/>
              </a:xfrm>
              <a:custGeom>
                <a:avLst/>
                <a:gdLst>
                  <a:gd name="connsiteX0" fmla="*/ 140974 w 140973"/>
                  <a:gd name="connsiteY0" fmla="*/ 70487 h 140973"/>
                  <a:gd name="connsiteX1" fmla="*/ 70487 w 140973"/>
                  <a:gd name="connsiteY1" fmla="*/ 140974 h 140973"/>
                  <a:gd name="connsiteX2" fmla="*/ 0 w 140973"/>
                  <a:gd name="connsiteY2" fmla="*/ 70487 h 140973"/>
                  <a:gd name="connsiteX3" fmla="*/ 70487 w 140973"/>
                  <a:gd name="connsiteY3" fmla="*/ 0 h 140973"/>
                  <a:gd name="connsiteX4" fmla="*/ 140974 w 140973"/>
                  <a:gd name="connsiteY4" fmla="*/ 70487 h 1409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3" h="140973">
                    <a:moveTo>
                      <a:pt x="140974" y="70487"/>
                    </a:moveTo>
                    <a:cubicBezTo>
                      <a:pt x="140974" y="109416"/>
                      <a:pt x="109416" y="140974"/>
                      <a:pt x="70487" y="140974"/>
                    </a:cubicBezTo>
                    <a:cubicBezTo>
                      <a:pt x="31558" y="140974"/>
                      <a:pt x="0" y="109416"/>
                      <a:pt x="0" y="70487"/>
                    </a:cubicBezTo>
                    <a:cubicBezTo>
                      <a:pt x="0" y="31558"/>
                      <a:pt x="31558" y="0"/>
                      <a:pt x="70487" y="0"/>
                    </a:cubicBezTo>
                    <a:cubicBezTo>
                      <a:pt x="109416" y="0"/>
                      <a:pt x="140974" y="31558"/>
                      <a:pt x="140974" y="70487"/>
                    </a:cubicBezTo>
                    <a:close/>
                  </a:path>
                </a:pathLst>
              </a:custGeom>
              <a:solidFill>
                <a:srgbClr val="EFF3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6BE30E1E-DD2C-4D49-8863-33A37F180461}"/>
                  </a:ext>
                </a:extLst>
              </p:cNvPr>
              <p:cNvSpPr/>
              <p:nvPr/>
            </p:nvSpPr>
            <p:spPr>
              <a:xfrm rot="-797148">
                <a:off x="5884537" y="2565011"/>
                <a:ext cx="140964" cy="140964"/>
              </a:xfrm>
              <a:custGeom>
                <a:avLst/>
                <a:gdLst>
                  <a:gd name="connsiteX0" fmla="*/ 140965 w 140964"/>
                  <a:gd name="connsiteY0" fmla="*/ 70482 h 140964"/>
                  <a:gd name="connsiteX1" fmla="*/ 70482 w 140964"/>
                  <a:gd name="connsiteY1" fmla="*/ 140965 h 140964"/>
                  <a:gd name="connsiteX2" fmla="*/ 0 w 140964"/>
                  <a:gd name="connsiteY2" fmla="*/ 70482 h 140964"/>
                  <a:gd name="connsiteX3" fmla="*/ 70482 w 140964"/>
                  <a:gd name="connsiteY3" fmla="*/ 0 h 140964"/>
                  <a:gd name="connsiteX4" fmla="*/ 140965 w 140964"/>
                  <a:gd name="connsiteY4" fmla="*/ 70482 h 140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4" h="140964">
                    <a:moveTo>
                      <a:pt x="140965" y="70482"/>
                    </a:moveTo>
                    <a:cubicBezTo>
                      <a:pt x="140965" y="109409"/>
                      <a:pt x="109409" y="140965"/>
                      <a:pt x="70482" y="140965"/>
                    </a:cubicBezTo>
                    <a:cubicBezTo>
                      <a:pt x="31556" y="140965"/>
                      <a:pt x="0" y="109409"/>
                      <a:pt x="0" y="70482"/>
                    </a:cubicBezTo>
                    <a:cubicBezTo>
                      <a:pt x="0" y="31556"/>
                      <a:pt x="31556" y="0"/>
                      <a:pt x="70482" y="0"/>
                    </a:cubicBezTo>
                    <a:cubicBezTo>
                      <a:pt x="109409" y="0"/>
                      <a:pt x="140965" y="31556"/>
                      <a:pt x="140965" y="70482"/>
                    </a:cubicBezTo>
                    <a:close/>
                  </a:path>
                </a:pathLst>
              </a:custGeom>
              <a:solidFill>
                <a:srgbClr val="EFF3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0DBF9AA2-C7E7-46A7-9FB1-EC7A33E40494}"/>
                  </a:ext>
                </a:extLst>
              </p:cNvPr>
              <p:cNvSpPr/>
              <p:nvPr/>
            </p:nvSpPr>
            <p:spPr>
              <a:xfrm rot="-2700000">
                <a:off x="5884450" y="2882216"/>
                <a:ext cx="140968" cy="140968"/>
              </a:xfrm>
              <a:custGeom>
                <a:avLst/>
                <a:gdLst>
                  <a:gd name="connsiteX0" fmla="*/ 140969 w 140968"/>
                  <a:gd name="connsiteY0" fmla="*/ 70484 h 140968"/>
                  <a:gd name="connsiteX1" fmla="*/ 70484 w 140968"/>
                  <a:gd name="connsiteY1" fmla="*/ 140969 h 140968"/>
                  <a:gd name="connsiteX2" fmla="*/ 0 w 140968"/>
                  <a:gd name="connsiteY2" fmla="*/ 70484 h 140968"/>
                  <a:gd name="connsiteX3" fmla="*/ 70484 w 140968"/>
                  <a:gd name="connsiteY3" fmla="*/ 0 h 140968"/>
                  <a:gd name="connsiteX4" fmla="*/ 140969 w 140968"/>
                  <a:gd name="connsiteY4" fmla="*/ 70484 h 140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8" h="140968">
                    <a:moveTo>
                      <a:pt x="140969" y="70484"/>
                    </a:moveTo>
                    <a:cubicBezTo>
                      <a:pt x="140969" y="109412"/>
                      <a:pt x="109412" y="140969"/>
                      <a:pt x="70484" y="140969"/>
                    </a:cubicBezTo>
                    <a:cubicBezTo>
                      <a:pt x="31557" y="140969"/>
                      <a:pt x="0" y="109412"/>
                      <a:pt x="0" y="70484"/>
                    </a:cubicBezTo>
                    <a:cubicBezTo>
                      <a:pt x="0" y="31557"/>
                      <a:pt x="31557" y="0"/>
                      <a:pt x="70484" y="0"/>
                    </a:cubicBezTo>
                    <a:cubicBezTo>
                      <a:pt x="109412" y="0"/>
                      <a:pt x="140969" y="31557"/>
                      <a:pt x="140969" y="70484"/>
                    </a:cubicBezTo>
                    <a:close/>
                  </a:path>
                </a:pathLst>
              </a:custGeom>
              <a:solidFill>
                <a:srgbClr val="EFF3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F9A11888-BA8D-4CDC-B8DB-1C71466F096E}"/>
                  </a:ext>
                </a:extLst>
              </p:cNvPr>
              <p:cNvSpPr/>
              <p:nvPr/>
            </p:nvSpPr>
            <p:spPr>
              <a:xfrm rot="-4049974">
                <a:off x="5884255" y="3516717"/>
                <a:ext cx="140973" cy="140973"/>
              </a:xfrm>
              <a:custGeom>
                <a:avLst/>
                <a:gdLst>
                  <a:gd name="connsiteX0" fmla="*/ 140974 w 140973"/>
                  <a:gd name="connsiteY0" fmla="*/ 70487 h 140973"/>
                  <a:gd name="connsiteX1" fmla="*/ 70487 w 140973"/>
                  <a:gd name="connsiteY1" fmla="*/ 140974 h 140973"/>
                  <a:gd name="connsiteX2" fmla="*/ 0 w 140973"/>
                  <a:gd name="connsiteY2" fmla="*/ 70487 h 140973"/>
                  <a:gd name="connsiteX3" fmla="*/ 70487 w 140973"/>
                  <a:gd name="connsiteY3" fmla="*/ 0 h 140973"/>
                  <a:gd name="connsiteX4" fmla="*/ 140974 w 140973"/>
                  <a:gd name="connsiteY4" fmla="*/ 70487 h 1409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3" h="140973">
                    <a:moveTo>
                      <a:pt x="140974" y="70487"/>
                    </a:moveTo>
                    <a:cubicBezTo>
                      <a:pt x="140974" y="109416"/>
                      <a:pt x="109415" y="140974"/>
                      <a:pt x="70487" y="140974"/>
                    </a:cubicBezTo>
                    <a:cubicBezTo>
                      <a:pt x="31558" y="140974"/>
                      <a:pt x="0" y="109416"/>
                      <a:pt x="0" y="70487"/>
                    </a:cubicBezTo>
                    <a:cubicBezTo>
                      <a:pt x="0" y="31558"/>
                      <a:pt x="31558" y="0"/>
                      <a:pt x="70487" y="0"/>
                    </a:cubicBezTo>
                    <a:cubicBezTo>
                      <a:pt x="109415" y="0"/>
                      <a:pt x="140974" y="31558"/>
                      <a:pt x="140974" y="70487"/>
                    </a:cubicBezTo>
                    <a:close/>
                  </a:path>
                </a:pathLst>
              </a:custGeom>
              <a:solidFill>
                <a:srgbClr val="EFF3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3B2BC116-DAD8-4477-AFB8-55907A116DA9}"/>
                  </a:ext>
                </a:extLst>
              </p:cNvPr>
              <p:cNvSpPr/>
              <p:nvPr/>
            </p:nvSpPr>
            <p:spPr>
              <a:xfrm rot="-797148">
                <a:off x="5884503" y="3833690"/>
                <a:ext cx="140964" cy="140964"/>
              </a:xfrm>
              <a:custGeom>
                <a:avLst/>
                <a:gdLst>
                  <a:gd name="connsiteX0" fmla="*/ 140965 w 140964"/>
                  <a:gd name="connsiteY0" fmla="*/ 70482 h 140964"/>
                  <a:gd name="connsiteX1" fmla="*/ 70482 w 140964"/>
                  <a:gd name="connsiteY1" fmla="*/ 140965 h 140964"/>
                  <a:gd name="connsiteX2" fmla="*/ 0 w 140964"/>
                  <a:gd name="connsiteY2" fmla="*/ 70482 h 140964"/>
                  <a:gd name="connsiteX3" fmla="*/ 70482 w 140964"/>
                  <a:gd name="connsiteY3" fmla="*/ 0 h 140964"/>
                  <a:gd name="connsiteX4" fmla="*/ 140965 w 140964"/>
                  <a:gd name="connsiteY4" fmla="*/ 70482 h 140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4" h="140964">
                    <a:moveTo>
                      <a:pt x="140965" y="70482"/>
                    </a:moveTo>
                    <a:cubicBezTo>
                      <a:pt x="140965" y="109409"/>
                      <a:pt x="109409" y="140965"/>
                      <a:pt x="70482" y="140965"/>
                    </a:cubicBezTo>
                    <a:cubicBezTo>
                      <a:pt x="31556" y="140965"/>
                      <a:pt x="0" y="109409"/>
                      <a:pt x="0" y="70482"/>
                    </a:cubicBezTo>
                    <a:cubicBezTo>
                      <a:pt x="0" y="31556"/>
                      <a:pt x="31556" y="0"/>
                      <a:pt x="70482" y="0"/>
                    </a:cubicBezTo>
                    <a:cubicBezTo>
                      <a:pt x="109409" y="0"/>
                      <a:pt x="140965" y="31556"/>
                      <a:pt x="140965" y="70482"/>
                    </a:cubicBezTo>
                    <a:close/>
                  </a:path>
                </a:pathLst>
              </a:custGeom>
              <a:solidFill>
                <a:srgbClr val="EFF3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B592E77A-C002-441E-9FCA-84492BA5DDCC}"/>
                  </a:ext>
                </a:extLst>
              </p:cNvPr>
              <p:cNvSpPr/>
              <p:nvPr/>
            </p:nvSpPr>
            <p:spPr>
              <a:xfrm rot="-2700000">
                <a:off x="5884824" y="4151732"/>
                <a:ext cx="140968" cy="140968"/>
              </a:xfrm>
              <a:custGeom>
                <a:avLst/>
                <a:gdLst>
                  <a:gd name="connsiteX0" fmla="*/ 140969 w 140968"/>
                  <a:gd name="connsiteY0" fmla="*/ 70484 h 140968"/>
                  <a:gd name="connsiteX1" fmla="*/ 70484 w 140968"/>
                  <a:gd name="connsiteY1" fmla="*/ 140969 h 140968"/>
                  <a:gd name="connsiteX2" fmla="*/ 0 w 140968"/>
                  <a:gd name="connsiteY2" fmla="*/ 70484 h 140968"/>
                  <a:gd name="connsiteX3" fmla="*/ 70484 w 140968"/>
                  <a:gd name="connsiteY3" fmla="*/ 0 h 140968"/>
                  <a:gd name="connsiteX4" fmla="*/ 140969 w 140968"/>
                  <a:gd name="connsiteY4" fmla="*/ 70484 h 140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8" h="140968">
                    <a:moveTo>
                      <a:pt x="140969" y="70484"/>
                    </a:moveTo>
                    <a:cubicBezTo>
                      <a:pt x="140969" y="109412"/>
                      <a:pt x="109412" y="140969"/>
                      <a:pt x="70484" y="140969"/>
                    </a:cubicBezTo>
                    <a:cubicBezTo>
                      <a:pt x="31557" y="140969"/>
                      <a:pt x="0" y="109412"/>
                      <a:pt x="0" y="70484"/>
                    </a:cubicBezTo>
                    <a:cubicBezTo>
                      <a:pt x="0" y="31557"/>
                      <a:pt x="31557" y="0"/>
                      <a:pt x="70484" y="0"/>
                    </a:cubicBezTo>
                    <a:cubicBezTo>
                      <a:pt x="109412" y="0"/>
                      <a:pt x="140969" y="31557"/>
                      <a:pt x="140969" y="70484"/>
                    </a:cubicBezTo>
                    <a:close/>
                  </a:path>
                </a:pathLst>
              </a:custGeom>
              <a:solidFill>
                <a:srgbClr val="EFF3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590D56D3-7E11-4033-81DF-C647D547C1BD}"/>
                  </a:ext>
                </a:extLst>
              </p:cNvPr>
              <p:cNvSpPr/>
              <p:nvPr/>
            </p:nvSpPr>
            <p:spPr>
              <a:xfrm rot="-4049974">
                <a:off x="5884873" y="4468836"/>
                <a:ext cx="140973" cy="140973"/>
              </a:xfrm>
              <a:custGeom>
                <a:avLst/>
                <a:gdLst>
                  <a:gd name="connsiteX0" fmla="*/ 140974 w 140973"/>
                  <a:gd name="connsiteY0" fmla="*/ 70487 h 140973"/>
                  <a:gd name="connsiteX1" fmla="*/ 70487 w 140973"/>
                  <a:gd name="connsiteY1" fmla="*/ 140974 h 140973"/>
                  <a:gd name="connsiteX2" fmla="*/ 0 w 140973"/>
                  <a:gd name="connsiteY2" fmla="*/ 70487 h 140973"/>
                  <a:gd name="connsiteX3" fmla="*/ 70487 w 140973"/>
                  <a:gd name="connsiteY3" fmla="*/ 0 h 140973"/>
                  <a:gd name="connsiteX4" fmla="*/ 140974 w 140973"/>
                  <a:gd name="connsiteY4" fmla="*/ 70487 h 1409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3" h="140973">
                    <a:moveTo>
                      <a:pt x="140974" y="70487"/>
                    </a:moveTo>
                    <a:cubicBezTo>
                      <a:pt x="140974" y="109416"/>
                      <a:pt x="109416" y="140974"/>
                      <a:pt x="70487" y="140974"/>
                    </a:cubicBezTo>
                    <a:cubicBezTo>
                      <a:pt x="31558" y="140974"/>
                      <a:pt x="0" y="109416"/>
                      <a:pt x="0" y="70487"/>
                    </a:cubicBezTo>
                    <a:cubicBezTo>
                      <a:pt x="0" y="31558"/>
                      <a:pt x="31558" y="0"/>
                      <a:pt x="70487" y="0"/>
                    </a:cubicBezTo>
                    <a:cubicBezTo>
                      <a:pt x="109416" y="0"/>
                      <a:pt x="140974" y="31558"/>
                      <a:pt x="140974" y="70487"/>
                    </a:cubicBezTo>
                    <a:close/>
                  </a:path>
                </a:pathLst>
              </a:custGeom>
              <a:solidFill>
                <a:srgbClr val="EFF3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BDD0B3EC-1589-4C1D-905D-32A6B53B75A0}"/>
                  </a:ext>
                </a:extLst>
              </p:cNvPr>
              <p:cNvSpPr/>
              <p:nvPr/>
            </p:nvSpPr>
            <p:spPr>
              <a:xfrm rot="-4049974">
                <a:off x="6161738" y="3517160"/>
                <a:ext cx="140973" cy="140973"/>
              </a:xfrm>
              <a:custGeom>
                <a:avLst/>
                <a:gdLst>
                  <a:gd name="connsiteX0" fmla="*/ 140974 w 140973"/>
                  <a:gd name="connsiteY0" fmla="*/ 70487 h 140973"/>
                  <a:gd name="connsiteX1" fmla="*/ 70487 w 140973"/>
                  <a:gd name="connsiteY1" fmla="*/ 140974 h 140973"/>
                  <a:gd name="connsiteX2" fmla="*/ 0 w 140973"/>
                  <a:gd name="connsiteY2" fmla="*/ 70487 h 140973"/>
                  <a:gd name="connsiteX3" fmla="*/ 70487 w 140973"/>
                  <a:gd name="connsiteY3" fmla="*/ 0 h 140973"/>
                  <a:gd name="connsiteX4" fmla="*/ 140974 w 140973"/>
                  <a:gd name="connsiteY4" fmla="*/ 70487 h 1409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3" h="140973">
                    <a:moveTo>
                      <a:pt x="140974" y="70487"/>
                    </a:moveTo>
                    <a:cubicBezTo>
                      <a:pt x="140974" y="109416"/>
                      <a:pt x="109416" y="140974"/>
                      <a:pt x="70487" y="140974"/>
                    </a:cubicBezTo>
                    <a:cubicBezTo>
                      <a:pt x="31558" y="140974"/>
                      <a:pt x="0" y="109416"/>
                      <a:pt x="0" y="70487"/>
                    </a:cubicBezTo>
                    <a:cubicBezTo>
                      <a:pt x="0" y="31558"/>
                      <a:pt x="31558" y="0"/>
                      <a:pt x="70487" y="0"/>
                    </a:cubicBezTo>
                    <a:cubicBezTo>
                      <a:pt x="109416" y="0"/>
                      <a:pt x="140974" y="31558"/>
                      <a:pt x="140974" y="70487"/>
                    </a:cubicBezTo>
                    <a:close/>
                  </a:path>
                </a:pathLst>
              </a:custGeom>
              <a:solidFill>
                <a:srgbClr val="EFF3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56088D36-9518-4C0C-845A-F9A6B6E76754}"/>
                  </a:ext>
                </a:extLst>
              </p:cNvPr>
              <p:cNvSpPr/>
              <p:nvPr/>
            </p:nvSpPr>
            <p:spPr>
              <a:xfrm rot="-797148">
                <a:off x="6161681" y="3833788"/>
                <a:ext cx="140964" cy="140964"/>
              </a:xfrm>
              <a:custGeom>
                <a:avLst/>
                <a:gdLst>
                  <a:gd name="connsiteX0" fmla="*/ 140965 w 140964"/>
                  <a:gd name="connsiteY0" fmla="*/ 70482 h 140964"/>
                  <a:gd name="connsiteX1" fmla="*/ 70482 w 140964"/>
                  <a:gd name="connsiteY1" fmla="*/ 140965 h 140964"/>
                  <a:gd name="connsiteX2" fmla="*/ 0 w 140964"/>
                  <a:gd name="connsiteY2" fmla="*/ 70482 h 140964"/>
                  <a:gd name="connsiteX3" fmla="*/ 70482 w 140964"/>
                  <a:gd name="connsiteY3" fmla="*/ 0 h 140964"/>
                  <a:gd name="connsiteX4" fmla="*/ 140965 w 140964"/>
                  <a:gd name="connsiteY4" fmla="*/ 70482 h 140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4" h="140964">
                    <a:moveTo>
                      <a:pt x="140965" y="70482"/>
                    </a:moveTo>
                    <a:cubicBezTo>
                      <a:pt x="140965" y="109409"/>
                      <a:pt x="109409" y="140965"/>
                      <a:pt x="70482" y="140965"/>
                    </a:cubicBezTo>
                    <a:cubicBezTo>
                      <a:pt x="31556" y="140965"/>
                      <a:pt x="0" y="109409"/>
                      <a:pt x="0" y="70482"/>
                    </a:cubicBezTo>
                    <a:cubicBezTo>
                      <a:pt x="0" y="31556"/>
                      <a:pt x="31556" y="0"/>
                      <a:pt x="70482" y="0"/>
                    </a:cubicBezTo>
                    <a:cubicBezTo>
                      <a:pt x="109409" y="0"/>
                      <a:pt x="140965" y="31556"/>
                      <a:pt x="140965" y="70482"/>
                    </a:cubicBezTo>
                    <a:close/>
                  </a:path>
                </a:pathLst>
              </a:custGeom>
              <a:solidFill>
                <a:srgbClr val="EFF3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EC59494E-5211-4CC5-9909-D6C5D2D2752F}"/>
                  </a:ext>
                </a:extLst>
              </p:cNvPr>
              <p:cNvSpPr/>
              <p:nvPr/>
            </p:nvSpPr>
            <p:spPr>
              <a:xfrm rot="-2700000">
                <a:off x="6162140" y="4152079"/>
                <a:ext cx="140968" cy="140968"/>
              </a:xfrm>
              <a:custGeom>
                <a:avLst/>
                <a:gdLst>
                  <a:gd name="connsiteX0" fmla="*/ 140969 w 140968"/>
                  <a:gd name="connsiteY0" fmla="*/ 70484 h 140968"/>
                  <a:gd name="connsiteX1" fmla="*/ 70484 w 140968"/>
                  <a:gd name="connsiteY1" fmla="*/ 140969 h 140968"/>
                  <a:gd name="connsiteX2" fmla="*/ 0 w 140968"/>
                  <a:gd name="connsiteY2" fmla="*/ 70484 h 140968"/>
                  <a:gd name="connsiteX3" fmla="*/ 70484 w 140968"/>
                  <a:gd name="connsiteY3" fmla="*/ 0 h 140968"/>
                  <a:gd name="connsiteX4" fmla="*/ 140969 w 140968"/>
                  <a:gd name="connsiteY4" fmla="*/ 70484 h 140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8" h="140968">
                    <a:moveTo>
                      <a:pt x="140969" y="70484"/>
                    </a:moveTo>
                    <a:cubicBezTo>
                      <a:pt x="140969" y="109412"/>
                      <a:pt x="109412" y="140969"/>
                      <a:pt x="70484" y="140969"/>
                    </a:cubicBezTo>
                    <a:cubicBezTo>
                      <a:pt x="31557" y="140969"/>
                      <a:pt x="0" y="109412"/>
                      <a:pt x="0" y="70484"/>
                    </a:cubicBezTo>
                    <a:cubicBezTo>
                      <a:pt x="0" y="31557"/>
                      <a:pt x="31557" y="0"/>
                      <a:pt x="70484" y="0"/>
                    </a:cubicBezTo>
                    <a:cubicBezTo>
                      <a:pt x="109412" y="0"/>
                      <a:pt x="140969" y="31557"/>
                      <a:pt x="140969" y="70484"/>
                    </a:cubicBezTo>
                    <a:close/>
                  </a:path>
                </a:pathLst>
              </a:custGeom>
              <a:solidFill>
                <a:srgbClr val="EFF3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4FA56A64-240F-42F8-A4D2-90C94629F59D}"/>
                  </a:ext>
                </a:extLst>
              </p:cNvPr>
              <p:cNvSpPr/>
              <p:nvPr/>
            </p:nvSpPr>
            <p:spPr>
              <a:xfrm rot="-4049974">
                <a:off x="6162351" y="4469279"/>
                <a:ext cx="140973" cy="140973"/>
              </a:xfrm>
              <a:custGeom>
                <a:avLst/>
                <a:gdLst>
                  <a:gd name="connsiteX0" fmla="*/ 140974 w 140973"/>
                  <a:gd name="connsiteY0" fmla="*/ 70487 h 140973"/>
                  <a:gd name="connsiteX1" fmla="*/ 70487 w 140973"/>
                  <a:gd name="connsiteY1" fmla="*/ 140974 h 140973"/>
                  <a:gd name="connsiteX2" fmla="*/ 0 w 140973"/>
                  <a:gd name="connsiteY2" fmla="*/ 70487 h 140973"/>
                  <a:gd name="connsiteX3" fmla="*/ 70487 w 140973"/>
                  <a:gd name="connsiteY3" fmla="*/ 0 h 140973"/>
                  <a:gd name="connsiteX4" fmla="*/ 140974 w 140973"/>
                  <a:gd name="connsiteY4" fmla="*/ 70487 h 1409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3" h="140973">
                    <a:moveTo>
                      <a:pt x="140974" y="70487"/>
                    </a:moveTo>
                    <a:cubicBezTo>
                      <a:pt x="140974" y="109416"/>
                      <a:pt x="109416" y="140974"/>
                      <a:pt x="70487" y="140974"/>
                    </a:cubicBezTo>
                    <a:cubicBezTo>
                      <a:pt x="31558" y="140974"/>
                      <a:pt x="0" y="109416"/>
                      <a:pt x="0" y="70487"/>
                    </a:cubicBezTo>
                    <a:cubicBezTo>
                      <a:pt x="0" y="31558"/>
                      <a:pt x="31558" y="0"/>
                      <a:pt x="70487" y="0"/>
                    </a:cubicBezTo>
                    <a:cubicBezTo>
                      <a:pt x="109416" y="0"/>
                      <a:pt x="140974" y="31558"/>
                      <a:pt x="140974" y="70487"/>
                    </a:cubicBezTo>
                    <a:close/>
                  </a:path>
                </a:pathLst>
              </a:custGeom>
              <a:solidFill>
                <a:srgbClr val="EFF3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26EC9AC-1444-4F54-A662-84BA65AB37CD}"/>
                  </a:ext>
                </a:extLst>
              </p:cNvPr>
              <p:cNvSpPr/>
              <p:nvPr/>
            </p:nvSpPr>
            <p:spPr>
              <a:xfrm rot="-797148">
                <a:off x="6439785" y="3833669"/>
                <a:ext cx="140964" cy="140964"/>
              </a:xfrm>
              <a:custGeom>
                <a:avLst/>
                <a:gdLst>
                  <a:gd name="connsiteX0" fmla="*/ 140965 w 140964"/>
                  <a:gd name="connsiteY0" fmla="*/ 70482 h 140964"/>
                  <a:gd name="connsiteX1" fmla="*/ 70482 w 140964"/>
                  <a:gd name="connsiteY1" fmla="*/ 140965 h 140964"/>
                  <a:gd name="connsiteX2" fmla="*/ 0 w 140964"/>
                  <a:gd name="connsiteY2" fmla="*/ 70482 h 140964"/>
                  <a:gd name="connsiteX3" fmla="*/ 70482 w 140964"/>
                  <a:gd name="connsiteY3" fmla="*/ 0 h 140964"/>
                  <a:gd name="connsiteX4" fmla="*/ 140965 w 140964"/>
                  <a:gd name="connsiteY4" fmla="*/ 70482 h 140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4" h="140964">
                    <a:moveTo>
                      <a:pt x="140965" y="70482"/>
                    </a:moveTo>
                    <a:cubicBezTo>
                      <a:pt x="140965" y="109409"/>
                      <a:pt x="109409" y="140965"/>
                      <a:pt x="70482" y="140965"/>
                    </a:cubicBezTo>
                    <a:cubicBezTo>
                      <a:pt x="31556" y="140965"/>
                      <a:pt x="0" y="109409"/>
                      <a:pt x="0" y="70482"/>
                    </a:cubicBezTo>
                    <a:cubicBezTo>
                      <a:pt x="0" y="31556"/>
                      <a:pt x="31556" y="0"/>
                      <a:pt x="70482" y="0"/>
                    </a:cubicBezTo>
                    <a:cubicBezTo>
                      <a:pt x="109409" y="0"/>
                      <a:pt x="140965" y="31556"/>
                      <a:pt x="140965" y="70482"/>
                    </a:cubicBezTo>
                    <a:close/>
                  </a:path>
                </a:pathLst>
              </a:custGeom>
              <a:solidFill>
                <a:srgbClr val="EFF3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97B8272E-7497-4603-B2BB-6B90A6269ACE}"/>
                  </a:ext>
                </a:extLst>
              </p:cNvPr>
              <p:cNvSpPr/>
              <p:nvPr/>
            </p:nvSpPr>
            <p:spPr>
              <a:xfrm rot="-2700000">
                <a:off x="6440140" y="4151752"/>
                <a:ext cx="140968" cy="140968"/>
              </a:xfrm>
              <a:custGeom>
                <a:avLst/>
                <a:gdLst>
                  <a:gd name="connsiteX0" fmla="*/ 140969 w 140968"/>
                  <a:gd name="connsiteY0" fmla="*/ 70484 h 140968"/>
                  <a:gd name="connsiteX1" fmla="*/ 70484 w 140968"/>
                  <a:gd name="connsiteY1" fmla="*/ 140969 h 140968"/>
                  <a:gd name="connsiteX2" fmla="*/ 0 w 140968"/>
                  <a:gd name="connsiteY2" fmla="*/ 70484 h 140968"/>
                  <a:gd name="connsiteX3" fmla="*/ 70484 w 140968"/>
                  <a:gd name="connsiteY3" fmla="*/ 0 h 140968"/>
                  <a:gd name="connsiteX4" fmla="*/ 140969 w 140968"/>
                  <a:gd name="connsiteY4" fmla="*/ 70484 h 140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8" h="140968">
                    <a:moveTo>
                      <a:pt x="140969" y="70484"/>
                    </a:moveTo>
                    <a:cubicBezTo>
                      <a:pt x="140969" y="109412"/>
                      <a:pt x="109412" y="140969"/>
                      <a:pt x="70484" y="140969"/>
                    </a:cubicBezTo>
                    <a:cubicBezTo>
                      <a:pt x="31557" y="140969"/>
                      <a:pt x="0" y="109412"/>
                      <a:pt x="0" y="70484"/>
                    </a:cubicBezTo>
                    <a:cubicBezTo>
                      <a:pt x="0" y="31557"/>
                      <a:pt x="31557" y="0"/>
                      <a:pt x="70484" y="0"/>
                    </a:cubicBezTo>
                    <a:cubicBezTo>
                      <a:pt x="109412" y="0"/>
                      <a:pt x="140969" y="31557"/>
                      <a:pt x="140969" y="70484"/>
                    </a:cubicBezTo>
                    <a:close/>
                  </a:path>
                </a:pathLst>
              </a:custGeom>
              <a:solidFill>
                <a:srgbClr val="EFF3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C06B07B0-2F9D-463F-B353-31761ABB645B}"/>
                  </a:ext>
                </a:extLst>
              </p:cNvPr>
              <p:cNvSpPr/>
              <p:nvPr/>
            </p:nvSpPr>
            <p:spPr>
              <a:xfrm rot="-4049974">
                <a:off x="6440203" y="4468842"/>
                <a:ext cx="140973" cy="140973"/>
              </a:xfrm>
              <a:custGeom>
                <a:avLst/>
                <a:gdLst>
                  <a:gd name="connsiteX0" fmla="*/ 140974 w 140973"/>
                  <a:gd name="connsiteY0" fmla="*/ 70487 h 140973"/>
                  <a:gd name="connsiteX1" fmla="*/ 70487 w 140973"/>
                  <a:gd name="connsiteY1" fmla="*/ 140974 h 140973"/>
                  <a:gd name="connsiteX2" fmla="*/ 0 w 140973"/>
                  <a:gd name="connsiteY2" fmla="*/ 70487 h 140973"/>
                  <a:gd name="connsiteX3" fmla="*/ 70487 w 140973"/>
                  <a:gd name="connsiteY3" fmla="*/ 0 h 140973"/>
                  <a:gd name="connsiteX4" fmla="*/ 140974 w 140973"/>
                  <a:gd name="connsiteY4" fmla="*/ 70487 h 1409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3" h="140973">
                    <a:moveTo>
                      <a:pt x="140974" y="70487"/>
                    </a:moveTo>
                    <a:cubicBezTo>
                      <a:pt x="140974" y="109416"/>
                      <a:pt x="109416" y="140974"/>
                      <a:pt x="70487" y="140974"/>
                    </a:cubicBezTo>
                    <a:cubicBezTo>
                      <a:pt x="31558" y="140974"/>
                      <a:pt x="0" y="109416"/>
                      <a:pt x="0" y="70487"/>
                    </a:cubicBezTo>
                    <a:cubicBezTo>
                      <a:pt x="0" y="31558"/>
                      <a:pt x="31558" y="0"/>
                      <a:pt x="70487" y="0"/>
                    </a:cubicBezTo>
                    <a:cubicBezTo>
                      <a:pt x="109416" y="0"/>
                      <a:pt x="140974" y="31558"/>
                      <a:pt x="140974" y="70487"/>
                    </a:cubicBezTo>
                    <a:close/>
                  </a:path>
                </a:pathLst>
              </a:custGeom>
              <a:solidFill>
                <a:srgbClr val="EFF3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BA2D8C07-D063-4847-9CC9-86AB0CEAC10A}"/>
                  </a:ext>
                </a:extLst>
              </p:cNvPr>
              <p:cNvSpPr/>
              <p:nvPr/>
            </p:nvSpPr>
            <p:spPr>
              <a:xfrm rot="-797148">
                <a:off x="6716960" y="3833770"/>
                <a:ext cx="140964" cy="140964"/>
              </a:xfrm>
              <a:custGeom>
                <a:avLst/>
                <a:gdLst>
                  <a:gd name="connsiteX0" fmla="*/ 140965 w 140964"/>
                  <a:gd name="connsiteY0" fmla="*/ 70482 h 140964"/>
                  <a:gd name="connsiteX1" fmla="*/ 70482 w 140964"/>
                  <a:gd name="connsiteY1" fmla="*/ 140965 h 140964"/>
                  <a:gd name="connsiteX2" fmla="*/ 0 w 140964"/>
                  <a:gd name="connsiteY2" fmla="*/ 70482 h 140964"/>
                  <a:gd name="connsiteX3" fmla="*/ 70482 w 140964"/>
                  <a:gd name="connsiteY3" fmla="*/ 0 h 140964"/>
                  <a:gd name="connsiteX4" fmla="*/ 140965 w 140964"/>
                  <a:gd name="connsiteY4" fmla="*/ 70482 h 140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4" h="140964">
                    <a:moveTo>
                      <a:pt x="140965" y="70482"/>
                    </a:moveTo>
                    <a:cubicBezTo>
                      <a:pt x="140965" y="109409"/>
                      <a:pt x="109409" y="140965"/>
                      <a:pt x="70482" y="140965"/>
                    </a:cubicBezTo>
                    <a:cubicBezTo>
                      <a:pt x="31556" y="140965"/>
                      <a:pt x="0" y="109409"/>
                      <a:pt x="0" y="70482"/>
                    </a:cubicBezTo>
                    <a:cubicBezTo>
                      <a:pt x="0" y="31556"/>
                      <a:pt x="31556" y="0"/>
                      <a:pt x="70482" y="0"/>
                    </a:cubicBezTo>
                    <a:cubicBezTo>
                      <a:pt x="109409" y="0"/>
                      <a:pt x="140965" y="31556"/>
                      <a:pt x="140965" y="70482"/>
                    </a:cubicBezTo>
                    <a:close/>
                  </a:path>
                </a:pathLst>
              </a:custGeom>
              <a:solidFill>
                <a:srgbClr val="EFF3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26294835-66B0-43EC-9BC6-7C073001D61E}"/>
                  </a:ext>
                </a:extLst>
              </p:cNvPr>
              <p:cNvSpPr/>
              <p:nvPr/>
            </p:nvSpPr>
            <p:spPr>
              <a:xfrm rot="-2700000">
                <a:off x="6717457" y="4152098"/>
                <a:ext cx="140968" cy="140968"/>
              </a:xfrm>
              <a:custGeom>
                <a:avLst/>
                <a:gdLst>
                  <a:gd name="connsiteX0" fmla="*/ 140969 w 140968"/>
                  <a:gd name="connsiteY0" fmla="*/ 70484 h 140968"/>
                  <a:gd name="connsiteX1" fmla="*/ 70484 w 140968"/>
                  <a:gd name="connsiteY1" fmla="*/ 140969 h 140968"/>
                  <a:gd name="connsiteX2" fmla="*/ 0 w 140968"/>
                  <a:gd name="connsiteY2" fmla="*/ 70484 h 140968"/>
                  <a:gd name="connsiteX3" fmla="*/ 70484 w 140968"/>
                  <a:gd name="connsiteY3" fmla="*/ 0 h 140968"/>
                  <a:gd name="connsiteX4" fmla="*/ 140969 w 140968"/>
                  <a:gd name="connsiteY4" fmla="*/ 70484 h 140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8" h="140968">
                    <a:moveTo>
                      <a:pt x="140969" y="70484"/>
                    </a:moveTo>
                    <a:cubicBezTo>
                      <a:pt x="140969" y="109412"/>
                      <a:pt x="109412" y="140969"/>
                      <a:pt x="70484" y="140969"/>
                    </a:cubicBezTo>
                    <a:cubicBezTo>
                      <a:pt x="31557" y="140969"/>
                      <a:pt x="0" y="109412"/>
                      <a:pt x="0" y="70484"/>
                    </a:cubicBezTo>
                    <a:cubicBezTo>
                      <a:pt x="0" y="31557"/>
                      <a:pt x="31557" y="0"/>
                      <a:pt x="70484" y="0"/>
                    </a:cubicBezTo>
                    <a:cubicBezTo>
                      <a:pt x="109412" y="0"/>
                      <a:pt x="140969" y="31557"/>
                      <a:pt x="140969" y="70484"/>
                    </a:cubicBezTo>
                    <a:close/>
                  </a:path>
                </a:pathLst>
              </a:custGeom>
              <a:solidFill>
                <a:srgbClr val="EFF3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0CC1BBA-6198-47E3-80A8-AA7DAD8373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5406" y="858492"/>
            <a:ext cx="4893740" cy="5141017"/>
          </a:xfrm>
          <a:custGeom>
            <a:avLst/>
            <a:gdLst>
              <a:gd name="connsiteX0" fmla="*/ 1317830 w 4468256"/>
              <a:gd name="connsiteY0" fmla="*/ 869 h 4694034"/>
              <a:gd name="connsiteX1" fmla="*/ 2292523 w 4468256"/>
              <a:gd name="connsiteY1" fmla="*/ 409394 h 4694034"/>
              <a:gd name="connsiteX2" fmla="*/ 2324329 w 4468256"/>
              <a:gd name="connsiteY2" fmla="*/ 445482 h 4694034"/>
              <a:gd name="connsiteX3" fmla="*/ 4170302 w 4468256"/>
              <a:gd name="connsiteY3" fmla="*/ 2630923 h 4694034"/>
              <a:gd name="connsiteX4" fmla="*/ 4147059 w 4468256"/>
              <a:gd name="connsiteY4" fmla="*/ 4276885 h 4694034"/>
              <a:gd name="connsiteX5" fmla="*/ 3211228 w 4468256"/>
              <a:gd name="connsiteY5" fmla="*/ 4694034 h 4694034"/>
              <a:gd name="connsiteX6" fmla="*/ 1253933 w 4468256"/>
              <a:gd name="connsiteY6" fmla="*/ 4694034 h 4694034"/>
              <a:gd name="connsiteX7" fmla="*/ 787853 w 4468256"/>
              <a:gd name="connsiteY7" fmla="*/ 4604732 h 4694034"/>
              <a:gd name="connsiteX8" fmla="*/ 42 w 4468256"/>
              <a:gd name="connsiteY8" fmla="*/ 3429744 h 4694034"/>
              <a:gd name="connsiteX9" fmla="*/ 6159 w 4468256"/>
              <a:gd name="connsiteY9" fmla="*/ 2478009 h 4694034"/>
              <a:gd name="connsiteX10" fmla="*/ 7993 w 4468256"/>
              <a:gd name="connsiteY10" fmla="*/ 1326264 h 4694034"/>
              <a:gd name="connsiteX11" fmla="*/ 589065 w 4468256"/>
              <a:gd name="connsiteY11" fmla="*/ 261374 h 4694034"/>
              <a:gd name="connsiteX12" fmla="*/ 693047 w 4468256"/>
              <a:gd name="connsiteY12" fmla="*/ 195315 h 4694034"/>
              <a:gd name="connsiteX13" fmla="*/ 1317830 w 4468256"/>
              <a:gd name="connsiteY13" fmla="*/ 869 h 4694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468256" h="4694034">
                <a:moveTo>
                  <a:pt x="1317830" y="869"/>
                </a:moveTo>
                <a:cubicBezTo>
                  <a:pt x="1677332" y="-12504"/>
                  <a:pt x="2036775" y="128797"/>
                  <a:pt x="2292523" y="409394"/>
                </a:cubicBezTo>
                <a:cubicBezTo>
                  <a:pt x="2303533" y="421015"/>
                  <a:pt x="2313931" y="433248"/>
                  <a:pt x="2324329" y="445482"/>
                </a:cubicBezTo>
                <a:lnTo>
                  <a:pt x="4170302" y="2630923"/>
                </a:lnTo>
                <a:cubicBezTo>
                  <a:pt x="4607023" y="3148383"/>
                  <a:pt x="4533013" y="3840776"/>
                  <a:pt x="4147059" y="4276885"/>
                </a:cubicBezTo>
                <a:cubicBezTo>
                  <a:pt x="3925640" y="4527664"/>
                  <a:pt x="3600852" y="4694034"/>
                  <a:pt x="3211228" y="4694034"/>
                </a:cubicBezTo>
                <a:lnTo>
                  <a:pt x="1253933" y="4694034"/>
                </a:lnTo>
                <a:cubicBezTo>
                  <a:pt x="1088787" y="4694034"/>
                  <a:pt x="931591" y="4662228"/>
                  <a:pt x="787853" y="4604732"/>
                </a:cubicBezTo>
                <a:cubicBezTo>
                  <a:pt x="322995" y="4418790"/>
                  <a:pt x="-4240" y="3961884"/>
                  <a:pt x="42" y="3429744"/>
                </a:cubicBezTo>
                <a:cubicBezTo>
                  <a:pt x="2488" y="3128199"/>
                  <a:pt x="4935" y="2799740"/>
                  <a:pt x="6159" y="2478009"/>
                </a:cubicBezTo>
                <a:cubicBezTo>
                  <a:pt x="8605" y="2059026"/>
                  <a:pt x="9217" y="1651052"/>
                  <a:pt x="7993" y="1326264"/>
                </a:cubicBezTo>
                <a:cubicBezTo>
                  <a:pt x="5547" y="895048"/>
                  <a:pt x="225131" y="493191"/>
                  <a:pt x="589065" y="261374"/>
                </a:cubicBezTo>
                <a:lnTo>
                  <a:pt x="693047" y="195315"/>
                </a:lnTo>
                <a:cubicBezTo>
                  <a:pt x="886406" y="72601"/>
                  <a:pt x="1102128" y="8894"/>
                  <a:pt x="1317830" y="869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808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889000" y="1149350"/>
            <a:ext cx="10414000" cy="23241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889000" y="3536950"/>
            <a:ext cx="10414000" cy="79375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200"/>
            </a:lvl1pPr>
            <a:lvl2pPr marL="0" indent="114300" algn="ctr">
              <a:spcBef>
                <a:spcPts val="0"/>
              </a:spcBef>
              <a:buSzTx/>
              <a:buNone/>
              <a:defRPr sz="2200"/>
            </a:lvl2pPr>
            <a:lvl3pPr marL="0" indent="228600" algn="ctr">
              <a:spcBef>
                <a:spcPts val="0"/>
              </a:spcBef>
              <a:buSzTx/>
              <a:buNone/>
              <a:defRPr sz="2200"/>
            </a:lvl3pPr>
            <a:lvl4pPr marL="0" indent="342900" algn="ctr">
              <a:spcBef>
                <a:spcPts val="0"/>
              </a:spcBef>
              <a:buSzTx/>
              <a:buNone/>
              <a:defRPr sz="2200"/>
            </a:lvl4pPr>
            <a:lvl5pPr marL="0" indent="457200" algn="ctr">
              <a:spcBef>
                <a:spcPts val="0"/>
              </a:spcBef>
              <a:buSzTx/>
              <a:buNone/>
              <a:defRPr sz="2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271261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3" r:id="rId3"/>
    <p:sldLayoutId id="2147483654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6.png"/><Relationship Id="rId3" Type="http://schemas.openxmlformats.org/officeDocument/2006/relationships/image" Target="../media/image9.png"/><Relationship Id="rId7" Type="http://schemas.openxmlformats.org/officeDocument/2006/relationships/image" Target="../media/image6.png"/><Relationship Id="rId12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3.pn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6.png"/><Relationship Id="rId7" Type="http://schemas.openxmlformats.org/officeDocument/2006/relationships/image" Target="../media/image19.pn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sv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24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" Target="slide26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5.svg"/><Relationship Id="rId7" Type="http://schemas.openxmlformats.org/officeDocument/2006/relationships/image" Target="../media/image26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" Target="slide26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7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7.xml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" Target="slide26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3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11" Type="http://schemas.openxmlformats.org/officeDocument/2006/relationships/image" Target="../media/image33.svg"/><Relationship Id="rId5" Type="http://schemas.openxmlformats.org/officeDocument/2006/relationships/image" Target="../media/image6.png"/><Relationship Id="rId10" Type="http://schemas.openxmlformats.org/officeDocument/2006/relationships/image" Target="../media/image32.svg"/><Relationship Id="rId4" Type="http://schemas.openxmlformats.org/officeDocument/2006/relationships/image" Target="../media/image5.svg"/><Relationship Id="rId9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11" Type="http://schemas.openxmlformats.org/officeDocument/2006/relationships/image" Target="../media/image6.png"/><Relationship Id="rId5" Type="http://schemas.openxmlformats.org/officeDocument/2006/relationships/image" Target="../media/image37.png"/><Relationship Id="rId10" Type="http://schemas.openxmlformats.org/officeDocument/2006/relationships/image" Target="../media/image5.svg"/><Relationship Id="rId4" Type="http://schemas.openxmlformats.org/officeDocument/2006/relationships/image" Target="../media/image36.png"/><Relationship Id="rId9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6.png"/><Relationship Id="rId4" Type="http://schemas.openxmlformats.org/officeDocument/2006/relationships/image" Target="../media/image42.png"/><Relationship Id="rId9" Type="http://schemas.openxmlformats.org/officeDocument/2006/relationships/image" Target="../media/image5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3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69.jpeg"/><Relationship Id="rId21" Type="http://schemas.openxmlformats.org/officeDocument/2006/relationships/image" Target="../media/image64.jpeg"/><Relationship Id="rId42" Type="http://schemas.openxmlformats.org/officeDocument/2006/relationships/image" Target="../media/image85.jpeg"/><Relationship Id="rId47" Type="http://schemas.openxmlformats.org/officeDocument/2006/relationships/image" Target="../media/image90.png"/><Relationship Id="rId63" Type="http://schemas.openxmlformats.org/officeDocument/2006/relationships/image" Target="../media/image106.png"/><Relationship Id="rId68" Type="http://schemas.openxmlformats.org/officeDocument/2006/relationships/image" Target="../media/image111.sv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59.svg"/><Relationship Id="rId29" Type="http://schemas.openxmlformats.org/officeDocument/2006/relationships/image" Target="../media/image72.png"/><Relationship Id="rId11" Type="http://schemas.openxmlformats.org/officeDocument/2006/relationships/image" Target="../media/image54.png"/><Relationship Id="rId24" Type="http://schemas.openxmlformats.org/officeDocument/2006/relationships/image" Target="../media/image67.jpeg"/><Relationship Id="rId32" Type="http://schemas.openxmlformats.org/officeDocument/2006/relationships/image" Target="../media/image75.png"/><Relationship Id="rId37" Type="http://schemas.openxmlformats.org/officeDocument/2006/relationships/image" Target="../media/image80.png"/><Relationship Id="rId40" Type="http://schemas.openxmlformats.org/officeDocument/2006/relationships/image" Target="../media/image83.png"/><Relationship Id="rId45" Type="http://schemas.openxmlformats.org/officeDocument/2006/relationships/image" Target="../media/image88.png"/><Relationship Id="rId53" Type="http://schemas.openxmlformats.org/officeDocument/2006/relationships/image" Target="../media/image96.png"/><Relationship Id="rId58" Type="http://schemas.openxmlformats.org/officeDocument/2006/relationships/image" Target="../media/image101.png"/><Relationship Id="rId66" Type="http://schemas.openxmlformats.org/officeDocument/2006/relationships/image" Target="../media/image109.png"/><Relationship Id="rId5" Type="http://schemas.openxmlformats.org/officeDocument/2006/relationships/image" Target="../media/image48.svg"/><Relationship Id="rId61" Type="http://schemas.openxmlformats.org/officeDocument/2006/relationships/image" Target="../media/image104.png"/><Relationship Id="rId19" Type="http://schemas.openxmlformats.org/officeDocument/2006/relationships/image" Target="../media/image62.png"/><Relationship Id="rId14" Type="http://schemas.openxmlformats.org/officeDocument/2006/relationships/image" Target="../media/image57.png"/><Relationship Id="rId22" Type="http://schemas.openxmlformats.org/officeDocument/2006/relationships/image" Target="../media/image65.png"/><Relationship Id="rId27" Type="http://schemas.openxmlformats.org/officeDocument/2006/relationships/image" Target="../media/image70.jpeg"/><Relationship Id="rId30" Type="http://schemas.openxmlformats.org/officeDocument/2006/relationships/image" Target="../media/image73.svg"/><Relationship Id="rId35" Type="http://schemas.openxmlformats.org/officeDocument/2006/relationships/image" Target="../media/image78.png"/><Relationship Id="rId43" Type="http://schemas.openxmlformats.org/officeDocument/2006/relationships/image" Target="../media/image86.png"/><Relationship Id="rId48" Type="http://schemas.openxmlformats.org/officeDocument/2006/relationships/image" Target="../media/image91.svg"/><Relationship Id="rId56" Type="http://schemas.openxmlformats.org/officeDocument/2006/relationships/image" Target="../media/image99.png"/><Relationship Id="rId64" Type="http://schemas.openxmlformats.org/officeDocument/2006/relationships/image" Target="../media/image107.png"/><Relationship Id="rId69" Type="http://schemas.openxmlformats.org/officeDocument/2006/relationships/image" Target="../media/image112.jpeg"/><Relationship Id="rId8" Type="http://schemas.openxmlformats.org/officeDocument/2006/relationships/image" Target="../media/image51.svg"/><Relationship Id="rId51" Type="http://schemas.openxmlformats.org/officeDocument/2006/relationships/image" Target="../media/image94.png"/><Relationship Id="rId72" Type="http://schemas.openxmlformats.org/officeDocument/2006/relationships/image" Target="../media/image114.png"/><Relationship Id="rId3" Type="http://schemas.openxmlformats.org/officeDocument/2006/relationships/image" Target="../media/image46.svg"/><Relationship Id="rId12" Type="http://schemas.openxmlformats.org/officeDocument/2006/relationships/image" Target="../media/image55.png"/><Relationship Id="rId17" Type="http://schemas.openxmlformats.org/officeDocument/2006/relationships/image" Target="../media/image60.png"/><Relationship Id="rId25" Type="http://schemas.openxmlformats.org/officeDocument/2006/relationships/image" Target="../media/image68.jpeg"/><Relationship Id="rId33" Type="http://schemas.openxmlformats.org/officeDocument/2006/relationships/image" Target="../media/image76.png"/><Relationship Id="rId38" Type="http://schemas.openxmlformats.org/officeDocument/2006/relationships/image" Target="../media/image81.jpeg"/><Relationship Id="rId46" Type="http://schemas.openxmlformats.org/officeDocument/2006/relationships/image" Target="../media/image89.jpeg"/><Relationship Id="rId59" Type="http://schemas.openxmlformats.org/officeDocument/2006/relationships/image" Target="../media/image102.png"/><Relationship Id="rId67" Type="http://schemas.openxmlformats.org/officeDocument/2006/relationships/image" Target="../media/image110.png"/><Relationship Id="rId20" Type="http://schemas.openxmlformats.org/officeDocument/2006/relationships/image" Target="../media/image63.png"/><Relationship Id="rId41" Type="http://schemas.openxmlformats.org/officeDocument/2006/relationships/image" Target="../media/image84.png"/><Relationship Id="rId54" Type="http://schemas.openxmlformats.org/officeDocument/2006/relationships/image" Target="../media/image97.svg"/><Relationship Id="rId62" Type="http://schemas.openxmlformats.org/officeDocument/2006/relationships/image" Target="../media/image105.png"/><Relationship Id="rId70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png"/><Relationship Id="rId15" Type="http://schemas.openxmlformats.org/officeDocument/2006/relationships/image" Target="../media/image58.png"/><Relationship Id="rId23" Type="http://schemas.openxmlformats.org/officeDocument/2006/relationships/image" Target="../media/image66.png"/><Relationship Id="rId28" Type="http://schemas.openxmlformats.org/officeDocument/2006/relationships/image" Target="../media/image71.png"/><Relationship Id="rId36" Type="http://schemas.openxmlformats.org/officeDocument/2006/relationships/image" Target="../media/image79.png"/><Relationship Id="rId49" Type="http://schemas.openxmlformats.org/officeDocument/2006/relationships/image" Target="../media/image92.png"/><Relationship Id="rId57" Type="http://schemas.openxmlformats.org/officeDocument/2006/relationships/image" Target="../media/image100.png"/><Relationship Id="rId10" Type="http://schemas.openxmlformats.org/officeDocument/2006/relationships/image" Target="../media/image53.svg"/><Relationship Id="rId31" Type="http://schemas.openxmlformats.org/officeDocument/2006/relationships/image" Target="../media/image74.jpeg"/><Relationship Id="rId44" Type="http://schemas.openxmlformats.org/officeDocument/2006/relationships/image" Target="../media/image87.jpeg"/><Relationship Id="rId52" Type="http://schemas.openxmlformats.org/officeDocument/2006/relationships/image" Target="../media/image95.png"/><Relationship Id="rId60" Type="http://schemas.openxmlformats.org/officeDocument/2006/relationships/image" Target="../media/image103.png"/><Relationship Id="rId65" Type="http://schemas.openxmlformats.org/officeDocument/2006/relationships/image" Target="../media/image108.jpeg"/><Relationship Id="rId73" Type="http://schemas.openxmlformats.org/officeDocument/2006/relationships/image" Target="../media/image115.png"/><Relationship Id="rId4" Type="http://schemas.openxmlformats.org/officeDocument/2006/relationships/image" Target="../media/image47.png"/><Relationship Id="rId9" Type="http://schemas.openxmlformats.org/officeDocument/2006/relationships/image" Target="../media/image52.svg"/><Relationship Id="rId13" Type="http://schemas.openxmlformats.org/officeDocument/2006/relationships/image" Target="../media/image56.png"/><Relationship Id="rId18" Type="http://schemas.openxmlformats.org/officeDocument/2006/relationships/image" Target="../media/image61.svg"/><Relationship Id="rId39" Type="http://schemas.openxmlformats.org/officeDocument/2006/relationships/image" Target="../media/image82.png"/><Relationship Id="rId34" Type="http://schemas.openxmlformats.org/officeDocument/2006/relationships/image" Target="../media/image77.jpeg"/><Relationship Id="rId50" Type="http://schemas.openxmlformats.org/officeDocument/2006/relationships/image" Target="../media/image93.png"/><Relationship Id="rId55" Type="http://schemas.openxmlformats.org/officeDocument/2006/relationships/image" Target="../media/image98.svg"/><Relationship Id="rId7" Type="http://schemas.openxmlformats.org/officeDocument/2006/relationships/image" Target="../media/image50.png"/><Relationship Id="rId71" Type="http://schemas.openxmlformats.org/officeDocument/2006/relationships/image" Target="../media/image11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hyperlink" Target="https://www.facebook.com/AcuvateSoftware" TargetMode="External"/><Relationship Id="rId18" Type="http://schemas.openxmlformats.org/officeDocument/2006/relationships/image" Target="../media/image5.svg"/><Relationship Id="rId3" Type="http://schemas.openxmlformats.org/officeDocument/2006/relationships/image" Target="../media/image118.svg"/><Relationship Id="rId7" Type="http://schemas.openxmlformats.org/officeDocument/2006/relationships/hyperlink" Target="https://www.linkedin.com/company/acuvate/" TargetMode="External"/><Relationship Id="rId12" Type="http://schemas.openxmlformats.org/officeDocument/2006/relationships/image" Target="../media/image122.png"/><Relationship Id="rId17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124.png"/><Relationship Id="rId20" Type="http://schemas.openxmlformats.org/officeDocument/2006/relationships/image" Target="../media/image4.sv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info@acuvate.com" TargetMode="External"/><Relationship Id="rId11" Type="http://schemas.openxmlformats.org/officeDocument/2006/relationships/hyperlink" Target="https://twitter.com/Acuvate" TargetMode="External"/><Relationship Id="rId5" Type="http://schemas.openxmlformats.org/officeDocument/2006/relationships/image" Target="../media/image2.png"/><Relationship Id="rId15" Type="http://schemas.openxmlformats.org/officeDocument/2006/relationships/hyperlink" Target="https://www.instagram.com/acuvate/" TargetMode="External"/><Relationship Id="rId10" Type="http://schemas.openxmlformats.org/officeDocument/2006/relationships/image" Target="../media/image121.png"/><Relationship Id="rId19" Type="http://schemas.openxmlformats.org/officeDocument/2006/relationships/image" Target="../media/image6.png"/><Relationship Id="rId4" Type="http://schemas.openxmlformats.org/officeDocument/2006/relationships/image" Target="../media/image119.png"/><Relationship Id="rId9" Type="http://schemas.openxmlformats.org/officeDocument/2006/relationships/hyperlink" Target="https://www.youtube.com/channel/UC0QDnJZk5eUuJeA2hqDwIjQ" TargetMode="External"/><Relationship Id="rId14" Type="http://schemas.openxmlformats.org/officeDocument/2006/relationships/image" Target="../media/image1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518007" y="457200"/>
            <a:ext cx="11155680" cy="5943600"/>
          </a:xfrm>
          <a:prstGeom prst="roundRect">
            <a:avLst>
              <a:gd name="adj" fmla="val 1846"/>
            </a:avLst>
          </a:prstGeom>
          <a:solidFill>
            <a:srgbClr val="FFFFFF"/>
          </a:solidFill>
          <a:ln w="12700">
            <a:solidFill>
              <a:srgbClr val="D5DEEE"/>
            </a:solidFill>
            <a:prstDash val="solid"/>
          </a:ln>
          <a:effectLst>
            <a:outerShdw blurRad="177800" dist="25400" dir="5400000" algn="bl" rotWithShape="0">
              <a:srgbClr val="AAB4CC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024128" y="2397081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20">
                <a:solidFill>
                  <a:srgbClr val="F47B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 TRACK SESSION</a:t>
            </a:r>
            <a:endParaRPr lang="en-US" sz="1300"/>
          </a:p>
        </p:txBody>
      </p:sp>
      <p:sp>
        <p:nvSpPr>
          <p:cNvPr id="19" name="Text 17"/>
          <p:cNvSpPr/>
          <p:nvPr/>
        </p:nvSpPr>
        <p:spPr>
          <a:xfrm>
            <a:off x="1003104" y="2824423"/>
            <a:ext cx="10185486" cy="553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1219170">
              <a:defRPr/>
            </a:pPr>
            <a:r>
              <a:rPr lang="en-IN" sz="4000" b="1" i="1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and AI Governance</a:t>
            </a:r>
            <a:endParaRPr lang="en-US" sz="4000" b="1" i="1">
              <a:solidFill>
                <a:srgbClr val="00206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1005840" y="5074920"/>
            <a:ext cx="2926080" cy="0"/>
          </a:xfrm>
          <a:prstGeom prst="line">
            <a:avLst/>
          </a:prstGeom>
          <a:noFill/>
          <a:ln w="19050">
            <a:solidFill>
              <a:srgbClr val="D5D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3895344" y="5029200"/>
            <a:ext cx="100584" cy="100584"/>
          </a:xfrm>
          <a:prstGeom prst="ellipse">
            <a:avLst/>
          </a:prstGeom>
          <a:solidFill>
            <a:srgbClr val="1B2A5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1024129" y="5319779"/>
            <a:ext cx="4572000" cy="5481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b="1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
</a:t>
            </a:r>
            <a:r>
              <a:rPr lang="en-US" sz="130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/ 09 / 26
</a:t>
            </a:r>
            <a:endParaRPr lang="en-US" sz="130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D8207676-7C95-4483-D053-8E70D90C8B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128" y="815671"/>
            <a:ext cx="3206040" cy="839361"/>
          </a:xfrm>
          <a:prstGeom prst="rect">
            <a:avLst/>
          </a:prstGeom>
        </p:spPr>
      </p:pic>
      <p:sp>
        <p:nvSpPr>
          <p:cNvPr id="7" name="Text 5"/>
          <p:cNvSpPr/>
          <p:nvPr/>
        </p:nvSpPr>
        <p:spPr>
          <a:xfrm>
            <a:off x="1024128" y="4210788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Presented by</a:t>
            </a:r>
            <a:endParaRPr lang="en-US" sz="1000"/>
          </a:p>
        </p:txBody>
      </p:sp>
      <p:sp>
        <p:nvSpPr>
          <p:cNvPr id="43" name="Text 20">
            <a:extLst>
              <a:ext uri="{FF2B5EF4-FFF2-40B4-BE49-F238E27FC236}">
                <a16:creationId xmlns:a16="http://schemas.microsoft.com/office/drawing/2014/main" id="{F48FD8A2-56B1-206A-4310-F79CEE5528F8}"/>
              </a:ext>
            </a:extLst>
          </p:cNvPr>
          <p:cNvSpPr/>
          <p:nvPr/>
        </p:nvSpPr>
        <p:spPr>
          <a:xfrm>
            <a:off x="4362066" y="4845448"/>
            <a:ext cx="2689426" cy="8097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>
                <a:solidFill>
                  <a:srgbClr val="5A6478"/>
                </a:solidFill>
                <a:latin typeface="Calibri"/>
                <a:ea typeface="Calibri"/>
                <a:cs typeface="Calibri"/>
              </a:rPr>
              <a:t>
</a:t>
            </a:r>
            <a:r>
              <a:rPr lang="en-US" sz="1300" b="1">
                <a:solidFill>
                  <a:srgbClr val="1B2A5B"/>
                </a:solidFill>
                <a:latin typeface="Calibri"/>
                <a:ea typeface="Calibri"/>
                <a:cs typeface="Calibri"/>
              </a:rPr>
              <a:t>Time
</a:t>
            </a:r>
            <a:r>
              <a:rPr lang="en-US" sz="1300">
                <a:solidFill>
                  <a:srgbClr val="5A6478"/>
                </a:solidFill>
                <a:latin typeface="Calibri"/>
                <a:ea typeface="Calibri"/>
                <a:cs typeface="Calibri"/>
              </a:rPr>
              <a:t>17:00–17:45 CEST  |  11:00–11:45 EDT</a:t>
            </a:r>
            <a:endParaRPr lang="en-US" sz="1300">
              <a:latin typeface="Calibri"/>
              <a:ea typeface="Calibri"/>
              <a:cs typeface="Calibri"/>
            </a:endParaRPr>
          </a:p>
        </p:txBody>
      </p:sp>
      <p:sp>
        <p:nvSpPr>
          <p:cNvPr id="4" name="Text 17">
            <a:extLst>
              <a:ext uri="{FF2B5EF4-FFF2-40B4-BE49-F238E27FC236}">
                <a16:creationId xmlns:a16="http://schemas.microsoft.com/office/drawing/2014/main" id="{1969740D-CAE5-8AA5-2746-06B3BA11B3F0}"/>
              </a:ext>
            </a:extLst>
          </p:cNvPr>
          <p:cNvSpPr/>
          <p:nvPr/>
        </p:nvSpPr>
        <p:spPr>
          <a:xfrm>
            <a:off x="1005839" y="3551242"/>
            <a:ext cx="9538941" cy="5467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1219170">
              <a:defRPr/>
            </a:pPr>
            <a:r>
              <a:rPr lang="en-US" sz="2800" i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Building Trusted Data Foundations for Enterprise AI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56AB02B-20B5-9A20-8975-03C51C5DB3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3" y="0"/>
            <a:ext cx="166688" cy="6858000"/>
          </a:xfrm>
          <a:prstGeom prst="rect">
            <a:avLst/>
          </a:prstGeom>
        </p:spPr>
      </p:pic>
      <p:pic>
        <p:nvPicPr>
          <p:cNvPr id="8" name="Graphic 14">
            <a:extLst>
              <a:ext uri="{FF2B5EF4-FFF2-40B4-BE49-F238E27FC236}">
                <a16:creationId xmlns:a16="http://schemas.microsoft.com/office/drawing/2014/main" id="{460E8456-4F38-E7A9-F7D9-BBA6C924F0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8610353" y="387963"/>
            <a:ext cx="2996996" cy="3129675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E096925E-9544-F7D2-B2D8-275501BB62C2}"/>
              </a:ext>
            </a:extLst>
          </p:cNvPr>
          <p:cNvGrpSpPr/>
          <p:nvPr/>
        </p:nvGrpSpPr>
        <p:grpSpPr>
          <a:xfrm>
            <a:off x="1024128" y="4414540"/>
            <a:ext cx="2512273" cy="430908"/>
            <a:chOff x="952500" y="701344"/>
            <a:chExt cx="3185801" cy="546432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AED8C91E-83E0-0A27-BDC1-D7390EF02E8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52500" y="769620"/>
              <a:ext cx="1648970" cy="478156"/>
            </a:xfrm>
            <a:prstGeom prst="rect">
              <a:avLst/>
            </a:prstGeom>
          </p:spPr>
        </p:pic>
        <p:pic>
          <p:nvPicPr>
            <p:cNvPr id="24" name="Image 6" descr="preencoded.png">
              <a:extLst>
                <a:ext uri="{FF2B5EF4-FFF2-40B4-BE49-F238E27FC236}">
                  <a16:creationId xmlns:a16="http://schemas.microsoft.com/office/drawing/2014/main" id="{786B1C02-066D-7CE0-DC87-57E468EB7CD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/>
          </p:blipFill>
          <p:spPr>
            <a:xfrm>
              <a:off x="2853791" y="783909"/>
              <a:ext cx="1284510" cy="449578"/>
            </a:xfrm>
            <a:prstGeom prst="rect">
              <a:avLst/>
            </a:prstGeom>
          </p:spPr>
        </p:pic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C070CFF-C26D-DC35-DA61-9877EC163785}"/>
                </a:ext>
              </a:extLst>
            </p:cNvPr>
            <p:cNvCxnSpPr/>
            <p:nvPr/>
          </p:nvCxnSpPr>
          <p:spPr>
            <a:xfrm>
              <a:off x="2740530" y="701344"/>
              <a:ext cx="0" cy="54643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D32C4F9D-591C-542D-0405-2909B842A2FC}"/>
              </a:ext>
            </a:extLst>
          </p:cNvPr>
          <p:cNvSpPr txBox="1"/>
          <p:nvPr/>
        </p:nvSpPr>
        <p:spPr>
          <a:xfrm>
            <a:off x="523562" y="497456"/>
            <a:ext cx="8152774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91281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>
                <a:solidFill>
                  <a:srgbClr val="182C61"/>
                </a:solidFill>
                <a:latin typeface="Montserrat" pitchFamily="2" charset="0"/>
                <a:cs typeface="Poppins" panose="00000500000000000000" pitchFamily="2" charset="0"/>
              </a:rPr>
              <a:t>Housekeeping</a:t>
            </a:r>
            <a:r>
              <a:rPr lang="en-US" sz="2400" b="1">
                <a:solidFill>
                  <a:srgbClr val="182C61"/>
                </a:solidFill>
                <a:latin typeface="Montserrat" pitchFamily="2" charset="0"/>
                <a:cs typeface="Roboto Black" panose="02000000000000000000" pitchFamily="2" charset="0"/>
              </a:rPr>
              <a:t> </a:t>
            </a:r>
            <a:r>
              <a:rPr lang="en-US" sz="2400" b="1">
                <a:solidFill>
                  <a:srgbClr val="E58527"/>
                </a:solidFill>
                <a:latin typeface="Montserrat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– </a:t>
            </a:r>
            <a:r>
              <a:rPr lang="en-US" sz="2400">
                <a:solidFill>
                  <a:srgbClr val="E58527"/>
                </a:solidFill>
                <a:latin typeface="Montserrat" pitchFamily="2" charset="0"/>
                <a:ea typeface="Open Sans" panose="020B0606030504020204" pitchFamily="34" charset="0"/>
                <a:cs typeface="Poppins" panose="00000500000000000000" pitchFamily="2" charset="0"/>
              </a:rPr>
              <a:t>Asking speaker a question </a:t>
            </a:r>
            <a:endParaRPr lang="en-US" sz="2400" b="1">
              <a:solidFill>
                <a:srgbClr val="E58527"/>
              </a:solidFill>
              <a:latin typeface="Montserrat" pitchFamily="2" charset="0"/>
              <a:ea typeface="Open Sans" panose="020B0606030504020204" pitchFamily="34" charset="0"/>
              <a:cs typeface="Poppins" panose="000005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3032FC-DF29-495A-C544-D853788ADBB3}"/>
              </a:ext>
            </a:extLst>
          </p:cNvPr>
          <p:cNvSpPr txBox="1"/>
          <p:nvPr/>
        </p:nvSpPr>
        <p:spPr>
          <a:xfrm>
            <a:off x="523562" y="1193158"/>
            <a:ext cx="9184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 want to hear from you! </a:t>
            </a:r>
          </a:p>
          <a:p>
            <a:r>
              <a:rPr lang="en-US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Please submit your questions. We’ll reserve time for Q&amp;A at the end of the webinar.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3348193-7312-931F-713D-0AC2F8C935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5989" y="2166556"/>
            <a:ext cx="4140413" cy="4343623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F047A9B-2B84-96C9-DDBC-C6D4BD7F0A9A}"/>
              </a:ext>
            </a:extLst>
          </p:cNvPr>
          <p:cNvSpPr/>
          <p:nvPr/>
        </p:nvSpPr>
        <p:spPr>
          <a:xfrm>
            <a:off x="7876452" y="2092960"/>
            <a:ext cx="672662" cy="739692"/>
          </a:xfrm>
          <a:prstGeom prst="roundRect">
            <a:avLst/>
          </a:prstGeom>
          <a:noFill/>
          <a:ln w="57150">
            <a:solidFill>
              <a:srgbClr val="E585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CEB04299-22DA-F6E5-C8FF-8544412B0A01}"/>
              </a:ext>
            </a:extLst>
          </p:cNvPr>
          <p:cNvSpPr/>
          <p:nvPr/>
        </p:nvSpPr>
        <p:spPr>
          <a:xfrm>
            <a:off x="9441074" y="5986229"/>
            <a:ext cx="1684126" cy="434892"/>
          </a:xfrm>
          <a:prstGeom prst="roundRect">
            <a:avLst/>
          </a:prstGeom>
          <a:noFill/>
          <a:ln w="57150">
            <a:solidFill>
              <a:srgbClr val="E585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0794E5A-4861-56C0-4EFE-7E8CEE148527}"/>
              </a:ext>
            </a:extLst>
          </p:cNvPr>
          <p:cNvSpPr txBox="1"/>
          <p:nvPr/>
        </p:nvSpPr>
        <p:spPr>
          <a:xfrm>
            <a:off x="2432435" y="3761960"/>
            <a:ext cx="4897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Clicking on the Q&amp;A icon will open a window where you can type your question.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5DD5894-1DA7-BA5A-D6C6-49D5B6F39B49}"/>
              </a:ext>
            </a:extLst>
          </p:cNvPr>
          <p:cNvSpPr txBox="1"/>
          <p:nvPr/>
        </p:nvSpPr>
        <p:spPr>
          <a:xfrm>
            <a:off x="1230587" y="2368688"/>
            <a:ext cx="9184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 submit questions, click on the Q&amp;A at the top right corner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9F4FAF9-95A1-881E-20C1-A29313C79E71}"/>
              </a:ext>
            </a:extLst>
          </p:cNvPr>
          <p:cNvSpPr txBox="1"/>
          <p:nvPr/>
        </p:nvSpPr>
        <p:spPr>
          <a:xfrm>
            <a:off x="2432435" y="5693841"/>
            <a:ext cx="4897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Click on the ‘Ask a question’ button &amp; type your question.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3F64A9E-52CB-3BC6-4B0B-84C6587CF58C}"/>
              </a:ext>
            </a:extLst>
          </p:cNvPr>
          <p:cNvSpPr/>
          <p:nvPr/>
        </p:nvSpPr>
        <p:spPr>
          <a:xfrm>
            <a:off x="593908" y="2276355"/>
            <a:ext cx="449474" cy="430887"/>
          </a:xfrm>
          <a:prstGeom prst="ellipse">
            <a:avLst/>
          </a:prstGeom>
          <a:solidFill>
            <a:srgbClr val="E58527"/>
          </a:solidFill>
          <a:ln>
            <a:solidFill>
              <a:srgbClr val="E585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58527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295BEB0-3F3A-ECD7-51E4-08CA348B7A2C}"/>
              </a:ext>
            </a:extLst>
          </p:cNvPr>
          <p:cNvSpPr txBox="1"/>
          <p:nvPr/>
        </p:nvSpPr>
        <p:spPr>
          <a:xfrm>
            <a:off x="691525" y="2319889"/>
            <a:ext cx="1406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4318C0E-EA6A-B2F1-3E6D-DFDC89830646}"/>
              </a:ext>
            </a:extLst>
          </p:cNvPr>
          <p:cNvSpPr/>
          <p:nvPr/>
        </p:nvSpPr>
        <p:spPr>
          <a:xfrm>
            <a:off x="1896173" y="3772287"/>
            <a:ext cx="449474" cy="430887"/>
          </a:xfrm>
          <a:prstGeom prst="ellipse">
            <a:avLst/>
          </a:prstGeom>
          <a:solidFill>
            <a:srgbClr val="E58527"/>
          </a:solidFill>
          <a:ln>
            <a:solidFill>
              <a:srgbClr val="E585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58527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A14D675-8677-A7F7-606F-3A3B4B30D8AA}"/>
              </a:ext>
            </a:extLst>
          </p:cNvPr>
          <p:cNvSpPr txBox="1"/>
          <p:nvPr/>
        </p:nvSpPr>
        <p:spPr>
          <a:xfrm>
            <a:off x="1993790" y="3815821"/>
            <a:ext cx="1406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6C356F3-9DDD-7483-9D64-E8CB5C0B8210}"/>
              </a:ext>
            </a:extLst>
          </p:cNvPr>
          <p:cNvSpPr/>
          <p:nvPr/>
        </p:nvSpPr>
        <p:spPr>
          <a:xfrm>
            <a:off x="1891213" y="5650307"/>
            <a:ext cx="449474" cy="430887"/>
          </a:xfrm>
          <a:prstGeom prst="ellipse">
            <a:avLst/>
          </a:prstGeom>
          <a:solidFill>
            <a:srgbClr val="E58527"/>
          </a:solidFill>
          <a:ln>
            <a:solidFill>
              <a:srgbClr val="E585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58527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85B4189-022E-8C05-607A-EAE224F3A0AC}"/>
              </a:ext>
            </a:extLst>
          </p:cNvPr>
          <p:cNvSpPr txBox="1"/>
          <p:nvPr/>
        </p:nvSpPr>
        <p:spPr>
          <a:xfrm>
            <a:off x="1988830" y="5693841"/>
            <a:ext cx="1406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</a:p>
        </p:txBody>
      </p:sp>
      <p:cxnSp>
        <p:nvCxnSpPr>
          <p:cNvPr id="33" name="Connector: Elbow 32">
            <a:extLst>
              <a:ext uri="{FF2B5EF4-FFF2-40B4-BE49-F238E27FC236}">
                <a16:creationId xmlns:a16="http://schemas.microsoft.com/office/drawing/2014/main" id="{0F8F6C4C-1501-88DC-8DB8-EF646912F47C}"/>
              </a:ext>
            </a:extLst>
          </p:cNvPr>
          <p:cNvCxnSpPr/>
          <p:nvPr/>
        </p:nvCxnSpPr>
        <p:spPr>
          <a:xfrm>
            <a:off x="5892800" y="4346735"/>
            <a:ext cx="3251200" cy="845025"/>
          </a:xfrm>
          <a:prstGeom prst="bentConnector3">
            <a:avLst>
              <a:gd name="adj1" fmla="val 40000"/>
            </a:avLst>
          </a:prstGeom>
          <a:ln w="28575">
            <a:solidFill>
              <a:srgbClr val="E5852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2FF085FD-415E-8576-C0D8-77A48EA676AA}"/>
              </a:ext>
            </a:extLst>
          </p:cNvPr>
          <p:cNvCxnSpPr>
            <a:cxnSpLocks/>
          </p:cNvCxnSpPr>
          <p:nvPr/>
        </p:nvCxnSpPr>
        <p:spPr>
          <a:xfrm>
            <a:off x="5974080" y="6061169"/>
            <a:ext cx="0" cy="142506"/>
          </a:xfrm>
          <a:prstGeom prst="line">
            <a:avLst/>
          </a:prstGeom>
          <a:ln w="28575">
            <a:solidFill>
              <a:srgbClr val="E585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255848D0-BB84-3FD6-8EB7-851E908507F5}"/>
              </a:ext>
            </a:extLst>
          </p:cNvPr>
          <p:cNvCxnSpPr>
            <a:cxnSpLocks/>
            <a:endCxn id="18" idx="1"/>
          </p:cNvCxnSpPr>
          <p:nvPr/>
        </p:nvCxnSpPr>
        <p:spPr>
          <a:xfrm>
            <a:off x="5974080" y="6203675"/>
            <a:ext cx="3466994" cy="0"/>
          </a:xfrm>
          <a:prstGeom prst="straightConnector1">
            <a:avLst/>
          </a:prstGeom>
          <a:ln w="28575">
            <a:solidFill>
              <a:srgbClr val="E5852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D91B82AF-2BDD-99E4-892F-4C0D19F759E4}"/>
              </a:ext>
            </a:extLst>
          </p:cNvPr>
          <p:cNvCxnSpPr>
            <a:cxnSpLocks/>
          </p:cNvCxnSpPr>
          <p:nvPr/>
        </p:nvCxnSpPr>
        <p:spPr>
          <a:xfrm>
            <a:off x="4362503" y="2690146"/>
            <a:ext cx="0" cy="142506"/>
          </a:xfrm>
          <a:prstGeom prst="line">
            <a:avLst/>
          </a:prstGeom>
          <a:ln w="28575">
            <a:solidFill>
              <a:srgbClr val="E585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6539AF52-32F2-B9F9-1E7B-63A803608336}"/>
              </a:ext>
            </a:extLst>
          </p:cNvPr>
          <p:cNvCxnSpPr>
            <a:cxnSpLocks/>
          </p:cNvCxnSpPr>
          <p:nvPr/>
        </p:nvCxnSpPr>
        <p:spPr>
          <a:xfrm>
            <a:off x="4362503" y="2832652"/>
            <a:ext cx="3466994" cy="0"/>
          </a:xfrm>
          <a:prstGeom prst="straightConnector1">
            <a:avLst/>
          </a:prstGeom>
          <a:ln w="28575">
            <a:solidFill>
              <a:srgbClr val="E5852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680C7AF5-BD3B-0B7D-D012-AC22C89B05BD}"/>
              </a:ext>
            </a:extLst>
          </p:cNvPr>
          <p:cNvSpPr/>
          <p:nvPr/>
        </p:nvSpPr>
        <p:spPr>
          <a:xfrm>
            <a:off x="593908" y="949923"/>
            <a:ext cx="2289364" cy="45719"/>
          </a:xfrm>
          <a:prstGeom prst="rect">
            <a:avLst/>
          </a:prstGeom>
          <a:solidFill>
            <a:srgbClr val="E585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EE90EA-5A96-36FF-789A-DFF70EACAE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3" y="0"/>
            <a:ext cx="166688" cy="685800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00663B43-D082-857D-F5CF-ED9CD9F14880}"/>
              </a:ext>
            </a:extLst>
          </p:cNvPr>
          <p:cNvGrpSpPr/>
          <p:nvPr/>
        </p:nvGrpSpPr>
        <p:grpSpPr>
          <a:xfrm>
            <a:off x="9274753" y="273850"/>
            <a:ext cx="2512272" cy="430908"/>
            <a:chOff x="952500" y="701344"/>
            <a:chExt cx="3185801" cy="546432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D57A4BDD-6CD5-BE15-28E0-10FADF884E7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52500" y="769620"/>
              <a:ext cx="1648970" cy="478156"/>
            </a:xfrm>
            <a:prstGeom prst="rect">
              <a:avLst/>
            </a:prstGeom>
          </p:spPr>
        </p:pic>
        <p:pic>
          <p:nvPicPr>
            <p:cNvPr id="6" name="Image 6" descr="preencoded.png">
              <a:extLst>
                <a:ext uri="{FF2B5EF4-FFF2-40B4-BE49-F238E27FC236}">
                  <a16:creationId xmlns:a16="http://schemas.microsoft.com/office/drawing/2014/main" id="{D0F85659-9FE3-C067-7262-3EEEC41DDCF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2853791" y="783909"/>
              <a:ext cx="1284510" cy="449578"/>
            </a:xfrm>
            <a:prstGeom prst="rect">
              <a:avLst/>
            </a:prstGeom>
          </p:spPr>
        </p:pic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2977535-881C-DB01-7E4E-B92738E2A948}"/>
                </a:ext>
              </a:extLst>
            </p:cNvPr>
            <p:cNvCxnSpPr/>
            <p:nvPr/>
          </p:nvCxnSpPr>
          <p:spPr>
            <a:xfrm>
              <a:off x="2740530" y="701344"/>
              <a:ext cx="0" cy="54643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68474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E681C742-ABA5-80BB-1597-2397B318BE31}"/>
              </a:ext>
            </a:extLst>
          </p:cNvPr>
          <p:cNvGrpSpPr/>
          <p:nvPr/>
        </p:nvGrpSpPr>
        <p:grpSpPr>
          <a:xfrm>
            <a:off x="6826791" y="1266160"/>
            <a:ext cx="5126048" cy="4784312"/>
            <a:chOff x="6826791" y="1266160"/>
            <a:chExt cx="5126048" cy="4784312"/>
          </a:xfrm>
        </p:grpSpPr>
        <p:pic>
          <p:nvPicPr>
            <p:cNvPr id="6" name="Picture 5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0A61921E-8E8A-5D6E-0E64-CD5787771A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6791" y="1266160"/>
              <a:ext cx="5126048" cy="4784312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F771A51-9717-CB91-93C7-9E18EDF25C00}"/>
                </a:ext>
              </a:extLst>
            </p:cNvPr>
            <p:cNvSpPr/>
            <p:nvPr/>
          </p:nvSpPr>
          <p:spPr>
            <a:xfrm>
              <a:off x="7747000" y="2508450"/>
              <a:ext cx="2291080" cy="121920"/>
            </a:xfrm>
            <a:prstGeom prst="rect">
              <a:avLst/>
            </a:prstGeom>
            <a:solidFill>
              <a:srgbClr val="29292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D32C4F9D-591C-542D-0405-2909B842A2FC}"/>
              </a:ext>
            </a:extLst>
          </p:cNvPr>
          <p:cNvSpPr txBox="1"/>
          <p:nvPr/>
        </p:nvSpPr>
        <p:spPr>
          <a:xfrm>
            <a:off x="499389" y="412692"/>
            <a:ext cx="8152774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91281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>
                <a:solidFill>
                  <a:srgbClr val="182C61"/>
                </a:solidFill>
                <a:latin typeface="Montserrat" pitchFamily="2" charset="0"/>
                <a:cs typeface="Poppins" panose="00000500000000000000" pitchFamily="2" charset="0"/>
              </a:rPr>
              <a:t>Housekeeping</a:t>
            </a:r>
            <a:r>
              <a:rPr lang="en-US" sz="2400">
                <a:solidFill>
                  <a:srgbClr val="E58527"/>
                </a:solidFill>
                <a:latin typeface="Montserrat" pitchFamily="2" charset="0"/>
                <a:ea typeface="Open Sans" panose="020B0606030504020204" pitchFamily="34" charset="0"/>
                <a:cs typeface="Poppins" panose="00000500000000000000" pitchFamily="2" charset="0"/>
              </a:rPr>
              <a:t> -Participating in Polls</a:t>
            </a:r>
            <a:endParaRPr lang="en-US" sz="2400" b="1">
              <a:solidFill>
                <a:srgbClr val="E58527"/>
              </a:solidFill>
              <a:latin typeface="Montserrat" pitchFamily="2" charset="0"/>
              <a:ea typeface="Open Sans" panose="020B0606030504020204" pitchFamily="34" charset="0"/>
              <a:cs typeface="Poppins" panose="000005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3032FC-DF29-495A-C544-D853788ADBB3}"/>
              </a:ext>
            </a:extLst>
          </p:cNvPr>
          <p:cNvSpPr txBox="1"/>
          <p:nvPr/>
        </p:nvSpPr>
        <p:spPr>
          <a:xfrm>
            <a:off x="523562" y="1193158"/>
            <a:ext cx="9184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Your opinion is valuable to us!</a:t>
            </a:r>
          </a:p>
          <a:p>
            <a:r>
              <a:rPr lang="en-US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Please take part in our polls to help us understand your views. 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F047A9B-2B84-96C9-DDBC-C6D4BD7F0A9A}"/>
              </a:ext>
            </a:extLst>
          </p:cNvPr>
          <p:cNvSpPr/>
          <p:nvPr/>
        </p:nvSpPr>
        <p:spPr>
          <a:xfrm>
            <a:off x="7329555" y="2662585"/>
            <a:ext cx="3717148" cy="434857"/>
          </a:xfrm>
          <a:prstGeom prst="roundRect">
            <a:avLst/>
          </a:prstGeom>
          <a:noFill/>
          <a:ln w="57150">
            <a:solidFill>
              <a:srgbClr val="E585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CEB04299-22DA-F6E5-C8FF-8544412B0A01}"/>
              </a:ext>
            </a:extLst>
          </p:cNvPr>
          <p:cNvSpPr/>
          <p:nvPr/>
        </p:nvSpPr>
        <p:spPr>
          <a:xfrm>
            <a:off x="10265690" y="5186877"/>
            <a:ext cx="1547228" cy="430360"/>
          </a:xfrm>
          <a:prstGeom prst="roundRect">
            <a:avLst/>
          </a:prstGeom>
          <a:noFill/>
          <a:ln w="57150">
            <a:solidFill>
              <a:srgbClr val="E585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0794E5A-4861-56C0-4EFE-7E8CEE148527}"/>
              </a:ext>
            </a:extLst>
          </p:cNvPr>
          <p:cNvSpPr txBox="1"/>
          <p:nvPr/>
        </p:nvSpPr>
        <p:spPr>
          <a:xfrm>
            <a:off x="921324" y="4383815"/>
            <a:ext cx="52909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Confirm Your Selection: </a:t>
            </a:r>
            <a:br>
              <a:rPr lang="en-US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br>
              <a:rPr lang="en-US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After selecting your option, make sure to hit the 'Submit' button to record your response..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5DD5894-1DA7-BA5A-D6C6-49D5B6F39B49}"/>
              </a:ext>
            </a:extLst>
          </p:cNvPr>
          <p:cNvSpPr txBox="1"/>
          <p:nvPr/>
        </p:nvSpPr>
        <p:spPr>
          <a:xfrm>
            <a:off x="902691" y="2279256"/>
            <a:ext cx="52909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Submit Your Vote: </a:t>
            </a:r>
          </a:p>
          <a:p>
            <a:endParaRPr lang="en-US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new window will pop up with the poll question.</a:t>
            </a:r>
          </a:p>
          <a:p>
            <a:endParaRPr lang="en-US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br>
              <a:rPr lang="en-US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Choose your answer from the provided options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3F64A9E-52CB-3BC6-4B0B-84C6587CF58C}"/>
              </a:ext>
            </a:extLst>
          </p:cNvPr>
          <p:cNvSpPr/>
          <p:nvPr/>
        </p:nvSpPr>
        <p:spPr>
          <a:xfrm>
            <a:off x="355600" y="2276355"/>
            <a:ext cx="449474" cy="430887"/>
          </a:xfrm>
          <a:prstGeom prst="ellipse">
            <a:avLst/>
          </a:prstGeom>
          <a:solidFill>
            <a:srgbClr val="E58527"/>
          </a:solidFill>
          <a:ln>
            <a:solidFill>
              <a:srgbClr val="E585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58527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295BEB0-3F3A-ECD7-51E4-08CA348B7A2C}"/>
              </a:ext>
            </a:extLst>
          </p:cNvPr>
          <p:cNvSpPr txBox="1"/>
          <p:nvPr/>
        </p:nvSpPr>
        <p:spPr>
          <a:xfrm>
            <a:off x="453217" y="2319889"/>
            <a:ext cx="1406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4318C0E-EA6A-B2F1-3E6D-DFDC89830646}"/>
              </a:ext>
            </a:extLst>
          </p:cNvPr>
          <p:cNvSpPr/>
          <p:nvPr/>
        </p:nvSpPr>
        <p:spPr>
          <a:xfrm>
            <a:off x="325416" y="4369742"/>
            <a:ext cx="449474" cy="430887"/>
          </a:xfrm>
          <a:prstGeom prst="ellipse">
            <a:avLst/>
          </a:prstGeom>
          <a:solidFill>
            <a:srgbClr val="E58527"/>
          </a:solidFill>
          <a:ln>
            <a:solidFill>
              <a:srgbClr val="E585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58527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A14D675-8677-A7F7-606F-3A3B4B30D8AA}"/>
              </a:ext>
            </a:extLst>
          </p:cNvPr>
          <p:cNvSpPr txBox="1"/>
          <p:nvPr/>
        </p:nvSpPr>
        <p:spPr>
          <a:xfrm>
            <a:off x="423033" y="4413276"/>
            <a:ext cx="1406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2FF085FD-415E-8576-C0D8-77A48EA676AA}"/>
              </a:ext>
            </a:extLst>
          </p:cNvPr>
          <p:cNvCxnSpPr>
            <a:cxnSpLocks/>
          </p:cNvCxnSpPr>
          <p:nvPr/>
        </p:nvCxnSpPr>
        <p:spPr>
          <a:xfrm>
            <a:off x="5791200" y="4418867"/>
            <a:ext cx="0" cy="1042166"/>
          </a:xfrm>
          <a:prstGeom prst="line">
            <a:avLst/>
          </a:prstGeom>
          <a:ln w="28575">
            <a:solidFill>
              <a:srgbClr val="E585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6539AF52-32F2-B9F9-1E7B-63A803608336}"/>
              </a:ext>
            </a:extLst>
          </p:cNvPr>
          <p:cNvCxnSpPr>
            <a:cxnSpLocks/>
          </p:cNvCxnSpPr>
          <p:nvPr/>
        </p:nvCxnSpPr>
        <p:spPr>
          <a:xfrm>
            <a:off x="5778500" y="2933700"/>
            <a:ext cx="1551055" cy="0"/>
          </a:xfrm>
          <a:prstGeom prst="straightConnector1">
            <a:avLst/>
          </a:prstGeom>
          <a:ln w="28575">
            <a:solidFill>
              <a:srgbClr val="E5852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12ED417-B8DD-61B2-B90B-5B4A5FFB576A}"/>
              </a:ext>
            </a:extLst>
          </p:cNvPr>
          <p:cNvCxnSpPr>
            <a:cxnSpLocks/>
          </p:cNvCxnSpPr>
          <p:nvPr/>
        </p:nvCxnSpPr>
        <p:spPr>
          <a:xfrm>
            <a:off x="5778500" y="2508450"/>
            <a:ext cx="0" cy="453061"/>
          </a:xfrm>
          <a:prstGeom prst="line">
            <a:avLst/>
          </a:prstGeom>
          <a:ln w="28575">
            <a:solidFill>
              <a:srgbClr val="E585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27127A2-9A7C-6D85-2C07-8DB8F144369E}"/>
              </a:ext>
            </a:extLst>
          </p:cNvPr>
          <p:cNvCxnSpPr>
            <a:cxnSpLocks/>
          </p:cNvCxnSpPr>
          <p:nvPr/>
        </p:nvCxnSpPr>
        <p:spPr>
          <a:xfrm>
            <a:off x="5791200" y="5461033"/>
            <a:ext cx="4432300" cy="0"/>
          </a:xfrm>
          <a:prstGeom prst="straightConnector1">
            <a:avLst/>
          </a:prstGeom>
          <a:ln w="28575">
            <a:solidFill>
              <a:srgbClr val="E5852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EC6BA8A-1C28-2DFF-1000-DFAC936B9B6E}"/>
              </a:ext>
            </a:extLst>
          </p:cNvPr>
          <p:cNvCxnSpPr>
            <a:cxnSpLocks/>
          </p:cNvCxnSpPr>
          <p:nvPr/>
        </p:nvCxnSpPr>
        <p:spPr>
          <a:xfrm>
            <a:off x="5778500" y="3720838"/>
            <a:ext cx="1551055" cy="0"/>
          </a:xfrm>
          <a:prstGeom prst="straightConnector1">
            <a:avLst/>
          </a:prstGeom>
          <a:ln w="28575">
            <a:solidFill>
              <a:srgbClr val="E5852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70E6643-2C45-7B18-C35D-E422C4E0D2AC}"/>
              </a:ext>
            </a:extLst>
          </p:cNvPr>
          <p:cNvCxnSpPr>
            <a:cxnSpLocks/>
          </p:cNvCxnSpPr>
          <p:nvPr/>
        </p:nvCxnSpPr>
        <p:spPr>
          <a:xfrm>
            <a:off x="5791200" y="3267777"/>
            <a:ext cx="0" cy="453061"/>
          </a:xfrm>
          <a:prstGeom prst="line">
            <a:avLst/>
          </a:prstGeom>
          <a:ln w="28575">
            <a:solidFill>
              <a:srgbClr val="E585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9B985E98-1BA5-071A-E5E9-0B6A642C5E56}"/>
              </a:ext>
            </a:extLst>
          </p:cNvPr>
          <p:cNvSpPr/>
          <p:nvPr/>
        </p:nvSpPr>
        <p:spPr>
          <a:xfrm>
            <a:off x="593908" y="918024"/>
            <a:ext cx="2289364" cy="45719"/>
          </a:xfrm>
          <a:prstGeom prst="rect">
            <a:avLst/>
          </a:prstGeom>
          <a:solidFill>
            <a:srgbClr val="E585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25BE2B39-9DE9-50A6-A8D7-DFA3C7A042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3" y="0"/>
            <a:ext cx="166688" cy="685800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DAB0B60A-2704-E2F4-ECF4-27AC676923C7}"/>
              </a:ext>
            </a:extLst>
          </p:cNvPr>
          <p:cNvGrpSpPr/>
          <p:nvPr/>
        </p:nvGrpSpPr>
        <p:grpSpPr>
          <a:xfrm>
            <a:off x="9274753" y="273850"/>
            <a:ext cx="2512272" cy="430908"/>
            <a:chOff x="952500" y="701344"/>
            <a:chExt cx="3185801" cy="546432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A4633501-802E-EF7D-1347-0D7510C582E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52500" y="769620"/>
              <a:ext cx="1648970" cy="478156"/>
            </a:xfrm>
            <a:prstGeom prst="rect">
              <a:avLst/>
            </a:prstGeom>
          </p:spPr>
        </p:pic>
        <p:pic>
          <p:nvPicPr>
            <p:cNvPr id="8" name="Image 6" descr="preencoded.png">
              <a:extLst>
                <a:ext uri="{FF2B5EF4-FFF2-40B4-BE49-F238E27FC236}">
                  <a16:creationId xmlns:a16="http://schemas.microsoft.com/office/drawing/2014/main" id="{8D5703C0-2F08-DF0D-CD8C-B584B35A57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2853791" y="783909"/>
              <a:ext cx="1284510" cy="449578"/>
            </a:xfrm>
            <a:prstGeom prst="rect">
              <a:avLst/>
            </a:prstGeom>
          </p:spPr>
        </p:pic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E28770F-C56E-4B85-54D4-72D05E0AF895}"/>
                </a:ext>
              </a:extLst>
            </p:cNvPr>
            <p:cNvCxnSpPr/>
            <p:nvPr/>
          </p:nvCxnSpPr>
          <p:spPr>
            <a:xfrm>
              <a:off x="2740530" y="701344"/>
              <a:ext cx="0" cy="54643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84102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8428" y="2295094"/>
            <a:ext cx="11035581" cy="3372427"/>
          </a:xfrm>
          <a:prstGeom prst="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3" name="Shape 1"/>
          <p:cNvSpPr/>
          <p:nvPr/>
        </p:nvSpPr>
        <p:spPr>
          <a:xfrm>
            <a:off x="8899855" y="3566160"/>
            <a:ext cx="5943600" cy="5943600"/>
          </a:xfrm>
          <a:prstGeom prst="ellipse">
            <a:avLst/>
          </a:prstGeom>
          <a:ln w="15875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4" name="Shape 2"/>
          <p:cNvSpPr/>
          <p:nvPr/>
        </p:nvSpPr>
        <p:spPr>
          <a:xfrm>
            <a:off x="10180015" y="4846320"/>
            <a:ext cx="3291840" cy="3291840"/>
          </a:xfrm>
          <a:prstGeom prst="ellipse">
            <a:avLst/>
          </a:prstGeom>
          <a:ln w="15875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6" name="Text 4"/>
          <p:cNvSpPr txBox="1"/>
          <p:nvPr/>
        </p:nvSpPr>
        <p:spPr>
          <a:xfrm>
            <a:off x="608428" y="735339"/>
            <a:ext cx="107301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002060"/>
                </a:solidFill>
                <a:latin typeface="Montserrat"/>
                <a:ea typeface="Cambria"/>
                <a:cs typeface="Cambria" pitchFamily="34" charset="-120"/>
              </a:rPr>
              <a:t>It’s Monday Morning.</a:t>
            </a:r>
            <a:endParaRPr lang="en-US" sz="2800">
              <a:solidFill>
                <a:srgbClr val="002060"/>
              </a:solidFill>
              <a:latin typeface="Montserrat"/>
              <a:ea typeface="Cambria"/>
            </a:endParaRPr>
          </a:p>
        </p:txBody>
      </p:sp>
      <p:sp>
        <p:nvSpPr>
          <p:cNvPr id="7" name="Shape 5"/>
          <p:cNvSpPr/>
          <p:nvPr/>
        </p:nvSpPr>
        <p:spPr>
          <a:xfrm>
            <a:off x="822960" y="2565643"/>
            <a:ext cx="10546080" cy="2800000"/>
          </a:xfrm>
          <a:prstGeom prst="roundRect">
            <a:avLst>
              <a:gd name="adj" fmla="val 3077"/>
            </a:avLst>
          </a:prstGeom>
          <a:solidFill>
            <a:schemeClr val="bg1"/>
          </a:solidFill>
          <a:ln w="12700">
            <a:solidFill>
              <a:srgbClr val="3A4784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8" name="Text 6"/>
          <p:cNvSpPr txBox="1"/>
          <p:nvPr/>
        </p:nvSpPr>
        <p:spPr>
          <a:xfrm>
            <a:off x="1078992" y="3108960"/>
            <a:ext cx="100340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client just called.</a:t>
            </a:r>
            <a:endParaRPr lang="en-US" sz="16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1078992" y="3630344"/>
            <a:ext cx="10034016" cy="1022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40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Confidential client data just showed up somewhere it shouldn’t have. An employee had been using an AI agent to move faster - nobody on the security team remembers approving it, and it’s been running for three months.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E487ADD-71FD-CEAF-8315-29F5B1CA38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3" y="0"/>
            <a:ext cx="166688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0E680A5E-9F16-DA33-6322-33193DCE4C50}"/>
              </a:ext>
            </a:extLst>
          </p:cNvPr>
          <p:cNvGrpSpPr/>
          <p:nvPr/>
        </p:nvGrpSpPr>
        <p:grpSpPr>
          <a:xfrm>
            <a:off x="9274753" y="273850"/>
            <a:ext cx="2512272" cy="430908"/>
            <a:chOff x="952500" y="701344"/>
            <a:chExt cx="3185801" cy="546432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63CEE4FA-FCA3-F7DA-C2BC-87665641F06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52500" y="769620"/>
              <a:ext cx="1648970" cy="478156"/>
            </a:xfrm>
            <a:prstGeom prst="rect">
              <a:avLst/>
            </a:prstGeom>
          </p:spPr>
        </p:pic>
        <p:pic>
          <p:nvPicPr>
            <p:cNvPr id="19" name="Image 6" descr="preencoded.png">
              <a:extLst>
                <a:ext uri="{FF2B5EF4-FFF2-40B4-BE49-F238E27FC236}">
                  <a16:creationId xmlns:a16="http://schemas.microsoft.com/office/drawing/2014/main" id="{1F9AF545-832F-64BC-BBBC-02D79D079F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2853791" y="783909"/>
              <a:ext cx="1284510" cy="449578"/>
            </a:xfrm>
            <a:prstGeom prst="rect">
              <a:avLst/>
            </a:prstGeom>
          </p:spPr>
        </p:pic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3CAC7C7-B4D4-F92C-839E-6F2C2C40AC61}"/>
                </a:ext>
              </a:extLst>
            </p:cNvPr>
            <p:cNvCxnSpPr/>
            <p:nvPr/>
          </p:nvCxnSpPr>
          <p:spPr>
            <a:xfrm>
              <a:off x="2740530" y="701344"/>
              <a:ext cx="0" cy="54643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123CA7E-E63D-C162-9AC7-84F4A0777C1A}"/>
              </a:ext>
            </a:extLst>
          </p:cNvPr>
          <p:cNvSpPr/>
          <p:nvPr/>
        </p:nvSpPr>
        <p:spPr>
          <a:xfrm>
            <a:off x="608428" y="1492357"/>
            <a:ext cx="2289364" cy="45719"/>
          </a:xfrm>
          <a:prstGeom prst="rect">
            <a:avLst/>
          </a:prstGeom>
          <a:solidFill>
            <a:srgbClr val="E585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4" name="Text 2"/>
          <p:cNvSpPr txBox="1"/>
          <p:nvPr/>
        </p:nvSpPr>
        <p:spPr>
          <a:xfrm>
            <a:off x="548640" y="384048"/>
            <a:ext cx="8300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00" b="1">
                <a:solidFill>
                  <a:srgbClr val="1E2761"/>
                </a:solidFill>
                <a:latin typeface="Montserrat"/>
                <a:ea typeface="Cambria"/>
                <a:cs typeface="Cambria" pitchFamily="34" charset="-120"/>
              </a:rPr>
              <a:t>A Few Questions To Sit With First.</a:t>
            </a:r>
            <a:endParaRPr lang="en-US" sz="3000">
              <a:latin typeface="Montserrat"/>
              <a:ea typeface="Cambria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548640" y="1920240"/>
            <a:ext cx="5349240" cy="4206240"/>
          </a:xfrm>
          <a:prstGeom prst="roundRect">
            <a:avLst>
              <a:gd name="adj" fmla="val 1739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Text 17"/>
          <p:cNvSpPr txBox="1"/>
          <p:nvPr/>
        </p:nvSpPr>
        <p:spPr>
          <a:xfrm>
            <a:off x="804672" y="2103120"/>
            <a:ext cx="48371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CADCF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Agent</a:t>
            </a:r>
            <a:endParaRPr lang="en-US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804672" y="2596896"/>
            <a:ext cx="329184" cy="329184"/>
          </a:xfrm>
          <a:prstGeom prst="ellipse">
            <a:avLst/>
          </a:prstGeom>
          <a:solidFill>
            <a:srgbClr val="CADCFC"/>
          </a:solidFill>
          <a:ln/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Text 19"/>
          <p:cNvSpPr txBox="1"/>
          <p:nvPr/>
        </p:nvSpPr>
        <p:spPr>
          <a:xfrm>
            <a:off x="804672" y="259689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endParaRPr lang="en-US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Text 20"/>
          <p:cNvSpPr txBox="1"/>
          <p:nvPr/>
        </p:nvSpPr>
        <p:spPr>
          <a:xfrm>
            <a:off x="1280160" y="2446575"/>
            <a:ext cx="4361688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150"/>
              </a:lnSpc>
              <a:buNone/>
            </a:pPr>
            <a:r>
              <a:rPr lang="en-US" sz="9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Can we shut it down?  </a:t>
            </a:r>
            <a:r>
              <a:rPr lang="en-US" sz="900">
                <a:solidFill>
                  <a:srgbClr val="C3CAD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fast can this agent be switched off — minutes, hours, or days?</a:t>
            </a:r>
            <a:endParaRPr lang="en-US" sz="9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804672" y="3456432"/>
            <a:ext cx="329184" cy="329184"/>
          </a:xfrm>
          <a:prstGeom prst="ellipse">
            <a:avLst/>
          </a:prstGeom>
          <a:solidFill>
            <a:srgbClr val="CADCFC"/>
          </a:solidFill>
          <a:ln/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4" name="Text 22"/>
          <p:cNvSpPr txBox="1"/>
          <p:nvPr/>
        </p:nvSpPr>
        <p:spPr>
          <a:xfrm>
            <a:off x="804672" y="345643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endParaRPr lang="en-US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5" name="Text 23"/>
          <p:cNvSpPr txBox="1"/>
          <p:nvPr/>
        </p:nvSpPr>
        <p:spPr>
          <a:xfrm>
            <a:off x="1280160" y="3273551"/>
            <a:ext cx="4361688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150"/>
              </a:lnSpc>
              <a:buNone/>
            </a:pPr>
            <a:r>
              <a:rPr lang="en-US" sz="9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Where did the data go?  </a:t>
            </a:r>
            <a:r>
              <a:rPr lang="en-US" sz="900">
                <a:solidFill>
                  <a:srgbClr val="C3CAD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Can you trace what data it touched, where it came from, and where it ended up?</a:t>
            </a:r>
            <a:endParaRPr lang="en-US" sz="9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804672" y="4315968"/>
            <a:ext cx="329184" cy="329184"/>
          </a:xfrm>
          <a:prstGeom prst="ellipse">
            <a:avLst/>
          </a:prstGeom>
          <a:solidFill>
            <a:srgbClr val="CADCFC"/>
          </a:solidFill>
          <a:ln/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Text 25"/>
          <p:cNvSpPr txBox="1"/>
          <p:nvPr/>
        </p:nvSpPr>
        <p:spPr>
          <a:xfrm>
            <a:off x="804672" y="43159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  <a:endParaRPr lang="en-US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" name="Text 26"/>
          <p:cNvSpPr txBox="1"/>
          <p:nvPr/>
        </p:nvSpPr>
        <p:spPr>
          <a:xfrm>
            <a:off x="1280160" y="4151375"/>
            <a:ext cx="4361688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150"/>
              </a:lnSpc>
              <a:buNone/>
            </a:pPr>
            <a:r>
              <a:rPr lang="en-US" sz="9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Who built and ran it?  </a:t>
            </a:r>
            <a:r>
              <a:rPr lang="en-US" sz="900">
                <a:solidFill>
                  <a:srgbClr val="C3CAD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 you know who built this agent, who's been operating it, and whether it was ever authorized?</a:t>
            </a:r>
            <a:endParaRPr lang="en-US" sz="9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804672" y="5175504"/>
            <a:ext cx="329184" cy="329184"/>
          </a:xfrm>
          <a:prstGeom prst="ellipse">
            <a:avLst/>
          </a:prstGeom>
          <a:solidFill>
            <a:srgbClr val="CADCFC"/>
          </a:solidFill>
          <a:ln/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0" name="Text 28"/>
          <p:cNvSpPr txBox="1"/>
          <p:nvPr/>
        </p:nvSpPr>
        <p:spPr>
          <a:xfrm>
            <a:off x="804672" y="517550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  <a:endParaRPr lang="en-US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Text 29"/>
          <p:cNvSpPr txBox="1"/>
          <p:nvPr/>
        </p:nvSpPr>
        <p:spPr>
          <a:xfrm>
            <a:off x="1280160" y="5029199"/>
            <a:ext cx="4361688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150"/>
              </a:lnSpc>
              <a:buNone/>
            </a:pPr>
            <a:r>
              <a:rPr lang="en-US" sz="9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guardrails existed?  </a:t>
            </a:r>
            <a:r>
              <a:rPr lang="en-US" sz="900">
                <a:solidFill>
                  <a:srgbClr val="C3CAD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guidelines or policies was the employee given before they started using it?</a:t>
            </a:r>
            <a:endParaRPr lang="en-US" sz="9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6172200" y="1920240"/>
            <a:ext cx="5349240" cy="4206240"/>
          </a:xfrm>
          <a:prstGeom prst="roundRect">
            <a:avLst>
              <a:gd name="adj" fmla="val 1739"/>
            </a:avLst>
          </a:prstGeom>
          <a:solidFill>
            <a:srgbClr val="EEF2FB"/>
          </a:solidFill>
          <a:ln/>
          <a:effectLst>
            <a:outerShdw blurRad="76200" dist="25400" dir="5400000" algn="bl" rotWithShape="0">
              <a:srgbClr val="9AA3C7">
                <a:alpha val="25000"/>
              </a:srgbClr>
            </a:outerShdw>
          </a:effectLst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3" name="Text 31"/>
          <p:cNvSpPr txBox="1"/>
          <p:nvPr/>
        </p:nvSpPr>
        <p:spPr>
          <a:xfrm>
            <a:off x="6428232" y="2103120"/>
            <a:ext cx="48371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Organization</a:t>
            </a:r>
            <a:endParaRPr lang="en-US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6428232" y="2596896"/>
            <a:ext cx="329184" cy="329184"/>
          </a:xfrm>
          <a:prstGeom prst="ellipse">
            <a:avLst/>
          </a:prstGeom>
          <a:solidFill>
            <a:srgbClr val="C77F2E"/>
          </a:solidFill>
          <a:ln/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5" name="Text 33"/>
          <p:cNvSpPr txBox="1"/>
          <p:nvPr/>
        </p:nvSpPr>
        <p:spPr>
          <a:xfrm>
            <a:off x="6428232" y="259689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endParaRPr lang="en-US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6" name="Text 34"/>
          <p:cNvSpPr txBox="1"/>
          <p:nvPr/>
        </p:nvSpPr>
        <p:spPr>
          <a:xfrm>
            <a:off x="6903720" y="2395727"/>
            <a:ext cx="4361688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150"/>
              </a:lnSpc>
              <a:buNone/>
            </a:pPr>
            <a:r>
              <a:rPr lang="en-US" sz="900" b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Who owns this?  </a:t>
            </a:r>
            <a:r>
              <a:rPr lang="en-US" sz="90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Who's accountable — the employee, the agent's owner, IT, or the business unit?</a:t>
            </a:r>
            <a:endParaRPr lang="en-US" sz="9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6428232" y="3456432"/>
            <a:ext cx="329184" cy="329184"/>
          </a:xfrm>
          <a:prstGeom prst="ellipse">
            <a:avLst/>
          </a:prstGeom>
          <a:solidFill>
            <a:srgbClr val="C77F2E"/>
          </a:solidFill>
          <a:ln/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8" name="Text 36"/>
          <p:cNvSpPr txBox="1"/>
          <p:nvPr/>
        </p:nvSpPr>
        <p:spPr>
          <a:xfrm>
            <a:off x="6428232" y="345643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endParaRPr lang="en-US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9" name="Text 37"/>
          <p:cNvSpPr txBox="1"/>
          <p:nvPr/>
        </p:nvSpPr>
        <p:spPr>
          <a:xfrm>
            <a:off x="6903720" y="3255263"/>
            <a:ext cx="4361688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150"/>
              </a:lnSpc>
              <a:buNone/>
            </a:pPr>
            <a:r>
              <a:rPr lang="en-US" sz="900" b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 this the only one?  </a:t>
            </a:r>
            <a:r>
              <a:rPr lang="en-US" sz="90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many agents like it are running right now that nobody's tracking?</a:t>
            </a:r>
            <a:endParaRPr lang="en-US" sz="9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6428232" y="4315968"/>
            <a:ext cx="329184" cy="329184"/>
          </a:xfrm>
          <a:prstGeom prst="ellipse">
            <a:avLst/>
          </a:prstGeom>
          <a:solidFill>
            <a:srgbClr val="C77F2E"/>
          </a:solidFill>
          <a:ln/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1" name="Text 39"/>
          <p:cNvSpPr txBox="1"/>
          <p:nvPr/>
        </p:nvSpPr>
        <p:spPr>
          <a:xfrm>
            <a:off x="6428232" y="43159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  <a:endParaRPr lang="en-US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2" name="Text 40"/>
          <p:cNvSpPr txBox="1"/>
          <p:nvPr/>
        </p:nvSpPr>
        <p:spPr>
          <a:xfrm>
            <a:off x="6903720" y="4114799"/>
            <a:ext cx="4361688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150"/>
              </a:lnSpc>
              <a:buNone/>
            </a:pPr>
            <a:r>
              <a:rPr lang="en-US" sz="900" b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Would this trigger a notification?  </a:t>
            </a:r>
            <a:r>
              <a:rPr lang="en-US" sz="90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Does this cross the line into a reportable breach under GDPR or the EU AI Act?</a:t>
            </a:r>
            <a:endParaRPr lang="en-US" sz="9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6428232" y="5175504"/>
            <a:ext cx="329184" cy="329184"/>
          </a:xfrm>
          <a:prstGeom prst="ellipse">
            <a:avLst/>
          </a:prstGeom>
          <a:solidFill>
            <a:srgbClr val="C77F2E"/>
          </a:solidFill>
          <a:ln/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4" name="Text 42"/>
          <p:cNvSpPr txBox="1"/>
          <p:nvPr/>
        </p:nvSpPr>
        <p:spPr>
          <a:xfrm>
            <a:off x="6428232" y="517550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  <a:endParaRPr lang="en-US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5" name="Text 43"/>
          <p:cNvSpPr txBox="1"/>
          <p:nvPr/>
        </p:nvSpPr>
        <p:spPr>
          <a:xfrm>
            <a:off x="6903720" y="4974335"/>
            <a:ext cx="4361688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150"/>
              </a:lnSpc>
              <a:buNone/>
            </a:pPr>
            <a:r>
              <a:rPr lang="en-US" sz="900" b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Could you prove it?  </a:t>
            </a:r>
            <a:r>
              <a:rPr lang="en-US" sz="90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Could you hand a regulator a complete audit trail within the hour?</a:t>
            </a:r>
            <a:endParaRPr lang="en-US" sz="9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C2B2352F-EB3D-C4D4-56F7-80981B0B1F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3" y="0"/>
            <a:ext cx="166688" cy="6858000"/>
          </a:xfrm>
          <a:prstGeom prst="rect">
            <a:avLst/>
          </a:prstGeom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id="{EDC48221-30E3-BDCD-D4E5-F551D15718F2}"/>
              </a:ext>
            </a:extLst>
          </p:cNvPr>
          <p:cNvGrpSpPr/>
          <p:nvPr/>
        </p:nvGrpSpPr>
        <p:grpSpPr>
          <a:xfrm>
            <a:off x="9274753" y="273850"/>
            <a:ext cx="2512272" cy="430908"/>
            <a:chOff x="952500" y="701344"/>
            <a:chExt cx="3185801" cy="546432"/>
          </a:xfrm>
        </p:grpSpPr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752BD3D2-2BB5-E9D0-35CE-35D1995171B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52500" y="769620"/>
              <a:ext cx="1648970" cy="478156"/>
            </a:xfrm>
            <a:prstGeom prst="rect">
              <a:avLst/>
            </a:prstGeom>
          </p:spPr>
        </p:pic>
        <p:pic>
          <p:nvPicPr>
            <p:cNvPr id="51" name="Image 6" descr="preencoded.png">
              <a:extLst>
                <a:ext uri="{FF2B5EF4-FFF2-40B4-BE49-F238E27FC236}">
                  <a16:creationId xmlns:a16="http://schemas.microsoft.com/office/drawing/2014/main" id="{A539F1E4-4337-0075-63FA-8C84965C10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2853791" y="783909"/>
              <a:ext cx="1284510" cy="449578"/>
            </a:xfrm>
            <a:prstGeom prst="rect">
              <a:avLst/>
            </a:prstGeom>
          </p:spPr>
        </p:pic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1B88F4F4-A4B4-6ADB-16A1-83362BD84032}"/>
                </a:ext>
              </a:extLst>
            </p:cNvPr>
            <p:cNvCxnSpPr/>
            <p:nvPr/>
          </p:nvCxnSpPr>
          <p:spPr>
            <a:xfrm>
              <a:off x="2740530" y="701344"/>
              <a:ext cx="0" cy="54643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A3BE4B30-EDB8-CA9F-A8A4-B0217CD0B64B}"/>
              </a:ext>
            </a:extLst>
          </p:cNvPr>
          <p:cNvSpPr/>
          <p:nvPr/>
        </p:nvSpPr>
        <p:spPr>
          <a:xfrm>
            <a:off x="548640" y="1097282"/>
            <a:ext cx="2289364" cy="45719"/>
          </a:xfrm>
          <a:prstGeom prst="rect">
            <a:avLst/>
          </a:prstGeom>
          <a:solidFill>
            <a:srgbClr val="E585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N" sz="2400"/>
          </a:p>
        </p:txBody>
      </p:sp>
      <p:sp>
        <p:nvSpPr>
          <p:cNvPr id="5" name="Text 1"/>
          <p:cNvSpPr/>
          <p:nvPr/>
        </p:nvSpPr>
        <p:spPr>
          <a:xfrm>
            <a:off x="952500" y="1533321"/>
            <a:ext cx="3133725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4367"/>
              </a:lnSpc>
            </a:pPr>
            <a:r>
              <a:rPr lang="en-US" sz="3207" b="1">
                <a:solidFill>
                  <a:srgbClr val="182C61">
                    <a:alpha val="99000"/>
                  </a:srgb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Your speakers</a:t>
            </a:r>
            <a:endParaRPr lang="en-US" sz="3207"/>
          </a:p>
        </p:txBody>
      </p:sp>
      <p:sp>
        <p:nvSpPr>
          <p:cNvPr id="6" name="Text 2"/>
          <p:cNvSpPr/>
          <p:nvPr/>
        </p:nvSpPr>
        <p:spPr>
          <a:xfrm>
            <a:off x="952500" y="2114346"/>
            <a:ext cx="4029075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135"/>
              </a:lnSpc>
            </a:pPr>
            <a:r>
              <a:rPr lang="en-US" sz="1568">
                <a:solidFill>
                  <a:srgbClr val="182C61">
                    <a:alpha val="99000"/>
                  </a:srgb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Meet the team presenting this session</a:t>
            </a:r>
            <a:endParaRPr lang="en-US" sz="1568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32134" y="2836115"/>
            <a:ext cx="2607947" cy="3303269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027410" y="4855415"/>
            <a:ext cx="1883777" cy="14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ts val="3145"/>
              </a:lnSpc>
            </a:pPr>
            <a:r>
              <a:rPr lang="en-US" sz="1209" b="1">
                <a:solidFill>
                  <a:srgbClr val="182C61">
                    <a:alpha val="99000"/>
                  </a:srgb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Kalyan Enjamoori</a:t>
            </a:r>
            <a:endParaRPr lang="en-US" sz="1209"/>
          </a:p>
        </p:txBody>
      </p:sp>
      <p:sp>
        <p:nvSpPr>
          <p:cNvPr id="9" name="Text 4"/>
          <p:cNvSpPr/>
          <p:nvPr/>
        </p:nvSpPr>
        <p:spPr>
          <a:xfrm>
            <a:off x="7360785" y="5257108"/>
            <a:ext cx="1219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ts val="1317"/>
              </a:lnSpc>
            </a:pPr>
            <a:r>
              <a:rPr lang="en-US" sz="950">
                <a:solidFill>
                  <a:srgbClr val="000000">
                    <a:alpha val="99000"/>
                  </a:srgbClr>
                </a:solidFill>
                <a:latin typeface="Open Sans"/>
                <a:ea typeface="Open Sans"/>
                <a:cs typeface="Open Sans"/>
              </a:rPr>
              <a:t>Data Analytics and Governance </a:t>
            </a:r>
            <a:r>
              <a:rPr lang="en-US" sz="1000">
                <a:solidFill>
                  <a:srgbClr val="000000"/>
                </a:solidFill>
                <a:latin typeface="Poppins"/>
                <a:ea typeface="Open Sans"/>
                <a:cs typeface="Poppins"/>
              </a:rPr>
              <a:t>Consultant</a:t>
            </a:r>
          </a:p>
          <a:p>
            <a:pPr algn="ctr">
              <a:lnSpc>
                <a:spcPts val="1317"/>
              </a:lnSpc>
            </a:pPr>
            <a:endParaRPr lang="en-US" sz="950">
              <a:solidFill>
                <a:srgbClr val="000000">
                  <a:alpha val="99000"/>
                </a:srgbClr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055985" y="3036140"/>
            <a:ext cx="1828800" cy="1666875"/>
          </a:xfrm>
          <a:prstGeom prst="rect">
            <a:avLst/>
          </a:prstGeom>
        </p:spPr>
      </p:pic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055985" y="3036140"/>
            <a:ext cx="1828800" cy="1666875"/>
          </a:xfrm>
          <a:prstGeom prst="rect">
            <a:avLst/>
          </a:prstGeom>
        </p:spPr>
      </p:pic>
      <p:pic>
        <p:nvPicPr>
          <p:cNvPr id="13" name="Image 5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914775" y="2847975"/>
            <a:ext cx="2607947" cy="3303269"/>
          </a:xfrm>
          <a:prstGeom prst="rect">
            <a:avLst/>
          </a:prstGeom>
        </p:spPr>
      </p:pic>
      <p:pic>
        <p:nvPicPr>
          <p:cNvPr id="14" name="Image 6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4791075" y="5581651"/>
            <a:ext cx="729341" cy="255269"/>
          </a:xfrm>
          <a:prstGeom prst="rect">
            <a:avLst/>
          </a:prstGeom>
        </p:spPr>
      </p:pic>
      <p:sp>
        <p:nvSpPr>
          <p:cNvPr id="15" name="Text 6"/>
          <p:cNvSpPr/>
          <p:nvPr/>
        </p:nvSpPr>
        <p:spPr>
          <a:xfrm>
            <a:off x="4210052" y="4867275"/>
            <a:ext cx="1883777" cy="14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ts val="3145"/>
              </a:lnSpc>
            </a:pPr>
            <a:r>
              <a:rPr lang="en-US" sz="1209" b="1">
                <a:solidFill>
                  <a:srgbClr val="182C61">
                    <a:alpha val="99000"/>
                  </a:srgb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Andrei Negrut</a:t>
            </a:r>
            <a:endParaRPr lang="en-US" sz="1209"/>
          </a:p>
        </p:txBody>
      </p:sp>
      <p:sp>
        <p:nvSpPr>
          <p:cNvPr id="16" name="Text 7"/>
          <p:cNvSpPr/>
          <p:nvPr/>
        </p:nvSpPr>
        <p:spPr>
          <a:xfrm>
            <a:off x="4476751" y="5124451"/>
            <a:ext cx="1352551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ts val="1317"/>
              </a:lnSpc>
            </a:pPr>
            <a:r>
              <a:rPr lang="en-US" sz="968">
                <a:solidFill>
                  <a:srgbClr val="000000">
                    <a:alpha val="99000"/>
                  </a:srgb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Global Enterprise AI &amp; Productivity Lead</a:t>
            </a:r>
            <a:endParaRPr lang="en-US" sz="968"/>
          </a:p>
        </p:txBody>
      </p:sp>
      <p:pic>
        <p:nvPicPr>
          <p:cNvPr id="17" name="Image 7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238625" y="3048000"/>
            <a:ext cx="1828800" cy="1666875"/>
          </a:xfrm>
          <a:prstGeom prst="rect">
            <a:avLst/>
          </a:prstGeom>
        </p:spPr>
      </p:pic>
      <p:pic>
        <p:nvPicPr>
          <p:cNvPr id="18" name="Image 8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4238625" y="3048000"/>
            <a:ext cx="1828800" cy="1666875"/>
          </a:xfrm>
          <a:prstGeom prst="rect">
            <a:avLst/>
          </a:prstGeom>
        </p:spPr>
      </p:pic>
      <p:pic>
        <p:nvPicPr>
          <p:cNvPr id="19" name="Image 9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91567" y="2859544"/>
            <a:ext cx="2607943" cy="3303269"/>
          </a:xfrm>
          <a:prstGeom prst="rect">
            <a:avLst/>
          </a:prstGeom>
        </p:spPr>
      </p:pic>
      <p:pic>
        <p:nvPicPr>
          <p:cNvPr id="20" name="Image 10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891667" y="5555120"/>
            <a:ext cx="877861" cy="266227"/>
          </a:xfrm>
          <a:prstGeom prst="rect">
            <a:avLst/>
          </a:prstGeom>
        </p:spPr>
      </p:pic>
      <p:sp>
        <p:nvSpPr>
          <p:cNvPr id="21" name="Text 8"/>
          <p:cNvSpPr/>
          <p:nvPr/>
        </p:nvSpPr>
        <p:spPr>
          <a:xfrm>
            <a:off x="1386842" y="4878844"/>
            <a:ext cx="1883777" cy="14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ts val="3145"/>
              </a:lnSpc>
            </a:pPr>
            <a:r>
              <a:rPr lang="en-US" sz="1209" b="1">
                <a:solidFill>
                  <a:srgbClr val="182C61">
                    <a:alpha val="99000"/>
                  </a:srgb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Vishal Sharma</a:t>
            </a:r>
            <a:endParaRPr lang="en-US" sz="1209"/>
          </a:p>
        </p:txBody>
      </p:sp>
      <p:sp>
        <p:nvSpPr>
          <p:cNvPr id="22" name="Text 9"/>
          <p:cNvSpPr/>
          <p:nvPr/>
        </p:nvSpPr>
        <p:spPr>
          <a:xfrm>
            <a:off x="1948816" y="5136020"/>
            <a:ext cx="7715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ts val="1317"/>
              </a:lnSpc>
            </a:pPr>
            <a:r>
              <a:rPr lang="en-US" sz="968">
                <a:solidFill>
                  <a:srgbClr val="000000">
                    <a:alpha val="99000"/>
                  </a:srgb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Technical Specialist</a:t>
            </a:r>
            <a:endParaRPr lang="en-US" sz="968"/>
          </a:p>
        </p:txBody>
      </p:sp>
      <p:pic>
        <p:nvPicPr>
          <p:cNvPr id="23" name="Image 1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415416" y="3059569"/>
            <a:ext cx="1828800" cy="1666875"/>
          </a:xfrm>
          <a:prstGeom prst="rect">
            <a:avLst/>
          </a:prstGeom>
        </p:spPr>
      </p:pic>
      <p:pic>
        <p:nvPicPr>
          <p:cNvPr id="24" name="Image 12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1415415" y="3059569"/>
            <a:ext cx="1966882" cy="171698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B26FFCD-18FD-0744-E302-7D0738BDFFE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3" y="0"/>
            <a:ext cx="166688" cy="6858000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D25F31E6-293B-3013-6DEC-DD966571B7CD}"/>
              </a:ext>
            </a:extLst>
          </p:cNvPr>
          <p:cNvGrpSpPr/>
          <p:nvPr/>
        </p:nvGrpSpPr>
        <p:grpSpPr>
          <a:xfrm>
            <a:off x="952500" y="695187"/>
            <a:ext cx="2962275" cy="508093"/>
            <a:chOff x="952500" y="701344"/>
            <a:chExt cx="3185801" cy="546432"/>
          </a:xfrm>
        </p:grpSpPr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2BED5022-2D7A-34B2-60BB-A78881B16C2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52500" y="769620"/>
              <a:ext cx="1648970" cy="478156"/>
            </a:xfrm>
            <a:prstGeom prst="rect">
              <a:avLst/>
            </a:prstGeom>
          </p:spPr>
        </p:pic>
        <p:pic>
          <p:nvPicPr>
            <p:cNvPr id="29" name="Image 6" descr="preencoded.png">
              <a:extLst>
                <a:ext uri="{FF2B5EF4-FFF2-40B4-BE49-F238E27FC236}">
                  <a16:creationId xmlns:a16="http://schemas.microsoft.com/office/drawing/2014/main" id="{0C01AFC1-11AF-BDD8-8459-F67EAD3C3CB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/>
          </p:blipFill>
          <p:spPr>
            <a:xfrm>
              <a:off x="2853791" y="783909"/>
              <a:ext cx="1284510" cy="449578"/>
            </a:xfrm>
            <a:prstGeom prst="rect">
              <a:avLst/>
            </a:prstGeom>
          </p:spPr>
        </p:pic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0EF3EAA3-52D5-BA4A-D1E5-9C84DC3BAAD2}"/>
                </a:ext>
              </a:extLst>
            </p:cNvPr>
            <p:cNvCxnSpPr/>
            <p:nvPr/>
          </p:nvCxnSpPr>
          <p:spPr>
            <a:xfrm>
              <a:off x="2740530" y="701344"/>
              <a:ext cx="0" cy="54643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1358CCE9-B371-A02F-013D-2166579A5591}"/>
              </a:ext>
            </a:extLst>
          </p:cNvPr>
          <p:cNvSpPr/>
          <p:nvPr/>
        </p:nvSpPr>
        <p:spPr>
          <a:xfrm>
            <a:off x="9582149" y="0"/>
            <a:ext cx="2627323" cy="6858000"/>
          </a:xfrm>
          <a:prstGeom prst="rect">
            <a:avLst/>
          </a:prstGeom>
          <a:solidFill>
            <a:srgbClr val="182C6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99B9696A-64E8-8DE5-F2D2-6FBAEC12E426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b="-169"/>
          <a:stretch>
            <a:fillRect/>
          </a:stretch>
        </p:blipFill>
        <p:spPr>
          <a:xfrm>
            <a:off x="11557602" y="-8375"/>
            <a:ext cx="638175" cy="6860023"/>
          </a:xfrm>
          <a:prstGeom prst="rect">
            <a:avLst/>
          </a:prstGeom>
        </p:spPr>
      </p:pic>
      <p:pic>
        <p:nvPicPr>
          <p:cNvPr id="30" name="Image 10" descr="preencoded.png">
            <a:extLst>
              <a:ext uri="{FF2B5EF4-FFF2-40B4-BE49-F238E27FC236}">
                <a16:creationId xmlns:a16="http://schemas.microsoft.com/office/drawing/2014/main" id="{07B9F415-56A8-52F3-DB3D-263AABED317C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7527839" y="5555120"/>
            <a:ext cx="877861" cy="26622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325"/>
          <p:cNvSpPr/>
          <p:nvPr/>
        </p:nvSpPr>
        <p:spPr>
          <a:xfrm flipH="1">
            <a:off x="-1386660" y="1110637"/>
            <a:ext cx="13184792" cy="57583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84" y="17"/>
                </a:moveTo>
                <a:lnTo>
                  <a:pt x="0" y="21590"/>
                </a:lnTo>
                <a:lnTo>
                  <a:pt x="7324" y="21600"/>
                </a:lnTo>
                <a:lnTo>
                  <a:pt x="21600" y="0"/>
                </a:lnTo>
                <a:lnTo>
                  <a:pt x="20984" y="17"/>
                </a:lnTo>
                <a:close/>
              </a:path>
            </a:pathLst>
          </a:custGeom>
          <a:solidFill>
            <a:srgbClr val="DCDEE0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>
              <a:defRPr sz="3200" cap="none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1600"/>
          </a:p>
        </p:txBody>
      </p:sp>
      <p:sp>
        <p:nvSpPr>
          <p:cNvPr id="326" name="Shape 326"/>
          <p:cNvSpPr/>
          <p:nvPr/>
        </p:nvSpPr>
        <p:spPr>
          <a:xfrm flipH="1" flipV="1">
            <a:off x="-984591" y="1088966"/>
            <a:ext cx="10348207" cy="5506854"/>
          </a:xfrm>
          <a:prstGeom prst="line">
            <a:avLst/>
          </a:prstGeom>
          <a:ln w="101600">
            <a:solidFill>
              <a:srgbClr val="FFFFFF"/>
            </a:solidFill>
            <a:custDash>
              <a:ds d="600000" sp="600000"/>
            </a:custDash>
            <a:miter lim="400000"/>
          </a:ln>
        </p:spPr>
        <p:txBody>
          <a:bodyPr lIns="25400" tIns="25400" rIns="25400" bIns="25400" anchor="ctr"/>
          <a:lstStyle/>
          <a:p>
            <a:pPr defTabSz="228600">
              <a:defRPr sz="1200" cap="none">
                <a:latin typeface="Helvetica"/>
                <a:ea typeface="Helvetica"/>
                <a:cs typeface="Helvetica"/>
                <a:sym typeface="Helvetica"/>
              </a:defRPr>
            </a:pPr>
            <a:endParaRPr sz="600"/>
          </a:p>
        </p:txBody>
      </p:sp>
      <p:sp>
        <p:nvSpPr>
          <p:cNvPr id="327" name="Shape 327"/>
          <p:cNvSpPr/>
          <p:nvPr/>
        </p:nvSpPr>
        <p:spPr>
          <a:xfrm flipV="1">
            <a:off x="1154777" y="1912511"/>
            <a:ext cx="1" cy="395176"/>
          </a:xfrm>
          <a:prstGeom prst="line">
            <a:avLst/>
          </a:prstGeom>
          <a:ln w="101600">
            <a:solidFill>
              <a:srgbClr val="A6AAA9"/>
            </a:solidFill>
            <a:miter lim="400000"/>
            <a:headEnd type="triangle" len="sm"/>
          </a:ln>
        </p:spPr>
        <p:txBody>
          <a:bodyPr lIns="0" tIns="0" rIns="0" bIns="0"/>
          <a:lstStyle/>
          <a:p>
            <a:pPr defTabSz="228600">
              <a:defRPr sz="1200" cap="none">
                <a:latin typeface="Helvetica"/>
                <a:ea typeface="Helvetica"/>
                <a:cs typeface="Helvetica"/>
                <a:sym typeface="Helvetica"/>
              </a:defRPr>
            </a:pPr>
            <a:endParaRPr sz="600"/>
          </a:p>
        </p:txBody>
      </p:sp>
      <p:sp>
        <p:nvSpPr>
          <p:cNvPr id="328" name="Shape 328"/>
          <p:cNvSpPr/>
          <p:nvPr/>
        </p:nvSpPr>
        <p:spPr>
          <a:xfrm>
            <a:off x="746751" y="1309140"/>
            <a:ext cx="816054" cy="816054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200" cap="none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1600"/>
          </a:p>
        </p:txBody>
      </p:sp>
      <p:sp>
        <p:nvSpPr>
          <p:cNvPr id="329" name="Shape 329"/>
          <p:cNvSpPr/>
          <p:nvPr/>
        </p:nvSpPr>
        <p:spPr>
          <a:xfrm>
            <a:off x="803810" y="1479964"/>
            <a:ext cx="701935" cy="3939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5400" tIns="25400" rIns="25400" bIns="25400" anchor="b"/>
          <a:lstStyle>
            <a:lvl1pPr algn="ctr">
              <a:lnSpc>
                <a:spcPct val="80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 sz="2000"/>
              <a:t>1</a:t>
            </a:r>
            <a:endParaRPr sz="2000"/>
          </a:p>
        </p:txBody>
      </p:sp>
      <p:sp>
        <p:nvSpPr>
          <p:cNvPr id="331" name="Shape 331"/>
          <p:cNvSpPr/>
          <p:nvPr/>
        </p:nvSpPr>
        <p:spPr>
          <a:xfrm flipV="1">
            <a:off x="2731318" y="2738445"/>
            <a:ext cx="1" cy="395176"/>
          </a:xfrm>
          <a:prstGeom prst="line">
            <a:avLst/>
          </a:prstGeom>
          <a:ln w="101600">
            <a:solidFill>
              <a:srgbClr val="A6AAA9"/>
            </a:solidFill>
            <a:miter lim="400000"/>
            <a:headEnd type="triangle" len="sm"/>
          </a:ln>
        </p:spPr>
        <p:txBody>
          <a:bodyPr lIns="0" tIns="0" rIns="0" bIns="0"/>
          <a:lstStyle/>
          <a:p>
            <a:pPr defTabSz="228600">
              <a:defRPr sz="1200" cap="none">
                <a:latin typeface="Helvetica"/>
                <a:ea typeface="Helvetica"/>
                <a:cs typeface="Helvetica"/>
                <a:sym typeface="Helvetica"/>
              </a:defRPr>
            </a:pPr>
            <a:endParaRPr sz="600"/>
          </a:p>
        </p:txBody>
      </p:sp>
      <p:sp>
        <p:nvSpPr>
          <p:cNvPr id="332" name="Shape 332"/>
          <p:cNvSpPr/>
          <p:nvPr/>
        </p:nvSpPr>
        <p:spPr>
          <a:xfrm>
            <a:off x="2287563" y="2079548"/>
            <a:ext cx="887509" cy="887509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200" cap="none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1600"/>
          </a:p>
        </p:txBody>
      </p:sp>
      <p:sp>
        <p:nvSpPr>
          <p:cNvPr id="333" name="Shape 333"/>
          <p:cNvSpPr/>
          <p:nvPr/>
        </p:nvSpPr>
        <p:spPr>
          <a:xfrm>
            <a:off x="2372205" y="2303305"/>
            <a:ext cx="718227" cy="3939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5400" tIns="25400" rIns="25400" bIns="25400" anchor="b"/>
          <a:lstStyle>
            <a:lvl1pPr algn="ctr">
              <a:lnSpc>
                <a:spcPct val="80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 sz="2000"/>
              <a:t>2</a:t>
            </a:r>
            <a:endParaRPr sz="2000"/>
          </a:p>
        </p:txBody>
      </p:sp>
      <p:sp>
        <p:nvSpPr>
          <p:cNvPr id="335" name="Shape 335"/>
          <p:cNvSpPr/>
          <p:nvPr/>
        </p:nvSpPr>
        <p:spPr>
          <a:xfrm flipV="1">
            <a:off x="4340719" y="3515438"/>
            <a:ext cx="1" cy="468264"/>
          </a:xfrm>
          <a:prstGeom prst="line">
            <a:avLst/>
          </a:prstGeom>
          <a:ln w="101600">
            <a:solidFill>
              <a:srgbClr val="A6AAA9"/>
            </a:solidFill>
            <a:miter lim="400000"/>
            <a:headEnd type="triangle" len="sm"/>
          </a:ln>
        </p:spPr>
        <p:txBody>
          <a:bodyPr lIns="0" tIns="0" rIns="0" bIns="0"/>
          <a:lstStyle/>
          <a:p>
            <a:pPr defTabSz="228600">
              <a:defRPr sz="1200" cap="none">
                <a:latin typeface="Helvetica"/>
                <a:ea typeface="Helvetica"/>
                <a:cs typeface="Helvetica"/>
                <a:sym typeface="Helvetica"/>
              </a:defRPr>
            </a:pPr>
            <a:endParaRPr sz="600"/>
          </a:p>
        </p:txBody>
      </p:sp>
      <p:sp>
        <p:nvSpPr>
          <p:cNvPr id="336" name="Shape 336"/>
          <p:cNvSpPr/>
          <p:nvPr/>
        </p:nvSpPr>
        <p:spPr>
          <a:xfrm>
            <a:off x="3869570" y="2845022"/>
            <a:ext cx="942298" cy="942298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200" cap="none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1600"/>
          </a:p>
        </p:txBody>
      </p:sp>
      <p:sp>
        <p:nvSpPr>
          <p:cNvPr id="337" name="Shape 337"/>
          <p:cNvSpPr/>
          <p:nvPr/>
        </p:nvSpPr>
        <p:spPr>
          <a:xfrm>
            <a:off x="3990134" y="3083337"/>
            <a:ext cx="701170" cy="3939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5400" tIns="25400" rIns="25400" bIns="25400" anchor="b"/>
          <a:lstStyle>
            <a:lvl1pPr algn="ctr">
              <a:lnSpc>
                <a:spcPct val="80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 sz="2000"/>
              <a:t>3</a:t>
            </a:r>
            <a:endParaRPr sz="2000"/>
          </a:p>
        </p:txBody>
      </p:sp>
      <p:sp>
        <p:nvSpPr>
          <p:cNvPr id="339" name="Shape 339"/>
          <p:cNvSpPr/>
          <p:nvPr/>
        </p:nvSpPr>
        <p:spPr>
          <a:xfrm flipV="1">
            <a:off x="6021623" y="4298908"/>
            <a:ext cx="1" cy="516726"/>
          </a:xfrm>
          <a:prstGeom prst="line">
            <a:avLst/>
          </a:prstGeom>
          <a:ln w="101600">
            <a:solidFill>
              <a:srgbClr val="A6AAA9"/>
            </a:solidFill>
            <a:miter lim="400000"/>
            <a:headEnd type="triangle" len="sm"/>
          </a:ln>
        </p:spPr>
        <p:txBody>
          <a:bodyPr lIns="0" tIns="0" rIns="0" bIns="0"/>
          <a:lstStyle/>
          <a:p>
            <a:pPr defTabSz="228600">
              <a:defRPr sz="1200" cap="none">
                <a:latin typeface="Helvetica"/>
                <a:ea typeface="Helvetica"/>
                <a:cs typeface="Helvetica"/>
                <a:sym typeface="Helvetica"/>
              </a:defRPr>
            </a:pPr>
            <a:endParaRPr sz="600"/>
          </a:p>
        </p:txBody>
      </p:sp>
      <p:sp>
        <p:nvSpPr>
          <p:cNvPr id="340" name="Shape 340"/>
          <p:cNvSpPr/>
          <p:nvPr/>
        </p:nvSpPr>
        <p:spPr>
          <a:xfrm>
            <a:off x="5506366" y="3568510"/>
            <a:ext cx="1030514" cy="1030514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200" cap="none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1600"/>
          </a:p>
        </p:txBody>
      </p:sp>
      <p:sp>
        <p:nvSpPr>
          <p:cNvPr id="341" name="Shape 341"/>
          <p:cNvSpPr/>
          <p:nvPr/>
        </p:nvSpPr>
        <p:spPr>
          <a:xfrm>
            <a:off x="5660510" y="3862827"/>
            <a:ext cx="722226" cy="3939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5400" tIns="25400" rIns="25400" bIns="25400" anchor="b"/>
          <a:lstStyle>
            <a:lvl1pPr algn="ctr">
              <a:lnSpc>
                <a:spcPct val="80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 sz="2000"/>
              <a:t>4</a:t>
            </a:r>
            <a:endParaRPr sz="2000"/>
          </a:p>
        </p:txBody>
      </p:sp>
      <p:sp>
        <p:nvSpPr>
          <p:cNvPr id="2" name="Shape 339">
            <a:extLst>
              <a:ext uri="{FF2B5EF4-FFF2-40B4-BE49-F238E27FC236}">
                <a16:creationId xmlns:a16="http://schemas.microsoft.com/office/drawing/2014/main" id="{1CD79153-18CB-D98D-0BD6-05F7D1BF503C}"/>
              </a:ext>
            </a:extLst>
          </p:cNvPr>
          <p:cNvSpPr/>
          <p:nvPr/>
        </p:nvSpPr>
        <p:spPr>
          <a:xfrm flipV="1">
            <a:off x="7653095" y="5063644"/>
            <a:ext cx="1" cy="516726"/>
          </a:xfrm>
          <a:prstGeom prst="line">
            <a:avLst/>
          </a:prstGeom>
          <a:ln w="101600">
            <a:solidFill>
              <a:srgbClr val="A6AAA9"/>
            </a:solidFill>
            <a:miter lim="400000"/>
            <a:headEnd type="triangle" len="sm"/>
          </a:ln>
        </p:spPr>
        <p:txBody>
          <a:bodyPr lIns="0" tIns="0" rIns="0" bIns="0"/>
          <a:lstStyle/>
          <a:p>
            <a:pPr defTabSz="228600">
              <a:defRPr sz="1200" cap="none">
                <a:latin typeface="Helvetica"/>
                <a:ea typeface="Helvetica"/>
                <a:cs typeface="Helvetica"/>
                <a:sym typeface="Helvetica"/>
              </a:defRPr>
            </a:pPr>
            <a:endParaRPr sz="600"/>
          </a:p>
        </p:txBody>
      </p:sp>
      <p:sp>
        <p:nvSpPr>
          <p:cNvPr id="3" name="Shape 340">
            <a:extLst>
              <a:ext uri="{FF2B5EF4-FFF2-40B4-BE49-F238E27FC236}">
                <a16:creationId xmlns:a16="http://schemas.microsoft.com/office/drawing/2014/main" id="{54B597AE-F45B-2C08-ADBA-B1EE0EB81B68}"/>
              </a:ext>
            </a:extLst>
          </p:cNvPr>
          <p:cNvSpPr/>
          <p:nvPr/>
        </p:nvSpPr>
        <p:spPr>
          <a:xfrm>
            <a:off x="7137838" y="4333246"/>
            <a:ext cx="1030514" cy="1030514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200" cap="none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1600"/>
          </a:p>
        </p:txBody>
      </p:sp>
      <p:sp>
        <p:nvSpPr>
          <p:cNvPr id="4" name="Shape 341">
            <a:extLst>
              <a:ext uri="{FF2B5EF4-FFF2-40B4-BE49-F238E27FC236}">
                <a16:creationId xmlns:a16="http://schemas.microsoft.com/office/drawing/2014/main" id="{9FA96B3D-DD1E-E1E6-86EA-7DBC58AB6D98}"/>
              </a:ext>
            </a:extLst>
          </p:cNvPr>
          <p:cNvSpPr/>
          <p:nvPr/>
        </p:nvSpPr>
        <p:spPr>
          <a:xfrm>
            <a:off x="7291982" y="4627563"/>
            <a:ext cx="722226" cy="3939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5400" tIns="25400" rIns="25400" bIns="25400" anchor="b"/>
          <a:lstStyle>
            <a:lvl1pPr algn="ctr">
              <a:lnSpc>
                <a:spcPct val="80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 sz="2000"/>
              <a:t>5</a:t>
            </a:r>
            <a:endParaRPr sz="2000"/>
          </a:p>
        </p:txBody>
      </p:sp>
      <p:sp>
        <p:nvSpPr>
          <p:cNvPr id="6" name="Shape 339">
            <a:extLst>
              <a:ext uri="{FF2B5EF4-FFF2-40B4-BE49-F238E27FC236}">
                <a16:creationId xmlns:a16="http://schemas.microsoft.com/office/drawing/2014/main" id="{DAC86EEF-F357-6B89-B3EE-AE7E6553F6AB}"/>
              </a:ext>
            </a:extLst>
          </p:cNvPr>
          <p:cNvSpPr/>
          <p:nvPr/>
        </p:nvSpPr>
        <p:spPr>
          <a:xfrm flipV="1">
            <a:off x="9445991" y="5944608"/>
            <a:ext cx="1" cy="516726"/>
          </a:xfrm>
          <a:prstGeom prst="line">
            <a:avLst/>
          </a:prstGeom>
          <a:ln w="101600">
            <a:solidFill>
              <a:srgbClr val="A6AAA9"/>
            </a:solidFill>
            <a:miter lim="400000"/>
            <a:headEnd type="triangle" len="sm"/>
          </a:ln>
        </p:spPr>
        <p:txBody>
          <a:bodyPr lIns="0" tIns="0" rIns="0" bIns="0"/>
          <a:lstStyle/>
          <a:p>
            <a:pPr defTabSz="228600">
              <a:defRPr sz="1200" cap="none">
                <a:latin typeface="Helvetica"/>
                <a:ea typeface="Helvetica"/>
                <a:cs typeface="Helvetica"/>
                <a:sym typeface="Helvetica"/>
              </a:defRPr>
            </a:pPr>
            <a:endParaRPr sz="600"/>
          </a:p>
        </p:txBody>
      </p:sp>
      <p:sp>
        <p:nvSpPr>
          <p:cNvPr id="7" name="Shape 340">
            <a:extLst>
              <a:ext uri="{FF2B5EF4-FFF2-40B4-BE49-F238E27FC236}">
                <a16:creationId xmlns:a16="http://schemas.microsoft.com/office/drawing/2014/main" id="{9D9EEC99-BA48-7873-75FE-6CDF5A1BF97F}"/>
              </a:ext>
            </a:extLst>
          </p:cNvPr>
          <p:cNvSpPr/>
          <p:nvPr/>
        </p:nvSpPr>
        <p:spPr>
          <a:xfrm>
            <a:off x="8930734" y="5214210"/>
            <a:ext cx="1030514" cy="1030514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200" cap="none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1600"/>
          </a:p>
        </p:txBody>
      </p:sp>
      <p:sp>
        <p:nvSpPr>
          <p:cNvPr id="8" name="Shape 341">
            <a:extLst>
              <a:ext uri="{FF2B5EF4-FFF2-40B4-BE49-F238E27FC236}">
                <a16:creationId xmlns:a16="http://schemas.microsoft.com/office/drawing/2014/main" id="{73C4AB3C-7994-D066-B1D1-CA95A84EE873}"/>
              </a:ext>
            </a:extLst>
          </p:cNvPr>
          <p:cNvSpPr/>
          <p:nvPr/>
        </p:nvSpPr>
        <p:spPr>
          <a:xfrm>
            <a:off x="9084878" y="5508527"/>
            <a:ext cx="722226" cy="3939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5400" tIns="25400" rIns="25400" bIns="25400" anchor="b"/>
          <a:lstStyle>
            <a:lvl1pPr algn="ctr">
              <a:lnSpc>
                <a:spcPct val="80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 sz="2000"/>
              <a:t>6</a:t>
            </a:r>
            <a:endParaRPr sz="2000"/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3C390311-D6D2-9FF4-1234-73513B556D9E}"/>
              </a:ext>
            </a:extLst>
          </p:cNvPr>
          <p:cNvSpPr txBox="1"/>
          <p:nvPr/>
        </p:nvSpPr>
        <p:spPr>
          <a:xfrm>
            <a:off x="702588" y="5785373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>
                <a:solidFill>
                  <a:srgbClr val="C77F2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ROADMAP</a:t>
            </a:r>
            <a:endParaRPr lang="en-US" sz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Text 1">
            <a:extLst>
              <a:ext uri="{FF2B5EF4-FFF2-40B4-BE49-F238E27FC236}">
                <a16:creationId xmlns:a16="http://schemas.microsoft.com/office/drawing/2014/main" id="{DB5653F2-9584-CA7D-7FC5-05EE90496B9A}"/>
              </a:ext>
            </a:extLst>
          </p:cNvPr>
          <p:cNvSpPr/>
          <p:nvPr/>
        </p:nvSpPr>
        <p:spPr>
          <a:xfrm>
            <a:off x="672422" y="5177420"/>
            <a:ext cx="3387330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>
                <a:solidFill>
                  <a:srgbClr val="1E2761"/>
                </a:solidFill>
                <a:latin typeface="Montserrat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What we'll cover</a:t>
            </a:r>
            <a:endParaRPr lang="en-US" sz="2800">
              <a:latin typeface="Montserrat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Text 23">
            <a:extLst>
              <a:ext uri="{FF2B5EF4-FFF2-40B4-BE49-F238E27FC236}">
                <a16:creationId xmlns:a16="http://schemas.microsoft.com/office/drawing/2014/main" id="{C4E5B7DB-E5AB-2142-30A9-5C9FA7700AA0}"/>
              </a:ext>
            </a:extLst>
          </p:cNvPr>
          <p:cNvSpPr/>
          <p:nvPr/>
        </p:nvSpPr>
        <p:spPr>
          <a:xfrm>
            <a:off x="999125" y="646755"/>
            <a:ext cx="1783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opportunity </a:t>
            </a:r>
            <a:endParaRPr lang="en-US" sz="17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Text 24">
            <a:extLst>
              <a:ext uri="{FF2B5EF4-FFF2-40B4-BE49-F238E27FC236}">
                <a16:creationId xmlns:a16="http://schemas.microsoft.com/office/drawing/2014/main" id="{F8F0DB80-D385-91DD-3210-5217C576F68B}"/>
              </a:ext>
            </a:extLst>
          </p:cNvPr>
          <p:cNvSpPr/>
          <p:nvPr/>
        </p:nvSpPr>
        <p:spPr>
          <a:xfrm>
            <a:off x="968008" y="978567"/>
            <a:ext cx="3106011" cy="1716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050">
                <a:solidFill>
                  <a:srgbClr val="1721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 the governance gap holding it back</a:t>
            </a:r>
            <a:endParaRPr lang="en-US" sz="105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Text 28">
            <a:extLst>
              <a:ext uri="{FF2B5EF4-FFF2-40B4-BE49-F238E27FC236}">
                <a16:creationId xmlns:a16="http://schemas.microsoft.com/office/drawing/2014/main" id="{E758A063-C47B-5C3F-05AF-07FA6E1CB521}"/>
              </a:ext>
            </a:extLst>
          </p:cNvPr>
          <p:cNvSpPr/>
          <p:nvPr/>
        </p:nvSpPr>
        <p:spPr>
          <a:xfrm>
            <a:off x="2954285" y="1455682"/>
            <a:ext cx="1783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17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Current Landscape</a:t>
            </a:r>
            <a:endParaRPr lang="en-US" sz="1700">
              <a:solidFill>
                <a:schemeClr val="accent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Text 29">
            <a:extLst>
              <a:ext uri="{FF2B5EF4-FFF2-40B4-BE49-F238E27FC236}">
                <a16:creationId xmlns:a16="http://schemas.microsoft.com/office/drawing/2014/main" id="{03A473A1-BA40-B322-1B1C-2328506151C5}"/>
              </a:ext>
            </a:extLst>
          </p:cNvPr>
          <p:cNvSpPr/>
          <p:nvPr/>
        </p:nvSpPr>
        <p:spPr>
          <a:xfrm>
            <a:off x="2954285" y="1775722"/>
            <a:ext cx="2658034" cy="1757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1050">
                <a:solidFill>
                  <a:srgbClr val="1721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AI agents operate today</a:t>
            </a:r>
            <a:endParaRPr lang="en-US" sz="105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CBA0674-86E5-FA28-0956-7FDA000284A1}"/>
              </a:ext>
            </a:extLst>
          </p:cNvPr>
          <p:cNvGrpSpPr/>
          <p:nvPr/>
        </p:nvGrpSpPr>
        <p:grpSpPr>
          <a:xfrm>
            <a:off x="9274753" y="154918"/>
            <a:ext cx="2512272" cy="430908"/>
            <a:chOff x="952500" y="701344"/>
            <a:chExt cx="3185801" cy="546432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234C23B5-D254-E129-6EA7-D35D1AA6327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952500" y="769620"/>
              <a:ext cx="1648970" cy="478156"/>
            </a:xfrm>
            <a:prstGeom prst="rect">
              <a:avLst/>
            </a:prstGeom>
          </p:spPr>
        </p:pic>
        <p:pic>
          <p:nvPicPr>
            <p:cNvPr id="19" name="Image 6" descr="preencoded.png">
              <a:extLst>
                <a:ext uri="{FF2B5EF4-FFF2-40B4-BE49-F238E27FC236}">
                  <a16:creationId xmlns:a16="http://schemas.microsoft.com/office/drawing/2014/main" id="{0781ACF2-8203-36DE-4841-A794FC0B48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2853791" y="783909"/>
              <a:ext cx="1284510" cy="449578"/>
            </a:xfrm>
            <a:prstGeom prst="rect">
              <a:avLst/>
            </a:prstGeom>
          </p:spPr>
        </p:pic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B50A450-6A71-3BE0-0F92-F8D4D4F3DDC1}"/>
                </a:ext>
              </a:extLst>
            </p:cNvPr>
            <p:cNvCxnSpPr/>
            <p:nvPr/>
          </p:nvCxnSpPr>
          <p:spPr>
            <a:xfrm>
              <a:off x="2740530" y="701344"/>
              <a:ext cx="0" cy="54643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1" name="Text 33">
            <a:extLst>
              <a:ext uri="{FF2B5EF4-FFF2-40B4-BE49-F238E27FC236}">
                <a16:creationId xmlns:a16="http://schemas.microsoft.com/office/drawing/2014/main" id="{71DE3427-D240-56E7-F2B9-45BD7A7B61B2}"/>
              </a:ext>
            </a:extLst>
          </p:cNvPr>
          <p:cNvSpPr/>
          <p:nvPr/>
        </p:nvSpPr>
        <p:spPr>
          <a:xfrm>
            <a:off x="4647860" y="2232534"/>
            <a:ext cx="1783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1700" b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maturity model </a:t>
            </a:r>
            <a:endParaRPr lang="en-US" sz="1700">
              <a:solidFill>
                <a:schemeClr val="accent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Text 34">
            <a:extLst>
              <a:ext uri="{FF2B5EF4-FFF2-40B4-BE49-F238E27FC236}">
                <a16:creationId xmlns:a16="http://schemas.microsoft.com/office/drawing/2014/main" id="{E4C98BA7-083F-015C-8854-511D57FD0C18}"/>
              </a:ext>
            </a:extLst>
          </p:cNvPr>
          <p:cNvSpPr/>
          <p:nvPr/>
        </p:nvSpPr>
        <p:spPr>
          <a:xfrm>
            <a:off x="4647860" y="2552574"/>
            <a:ext cx="2656760" cy="1861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050">
                <a:solidFill>
                  <a:srgbClr val="1721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 why “Level 3” is the real threshold</a:t>
            </a:r>
            <a:endParaRPr lang="en-US" sz="105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Text 38">
            <a:extLst>
              <a:ext uri="{FF2B5EF4-FFF2-40B4-BE49-F238E27FC236}">
                <a16:creationId xmlns:a16="http://schemas.microsoft.com/office/drawing/2014/main" id="{7E3099D2-EA99-ECE9-B7E4-874AAD2C8CE4}"/>
              </a:ext>
            </a:extLst>
          </p:cNvPr>
          <p:cNvSpPr/>
          <p:nvPr/>
        </p:nvSpPr>
        <p:spPr>
          <a:xfrm>
            <a:off x="6312713" y="2942081"/>
            <a:ext cx="1783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700" b="1">
                <a:solidFill>
                  <a:schemeClr val="accent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Operating model</a:t>
            </a:r>
            <a:endParaRPr lang="en-US" sz="1700">
              <a:solidFill>
                <a:schemeClr val="accent2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4" name="Text 39">
            <a:extLst>
              <a:ext uri="{FF2B5EF4-FFF2-40B4-BE49-F238E27FC236}">
                <a16:creationId xmlns:a16="http://schemas.microsoft.com/office/drawing/2014/main" id="{BA527D7A-2B57-25C0-22EB-E4A5E45E00DB}"/>
              </a:ext>
            </a:extLst>
          </p:cNvPr>
          <p:cNvSpPr/>
          <p:nvPr/>
        </p:nvSpPr>
        <p:spPr>
          <a:xfrm>
            <a:off x="6312713" y="3255534"/>
            <a:ext cx="2732874" cy="2041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1050">
                <a:solidFill>
                  <a:srgbClr val="1721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responsible AI, adoption, and security</a:t>
            </a:r>
            <a:endParaRPr lang="en-US" sz="105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5" name="Text 43">
            <a:extLst>
              <a:ext uri="{FF2B5EF4-FFF2-40B4-BE49-F238E27FC236}">
                <a16:creationId xmlns:a16="http://schemas.microsoft.com/office/drawing/2014/main" id="{5054D6AA-F0E2-2BD0-927D-F6BB083FBF0D}"/>
              </a:ext>
            </a:extLst>
          </p:cNvPr>
          <p:cNvSpPr/>
          <p:nvPr/>
        </p:nvSpPr>
        <p:spPr>
          <a:xfrm>
            <a:off x="8121303" y="3895713"/>
            <a:ext cx="1783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Demo</a:t>
            </a:r>
            <a:endParaRPr lang="en-US" sz="1700">
              <a:solidFill>
                <a:srgbClr val="00206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" name="Text 48">
            <a:extLst>
              <a:ext uri="{FF2B5EF4-FFF2-40B4-BE49-F238E27FC236}">
                <a16:creationId xmlns:a16="http://schemas.microsoft.com/office/drawing/2014/main" id="{06729721-A454-7D5A-72B0-CD5DFE619F1B}"/>
              </a:ext>
            </a:extLst>
          </p:cNvPr>
          <p:cNvSpPr/>
          <p:nvPr/>
        </p:nvSpPr>
        <p:spPr>
          <a:xfrm>
            <a:off x="10092124" y="4951792"/>
            <a:ext cx="1783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1700" b="1">
                <a:solidFill>
                  <a:srgbClr val="F4A62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phased roadmap </a:t>
            </a:r>
            <a:endParaRPr lang="en-US" sz="17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0" name="Text 49">
            <a:extLst>
              <a:ext uri="{FF2B5EF4-FFF2-40B4-BE49-F238E27FC236}">
                <a16:creationId xmlns:a16="http://schemas.microsoft.com/office/drawing/2014/main" id="{92FE8A22-0FDE-E9AD-A5A2-574602F0C709}"/>
              </a:ext>
            </a:extLst>
          </p:cNvPr>
          <p:cNvSpPr/>
          <p:nvPr/>
        </p:nvSpPr>
        <p:spPr>
          <a:xfrm>
            <a:off x="10092124" y="5271832"/>
            <a:ext cx="1783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050">
                <a:solidFill>
                  <a:srgbClr val="1721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 the business case for acting now</a:t>
            </a:r>
            <a:endParaRPr lang="en-US" sz="105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7F0F4663-94C6-D387-4CA7-8CD14EA66A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3" y="0"/>
            <a:ext cx="166688" cy="6858000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A26AC282-4293-AADE-2F3D-1620B19DBA75}"/>
              </a:ext>
            </a:extLst>
          </p:cNvPr>
          <p:cNvSpPr/>
          <p:nvPr/>
        </p:nvSpPr>
        <p:spPr>
          <a:xfrm>
            <a:off x="702588" y="5632560"/>
            <a:ext cx="2289364" cy="45719"/>
          </a:xfrm>
          <a:prstGeom prst="rect">
            <a:avLst/>
          </a:prstGeom>
          <a:solidFill>
            <a:srgbClr val="E585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07AFE8BB-DE1E-21F7-D9E5-AC6F7FDEFC68}"/>
              </a:ext>
            </a:extLst>
          </p:cNvPr>
          <p:cNvGrpSpPr/>
          <p:nvPr/>
        </p:nvGrpSpPr>
        <p:grpSpPr>
          <a:xfrm>
            <a:off x="4966388" y="2871216"/>
            <a:ext cx="1508760" cy="1508760"/>
            <a:chOff x="4966388" y="2871216"/>
            <a:chExt cx="1508760" cy="1508760"/>
          </a:xfrm>
        </p:grpSpPr>
        <p:sp>
          <p:nvSpPr>
            <p:cNvPr id="19" name="Shape 17"/>
            <p:cNvSpPr/>
            <p:nvPr/>
          </p:nvSpPr>
          <p:spPr>
            <a:xfrm>
              <a:off x="4966388" y="2871216"/>
              <a:ext cx="1508760" cy="1508760"/>
            </a:xfrm>
            <a:prstGeom prst="ellipse">
              <a:avLst/>
            </a:prstGeom>
            <a:solidFill>
              <a:srgbClr val="002060"/>
            </a:solidFill>
            <a:ln w="12700">
              <a:solidFill>
                <a:srgbClr val="11162A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 18"/>
            <p:cNvSpPr/>
            <p:nvPr/>
          </p:nvSpPr>
          <p:spPr>
            <a:xfrm>
              <a:off x="5149268" y="3470148"/>
              <a:ext cx="1143000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 fontScale="62500" lnSpcReduction="20000"/>
            </a:bodyPr>
            <a:lstStyle/>
            <a:p>
              <a:r>
                <a:rPr lang="en-US" b="1">
                  <a:solidFill>
                    <a:schemeClr val="bg1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What we'll cover</a:t>
              </a:r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22" name="Shape 20"/>
          <p:cNvSpPr/>
          <p:nvPr/>
        </p:nvSpPr>
        <p:spPr>
          <a:xfrm>
            <a:off x="1290500" y="1828800"/>
            <a:ext cx="2743200" cy="1097280"/>
          </a:xfrm>
          <a:prstGeom prst="roundRect">
            <a:avLst>
              <a:gd name="adj" fmla="val 8333"/>
            </a:avLst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1473380" y="2002536"/>
            <a:ext cx="384048" cy="384048"/>
          </a:xfrm>
          <a:prstGeom prst="ellipse">
            <a:avLst/>
          </a:prstGeom>
          <a:solidFill>
            <a:srgbClr val="FF7E00"/>
          </a:solidFill>
          <a:ln w="12700">
            <a:solidFill>
              <a:srgbClr val="00A6C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1473380" y="2011680"/>
            <a:ext cx="3840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</a:t>
            </a:r>
            <a:endParaRPr lang="en-US" sz="1300"/>
          </a:p>
        </p:txBody>
      </p:sp>
      <p:sp>
        <p:nvSpPr>
          <p:cNvPr id="25" name="Text 23"/>
          <p:cNvSpPr/>
          <p:nvPr/>
        </p:nvSpPr>
        <p:spPr>
          <a:xfrm>
            <a:off x="2003732" y="1965960"/>
            <a:ext cx="1783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opportunity </a:t>
            </a:r>
            <a:endParaRPr lang="en-US" sz="17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2003732" y="2286000"/>
            <a:ext cx="1783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050">
                <a:solidFill>
                  <a:srgbClr val="1721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 the governance gap holding it back</a:t>
            </a:r>
            <a:endParaRPr lang="en-US" sz="105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4425098" y="1490472"/>
            <a:ext cx="2743200" cy="1097280"/>
          </a:xfrm>
          <a:prstGeom prst="roundRect">
            <a:avLst>
              <a:gd name="adj" fmla="val 8333"/>
            </a:avLst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4582340" y="1664208"/>
            <a:ext cx="384048" cy="384048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E5484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4607978" y="1673352"/>
            <a:ext cx="3840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</a:t>
            </a:r>
            <a:endParaRPr lang="en-US" sz="1300"/>
          </a:p>
        </p:txBody>
      </p:sp>
      <p:sp>
        <p:nvSpPr>
          <p:cNvPr id="30" name="Text 28"/>
          <p:cNvSpPr/>
          <p:nvPr/>
        </p:nvSpPr>
        <p:spPr>
          <a:xfrm>
            <a:off x="5138330" y="1627632"/>
            <a:ext cx="1783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17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Current landscape</a:t>
            </a:r>
            <a:endParaRPr lang="en-US" sz="1700">
              <a:solidFill>
                <a:schemeClr val="accent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5138330" y="1947672"/>
            <a:ext cx="1783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050">
                <a:solidFill>
                  <a:srgbClr val="1721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AI agents actually operate today</a:t>
            </a:r>
            <a:endParaRPr lang="en-US" sz="105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7645580" y="1828800"/>
            <a:ext cx="2743200" cy="1097280"/>
          </a:xfrm>
          <a:prstGeom prst="roundRect">
            <a:avLst>
              <a:gd name="adj" fmla="val 8333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7828460" y="2002536"/>
            <a:ext cx="384048" cy="384048"/>
          </a:xfrm>
          <a:prstGeom prst="ellipse">
            <a:avLst/>
          </a:prstGeom>
          <a:solidFill>
            <a:schemeClr val="accent5"/>
          </a:solidFill>
          <a:ln w="12700">
            <a:solidFill>
              <a:srgbClr val="6D4A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7828460" y="2011680"/>
            <a:ext cx="3840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</a:t>
            </a:r>
            <a:endParaRPr lang="en-US" sz="1300"/>
          </a:p>
        </p:txBody>
      </p:sp>
      <p:sp>
        <p:nvSpPr>
          <p:cNvPr id="35" name="Text 33"/>
          <p:cNvSpPr/>
          <p:nvPr/>
        </p:nvSpPr>
        <p:spPr>
          <a:xfrm>
            <a:off x="8358812" y="1965960"/>
            <a:ext cx="1783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1700" b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maturity model </a:t>
            </a:r>
            <a:endParaRPr lang="en-US" sz="1700">
              <a:solidFill>
                <a:schemeClr val="accent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8358812" y="2286000"/>
            <a:ext cx="1783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050">
                <a:solidFill>
                  <a:srgbClr val="1721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 why “Level 3” is the real threshold</a:t>
            </a:r>
            <a:endParaRPr lang="en-US" sz="105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7645580" y="4270248"/>
            <a:ext cx="2743200" cy="1097280"/>
          </a:xfrm>
          <a:prstGeom prst="roundRect">
            <a:avLst>
              <a:gd name="adj" fmla="val 8333"/>
            </a:avLst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Shape 36"/>
          <p:cNvSpPr/>
          <p:nvPr/>
        </p:nvSpPr>
        <p:spPr>
          <a:xfrm>
            <a:off x="7828460" y="4443984"/>
            <a:ext cx="384048" cy="384048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2700">
            <a:solidFill>
              <a:srgbClr val="D946E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7828460" y="4453128"/>
            <a:ext cx="3840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4</a:t>
            </a:r>
            <a:endParaRPr lang="en-US" sz="1300"/>
          </a:p>
        </p:txBody>
      </p:sp>
      <p:sp>
        <p:nvSpPr>
          <p:cNvPr id="40" name="Text 38"/>
          <p:cNvSpPr/>
          <p:nvPr/>
        </p:nvSpPr>
        <p:spPr>
          <a:xfrm>
            <a:off x="8358812" y="4407408"/>
            <a:ext cx="1783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700" b="1">
                <a:solidFill>
                  <a:schemeClr val="accent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Operating model</a:t>
            </a:r>
            <a:endParaRPr lang="en-US" sz="1700">
              <a:solidFill>
                <a:schemeClr val="accent2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8358812" y="4782312"/>
            <a:ext cx="1783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050">
                <a:solidFill>
                  <a:srgbClr val="1721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responsible AI, adoption, and security</a:t>
            </a:r>
            <a:endParaRPr lang="en-US" sz="105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4433644" y="4599432"/>
            <a:ext cx="2743200" cy="1097280"/>
          </a:xfrm>
          <a:prstGeom prst="roundRect">
            <a:avLst>
              <a:gd name="adj" fmla="val 8333"/>
            </a:avLst>
          </a:prstGeom>
          <a:solidFill>
            <a:schemeClr val="accent1">
              <a:lumMod val="75000"/>
            </a:schemeClr>
          </a:solidFill>
          <a:ln w="12700">
            <a:solidFill>
              <a:srgbClr val="19A9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Shape 41"/>
          <p:cNvSpPr/>
          <p:nvPr/>
        </p:nvSpPr>
        <p:spPr>
          <a:xfrm>
            <a:off x="4582340" y="4773168"/>
            <a:ext cx="384048" cy="384048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12700">
            <a:solidFill>
              <a:srgbClr val="19A97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Text 42"/>
          <p:cNvSpPr/>
          <p:nvPr/>
        </p:nvSpPr>
        <p:spPr>
          <a:xfrm>
            <a:off x="4616524" y="4782312"/>
            <a:ext cx="3840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5</a:t>
            </a:r>
            <a:endParaRPr lang="en-US" sz="1300"/>
          </a:p>
        </p:txBody>
      </p:sp>
      <p:sp>
        <p:nvSpPr>
          <p:cNvPr id="45" name="Text 43"/>
          <p:cNvSpPr/>
          <p:nvPr/>
        </p:nvSpPr>
        <p:spPr>
          <a:xfrm>
            <a:off x="5146876" y="4736592"/>
            <a:ext cx="1783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>
                <a:solidFill>
                  <a:schemeClr val="accent1">
                    <a:lumMod val="20000"/>
                    <a:lumOff val="8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Live demo</a:t>
            </a:r>
            <a:endParaRPr lang="en-US" sz="1700">
              <a:solidFill>
                <a:schemeClr val="accent1">
                  <a:lumMod val="20000"/>
                  <a:lumOff val="8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5146876" y="5084064"/>
            <a:ext cx="1783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05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dashboards that make governance real</a:t>
            </a:r>
          </a:p>
        </p:txBody>
      </p:sp>
      <p:sp>
        <p:nvSpPr>
          <p:cNvPr id="47" name="Shape 45"/>
          <p:cNvSpPr/>
          <p:nvPr/>
        </p:nvSpPr>
        <p:spPr>
          <a:xfrm>
            <a:off x="1290500" y="4270248"/>
            <a:ext cx="2743200" cy="1097280"/>
          </a:xfrm>
          <a:prstGeom prst="roundRect">
            <a:avLst>
              <a:gd name="adj" fmla="val 8333"/>
            </a:avLst>
          </a:prstGeom>
          <a:solidFill>
            <a:srgbClr val="FFF5DE"/>
          </a:solidFill>
          <a:ln w="12700">
            <a:solidFill>
              <a:srgbClr val="F4A6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Shape 46"/>
          <p:cNvSpPr/>
          <p:nvPr/>
        </p:nvSpPr>
        <p:spPr>
          <a:xfrm>
            <a:off x="1473380" y="4443984"/>
            <a:ext cx="384048" cy="384048"/>
          </a:xfrm>
          <a:prstGeom prst="ellipse">
            <a:avLst/>
          </a:prstGeom>
          <a:solidFill>
            <a:srgbClr val="F4A62A"/>
          </a:solidFill>
          <a:ln w="12700">
            <a:solidFill>
              <a:srgbClr val="F4A62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Text 47"/>
          <p:cNvSpPr/>
          <p:nvPr/>
        </p:nvSpPr>
        <p:spPr>
          <a:xfrm>
            <a:off x="1473380" y="4453128"/>
            <a:ext cx="3840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6</a:t>
            </a:r>
            <a:endParaRPr lang="en-US" sz="1300"/>
          </a:p>
        </p:txBody>
      </p:sp>
      <p:sp>
        <p:nvSpPr>
          <p:cNvPr id="50" name="Text 48"/>
          <p:cNvSpPr/>
          <p:nvPr/>
        </p:nvSpPr>
        <p:spPr>
          <a:xfrm>
            <a:off x="2003732" y="4407408"/>
            <a:ext cx="1783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1700" b="1">
                <a:solidFill>
                  <a:srgbClr val="F4A62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phased roadmap </a:t>
            </a:r>
            <a:endParaRPr lang="en-US" sz="17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2003732" y="4727448"/>
            <a:ext cx="1783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050">
                <a:solidFill>
                  <a:srgbClr val="1721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 the business case for acting now</a:t>
            </a:r>
            <a:endParaRPr lang="en-US" sz="105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2" name="Shape 50"/>
          <p:cNvSpPr/>
          <p:nvPr/>
        </p:nvSpPr>
        <p:spPr>
          <a:xfrm flipH="1">
            <a:off x="4015412" y="2002536"/>
            <a:ext cx="384048" cy="265176"/>
          </a:xfrm>
          <a:prstGeom prst="line">
            <a:avLst/>
          </a:prstGeom>
          <a:solidFill>
            <a:srgbClr val="FFFFFF">
              <a:alpha val="0"/>
            </a:srgbClr>
          </a:solidFill>
          <a:ln w="25400">
            <a:solidFill>
              <a:srgbClr val="A4AFC3"/>
            </a:solidFill>
            <a:prstDash val="solid"/>
            <a:headEnd type="triangle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53" name="Shape 51"/>
          <p:cNvSpPr/>
          <p:nvPr/>
        </p:nvSpPr>
        <p:spPr>
          <a:xfrm>
            <a:off x="7151804" y="2112264"/>
            <a:ext cx="457200" cy="155448"/>
          </a:xfrm>
          <a:prstGeom prst="line">
            <a:avLst/>
          </a:prstGeom>
          <a:solidFill>
            <a:srgbClr val="FFFFFF">
              <a:alpha val="0"/>
            </a:srgbClr>
          </a:solidFill>
          <a:ln w="25400">
            <a:solidFill>
              <a:srgbClr val="A4AFC3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54" name="Shape 52"/>
          <p:cNvSpPr/>
          <p:nvPr/>
        </p:nvSpPr>
        <p:spPr>
          <a:xfrm>
            <a:off x="8980604" y="2971800"/>
            <a:ext cx="0" cy="1261872"/>
          </a:xfrm>
          <a:prstGeom prst="line">
            <a:avLst/>
          </a:prstGeom>
          <a:solidFill>
            <a:srgbClr val="FFFFFF">
              <a:alpha val="0"/>
            </a:srgbClr>
          </a:solidFill>
          <a:ln w="25400">
            <a:solidFill>
              <a:srgbClr val="A4AFC3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55" name="Shape 53"/>
          <p:cNvSpPr/>
          <p:nvPr/>
        </p:nvSpPr>
        <p:spPr>
          <a:xfrm flipV="1">
            <a:off x="7115228" y="4928616"/>
            <a:ext cx="530352" cy="155448"/>
          </a:xfrm>
          <a:prstGeom prst="line">
            <a:avLst/>
          </a:prstGeom>
          <a:solidFill>
            <a:srgbClr val="FFFFFF">
              <a:alpha val="0"/>
            </a:srgbClr>
          </a:solidFill>
          <a:ln w="25400">
            <a:solidFill>
              <a:srgbClr val="A4AFC3"/>
            </a:solidFill>
            <a:prstDash val="solid"/>
            <a:headEnd type="triangle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56" name="Shape 54"/>
          <p:cNvSpPr/>
          <p:nvPr/>
        </p:nvSpPr>
        <p:spPr>
          <a:xfrm>
            <a:off x="4015412" y="4946904"/>
            <a:ext cx="365760" cy="201168"/>
          </a:xfrm>
          <a:prstGeom prst="line">
            <a:avLst/>
          </a:prstGeom>
          <a:solidFill>
            <a:srgbClr val="FFFFFF">
              <a:alpha val="0"/>
            </a:srgbClr>
          </a:solidFill>
          <a:ln w="25400">
            <a:solidFill>
              <a:srgbClr val="A4AFC3"/>
            </a:solidFill>
            <a:prstDash val="solid"/>
            <a:headEnd type="triangle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57" name="Shape 55"/>
          <p:cNvSpPr/>
          <p:nvPr/>
        </p:nvSpPr>
        <p:spPr>
          <a:xfrm>
            <a:off x="2662100" y="2953512"/>
            <a:ext cx="0" cy="1280160"/>
          </a:xfrm>
          <a:prstGeom prst="line">
            <a:avLst/>
          </a:prstGeom>
          <a:solidFill>
            <a:srgbClr val="FFFFFF">
              <a:alpha val="0"/>
            </a:srgbClr>
          </a:solidFill>
          <a:ln w="25400">
            <a:solidFill>
              <a:srgbClr val="A4AFC3"/>
            </a:solidFill>
            <a:prstDash val="solid"/>
            <a:headEnd type="triangle"/>
            <a:tailEnd type="none"/>
          </a:ln>
        </p:spPr>
        <p:txBody>
          <a:bodyPr/>
          <a:lstStyle/>
          <a:p>
            <a:endParaRPr lang="en-US"/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DF156742-4640-AB0D-DA5B-606FE291A8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3" y="0"/>
            <a:ext cx="166688" cy="6858000"/>
          </a:xfrm>
          <a:prstGeom prst="rect">
            <a:avLst/>
          </a:prstGeom>
        </p:spPr>
      </p:pic>
      <p:sp>
        <p:nvSpPr>
          <p:cNvPr id="62" name="Text 1">
            <a:extLst>
              <a:ext uri="{FF2B5EF4-FFF2-40B4-BE49-F238E27FC236}">
                <a16:creationId xmlns:a16="http://schemas.microsoft.com/office/drawing/2014/main" id="{2163537D-8B4E-AD31-4F6F-18BCB1616DC8}"/>
              </a:ext>
            </a:extLst>
          </p:cNvPr>
          <p:cNvSpPr/>
          <p:nvPr/>
        </p:nvSpPr>
        <p:spPr>
          <a:xfrm>
            <a:off x="776791" y="738314"/>
            <a:ext cx="3604381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b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we'll cover</a:t>
            </a:r>
            <a:endParaRPr lang="en-US" sz="3600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49EA50AE-00A2-C464-E5A8-D33D5A2426AA}"/>
              </a:ext>
            </a:extLst>
          </p:cNvPr>
          <p:cNvGrpSpPr/>
          <p:nvPr/>
        </p:nvGrpSpPr>
        <p:grpSpPr>
          <a:xfrm>
            <a:off x="9274753" y="273850"/>
            <a:ext cx="2512272" cy="430908"/>
            <a:chOff x="952500" y="701344"/>
            <a:chExt cx="3185801" cy="546432"/>
          </a:xfrm>
        </p:grpSpPr>
        <p:pic>
          <p:nvPicPr>
            <p:cNvPr id="65" name="Graphic 64">
              <a:extLst>
                <a:ext uri="{FF2B5EF4-FFF2-40B4-BE49-F238E27FC236}">
                  <a16:creationId xmlns:a16="http://schemas.microsoft.com/office/drawing/2014/main" id="{4EA9CAF4-D215-C1A6-1AF7-A917E043876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52500" y="769620"/>
              <a:ext cx="1648970" cy="478156"/>
            </a:xfrm>
            <a:prstGeom prst="rect">
              <a:avLst/>
            </a:prstGeom>
          </p:spPr>
        </p:pic>
        <p:pic>
          <p:nvPicPr>
            <p:cNvPr id="66" name="Image 6" descr="preencoded.png">
              <a:extLst>
                <a:ext uri="{FF2B5EF4-FFF2-40B4-BE49-F238E27FC236}">
                  <a16:creationId xmlns:a16="http://schemas.microsoft.com/office/drawing/2014/main" id="{13CF927D-5F1D-A740-B958-57A250F123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2853791" y="783909"/>
              <a:ext cx="1284510" cy="449578"/>
            </a:xfrm>
            <a:prstGeom prst="rect">
              <a:avLst/>
            </a:prstGeom>
          </p:spPr>
        </p:pic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91F6F5D-977D-48F6-A881-D041434EBA0C}"/>
                </a:ext>
              </a:extLst>
            </p:cNvPr>
            <p:cNvCxnSpPr/>
            <p:nvPr/>
          </p:nvCxnSpPr>
          <p:spPr>
            <a:xfrm>
              <a:off x="2740530" y="701344"/>
              <a:ext cx="0" cy="54643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0C520105-22E4-BB19-CDB8-9C45CF7113E2}"/>
              </a:ext>
            </a:extLst>
          </p:cNvPr>
          <p:cNvSpPr/>
          <p:nvPr/>
        </p:nvSpPr>
        <p:spPr>
          <a:xfrm>
            <a:off x="778471" y="1192066"/>
            <a:ext cx="2289364" cy="45719"/>
          </a:xfrm>
          <a:prstGeom prst="rect">
            <a:avLst/>
          </a:prstGeom>
          <a:solidFill>
            <a:srgbClr val="E585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2653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Shape 610"/>
          <p:cNvSpPr/>
          <p:nvPr/>
        </p:nvSpPr>
        <p:spPr>
          <a:xfrm>
            <a:off x="1444398" y="5819542"/>
            <a:ext cx="2243945" cy="5921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>
              <a:defRPr sz="1800" cap="none" spc="0">
                <a:solidFill>
                  <a:srgbClr val="5E5E5E"/>
                </a:solidFill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projected addition to global GDP from agentic AI by 2030</a:t>
            </a:r>
          </a:p>
        </p:txBody>
      </p:sp>
      <p:sp>
        <p:nvSpPr>
          <p:cNvPr id="611" name="Shape 611"/>
          <p:cNvSpPr/>
          <p:nvPr/>
        </p:nvSpPr>
        <p:spPr>
          <a:xfrm>
            <a:off x="1444398" y="5339395"/>
            <a:ext cx="2120634" cy="3937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z="32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$2.6–4.4T</a:t>
            </a:r>
            <a:endParaRPr lang="en-US" sz="32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12" name="Shape 612"/>
          <p:cNvSpPr/>
          <p:nvPr/>
        </p:nvSpPr>
        <p:spPr>
          <a:xfrm>
            <a:off x="1320610" y="3104604"/>
            <a:ext cx="1876374" cy="1876374"/>
          </a:xfrm>
          <a:prstGeom prst="ellipse">
            <a:avLst/>
          </a:prstGeom>
          <a:solidFill>
            <a:srgbClr val="E6E7EA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algn="ctr">
              <a:defRPr sz="8000">
                <a:solidFill>
                  <a:srgbClr val="53585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 sz="4000"/>
          </a:p>
        </p:txBody>
      </p:sp>
      <p:sp>
        <p:nvSpPr>
          <p:cNvPr id="613" name="Shape 613"/>
          <p:cNvSpPr/>
          <p:nvPr/>
        </p:nvSpPr>
        <p:spPr>
          <a:xfrm rot="10800000" flipH="1">
            <a:off x="1394126" y="4545243"/>
            <a:ext cx="1691152" cy="523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7156" extrusionOk="0">
                <a:moveTo>
                  <a:pt x="0" y="15834"/>
                </a:moveTo>
                <a:cubicBezTo>
                  <a:pt x="3445" y="817"/>
                  <a:pt x="11156" y="-4444"/>
                  <a:pt x="17223" y="4084"/>
                </a:cubicBezTo>
                <a:cubicBezTo>
                  <a:pt x="18678" y="6130"/>
                  <a:pt x="19955" y="8872"/>
                  <a:pt x="20978" y="12149"/>
                </a:cubicBezTo>
                <a:lnTo>
                  <a:pt x="21600" y="11275"/>
                </a:lnTo>
                <a:lnTo>
                  <a:pt x="21499" y="16495"/>
                </a:lnTo>
                <a:lnTo>
                  <a:pt x="19406" y="14359"/>
                </a:lnTo>
                <a:lnTo>
                  <a:pt x="20028" y="13486"/>
                </a:lnTo>
                <a:cubicBezTo>
                  <a:pt x="16058" y="1123"/>
                  <a:pt x="8792" y="-935"/>
                  <a:pt x="3798" y="8891"/>
                </a:cubicBezTo>
                <a:cubicBezTo>
                  <a:pt x="2640" y="11168"/>
                  <a:pt x="1670" y="13974"/>
                  <a:pt x="940" y="1715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2860" rIns="22860"/>
          <a:lstStyle/>
          <a:p>
            <a:pPr algn="ctr">
              <a:defRPr sz="3200" cap="none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1600"/>
          </a:p>
        </p:txBody>
      </p:sp>
      <p:sp>
        <p:nvSpPr>
          <p:cNvPr id="614" name="Shape 614"/>
          <p:cNvSpPr/>
          <p:nvPr/>
        </p:nvSpPr>
        <p:spPr>
          <a:xfrm rot="10800000" flipH="1">
            <a:off x="3565033" y="3192223"/>
            <a:ext cx="1876373" cy="1876374"/>
          </a:xfrm>
          <a:prstGeom prst="ellipse">
            <a:avLst/>
          </a:prstGeom>
          <a:solidFill>
            <a:srgbClr val="E6E7EA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algn="ctr">
              <a:defRPr sz="8000">
                <a:solidFill>
                  <a:srgbClr val="53585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 sz="4000"/>
          </a:p>
        </p:txBody>
      </p:sp>
      <p:sp>
        <p:nvSpPr>
          <p:cNvPr id="615" name="Shape 615"/>
          <p:cNvSpPr/>
          <p:nvPr/>
        </p:nvSpPr>
        <p:spPr>
          <a:xfrm>
            <a:off x="3638549" y="3104604"/>
            <a:ext cx="1691152" cy="523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7156" extrusionOk="0">
                <a:moveTo>
                  <a:pt x="0" y="15834"/>
                </a:moveTo>
                <a:cubicBezTo>
                  <a:pt x="3445" y="817"/>
                  <a:pt x="11156" y="-4444"/>
                  <a:pt x="17223" y="4084"/>
                </a:cubicBezTo>
                <a:cubicBezTo>
                  <a:pt x="18678" y="6130"/>
                  <a:pt x="19955" y="8872"/>
                  <a:pt x="20978" y="12149"/>
                </a:cubicBezTo>
                <a:lnTo>
                  <a:pt x="21600" y="11275"/>
                </a:lnTo>
                <a:lnTo>
                  <a:pt x="21499" y="16495"/>
                </a:lnTo>
                <a:lnTo>
                  <a:pt x="19406" y="14359"/>
                </a:lnTo>
                <a:lnTo>
                  <a:pt x="20028" y="13486"/>
                </a:lnTo>
                <a:cubicBezTo>
                  <a:pt x="16058" y="1123"/>
                  <a:pt x="8792" y="-935"/>
                  <a:pt x="3798" y="8891"/>
                </a:cubicBezTo>
                <a:cubicBezTo>
                  <a:pt x="2640" y="11168"/>
                  <a:pt x="1670" y="13974"/>
                  <a:pt x="940" y="1715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2860" rIns="22860"/>
          <a:lstStyle/>
          <a:p>
            <a:pPr algn="ctr">
              <a:defRPr sz="3200" cap="none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1600"/>
          </a:p>
        </p:txBody>
      </p:sp>
      <p:sp>
        <p:nvSpPr>
          <p:cNvPr id="616" name="Shape 616"/>
          <p:cNvSpPr/>
          <p:nvPr/>
        </p:nvSpPr>
        <p:spPr>
          <a:xfrm rot="10800000" flipH="1">
            <a:off x="3688344" y="3315535"/>
            <a:ext cx="1629750" cy="1629750"/>
          </a:xfrm>
          <a:prstGeom prst="ellipse">
            <a:avLst/>
          </a:prstGeom>
          <a:solidFill>
            <a:srgbClr val="002060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200" cap="none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1600"/>
          </a:p>
        </p:txBody>
      </p:sp>
      <p:sp>
        <p:nvSpPr>
          <p:cNvPr id="620" name="Shape 620"/>
          <p:cNvSpPr/>
          <p:nvPr/>
        </p:nvSpPr>
        <p:spPr>
          <a:xfrm>
            <a:off x="5809456" y="3104604"/>
            <a:ext cx="1876374" cy="1876374"/>
          </a:xfrm>
          <a:prstGeom prst="ellipse">
            <a:avLst/>
          </a:prstGeom>
          <a:solidFill>
            <a:srgbClr val="E6E7EA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algn="ctr">
              <a:defRPr sz="8000">
                <a:solidFill>
                  <a:srgbClr val="53585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 sz="4000"/>
          </a:p>
        </p:txBody>
      </p:sp>
      <p:sp>
        <p:nvSpPr>
          <p:cNvPr id="621" name="Shape 621"/>
          <p:cNvSpPr/>
          <p:nvPr/>
        </p:nvSpPr>
        <p:spPr>
          <a:xfrm rot="10800000" flipH="1">
            <a:off x="5882972" y="4545243"/>
            <a:ext cx="1691152" cy="523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7156" extrusionOk="0">
                <a:moveTo>
                  <a:pt x="0" y="15834"/>
                </a:moveTo>
                <a:cubicBezTo>
                  <a:pt x="3445" y="817"/>
                  <a:pt x="11156" y="-4444"/>
                  <a:pt x="17223" y="4084"/>
                </a:cubicBezTo>
                <a:cubicBezTo>
                  <a:pt x="18678" y="6130"/>
                  <a:pt x="19955" y="8872"/>
                  <a:pt x="20978" y="12149"/>
                </a:cubicBezTo>
                <a:lnTo>
                  <a:pt x="21600" y="11275"/>
                </a:lnTo>
                <a:lnTo>
                  <a:pt x="21499" y="16495"/>
                </a:lnTo>
                <a:lnTo>
                  <a:pt x="19406" y="14359"/>
                </a:lnTo>
                <a:lnTo>
                  <a:pt x="20028" y="13486"/>
                </a:lnTo>
                <a:cubicBezTo>
                  <a:pt x="16058" y="1123"/>
                  <a:pt x="8792" y="-935"/>
                  <a:pt x="3798" y="8891"/>
                </a:cubicBezTo>
                <a:cubicBezTo>
                  <a:pt x="2640" y="11168"/>
                  <a:pt x="1670" y="13974"/>
                  <a:pt x="940" y="1715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2860" rIns="22860"/>
          <a:lstStyle/>
          <a:p>
            <a:pPr algn="ctr">
              <a:defRPr sz="3200" cap="none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1600"/>
          </a:p>
        </p:txBody>
      </p:sp>
      <p:sp>
        <p:nvSpPr>
          <p:cNvPr id="622" name="Shape 622"/>
          <p:cNvSpPr/>
          <p:nvPr/>
        </p:nvSpPr>
        <p:spPr>
          <a:xfrm rot="10800000" flipH="1">
            <a:off x="8053881" y="3192223"/>
            <a:ext cx="1876374" cy="1876374"/>
          </a:xfrm>
          <a:prstGeom prst="ellipse">
            <a:avLst/>
          </a:prstGeom>
          <a:solidFill>
            <a:srgbClr val="E6E7EA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algn="ctr">
              <a:defRPr sz="8000">
                <a:solidFill>
                  <a:srgbClr val="53585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 sz="4000"/>
          </a:p>
        </p:txBody>
      </p:sp>
      <p:sp>
        <p:nvSpPr>
          <p:cNvPr id="623" name="Shape 623"/>
          <p:cNvSpPr/>
          <p:nvPr/>
        </p:nvSpPr>
        <p:spPr>
          <a:xfrm>
            <a:off x="8127396" y="3104604"/>
            <a:ext cx="1691152" cy="523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7156" extrusionOk="0">
                <a:moveTo>
                  <a:pt x="0" y="15834"/>
                </a:moveTo>
                <a:cubicBezTo>
                  <a:pt x="3445" y="817"/>
                  <a:pt x="11156" y="-4444"/>
                  <a:pt x="17223" y="4084"/>
                </a:cubicBezTo>
                <a:cubicBezTo>
                  <a:pt x="18678" y="6130"/>
                  <a:pt x="19955" y="8872"/>
                  <a:pt x="20978" y="12149"/>
                </a:cubicBezTo>
                <a:lnTo>
                  <a:pt x="21600" y="11275"/>
                </a:lnTo>
                <a:lnTo>
                  <a:pt x="21499" y="16495"/>
                </a:lnTo>
                <a:lnTo>
                  <a:pt x="19406" y="14359"/>
                </a:lnTo>
                <a:lnTo>
                  <a:pt x="20028" y="13486"/>
                </a:lnTo>
                <a:cubicBezTo>
                  <a:pt x="16058" y="1123"/>
                  <a:pt x="8792" y="-935"/>
                  <a:pt x="3798" y="8891"/>
                </a:cubicBezTo>
                <a:cubicBezTo>
                  <a:pt x="2640" y="11168"/>
                  <a:pt x="1670" y="13974"/>
                  <a:pt x="940" y="1715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2860" rIns="22860"/>
          <a:lstStyle/>
          <a:p>
            <a:pPr algn="ctr">
              <a:defRPr sz="3200" cap="none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1600"/>
          </a:p>
        </p:txBody>
      </p:sp>
      <p:sp>
        <p:nvSpPr>
          <p:cNvPr id="624" name="Shape 624"/>
          <p:cNvSpPr/>
          <p:nvPr/>
        </p:nvSpPr>
        <p:spPr>
          <a:xfrm rot="10800000" flipH="1">
            <a:off x="8177191" y="3315535"/>
            <a:ext cx="1629751" cy="1629750"/>
          </a:xfrm>
          <a:prstGeom prst="ellipse">
            <a:avLst/>
          </a:prstGeom>
          <a:solidFill>
            <a:srgbClr val="002060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200" cap="none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1600"/>
          </a:p>
        </p:txBody>
      </p:sp>
      <p:sp>
        <p:nvSpPr>
          <p:cNvPr id="626" name="Shape 626"/>
          <p:cNvSpPr/>
          <p:nvPr/>
        </p:nvSpPr>
        <p:spPr>
          <a:xfrm>
            <a:off x="5932767" y="3227915"/>
            <a:ext cx="1629751" cy="1629751"/>
          </a:xfrm>
          <a:prstGeom prst="ellipse">
            <a:avLst/>
          </a:prstGeom>
          <a:solidFill>
            <a:srgbClr val="002060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200" cap="none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1600"/>
          </a:p>
        </p:txBody>
      </p:sp>
      <p:sp>
        <p:nvSpPr>
          <p:cNvPr id="628" name="Shape 628"/>
          <p:cNvSpPr/>
          <p:nvPr/>
        </p:nvSpPr>
        <p:spPr>
          <a:xfrm>
            <a:off x="1443921" y="3227915"/>
            <a:ext cx="1629750" cy="1629751"/>
          </a:xfrm>
          <a:prstGeom prst="ellipse">
            <a:avLst/>
          </a:prstGeom>
          <a:solidFill>
            <a:srgbClr val="002060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200" cap="none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1600"/>
          </a:p>
        </p:txBody>
      </p:sp>
      <p:sp>
        <p:nvSpPr>
          <p:cNvPr id="630" name="Shape 630"/>
          <p:cNvSpPr/>
          <p:nvPr/>
        </p:nvSpPr>
        <p:spPr>
          <a:xfrm>
            <a:off x="5928444" y="5790788"/>
            <a:ext cx="2489495" cy="5921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>
              <a:defRPr sz="1800" cap="none" spc="0">
                <a:solidFill>
                  <a:srgbClr val="5E5E5E"/>
                </a:solidFill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110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agentic AI market growth projected from 2026 to 2030</a:t>
            </a:r>
            <a:endParaRPr lang="en-US" sz="11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31" name="Shape 631"/>
          <p:cNvSpPr/>
          <p:nvPr/>
        </p:nvSpPr>
        <p:spPr>
          <a:xfrm>
            <a:off x="5928444" y="5339395"/>
            <a:ext cx="2634715" cy="3937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z="32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$8.5B→$45B</a:t>
            </a:r>
            <a:endParaRPr lang="en-US" sz="32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32" name="Shape 632"/>
          <p:cNvSpPr/>
          <p:nvPr/>
        </p:nvSpPr>
        <p:spPr>
          <a:xfrm>
            <a:off x="3635373" y="2401850"/>
            <a:ext cx="2825520" cy="5921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Autofit/>
          </a:bodyPr>
          <a:lstStyle>
            <a:lvl1pPr>
              <a:defRPr sz="1800" cap="none" spc="0">
                <a:solidFill>
                  <a:srgbClr val="5E5E5E"/>
                </a:solidFill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110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 the most advanced GenAI initiatives are meeting or exceeding ROI expectations</a:t>
            </a:r>
            <a:endParaRPr lang="en-US" sz="11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33" name="Shape 633"/>
          <p:cNvSpPr/>
          <p:nvPr/>
        </p:nvSpPr>
        <p:spPr>
          <a:xfrm>
            <a:off x="3635373" y="1995717"/>
            <a:ext cx="1799987" cy="3991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z="32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74%</a:t>
            </a:r>
            <a:endParaRPr lang="en-US" sz="32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34" name="Shape 634"/>
          <p:cNvSpPr/>
          <p:nvPr/>
        </p:nvSpPr>
        <p:spPr>
          <a:xfrm>
            <a:off x="8124221" y="2402042"/>
            <a:ext cx="2489495" cy="5921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>
              <a:defRPr sz="1800" cap="none" spc="0">
                <a:solidFill>
                  <a:srgbClr val="5E5E5E"/>
                </a:solidFill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110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 organizations report commitment to agentic AI adoption</a:t>
            </a:r>
            <a:endParaRPr lang="en-US" sz="11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35" name="Shape 635"/>
          <p:cNvSpPr/>
          <p:nvPr/>
        </p:nvSpPr>
        <p:spPr>
          <a:xfrm>
            <a:off x="8124221" y="1996234"/>
            <a:ext cx="1799987" cy="3991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z="32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97%</a:t>
            </a:r>
            <a:endParaRPr lang="en-US" sz="32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6" name="Shape 138"/>
          <p:cNvSpPr/>
          <p:nvPr/>
        </p:nvSpPr>
        <p:spPr>
          <a:xfrm>
            <a:off x="11043302" y="6256030"/>
            <a:ext cx="129844" cy="235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ctr">
              <a:defRPr sz="2400" b="1" cap="none">
                <a:solidFill>
                  <a:srgbClr val="FFFFFF"/>
                </a:solidFill>
              </a:defRPr>
            </a:lvl1pPr>
          </a:lstStyle>
          <a:p>
            <a:r>
              <a:rPr sz="1200"/>
              <a:t>2</a:t>
            </a:r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6636E40E-D34E-1A49-A04C-76D3AF7309F3}"/>
              </a:ext>
            </a:extLst>
          </p:cNvPr>
          <p:cNvSpPr txBox="1"/>
          <p:nvPr/>
        </p:nvSpPr>
        <p:spPr>
          <a:xfrm>
            <a:off x="548641" y="760396"/>
            <a:ext cx="950121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1E2761"/>
                </a:solidFill>
                <a:latin typeface="Montserrat" pitchFamily="2" charset="0"/>
                <a:ea typeface="Cambria" pitchFamily="34" charset="-122"/>
                <a:cs typeface="Cambria" pitchFamily="34" charset="-120"/>
              </a:rPr>
              <a:t>Agentic AI Is Moving From Pilot To P&amp;L Impact</a:t>
            </a:r>
            <a:endParaRPr lang="en-US" sz="2400">
              <a:latin typeface="Montserrat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1A6891-6A58-05CD-2FA0-1C755738DC20}"/>
              </a:ext>
            </a:extLst>
          </p:cNvPr>
          <p:cNvSpPr/>
          <p:nvPr/>
        </p:nvSpPr>
        <p:spPr>
          <a:xfrm>
            <a:off x="548640" y="1455243"/>
            <a:ext cx="2289364" cy="45719"/>
          </a:xfrm>
          <a:prstGeom prst="rect">
            <a:avLst/>
          </a:prstGeom>
          <a:solidFill>
            <a:srgbClr val="E585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DF260B5-C3BC-1DB7-D225-A72A46D60E34}"/>
              </a:ext>
            </a:extLst>
          </p:cNvPr>
          <p:cNvGrpSpPr/>
          <p:nvPr/>
        </p:nvGrpSpPr>
        <p:grpSpPr>
          <a:xfrm>
            <a:off x="9274753" y="154918"/>
            <a:ext cx="2512272" cy="430908"/>
            <a:chOff x="952500" y="701344"/>
            <a:chExt cx="3185801" cy="546432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6E8E5218-337A-40B1-BD00-94CCEEEAFBE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952500" y="769620"/>
              <a:ext cx="1648970" cy="478156"/>
            </a:xfrm>
            <a:prstGeom prst="rect">
              <a:avLst/>
            </a:prstGeom>
          </p:spPr>
        </p:pic>
        <p:pic>
          <p:nvPicPr>
            <p:cNvPr id="7" name="Image 6" descr="preencoded.png">
              <a:extLst>
                <a:ext uri="{FF2B5EF4-FFF2-40B4-BE49-F238E27FC236}">
                  <a16:creationId xmlns:a16="http://schemas.microsoft.com/office/drawing/2014/main" id="{7BF2208F-BC07-E023-2C50-DCDEEE022A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2853791" y="783909"/>
              <a:ext cx="1284510" cy="449578"/>
            </a:xfrm>
            <a:prstGeom prst="rect">
              <a:avLst/>
            </a:prstGeom>
          </p:spPr>
        </p:pic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4F163F6-BE48-4C81-FF2F-D80E6F0CD9A5}"/>
                </a:ext>
              </a:extLst>
            </p:cNvPr>
            <p:cNvCxnSpPr/>
            <p:nvPr/>
          </p:nvCxnSpPr>
          <p:spPr>
            <a:xfrm>
              <a:off x="2740530" y="701344"/>
              <a:ext cx="0" cy="54643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ABCF3DD-D9C4-CD24-504A-16AAA7DFAC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3" y="0"/>
            <a:ext cx="166688" cy="6858000"/>
          </a:xfrm>
          <a:prstGeom prst="rect">
            <a:avLst/>
          </a:prstGeom>
        </p:spPr>
      </p:pic>
      <p:sp>
        <p:nvSpPr>
          <p:cNvPr id="14" name="Text 1">
            <a:extLst>
              <a:ext uri="{FF2B5EF4-FFF2-40B4-BE49-F238E27FC236}">
                <a16:creationId xmlns:a16="http://schemas.microsoft.com/office/drawing/2014/main" id="{97B9970D-054A-D87C-092C-8FCC0F7BC028}"/>
              </a:ext>
            </a:extLst>
          </p:cNvPr>
          <p:cNvSpPr txBox="1"/>
          <p:nvPr/>
        </p:nvSpPr>
        <p:spPr>
          <a:xfrm>
            <a:off x="548640" y="613070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SECTION 01 · OPPORTUNITIES &amp; GAPS</a:t>
            </a:r>
            <a:endParaRPr lang="en-US" sz="13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C3BC4B9-30B1-CEEA-66AD-211CA5E0C7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4030" y="3677444"/>
            <a:ext cx="730692" cy="73069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5498632-E96A-A7A2-DFC8-C27C06FDB3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0060" y="3699264"/>
            <a:ext cx="714587" cy="7145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CD60F62-FC41-267B-8F1E-12A56B360A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2799" y="3725184"/>
            <a:ext cx="688667" cy="68866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3053077-9548-04FE-0253-C56D233814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8538456" y="3645791"/>
            <a:ext cx="886762" cy="886762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3" name="Text 1"/>
          <p:cNvSpPr txBox="1"/>
          <p:nvPr/>
        </p:nvSpPr>
        <p:spPr>
          <a:xfrm>
            <a:off x="548640" y="691898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SECTION 01 · OPPORTUNITIES &amp; GAPS</a:t>
            </a:r>
            <a:endParaRPr lang="en-US" sz="13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548640" y="96621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1E2761"/>
                </a:solidFill>
                <a:latin typeface="Montserrat" pitchFamily="2" charset="0"/>
                <a:ea typeface="Cambria" pitchFamily="34" charset="-122"/>
                <a:cs typeface="Cambria" pitchFamily="34" charset="-120"/>
              </a:rPr>
              <a:t>Agentic AI is moving from pilot to P&amp;L impact</a:t>
            </a:r>
            <a:endParaRPr lang="en-US" sz="3000">
              <a:latin typeface="Montserrat" pitchFamily="2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48640" y="2632100"/>
            <a:ext cx="2606040" cy="2651760"/>
          </a:xfrm>
          <a:prstGeom prst="roundRect">
            <a:avLst>
              <a:gd name="adj" fmla="val 2807"/>
            </a:avLst>
          </a:prstGeom>
          <a:solidFill>
            <a:srgbClr val="EEF2FB"/>
          </a:solidFill>
          <a:ln/>
          <a:effectLst>
            <a:outerShdw blurRad="76200" dist="25400" dir="5400000" algn="bl" rotWithShape="0">
              <a:srgbClr val="9AA3C7">
                <a:alpha val="25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6" name="Text 4"/>
          <p:cNvSpPr txBox="1"/>
          <p:nvPr/>
        </p:nvSpPr>
        <p:spPr>
          <a:xfrm>
            <a:off x="777240" y="3105369"/>
            <a:ext cx="2148840" cy="54021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8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$2.6–4.4T</a:t>
            </a:r>
            <a:endParaRPr lang="en-US" sz="28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709518" y="3913302"/>
            <a:ext cx="2148840" cy="8165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10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projected addition to global GDP from agentic AI by 2030</a:t>
            </a:r>
            <a:endParaRPr lang="en-US" sz="11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3410712" y="2632100"/>
            <a:ext cx="2606040" cy="2651760"/>
          </a:xfrm>
          <a:prstGeom prst="roundRect">
            <a:avLst>
              <a:gd name="adj" fmla="val 2807"/>
            </a:avLst>
          </a:prstGeom>
          <a:solidFill>
            <a:srgbClr val="EEF2FB"/>
          </a:solidFill>
          <a:ln/>
          <a:effectLst>
            <a:outerShdw blurRad="76200" dist="25400" dir="5400000" algn="bl" rotWithShape="0">
              <a:srgbClr val="9AA3C7">
                <a:alpha val="25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9" name="Text 7"/>
          <p:cNvSpPr txBox="1"/>
          <p:nvPr/>
        </p:nvSpPr>
        <p:spPr>
          <a:xfrm>
            <a:off x="3639312" y="3128723"/>
            <a:ext cx="2148840" cy="53719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8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74%</a:t>
            </a:r>
            <a:endParaRPr lang="en-US" sz="28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3639312" y="3876141"/>
            <a:ext cx="2148840" cy="8165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10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 the most advanced GenAI initiatives are meeting or exceeding ROI expectations</a:t>
            </a:r>
            <a:endParaRPr lang="en-US" sz="11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272784" y="2632100"/>
            <a:ext cx="2606040" cy="2651760"/>
          </a:xfrm>
          <a:prstGeom prst="roundRect">
            <a:avLst>
              <a:gd name="adj" fmla="val 2807"/>
            </a:avLst>
          </a:prstGeom>
          <a:solidFill>
            <a:srgbClr val="EEF2FB"/>
          </a:solidFill>
          <a:ln/>
          <a:effectLst>
            <a:outerShdw blurRad="76200" dist="25400" dir="5400000" algn="bl" rotWithShape="0">
              <a:srgbClr val="9AA3C7">
                <a:alpha val="25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12" name="Text 10"/>
          <p:cNvSpPr txBox="1"/>
          <p:nvPr/>
        </p:nvSpPr>
        <p:spPr>
          <a:xfrm>
            <a:off x="6425579" y="3108614"/>
            <a:ext cx="2462768" cy="55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8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$8.5B→$45B</a:t>
            </a:r>
            <a:endParaRPr lang="en-US" sz="28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Text 11"/>
          <p:cNvSpPr txBox="1"/>
          <p:nvPr/>
        </p:nvSpPr>
        <p:spPr>
          <a:xfrm>
            <a:off x="6501384" y="3871285"/>
            <a:ext cx="2148840" cy="8165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10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agentic AI market growth projected from 2026 to 2030</a:t>
            </a:r>
            <a:endParaRPr lang="en-US" sz="11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9134856" y="2632100"/>
            <a:ext cx="2606040" cy="2651760"/>
          </a:xfrm>
          <a:prstGeom prst="roundRect">
            <a:avLst>
              <a:gd name="adj" fmla="val 2807"/>
            </a:avLst>
          </a:prstGeom>
          <a:solidFill>
            <a:srgbClr val="EEF2FB"/>
          </a:solidFill>
          <a:ln/>
          <a:effectLst>
            <a:outerShdw blurRad="76200" dist="25400" dir="5400000" algn="bl" rotWithShape="0">
              <a:srgbClr val="9AA3C7">
                <a:alpha val="25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15" name="Text 13"/>
          <p:cNvSpPr txBox="1"/>
          <p:nvPr/>
        </p:nvSpPr>
        <p:spPr>
          <a:xfrm>
            <a:off x="9400482" y="2313301"/>
            <a:ext cx="2148840" cy="133228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8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97%</a:t>
            </a:r>
            <a:endParaRPr lang="en-US" sz="28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Text 14"/>
          <p:cNvSpPr txBox="1"/>
          <p:nvPr/>
        </p:nvSpPr>
        <p:spPr>
          <a:xfrm>
            <a:off x="9363456" y="3871284"/>
            <a:ext cx="2148840" cy="8165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10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 organizations report commitment to agentic AI adoption</a:t>
            </a:r>
            <a:endParaRPr lang="en-US" sz="11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Text 15"/>
          <p:cNvSpPr txBox="1"/>
          <p:nvPr/>
        </p:nvSpPr>
        <p:spPr>
          <a:xfrm>
            <a:off x="548640" y="6400800"/>
            <a:ext cx="1072865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i="1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Deloitte State of GenAI; IDC – Agentic AI: A Playbook for Corporate Innovation.</a:t>
            </a:r>
            <a:endParaRPr lang="en-US" sz="95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2292FB0-17CA-BF68-9145-F33FC94BE7F1}"/>
              </a:ext>
            </a:extLst>
          </p:cNvPr>
          <p:cNvGrpSpPr/>
          <p:nvPr/>
        </p:nvGrpSpPr>
        <p:grpSpPr>
          <a:xfrm>
            <a:off x="9274753" y="273850"/>
            <a:ext cx="2512272" cy="430908"/>
            <a:chOff x="952500" y="701344"/>
            <a:chExt cx="3185801" cy="546432"/>
          </a:xfrm>
        </p:grpSpPr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F8716668-25D8-64A5-097D-17B0C733E31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52500" y="769620"/>
              <a:ext cx="1648970" cy="478156"/>
            </a:xfrm>
            <a:prstGeom prst="rect">
              <a:avLst/>
            </a:prstGeom>
          </p:spPr>
        </p:pic>
        <p:pic>
          <p:nvPicPr>
            <p:cNvPr id="21" name="Image 6" descr="preencoded.png">
              <a:extLst>
                <a:ext uri="{FF2B5EF4-FFF2-40B4-BE49-F238E27FC236}">
                  <a16:creationId xmlns:a16="http://schemas.microsoft.com/office/drawing/2014/main" id="{06FE3DE4-0862-1801-6D18-86CA147F4A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2853791" y="783909"/>
              <a:ext cx="1284510" cy="449578"/>
            </a:xfrm>
            <a:prstGeom prst="rect">
              <a:avLst/>
            </a:prstGeom>
          </p:spPr>
        </p:pic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5CB1A53-DEE9-1713-EF1F-EC13D74506EF}"/>
                </a:ext>
              </a:extLst>
            </p:cNvPr>
            <p:cNvCxnSpPr/>
            <p:nvPr/>
          </p:nvCxnSpPr>
          <p:spPr>
            <a:xfrm>
              <a:off x="2740530" y="701344"/>
              <a:ext cx="0" cy="54643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FFABE6CB-2B5A-31E4-786F-DD8C300C31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3" y="0"/>
            <a:ext cx="166688" cy="685800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4856F578-1ABB-FA93-915E-86FB41644EC2}"/>
              </a:ext>
            </a:extLst>
          </p:cNvPr>
          <p:cNvSpPr/>
          <p:nvPr/>
        </p:nvSpPr>
        <p:spPr>
          <a:xfrm>
            <a:off x="548640" y="1720598"/>
            <a:ext cx="2289364" cy="45719"/>
          </a:xfrm>
          <a:prstGeom prst="rect">
            <a:avLst/>
          </a:prstGeom>
          <a:solidFill>
            <a:srgbClr val="E585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64556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4" name="Text 2"/>
          <p:cNvSpPr txBox="1"/>
          <p:nvPr/>
        </p:nvSpPr>
        <p:spPr>
          <a:xfrm>
            <a:off x="548640" y="64191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1E2761"/>
                </a:solidFill>
                <a:latin typeface="Montserrat" pitchFamily="2" charset="0"/>
                <a:ea typeface="Cambria" pitchFamily="34" charset="-122"/>
                <a:cs typeface="Cambria" pitchFamily="34" charset="-120"/>
              </a:rPr>
              <a:t>But Governance Readiness Hasn't Kept Pace</a:t>
            </a:r>
            <a:endParaRPr lang="en-US" sz="2400">
              <a:latin typeface="Montserrat" pitchFamily="2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48640" y="1932204"/>
            <a:ext cx="2606040" cy="2651760"/>
          </a:xfrm>
          <a:prstGeom prst="roundRect">
            <a:avLst>
              <a:gd name="adj" fmla="val 2807"/>
            </a:avLst>
          </a:prstGeom>
          <a:solidFill>
            <a:srgbClr val="EEF2FB"/>
          </a:solidFill>
          <a:ln/>
          <a:effectLst>
            <a:outerShdw blurRad="76200" dist="25400" dir="5400000" algn="bl" rotWithShape="0">
              <a:srgbClr val="9AA3C7">
                <a:alpha val="25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6" name="Text 4"/>
          <p:cNvSpPr txBox="1"/>
          <p:nvPr/>
        </p:nvSpPr>
        <p:spPr>
          <a:xfrm>
            <a:off x="777240" y="1750164"/>
            <a:ext cx="2148840" cy="133228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54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70%</a:t>
            </a:r>
            <a:endParaRPr lang="en-US" sz="54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777240" y="3247037"/>
            <a:ext cx="2148840" cy="8165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10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 organizations have no well-defined AI governance model</a:t>
            </a:r>
            <a:endParaRPr lang="en-US" sz="11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3410712" y="1932204"/>
            <a:ext cx="2606040" cy="2651760"/>
          </a:xfrm>
          <a:prstGeom prst="roundRect">
            <a:avLst>
              <a:gd name="adj" fmla="val 2807"/>
            </a:avLst>
          </a:prstGeom>
          <a:solidFill>
            <a:srgbClr val="EEF2FB"/>
          </a:solidFill>
          <a:ln/>
          <a:effectLst>
            <a:outerShdw blurRad="76200" dist="25400" dir="5400000" algn="bl" rotWithShape="0">
              <a:srgbClr val="9AA3C7">
                <a:alpha val="25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9" name="Text 7"/>
          <p:cNvSpPr txBox="1"/>
          <p:nvPr/>
        </p:nvSpPr>
        <p:spPr>
          <a:xfrm>
            <a:off x="3639312" y="1750164"/>
            <a:ext cx="2148840" cy="133228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54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21%</a:t>
            </a:r>
            <a:endParaRPr lang="en-US" sz="54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3639312" y="3247037"/>
            <a:ext cx="2148840" cy="8165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10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 enterprises have mature governance for autonomous agents</a:t>
            </a:r>
            <a:endParaRPr lang="en-US" sz="11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272784" y="1932204"/>
            <a:ext cx="2606040" cy="2651760"/>
          </a:xfrm>
          <a:prstGeom prst="roundRect">
            <a:avLst>
              <a:gd name="adj" fmla="val 2807"/>
            </a:avLst>
          </a:prstGeom>
          <a:solidFill>
            <a:srgbClr val="EEF2FB"/>
          </a:solidFill>
          <a:ln/>
          <a:effectLst>
            <a:outerShdw blurRad="76200" dist="25400" dir="5400000" algn="bl" rotWithShape="0">
              <a:srgbClr val="9AA3C7">
                <a:alpha val="25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12" name="Text 10"/>
          <p:cNvSpPr txBox="1"/>
          <p:nvPr/>
        </p:nvSpPr>
        <p:spPr>
          <a:xfrm>
            <a:off x="6501384" y="1750164"/>
            <a:ext cx="2148840" cy="133228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54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88%</a:t>
            </a:r>
            <a:endParaRPr lang="en-US" sz="54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Text 11"/>
          <p:cNvSpPr txBox="1"/>
          <p:nvPr/>
        </p:nvSpPr>
        <p:spPr>
          <a:xfrm>
            <a:off x="6501384" y="3216458"/>
            <a:ext cx="2148840" cy="8165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10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 enterprises had a confirmed or suspected AI agent security incident in the past year</a:t>
            </a:r>
            <a:endParaRPr lang="en-US" sz="11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9134856" y="1932204"/>
            <a:ext cx="2606040" cy="2651760"/>
          </a:xfrm>
          <a:prstGeom prst="roundRect">
            <a:avLst>
              <a:gd name="adj" fmla="val 2807"/>
            </a:avLst>
          </a:prstGeom>
          <a:solidFill>
            <a:srgbClr val="EEF2FB"/>
          </a:solidFill>
          <a:ln/>
          <a:effectLst>
            <a:outerShdw blurRad="76200" dist="25400" dir="5400000" algn="bl" rotWithShape="0">
              <a:srgbClr val="9AA3C7">
                <a:alpha val="25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15" name="Text 13"/>
          <p:cNvSpPr txBox="1"/>
          <p:nvPr/>
        </p:nvSpPr>
        <p:spPr>
          <a:xfrm>
            <a:off x="9363456" y="1750164"/>
            <a:ext cx="2148840" cy="133228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54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10%</a:t>
            </a:r>
            <a:endParaRPr lang="en-US" sz="54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Text 14"/>
          <p:cNvSpPr txBox="1"/>
          <p:nvPr/>
        </p:nvSpPr>
        <p:spPr>
          <a:xfrm>
            <a:off x="9363456" y="3224639"/>
            <a:ext cx="2148840" cy="8165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10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 organizations feel fully prepared for an AI system audit</a:t>
            </a:r>
            <a:endParaRPr lang="en-US" sz="11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Text 15"/>
          <p:cNvSpPr txBox="1"/>
          <p:nvPr/>
        </p:nvSpPr>
        <p:spPr>
          <a:xfrm>
            <a:off x="548640" y="4858284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Adoption velocity is outpacing governance readiness - the gap itself is now the primary risk.</a:t>
            </a:r>
            <a:endParaRPr lang="en-US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548640" y="6400800"/>
            <a:ext cx="1072865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i="1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EY Tech Risk – AI Governance, Risks and Compliance Survey 2025; ISACA 2026 research.</a:t>
            </a:r>
            <a:endParaRPr lang="en-US" sz="95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E1F6C9D-2E91-893A-CC82-E40469E67E56}"/>
              </a:ext>
            </a:extLst>
          </p:cNvPr>
          <p:cNvGrpSpPr/>
          <p:nvPr/>
        </p:nvGrpSpPr>
        <p:grpSpPr>
          <a:xfrm>
            <a:off x="9274753" y="273850"/>
            <a:ext cx="2512272" cy="430908"/>
            <a:chOff x="952500" y="701344"/>
            <a:chExt cx="3185801" cy="546432"/>
          </a:xfrm>
        </p:grpSpPr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5E1CDAB1-AA43-73E2-14AA-754282269E4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52500" y="769620"/>
              <a:ext cx="1648970" cy="478156"/>
            </a:xfrm>
            <a:prstGeom prst="rect">
              <a:avLst/>
            </a:prstGeom>
          </p:spPr>
        </p:pic>
        <p:pic>
          <p:nvPicPr>
            <p:cNvPr id="22" name="Image 6" descr="preencoded.png">
              <a:extLst>
                <a:ext uri="{FF2B5EF4-FFF2-40B4-BE49-F238E27FC236}">
                  <a16:creationId xmlns:a16="http://schemas.microsoft.com/office/drawing/2014/main" id="{E6112023-71C2-F0C0-83C7-56E4A7C435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2853791" y="783909"/>
              <a:ext cx="1284510" cy="449578"/>
            </a:xfrm>
            <a:prstGeom prst="rect">
              <a:avLst/>
            </a:prstGeom>
          </p:spPr>
        </p:pic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0A16C06-EFCC-0985-4107-5ED0D897BCC6}"/>
                </a:ext>
              </a:extLst>
            </p:cNvPr>
            <p:cNvCxnSpPr/>
            <p:nvPr/>
          </p:nvCxnSpPr>
          <p:spPr>
            <a:xfrm>
              <a:off x="2740530" y="701344"/>
              <a:ext cx="0" cy="54643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4F51448C-87EF-C58B-FFC2-F47162656D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3" y="0"/>
            <a:ext cx="166688" cy="6858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0A971FB-7594-359A-9A38-68179DF4DB8B}"/>
              </a:ext>
            </a:extLst>
          </p:cNvPr>
          <p:cNvSpPr/>
          <p:nvPr/>
        </p:nvSpPr>
        <p:spPr>
          <a:xfrm>
            <a:off x="548640" y="1318701"/>
            <a:ext cx="2289364" cy="45719"/>
          </a:xfrm>
          <a:prstGeom prst="rect">
            <a:avLst/>
          </a:prstGeom>
          <a:solidFill>
            <a:srgbClr val="E585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D645C55-BA59-F819-B2FA-DE46AA394A64}"/>
              </a:ext>
            </a:extLst>
          </p:cNvPr>
          <p:cNvSpPr txBox="1"/>
          <p:nvPr/>
        </p:nvSpPr>
        <p:spPr>
          <a:xfrm>
            <a:off x="548640" y="461824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b="1" kern="0" spc="20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SECTION 01 · OPPORTUNITIES &amp; GAPS</a:t>
            </a:r>
            <a:endParaRPr lang="en-US" sz="13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19954-CD42-4007-CF92-67742DECA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B201B308-B0F4-5B16-1F9D-A43967759D0C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3BA3D19-C843-9B53-8684-EB647D33D5A1}"/>
              </a:ext>
            </a:extLst>
          </p:cNvPr>
          <p:cNvSpPr txBox="1"/>
          <p:nvPr/>
        </p:nvSpPr>
        <p:spPr>
          <a:xfrm>
            <a:off x="548640" y="369920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SECTION 02 · CURRENT LANDSCAPE</a:t>
            </a:r>
            <a:endParaRPr lang="en-US" sz="13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158FEDCA-CE4D-B771-BA93-83CD2A34FAB4}"/>
              </a:ext>
            </a:extLst>
          </p:cNvPr>
          <p:cNvSpPr txBox="1"/>
          <p:nvPr/>
        </p:nvSpPr>
        <p:spPr>
          <a:xfrm>
            <a:off x="548640" y="674863"/>
            <a:ext cx="11094415" cy="38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1E2761"/>
                </a:solidFill>
                <a:latin typeface="Montserrat" pitchFamily="2" charset="0"/>
                <a:ea typeface="Cambria" pitchFamily="34" charset="-122"/>
                <a:cs typeface="Cambria" pitchFamily="34" charset="-120"/>
              </a:rPr>
              <a:t>Governing AI as an Operating System</a:t>
            </a:r>
            <a:endParaRPr lang="en-US" sz="2400">
              <a:latin typeface="Montserrat" pitchFamily="2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811BCE5-8865-A27E-ED27-82158BC47641}"/>
              </a:ext>
            </a:extLst>
          </p:cNvPr>
          <p:cNvGrpSpPr/>
          <p:nvPr/>
        </p:nvGrpSpPr>
        <p:grpSpPr>
          <a:xfrm>
            <a:off x="9274753" y="273850"/>
            <a:ext cx="2512272" cy="430908"/>
            <a:chOff x="952500" y="701344"/>
            <a:chExt cx="3185801" cy="546432"/>
          </a:xfrm>
        </p:grpSpPr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87070C91-41BD-8536-EFC1-5A09B31D5C3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52500" y="769620"/>
              <a:ext cx="1648970" cy="478156"/>
            </a:xfrm>
            <a:prstGeom prst="rect">
              <a:avLst/>
            </a:prstGeom>
          </p:spPr>
        </p:pic>
        <p:pic>
          <p:nvPicPr>
            <p:cNvPr id="22" name="Image 6" descr="preencoded.png">
              <a:extLst>
                <a:ext uri="{FF2B5EF4-FFF2-40B4-BE49-F238E27FC236}">
                  <a16:creationId xmlns:a16="http://schemas.microsoft.com/office/drawing/2014/main" id="{68DABF47-D548-9417-C52F-69B2F35B81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2853791" y="783909"/>
              <a:ext cx="1284510" cy="449578"/>
            </a:xfrm>
            <a:prstGeom prst="rect">
              <a:avLst/>
            </a:prstGeom>
          </p:spPr>
        </p:pic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016CD08-584A-6A01-420C-26E4FFFE1DB6}"/>
                </a:ext>
              </a:extLst>
            </p:cNvPr>
            <p:cNvCxnSpPr/>
            <p:nvPr/>
          </p:nvCxnSpPr>
          <p:spPr>
            <a:xfrm>
              <a:off x="2740530" y="701344"/>
              <a:ext cx="0" cy="54643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7E4CBB62-3FCC-6968-3720-94742E1CBF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3" y="0"/>
            <a:ext cx="166688" cy="6858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45EBE220-E771-90BF-D917-D58C5B32B3AB}"/>
              </a:ext>
            </a:extLst>
          </p:cNvPr>
          <p:cNvSpPr/>
          <p:nvPr/>
        </p:nvSpPr>
        <p:spPr>
          <a:xfrm>
            <a:off x="548640" y="1121495"/>
            <a:ext cx="2289364" cy="45719"/>
          </a:xfrm>
          <a:prstGeom prst="rect">
            <a:avLst/>
          </a:prstGeom>
          <a:solidFill>
            <a:srgbClr val="E585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3B09D89-8F12-6BE3-9E24-DF780DF46A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0250" y="1554950"/>
            <a:ext cx="10372725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0113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59620-00D4-321D-DCB5-241F077CE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8D5314-8E04-D084-5918-643AB2A1EA3D}"/>
              </a:ext>
            </a:extLst>
          </p:cNvPr>
          <p:cNvSpPr txBox="1"/>
          <p:nvPr/>
        </p:nvSpPr>
        <p:spPr>
          <a:xfrm>
            <a:off x="6329277" y="1738036"/>
            <a:ext cx="4319431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200" b="1">
                <a:solidFill>
                  <a:srgbClr val="1C2025"/>
                </a:solidFill>
                <a:latin typeface="Montserrat"/>
                <a:cs typeface="Poppins SemiBold"/>
              </a:rPr>
              <a:t>Poll 1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86102DB3-57F7-6517-F1B7-31D552921EA1}"/>
              </a:ext>
            </a:extLst>
          </p:cNvPr>
          <p:cNvSpPr/>
          <p:nvPr/>
        </p:nvSpPr>
        <p:spPr>
          <a:xfrm>
            <a:off x="6329277" y="2472963"/>
            <a:ext cx="4686288" cy="1877755"/>
          </a:xfrm>
          <a:prstGeom prst="roundRect">
            <a:avLst>
              <a:gd name="adj" fmla="val 7719"/>
            </a:avLst>
          </a:prstGeom>
          <a:solidFill>
            <a:srgbClr val="002060"/>
          </a:solidFill>
          <a:ln>
            <a:noFill/>
          </a:ln>
          <a:effectLst>
            <a:outerShdw blurRad="698500" dist="190500" dir="2700000" algn="tl" rotWithShape="0">
              <a:srgbClr val="2C3138">
                <a:alpha val="1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b="1">
                <a:ea typeface="+mn-lt"/>
                <a:cs typeface="+mn-lt"/>
              </a:rPr>
              <a:t>Which AI Domains Does Your Organization </a:t>
            </a:r>
          </a:p>
          <a:p>
            <a:pPr algn="ctr"/>
            <a:r>
              <a:rPr lang="en-US" sz="2000" b="1">
                <a:ea typeface="+mn-lt"/>
                <a:cs typeface="+mn-lt"/>
              </a:rPr>
              <a:t>Currently Face Challenges With?</a:t>
            </a:r>
            <a:endParaRPr lang="en-US" sz="2000" b="1">
              <a:ea typeface="Calibri"/>
              <a:cs typeface="Calibri"/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659F7AF-F113-AC86-D122-DCD6AB34D8C4}"/>
              </a:ext>
            </a:extLst>
          </p:cNvPr>
          <p:cNvGrpSpPr/>
          <p:nvPr/>
        </p:nvGrpSpPr>
        <p:grpSpPr>
          <a:xfrm>
            <a:off x="5968213" y="3203536"/>
            <a:ext cx="722129" cy="722129"/>
            <a:chOff x="6434149" y="901154"/>
            <a:chExt cx="722129" cy="722129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012C2385-9452-8644-14F6-31104B576BDB}"/>
                </a:ext>
              </a:extLst>
            </p:cNvPr>
            <p:cNvSpPr/>
            <p:nvPr/>
          </p:nvSpPr>
          <p:spPr>
            <a:xfrm>
              <a:off x="6434149" y="901154"/>
              <a:ext cx="722129" cy="722129"/>
            </a:xfrm>
            <a:prstGeom prst="ellipse">
              <a:avLst/>
            </a:prstGeom>
            <a:solidFill>
              <a:srgbClr val="FFAD20">
                <a:alpha val="25000"/>
              </a:srgbClr>
            </a:solidFill>
            <a:ln>
              <a:solidFill>
                <a:srgbClr val="00B3FF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7E8D440D-EFC0-BF08-CDB5-29CECCE74BD6}"/>
                </a:ext>
              </a:extLst>
            </p:cNvPr>
            <p:cNvSpPr/>
            <p:nvPr/>
          </p:nvSpPr>
          <p:spPr>
            <a:xfrm>
              <a:off x="6519956" y="986961"/>
              <a:ext cx="550515" cy="550515"/>
            </a:xfrm>
            <a:prstGeom prst="ellipse">
              <a:avLst/>
            </a:prstGeom>
            <a:solidFill>
              <a:srgbClr val="FFAD20">
                <a:alpha val="50000"/>
              </a:srgbClr>
            </a:solidFill>
            <a:ln>
              <a:solidFill>
                <a:srgbClr val="00B3FF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C3A1C3CB-E6B9-6F31-45CC-10B218758257}"/>
                </a:ext>
              </a:extLst>
            </p:cNvPr>
            <p:cNvSpPr/>
            <p:nvPr/>
          </p:nvSpPr>
          <p:spPr>
            <a:xfrm>
              <a:off x="6608545" y="1075550"/>
              <a:ext cx="373336" cy="373336"/>
            </a:xfrm>
            <a:prstGeom prst="ellipse">
              <a:avLst/>
            </a:prstGeom>
            <a:solidFill>
              <a:srgbClr val="FFAD20"/>
            </a:solidFill>
            <a:ln>
              <a:solidFill>
                <a:srgbClr val="00B3FF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Picture Placeholder 5" descr="A group of people raising their hands&#10;&#10;Description automatically generated">
            <a:extLst>
              <a:ext uri="{FF2B5EF4-FFF2-40B4-BE49-F238E27FC236}">
                <a16:creationId xmlns:a16="http://schemas.microsoft.com/office/drawing/2014/main" id="{AA7A46EE-1014-86D6-7A6F-EA8D1824067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41" r="23141"/>
          <a:stretch>
            <a:fillRect/>
          </a:stretch>
        </p:blipFill>
        <p:spPr/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E85D0E2-50F4-81FF-1518-094D0EADBF34}"/>
              </a:ext>
            </a:extLst>
          </p:cNvPr>
          <p:cNvSpPr/>
          <p:nvPr/>
        </p:nvSpPr>
        <p:spPr>
          <a:xfrm flipH="1">
            <a:off x="6392856" y="2216371"/>
            <a:ext cx="3303290" cy="592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B9C4D57-A726-5D41-C838-A6C00ED3FF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3" y="0"/>
            <a:ext cx="166688" cy="6858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2B146FCA-1FE1-06CA-E800-CF528AC72126}"/>
              </a:ext>
            </a:extLst>
          </p:cNvPr>
          <p:cNvGrpSpPr/>
          <p:nvPr/>
        </p:nvGrpSpPr>
        <p:grpSpPr>
          <a:xfrm>
            <a:off x="9274753" y="273850"/>
            <a:ext cx="2512273" cy="430908"/>
            <a:chOff x="952500" y="701344"/>
            <a:chExt cx="3185801" cy="546432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1677C55D-7012-669E-44C8-F085843177C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52500" y="769620"/>
              <a:ext cx="1648970" cy="478156"/>
            </a:xfrm>
            <a:prstGeom prst="rect">
              <a:avLst/>
            </a:prstGeom>
          </p:spPr>
        </p:pic>
        <p:pic>
          <p:nvPicPr>
            <p:cNvPr id="5" name="Image 6" descr="preencoded.png">
              <a:extLst>
                <a:ext uri="{FF2B5EF4-FFF2-40B4-BE49-F238E27FC236}">
                  <a16:creationId xmlns:a16="http://schemas.microsoft.com/office/drawing/2014/main" id="{4CE5B773-CA61-A068-0BA0-AAE440E46F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2853791" y="783909"/>
              <a:ext cx="1284510" cy="449578"/>
            </a:xfrm>
            <a:prstGeom prst="rect">
              <a:avLst/>
            </a:prstGeom>
          </p:spPr>
        </p:pic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5B524B7-B878-C3DE-DDA8-CBD1B84D4AAB}"/>
                </a:ext>
              </a:extLst>
            </p:cNvPr>
            <p:cNvCxnSpPr/>
            <p:nvPr/>
          </p:nvCxnSpPr>
          <p:spPr>
            <a:xfrm>
              <a:off x="2740530" y="701344"/>
              <a:ext cx="0" cy="54643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931360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3" name="Text 1"/>
          <p:cNvSpPr txBox="1"/>
          <p:nvPr/>
        </p:nvSpPr>
        <p:spPr>
          <a:xfrm>
            <a:off x="853135" y="384048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b="1" kern="0" spc="20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SECTION 02 · CURRENT LANDSCAPE</a:t>
            </a:r>
            <a:endParaRPr lang="en-US" sz="13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853134" y="61512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1E2761"/>
                </a:solidFill>
                <a:latin typeface="Montserrat" pitchFamily="2" charset="0"/>
                <a:ea typeface="Cambria" pitchFamily="34" charset="-122"/>
              </a:rPr>
              <a:t>Agent Types</a:t>
            </a:r>
            <a:endParaRPr lang="en-US" sz="2400">
              <a:latin typeface="Montserrat" pitchFamily="2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868680" y="1822186"/>
            <a:ext cx="10515600" cy="0"/>
          </a:xfrm>
          <a:prstGeom prst="line">
            <a:avLst/>
          </a:prstGeom>
          <a:noFill/>
          <a:ln w="19050">
            <a:solidFill>
              <a:srgbClr val="D9DEEC"/>
            </a:solidFill>
            <a:prstDash val="solid"/>
          </a:ln>
        </p:spPr>
        <p:txBody>
          <a:bodyPr/>
          <a:lstStyle/>
          <a:p>
            <a:endParaRPr lang="en-IN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853135" y="1486680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>
                <a:solidFill>
                  <a:srgbClr val="C77F2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SIMPLE</a:t>
            </a:r>
            <a:endParaRPr lang="en-US" sz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9539935" y="1486680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kern="0" spc="200">
                <a:solidFill>
                  <a:srgbClr val="C77F2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ADVANCED</a:t>
            </a:r>
            <a:endParaRPr lang="en-US" sz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853135" y="2295144"/>
            <a:ext cx="3291840" cy="2331720"/>
          </a:xfrm>
          <a:prstGeom prst="roundRect">
            <a:avLst>
              <a:gd name="adj" fmla="val 3137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IN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127455" y="2514600"/>
            <a:ext cx="457200" cy="457200"/>
          </a:xfrm>
          <a:prstGeom prst="ellipse">
            <a:avLst/>
          </a:prstGeom>
          <a:solidFill>
            <a:srgbClr val="CADCFC"/>
          </a:solidFill>
          <a:ln/>
        </p:spPr>
        <p:txBody>
          <a:bodyPr/>
          <a:lstStyle/>
          <a:p>
            <a:endParaRPr lang="en-IN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1127455" y="2514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endParaRPr lang="en-US" sz="15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1721815" y="2551176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Retrieval</a:t>
            </a:r>
            <a:endParaRPr lang="en-US" sz="20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1127455" y="3035808"/>
            <a:ext cx="2743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Retrieves information from grounding data, reasons, summarizes, and answers user questions.</a:t>
            </a:r>
            <a:endParaRPr lang="en-US" sz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4465015" y="2295144"/>
            <a:ext cx="3291840" cy="2331720"/>
          </a:xfrm>
          <a:prstGeom prst="roundRect">
            <a:avLst>
              <a:gd name="adj" fmla="val 3137"/>
            </a:avLst>
          </a:prstGeom>
          <a:solidFill>
            <a:srgbClr val="3B4A8C"/>
          </a:solidFill>
          <a:ln/>
        </p:spPr>
        <p:txBody>
          <a:bodyPr/>
          <a:lstStyle/>
          <a:p>
            <a:endParaRPr lang="en-IN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4739335" y="2514600"/>
            <a:ext cx="457200" cy="457200"/>
          </a:xfrm>
          <a:prstGeom prst="ellipse">
            <a:avLst/>
          </a:prstGeom>
          <a:solidFill>
            <a:srgbClr val="CADCFC"/>
          </a:solidFill>
          <a:ln/>
        </p:spPr>
        <p:txBody>
          <a:bodyPr/>
          <a:lstStyle/>
          <a:p>
            <a:endParaRPr lang="en-IN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4739335" y="2514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endParaRPr lang="en-US" sz="15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Text 14"/>
          <p:cNvSpPr txBox="1"/>
          <p:nvPr/>
        </p:nvSpPr>
        <p:spPr>
          <a:xfrm>
            <a:off x="5333695" y="2551176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Task</a:t>
            </a:r>
            <a:endParaRPr lang="en-US" sz="20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Text 15"/>
          <p:cNvSpPr txBox="1"/>
          <p:nvPr/>
        </p:nvSpPr>
        <p:spPr>
          <a:xfrm>
            <a:off x="4739335" y="3035808"/>
            <a:ext cx="2743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Takes action when asked — automates workflows and replaces repetitive tasks for users.</a:t>
            </a:r>
            <a:endParaRPr lang="en-US" sz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8076895" y="2295144"/>
            <a:ext cx="3291840" cy="2331720"/>
          </a:xfrm>
          <a:prstGeom prst="roundRect">
            <a:avLst>
              <a:gd name="adj" fmla="val 3137"/>
            </a:avLst>
          </a:prstGeom>
          <a:solidFill>
            <a:schemeClr val="accent1">
              <a:lumMod val="50000"/>
            </a:schemeClr>
          </a:solidFill>
          <a:ln/>
        </p:spPr>
        <p:txBody>
          <a:bodyPr/>
          <a:lstStyle/>
          <a:p>
            <a:endParaRPr lang="en-IN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8351215" y="2514600"/>
            <a:ext cx="457200" cy="457200"/>
          </a:xfrm>
          <a:prstGeom prst="ellipse">
            <a:avLst/>
          </a:prstGeom>
          <a:solidFill>
            <a:srgbClr val="CADCFC"/>
          </a:solidFill>
          <a:ln/>
        </p:spPr>
        <p:txBody>
          <a:bodyPr/>
          <a:lstStyle/>
          <a:p>
            <a:endParaRPr lang="en-IN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Text 18"/>
          <p:cNvSpPr txBox="1"/>
          <p:nvPr/>
        </p:nvSpPr>
        <p:spPr>
          <a:xfrm>
            <a:off x="8351215" y="2514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  <a:endParaRPr lang="en-US" sz="15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Text 19"/>
          <p:cNvSpPr txBox="1"/>
          <p:nvPr/>
        </p:nvSpPr>
        <p:spPr>
          <a:xfrm>
            <a:off x="8945575" y="2551176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Autonomous</a:t>
            </a:r>
            <a:endParaRPr lang="en-US" sz="20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Text 20"/>
          <p:cNvSpPr txBox="1"/>
          <p:nvPr/>
        </p:nvSpPr>
        <p:spPr>
          <a:xfrm>
            <a:off x="8351215" y="3035808"/>
            <a:ext cx="2743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Operates independently — dynamically plans, orchestrates other agents, learns, and escalates.</a:t>
            </a:r>
            <a:endParaRPr lang="en-US" sz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Text 21"/>
          <p:cNvSpPr txBox="1"/>
          <p:nvPr/>
        </p:nvSpPr>
        <p:spPr>
          <a:xfrm>
            <a:off x="853135" y="4992624"/>
            <a:ext cx="10241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Governance intensity should scale with autonomy.</a:t>
            </a:r>
            <a:endParaRPr lang="en-US" sz="13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6FADBD4-7711-49C8-7454-0460D1A3B4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3" y="0"/>
            <a:ext cx="166688" cy="6858000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5A329E2F-D71A-CE2F-CA27-D952E8688EC2}"/>
              </a:ext>
            </a:extLst>
          </p:cNvPr>
          <p:cNvGrpSpPr/>
          <p:nvPr/>
        </p:nvGrpSpPr>
        <p:grpSpPr>
          <a:xfrm>
            <a:off x="9274753" y="273850"/>
            <a:ext cx="2512273" cy="430908"/>
            <a:chOff x="952500" y="701344"/>
            <a:chExt cx="3185801" cy="546432"/>
          </a:xfrm>
        </p:grpSpPr>
        <p:pic>
          <p:nvPicPr>
            <p:cNvPr id="27" name="Graphic 26">
              <a:extLst>
                <a:ext uri="{FF2B5EF4-FFF2-40B4-BE49-F238E27FC236}">
                  <a16:creationId xmlns:a16="http://schemas.microsoft.com/office/drawing/2014/main" id="{2706E929-CFC0-F6DB-7B6A-C4101CDC6E5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52500" y="769620"/>
              <a:ext cx="1648970" cy="478156"/>
            </a:xfrm>
            <a:prstGeom prst="rect">
              <a:avLst/>
            </a:prstGeom>
          </p:spPr>
        </p:pic>
        <p:pic>
          <p:nvPicPr>
            <p:cNvPr id="28" name="Image 6" descr="preencoded.png">
              <a:extLst>
                <a:ext uri="{FF2B5EF4-FFF2-40B4-BE49-F238E27FC236}">
                  <a16:creationId xmlns:a16="http://schemas.microsoft.com/office/drawing/2014/main" id="{CCCF8808-B63C-9248-DD7E-B88435FCE4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2853791" y="783909"/>
              <a:ext cx="1284510" cy="449578"/>
            </a:xfrm>
            <a:prstGeom prst="rect">
              <a:avLst/>
            </a:prstGeom>
          </p:spPr>
        </p:pic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0CAC035-A049-1F87-0540-2DE0E11F7752}"/>
                </a:ext>
              </a:extLst>
            </p:cNvPr>
            <p:cNvCxnSpPr/>
            <p:nvPr/>
          </p:nvCxnSpPr>
          <p:spPr>
            <a:xfrm>
              <a:off x="2740530" y="701344"/>
              <a:ext cx="0" cy="54643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E15F05E3-29B7-8DC0-F2ED-D6C0317C8092}"/>
              </a:ext>
            </a:extLst>
          </p:cNvPr>
          <p:cNvSpPr/>
          <p:nvPr/>
        </p:nvSpPr>
        <p:spPr>
          <a:xfrm>
            <a:off x="853133" y="1261485"/>
            <a:ext cx="2289364" cy="45719"/>
          </a:xfrm>
          <a:prstGeom prst="rect">
            <a:avLst/>
          </a:prstGeom>
          <a:solidFill>
            <a:srgbClr val="E585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75703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3" name="Text 1"/>
          <p:cNvSpPr txBox="1"/>
          <p:nvPr/>
        </p:nvSpPr>
        <p:spPr>
          <a:xfrm>
            <a:off x="548640" y="359484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b="1" kern="0" spc="20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SECTION 02 · CURRENT LANDSCAPE</a:t>
            </a:r>
            <a:endParaRPr lang="en-US" sz="13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548640" y="725828"/>
            <a:ext cx="110944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1E2761"/>
                </a:solidFill>
                <a:latin typeface="Montserrat" pitchFamily="2" charset="0"/>
                <a:ea typeface="Cambria" pitchFamily="34" charset="-122"/>
                <a:cs typeface="Cambria" pitchFamily="34" charset="-120"/>
              </a:rPr>
              <a:t>Zoned Implementation</a:t>
            </a:r>
            <a:endParaRPr lang="en-US" sz="2400">
              <a:latin typeface="Montserrat" pitchFamily="2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08893" y="1533593"/>
            <a:ext cx="10899894" cy="2331720"/>
          </a:xfrm>
          <a:prstGeom prst="roundRect">
            <a:avLst>
              <a:gd name="adj" fmla="val 3137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6" name="Text 4"/>
          <p:cNvSpPr txBox="1"/>
          <p:nvPr/>
        </p:nvSpPr>
        <p:spPr>
          <a:xfrm>
            <a:off x="783213" y="1734761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Zone 1</a:t>
            </a:r>
            <a:endParaRPr lang="en-US" sz="18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783213" y="2127953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CADCF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Safe / Citizen</a:t>
            </a:r>
            <a:endParaRPr lang="en-US" sz="13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783213" y="2442437"/>
            <a:ext cx="2743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10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Simple retrieval agents. Runs in the user's own context. No autonomy. Self-service, DIY build.</a:t>
            </a:r>
            <a:endParaRPr lang="en-US" sz="11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4182496" y="1790927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Zone 2</a:t>
            </a:r>
            <a:endParaRPr lang="en-US" sz="18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4182496" y="2127953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CADCF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Collaboration</a:t>
            </a:r>
            <a:endParaRPr lang="en-US" sz="13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4182496" y="2442437"/>
            <a:ext cx="2743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10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Personal agents with knowledge + actions. DLP-enforced. Admin-approved publishing.</a:t>
            </a:r>
            <a:endParaRPr lang="en-US" sz="11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7685441" y="1795988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Zone 3</a:t>
            </a:r>
            <a:endParaRPr lang="en-US" sz="18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7685441" y="21891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IT-Managed</a:t>
            </a:r>
            <a:endParaRPr lang="en-US" sz="13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Text 14"/>
          <p:cNvSpPr txBox="1"/>
          <p:nvPr/>
        </p:nvSpPr>
        <p:spPr>
          <a:xfrm>
            <a:off x="7685441" y="2417847"/>
            <a:ext cx="2743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10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Enterprise, high-risk, autonomous agents. Pro-dev + IT owned. Full Dev/Test/Prod lifecycle.</a:t>
            </a:r>
            <a:endParaRPr lang="en-US" sz="11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0174AE7-534A-4625-9902-1B7E618CCD73}"/>
              </a:ext>
            </a:extLst>
          </p:cNvPr>
          <p:cNvGrpSpPr/>
          <p:nvPr/>
        </p:nvGrpSpPr>
        <p:grpSpPr>
          <a:xfrm>
            <a:off x="9274753" y="273850"/>
            <a:ext cx="2512272" cy="430908"/>
            <a:chOff x="952500" y="701344"/>
            <a:chExt cx="3185801" cy="546432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7D31664F-25F2-FC83-E7DA-CC5065A8D12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52500" y="769620"/>
              <a:ext cx="1648970" cy="478156"/>
            </a:xfrm>
            <a:prstGeom prst="rect">
              <a:avLst/>
            </a:prstGeom>
          </p:spPr>
        </p:pic>
        <p:pic>
          <p:nvPicPr>
            <p:cNvPr id="24" name="Image 6" descr="preencoded.png">
              <a:extLst>
                <a:ext uri="{FF2B5EF4-FFF2-40B4-BE49-F238E27FC236}">
                  <a16:creationId xmlns:a16="http://schemas.microsoft.com/office/drawing/2014/main" id="{0FF18505-4D29-5133-3C4F-F1EF39C02F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2853791" y="783909"/>
              <a:ext cx="1284510" cy="449578"/>
            </a:xfrm>
            <a:prstGeom prst="rect">
              <a:avLst/>
            </a:prstGeom>
          </p:spPr>
        </p:pic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D87CD2C-FF27-775D-37E9-CA9E434636E4}"/>
                </a:ext>
              </a:extLst>
            </p:cNvPr>
            <p:cNvCxnSpPr/>
            <p:nvPr/>
          </p:nvCxnSpPr>
          <p:spPr>
            <a:xfrm>
              <a:off x="2740530" y="701344"/>
              <a:ext cx="0" cy="54643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4549CD3D-8CC5-C58D-16DE-57EB328775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3" y="0"/>
            <a:ext cx="166688" cy="685800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6C94C27F-355C-22FF-D828-752A0CD628E6}"/>
              </a:ext>
            </a:extLst>
          </p:cNvPr>
          <p:cNvSpPr/>
          <p:nvPr/>
        </p:nvSpPr>
        <p:spPr>
          <a:xfrm>
            <a:off x="548640" y="1175094"/>
            <a:ext cx="2289364" cy="45719"/>
          </a:xfrm>
          <a:prstGeom prst="rect">
            <a:avLst/>
          </a:prstGeom>
          <a:solidFill>
            <a:srgbClr val="E585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F8E9911-9900-088B-11FA-E6A837E5104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963" r="963"/>
          <a:stretch/>
        </p:blipFill>
        <p:spPr>
          <a:xfrm>
            <a:off x="3854952" y="4114154"/>
            <a:ext cx="3560823" cy="2420506"/>
          </a:xfrm>
          <a:prstGeom prst="roundRect">
            <a:avLst>
              <a:gd name="adj" fmla="val 1926"/>
            </a:avLst>
          </a:prstGeom>
          <a:noFill/>
          <a:ln w="19050">
            <a:solidFill>
              <a:schemeClr val="tx1"/>
            </a:solidFill>
            <a:headEnd type="none" w="med" len="med"/>
            <a:tailEnd type="none" w="med" len="med"/>
          </a:ln>
          <a:effectLst/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E9579D3-2AF3-690E-F8CA-00496BDD6A8E}"/>
              </a:ext>
            </a:extLst>
          </p:cNvPr>
          <p:cNvCxnSpPr/>
          <p:nvPr/>
        </p:nvCxnSpPr>
        <p:spPr>
          <a:xfrm>
            <a:off x="3754877" y="1964987"/>
            <a:ext cx="0" cy="14640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1157AF-AEA6-6FA1-BCC3-8232193DDEF9}"/>
              </a:ext>
            </a:extLst>
          </p:cNvPr>
          <p:cNvCxnSpPr/>
          <p:nvPr/>
        </p:nvCxnSpPr>
        <p:spPr>
          <a:xfrm>
            <a:off x="7078494" y="1964986"/>
            <a:ext cx="0" cy="14640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Graphic 17" descr="Radio microphone with solid fill">
            <a:extLst>
              <a:ext uri="{FF2B5EF4-FFF2-40B4-BE49-F238E27FC236}">
                <a16:creationId xmlns:a16="http://schemas.microsoft.com/office/drawing/2014/main" id="{FFAFD7D9-ED36-A4C0-D63D-0645337D030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78111" y="6168900"/>
            <a:ext cx="36576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7351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3" name="Text 1"/>
          <p:cNvSpPr txBox="1"/>
          <p:nvPr/>
        </p:nvSpPr>
        <p:spPr>
          <a:xfrm>
            <a:off x="548640" y="290953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b="1" kern="0" spc="20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SECTION 02 · CURRENT LANDSCAPE</a:t>
            </a:r>
            <a:endParaRPr lang="en-US" sz="13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548640" y="42893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1E2761"/>
                </a:solidFill>
                <a:latin typeface="Montserrat" pitchFamily="2" charset="0"/>
                <a:ea typeface="Cambria" pitchFamily="34" charset="-122"/>
                <a:cs typeface="Cambria" pitchFamily="34" charset="-120"/>
              </a:rPr>
              <a:t>Agent sprawl: biggest risk</a:t>
            </a:r>
            <a:endParaRPr lang="en-US" sz="2400">
              <a:latin typeface="Montserrat" pitchFamily="2" charset="0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548640" y="1370287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50" i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sprawl is the </a:t>
            </a:r>
            <a:r>
              <a:rPr lang="en-US" sz="1350" b="1" i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uncontrolled growth </a:t>
            </a:r>
            <a:r>
              <a:rPr lang="en-US" sz="1350" i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proliferation of autonomous AI agents across an organization </a:t>
            </a:r>
            <a:r>
              <a:rPr lang="en-US" sz="1350" b="1" i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centralized visibility, ownership, or governance</a:t>
            </a:r>
            <a:r>
              <a:rPr lang="en-US" sz="1350" i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B63F7FE-DE02-74C3-90DA-BFD8C04B205A}"/>
              </a:ext>
            </a:extLst>
          </p:cNvPr>
          <p:cNvGrpSpPr/>
          <p:nvPr/>
        </p:nvGrpSpPr>
        <p:grpSpPr>
          <a:xfrm>
            <a:off x="9274753" y="140736"/>
            <a:ext cx="2512272" cy="430908"/>
            <a:chOff x="952500" y="701344"/>
            <a:chExt cx="3185801" cy="546432"/>
          </a:xfrm>
        </p:grpSpPr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971FB5CD-DB9D-B61B-57CD-65C02399C89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52500" y="769620"/>
              <a:ext cx="1648970" cy="478156"/>
            </a:xfrm>
            <a:prstGeom prst="rect">
              <a:avLst/>
            </a:prstGeom>
          </p:spPr>
        </p:pic>
        <p:pic>
          <p:nvPicPr>
            <p:cNvPr id="25" name="Image 6" descr="preencoded.png">
              <a:extLst>
                <a:ext uri="{FF2B5EF4-FFF2-40B4-BE49-F238E27FC236}">
                  <a16:creationId xmlns:a16="http://schemas.microsoft.com/office/drawing/2014/main" id="{1AF687BE-F7B5-658F-A61F-CD45F64E80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2853791" y="783909"/>
              <a:ext cx="1284510" cy="449578"/>
            </a:xfrm>
            <a:prstGeom prst="rect">
              <a:avLst/>
            </a:prstGeom>
          </p:spPr>
        </p:pic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61669D8-B82D-48F7-736E-5030218F563A}"/>
                </a:ext>
              </a:extLst>
            </p:cNvPr>
            <p:cNvCxnSpPr/>
            <p:nvPr/>
          </p:nvCxnSpPr>
          <p:spPr>
            <a:xfrm>
              <a:off x="2740530" y="701344"/>
              <a:ext cx="0" cy="54643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5E383929-EEC2-CE85-E71E-D54FDF18B1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3" y="0"/>
            <a:ext cx="166688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6C8FCACB-5569-9D26-6E13-2ED99981B886}"/>
              </a:ext>
            </a:extLst>
          </p:cNvPr>
          <p:cNvSpPr/>
          <p:nvPr/>
        </p:nvSpPr>
        <p:spPr>
          <a:xfrm>
            <a:off x="548640" y="2166303"/>
            <a:ext cx="10304234" cy="71323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002060"/>
              </a:solidFill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1600892" y="2198134"/>
            <a:ext cx="9966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Functional Duplication  </a:t>
            </a:r>
            <a:r>
              <a:rPr lang="en-US" sz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Multiple agents doing the same task across teams — 2–5× wasted compute, inconsistent outputs.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545A286-6D21-283C-2D11-465E24EBA9EB}"/>
              </a:ext>
            </a:extLst>
          </p:cNvPr>
          <p:cNvSpPr/>
          <p:nvPr/>
        </p:nvSpPr>
        <p:spPr>
          <a:xfrm>
            <a:off x="548640" y="2988344"/>
            <a:ext cx="10304234" cy="71323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002060"/>
              </a:solidFill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1600892" y="2984021"/>
            <a:ext cx="9966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Shadow Agents  </a:t>
            </a:r>
            <a:r>
              <a:rPr lang="en-US" sz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Agents deployed outside IT governance, unregistered — security blind spots, compliance violations.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ED5EE5C-6E82-A2E6-9708-581A74DCF816}"/>
              </a:ext>
            </a:extLst>
          </p:cNvPr>
          <p:cNvSpPr/>
          <p:nvPr/>
        </p:nvSpPr>
        <p:spPr>
          <a:xfrm>
            <a:off x="548640" y="3794011"/>
            <a:ext cx="10304234" cy="71323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002060"/>
              </a:solidFill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1600892" y="3761261"/>
            <a:ext cx="9966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Orphaned Agents  </a:t>
            </a:r>
            <a:r>
              <a:rPr lang="en-US" sz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Agents whose purpose has expired but keep running — ongoing cost for zero value, expanded attack surface.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F7166BA-3533-125A-B456-794C1F7FCBA9}"/>
              </a:ext>
            </a:extLst>
          </p:cNvPr>
          <p:cNvSpPr/>
          <p:nvPr/>
        </p:nvSpPr>
        <p:spPr>
          <a:xfrm>
            <a:off x="548640" y="4614013"/>
            <a:ext cx="10304234" cy="71323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002060"/>
              </a:solidFill>
            </a:endParaRPr>
          </a:p>
        </p:txBody>
      </p:sp>
      <p:sp>
        <p:nvSpPr>
          <p:cNvPr id="17" name="Text 15"/>
          <p:cNvSpPr txBox="1"/>
          <p:nvPr/>
        </p:nvSpPr>
        <p:spPr>
          <a:xfrm>
            <a:off x="1600892" y="4652552"/>
            <a:ext cx="9966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Permission Creep  </a:t>
            </a:r>
            <a:r>
              <a:rPr lang="en-US" sz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Agents accumulating access beyond their original scope — privilege escalation, regulatory exposure.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339FCD1-F7B0-C7A0-21A4-EE84A137CF2C}"/>
              </a:ext>
            </a:extLst>
          </p:cNvPr>
          <p:cNvSpPr/>
          <p:nvPr/>
        </p:nvSpPr>
        <p:spPr>
          <a:xfrm>
            <a:off x="548640" y="5420648"/>
            <a:ext cx="10304234" cy="71323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002060"/>
              </a:solidFill>
            </a:endParaRPr>
          </a:p>
        </p:txBody>
      </p:sp>
      <p:sp>
        <p:nvSpPr>
          <p:cNvPr id="20" name="Text 18"/>
          <p:cNvSpPr txBox="1"/>
          <p:nvPr/>
        </p:nvSpPr>
        <p:spPr>
          <a:xfrm>
            <a:off x="1600892" y="5434613"/>
            <a:ext cx="9966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Unmonitored Delegation  </a:t>
            </a:r>
            <a:r>
              <a:rPr lang="en-US" sz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Multi-agent chains with no visibility or authorization tracking — loss of accountability, cascading failure.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50B2A8B-5B31-7F20-11D4-CACB4704E014}"/>
              </a:ext>
            </a:extLst>
          </p:cNvPr>
          <p:cNvGrpSpPr/>
          <p:nvPr/>
        </p:nvGrpSpPr>
        <p:grpSpPr>
          <a:xfrm>
            <a:off x="827032" y="2353105"/>
            <a:ext cx="457200" cy="3634740"/>
            <a:chOff x="640080" y="2281925"/>
            <a:chExt cx="457200" cy="3634740"/>
          </a:xfrm>
        </p:grpSpPr>
        <p:sp>
          <p:nvSpPr>
            <p:cNvPr id="6" name="Shape 4"/>
            <p:cNvSpPr/>
            <p:nvPr/>
          </p:nvSpPr>
          <p:spPr>
            <a:xfrm>
              <a:off x="640080" y="2281925"/>
              <a:ext cx="457200" cy="457200"/>
            </a:xfrm>
            <a:prstGeom prst="ellipse">
              <a:avLst/>
            </a:prstGeom>
            <a:solidFill>
              <a:srgbClr val="C77F2E"/>
            </a:solidFill>
            <a:ln/>
          </p:spPr>
          <p:txBody>
            <a:bodyPr/>
            <a:lstStyle/>
            <a:p>
              <a:endParaRPr lang="en-IN"/>
            </a:p>
          </p:txBody>
        </p:sp>
        <p:sp>
          <p:nvSpPr>
            <p:cNvPr id="7" name="Text 5"/>
            <p:cNvSpPr txBox="1"/>
            <p:nvPr/>
          </p:nvSpPr>
          <p:spPr>
            <a:xfrm>
              <a:off x="640080" y="2281925"/>
              <a:ext cx="45720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500" b="1">
                  <a:solidFill>
                    <a:srgbClr val="FFFFFF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1</a:t>
              </a:r>
              <a:endParaRPr lang="en-US" sz="1500"/>
            </a:p>
          </p:txBody>
        </p:sp>
        <p:sp>
          <p:nvSpPr>
            <p:cNvPr id="9" name="Shape 7"/>
            <p:cNvSpPr/>
            <p:nvPr/>
          </p:nvSpPr>
          <p:spPr>
            <a:xfrm>
              <a:off x="640080" y="3079615"/>
              <a:ext cx="457200" cy="457200"/>
            </a:xfrm>
            <a:prstGeom prst="ellipse">
              <a:avLst/>
            </a:prstGeom>
            <a:solidFill>
              <a:srgbClr val="C77F2E"/>
            </a:solidFill>
            <a:ln/>
          </p:spPr>
          <p:txBody>
            <a:bodyPr/>
            <a:lstStyle/>
            <a:p>
              <a:endParaRPr lang="en-IN"/>
            </a:p>
          </p:txBody>
        </p:sp>
        <p:sp>
          <p:nvSpPr>
            <p:cNvPr id="10" name="Text 8"/>
            <p:cNvSpPr txBox="1"/>
            <p:nvPr/>
          </p:nvSpPr>
          <p:spPr>
            <a:xfrm>
              <a:off x="640080" y="3079615"/>
              <a:ext cx="45720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500" b="1">
                  <a:solidFill>
                    <a:srgbClr val="FFFFFF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2</a:t>
              </a:r>
              <a:endParaRPr lang="en-US" sz="1500"/>
            </a:p>
          </p:txBody>
        </p:sp>
        <p:sp>
          <p:nvSpPr>
            <p:cNvPr id="12" name="Shape 10"/>
            <p:cNvSpPr/>
            <p:nvPr/>
          </p:nvSpPr>
          <p:spPr>
            <a:xfrm>
              <a:off x="640080" y="3904985"/>
              <a:ext cx="457200" cy="457200"/>
            </a:xfrm>
            <a:prstGeom prst="ellipse">
              <a:avLst/>
            </a:prstGeom>
            <a:solidFill>
              <a:srgbClr val="C77F2E"/>
            </a:solidFill>
            <a:ln/>
          </p:spPr>
          <p:txBody>
            <a:bodyPr/>
            <a:lstStyle/>
            <a:p>
              <a:endParaRPr lang="en-IN"/>
            </a:p>
          </p:txBody>
        </p:sp>
        <p:sp>
          <p:nvSpPr>
            <p:cNvPr id="13" name="Text 11"/>
            <p:cNvSpPr txBox="1"/>
            <p:nvPr/>
          </p:nvSpPr>
          <p:spPr>
            <a:xfrm>
              <a:off x="640080" y="3904985"/>
              <a:ext cx="45720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500" b="1">
                  <a:solidFill>
                    <a:srgbClr val="FFFFFF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3</a:t>
              </a:r>
              <a:endParaRPr lang="en-US" sz="1500"/>
            </a:p>
          </p:txBody>
        </p:sp>
        <p:sp>
          <p:nvSpPr>
            <p:cNvPr id="15" name="Shape 13"/>
            <p:cNvSpPr/>
            <p:nvPr/>
          </p:nvSpPr>
          <p:spPr>
            <a:xfrm>
              <a:off x="640080" y="4682225"/>
              <a:ext cx="457200" cy="457200"/>
            </a:xfrm>
            <a:prstGeom prst="ellipse">
              <a:avLst/>
            </a:prstGeom>
            <a:solidFill>
              <a:srgbClr val="C77F2E"/>
            </a:solidFill>
            <a:ln/>
          </p:spPr>
          <p:txBody>
            <a:bodyPr/>
            <a:lstStyle/>
            <a:p>
              <a:endParaRPr lang="en-IN"/>
            </a:p>
          </p:txBody>
        </p:sp>
        <p:sp>
          <p:nvSpPr>
            <p:cNvPr id="16" name="Text 14"/>
            <p:cNvSpPr txBox="1"/>
            <p:nvPr/>
          </p:nvSpPr>
          <p:spPr>
            <a:xfrm>
              <a:off x="640080" y="4682225"/>
              <a:ext cx="45720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500" b="1">
                  <a:solidFill>
                    <a:srgbClr val="FFFFFF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4</a:t>
              </a:r>
              <a:endParaRPr lang="en-US" sz="1500"/>
            </a:p>
          </p:txBody>
        </p:sp>
        <p:sp>
          <p:nvSpPr>
            <p:cNvPr id="18" name="Shape 16"/>
            <p:cNvSpPr/>
            <p:nvPr/>
          </p:nvSpPr>
          <p:spPr>
            <a:xfrm>
              <a:off x="640080" y="5459465"/>
              <a:ext cx="457200" cy="457200"/>
            </a:xfrm>
            <a:prstGeom prst="ellipse">
              <a:avLst/>
            </a:prstGeom>
            <a:solidFill>
              <a:srgbClr val="C77F2E"/>
            </a:solidFill>
            <a:ln/>
          </p:spPr>
          <p:txBody>
            <a:bodyPr/>
            <a:lstStyle/>
            <a:p>
              <a:endParaRPr lang="en-IN"/>
            </a:p>
          </p:txBody>
        </p:sp>
        <p:sp>
          <p:nvSpPr>
            <p:cNvPr id="19" name="Text 17"/>
            <p:cNvSpPr txBox="1"/>
            <p:nvPr/>
          </p:nvSpPr>
          <p:spPr>
            <a:xfrm>
              <a:off x="640080" y="5459465"/>
              <a:ext cx="45720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500" b="1">
                  <a:solidFill>
                    <a:srgbClr val="FFFFFF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5</a:t>
              </a:r>
              <a:endParaRPr lang="en-US" sz="1500"/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296335D6-31F0-1221-6BBE-A90DCEEB76F2}"/>
              </a:ext>
            </a:extLst>
          </p:cNvPr>
          <p:cNvSpPr/>
          <p:nvPr/>
        </p:nvSpPr>
        <p:spPr>
          <a:xfrm>
            <a:off x="548640" y="1112986"/>
            <a:ext cx="2289364" cy="45719"/>
          </a:xfrm>
          <a:prstGeom prst="rect">
            <a:avLst/>
          </a:prstGeom>
          <a:solidFill>
            <a:srgbClr val="E585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97131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658843-4607-0881-5302-94C912671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3BA53F69-2EDC-1239-6956-28972787B106}"/>
              </a:ext>
            </a:extLst>
          </p:cNvPr>
          <p:cNvSpPr/>
          <p:nvPr/>
        </p:nvSpPr>
        <p:spPr>
          <a:xfrm flipV="1">
            <a:off x="477413" y="1131665"/>
            <a:ext cx="4312190" cy="45719"/>
          </a:xfrm>
          <a:prstGeom prst="rect">
            <a:avLst/>
          </a:prstGeom>
          <a:solidFill>
            <a:srgbClr val="E5852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Title 8">
            <a:extLst>
              <a:ext uri="{FF2B5EF4-FFF2-40B4-BE49-F238E27FC236}">
                <a16:creationId xmlns:a16="http://schemas.microsoft.com/office/drawing/2014/main" id="{74C5896F-2D21-30F2-26F3-992E0BF7273F}"/>
              </a:ext>
            </a:extLst>
          </p:cNvPr>
          <p:cNvSpPr txBox="1">
            <a:spLocks/>
          </p:cNvSpPr>
          <p:nvPr/>
        </p:nvSpPr>
        <p:spPr>
          <a:xfrm>
            <a:off x="459938" y="535279"/>
            <a:ext cx="6782637" cy="62725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chemeClr val="tx1"/>
                </a:solidFill>
                <a:latin typeface="+mj-lt"/>
                <a:ea typeface="+mj-ea"/>
                <a:cs typeface="Segoe Sans Display" pitchFamily="2" charset="0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9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small" spc="0" normalizeH="0" baseline="0" noProof="0">
                <a:ln w="38100">
                  <a:noFill/>
                </a:ln>
                <a:solidFill>
                  <a:srgbClr val="182C61"/>
                </a:solidFill>
                <a:effectLst/>
                <a:uLnTx/>
                <a:uFillTx/>
                <a:latin typeface="Montserrat"/>
                <a:ea typeface="Roboto Black"/>
                <a:cs typeface="Segoe Sans Display" pitchFamily="2" charset="0"/>
              </a:rPr>
              <a:t>AI agent governance framework</a:t>
            </a:r>
            <a:endParaRPr kumimoji="0" lang="en-IN" sz="2400" b="1" i="0" u="none" strike="noStrike" kern="1200" cap="small" spc="0" normalizeH="0" baseline="0" noProof="0">
              <a:ln w="38100">
                <a:noFill/>
              </a:ln>
              <a:solidFill>
                <a:srgbClr val="182C61"/>
              </a:solidFill>
              <a:effectLst/>
              <a:uLnTx/>
              <a:uFillTx/>
              <a:latin typeface="Montserrat"/>
              <a:ea typeface="Roboto Black"/>
              <a:cs typeface="Segoe Sans Display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62EC009-99EA-2EB7-2DED-FB0BD586E629}"/>
              </a:ext>
            </a:extLst>
          </p:cNvPr>
          <p:cNvSpPr/>
          <p:nvPr/>
        </p:nvSpPr>
        <p:spPr>
          <a:xfrm>
            <a:off x="3736340" y="5437256"/>
            <a:ext cx="8073067" cy="378662"/>
          </a:xfrm>
          <a:prstGeom prst="rect">
            <a:avLst/>
          </a:prstGeom>
          <a:solidFill>
            <a:srgbClr val="CEEBF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9144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venir Next LT Pro"/>
              <a:ea typeface="Cambria" panose="02040503050406030204" pitchFamily="18" charset="0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102A01-4199-999B-0006-F29D186070B5}"/>
              </a:ext>
            </a:extLst>
          </p:cNvPr>
          <p:cNvSpPr/>
          <p:nvPr/>
        </p:nvSpPr>
        <p:spPr>
          <a:xfrm>
            <a:off x="3723755" y="5884484"/>
            <a:ext cx="8073067" cy="378662"/>
          </a:xfrm>
          <a:prstGeom prst="rect">
            <a:avLst/>
          </a:prstGeom>
          <a:solidFill>
            <a:srgbClr val="CEEBF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9144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venir Next LT Pro"/>
              <a:ea typeface="Cambria" panose="02040503050406030204" pitchFamily="18" charset="0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B710AC3-F3A3-F9E6-1144-027749A475B1}"/>
              </a:ext>
            </a:extLst>
          </p:cNvPr>
          <p:cNvSpPr/>
          <p:nvPr/>
        </p:nvSpPr>
        <p:spPr>
          <a:xfrm>
            <a:off x="3746067" y="6322989"/>
            <a:ext cx="8073067" cy="378662"/>
          </a:xfrm>
          <a:prstGeom prst="rect">
            <a:avLst/>
          </a:prstGeom>
          <a:solidFill>
            <a:srgbClr val="CEEBF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9144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venir Next LT Pro"/>
              <a:ea typeface="Cambria" panose="02040503050406030204" pitchFamily="18" charset="0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EEEE69-7E4F-D604-EB96-A2C5F07A7CB1}"/>
              </a:ext>
            </a:extLst>
          </p:cNvPr>
          <p:cNvSpPr/>
          <p:nvPr/>
        </p:nvSpPr>
        <p:spPr>
          <a:xfrm>
            <a:off x="3736340" y="4992582"/>
            <a:ext cx="8073067" cy="378662"/>
          </a:xfrm>
          <a:prstGeom prst="rect">
            <a:avLst/>
          </a:prstGeom>
          <a:solidFill>
            <a:srgbClr val="CEEBF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9144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venir Next LT Pro"/>
              <a:ea typeface="Cambria" panose="02040503050406030204" pitchFamily="18" charset="0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D3624C7-1B97-7890-7E31-90ACB63F5031}"/>
              </a:ext>
            </a:extLst>
          </p:cNvPr>
          <p:cNvSpPr/>
          <p:nvPr/>
        </p:nvSpPr>
        <p:spPr>
          <a:xfrm>
            <a:off x="3704814" y="4348756"/>
            <a:ext cx="8073067" cy="370053"/>
          </a:xfrm>
          <a:prstGeom prst="rect">
            <a:avLst/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9144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venir Next LT Pro"/>
              <a:ea typeface="Cambria" panose="02040503050406030204" pitchFamily="18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CF3F50-2750-383B-AD96-CBCADE282C64}"/>
              </a:ext>
            </a:extLst>
          </p:cNvPr>
          <p:cNvSpPr/>
          <p:nvPr/>
        </p:nvSpPr>
        <p:spPr>
          <a:xfrm>
            <a:off x="3704814" y="3875112"/>
            <a:ext cx="8073067" cy="370053"/>
          </a:xfrm>
          <a:prstGeom prst="rect">
            <a:avLst/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9144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venir Next LT Pro"/>
              <a:ea typeface="Cambria" panose="02040503050406030204" pitchFamily="18" charset="0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CFB392-536C-D37A-CC5C-64F651DBFC32}"/>
              </a:ext>
            </a:extLst>
          </p:cNvPr>
          <p:cNvSpPr/>
          <p:nvPr/>
        </p:nvSpPr>
        <p:spPr>
          <a:xfrm>
            <a:off x="3704814" y="3373113"/>
            <a:ext cx="8073067" cy="378662"/>
          </a:xfrm>
          <a:prstGeom prst="rect">
            <a:avLst/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9144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venir Next LT Pro"/>
              <a:ea typeface="Cambria" panose="02040503050406030204" pitchFamily="18" charset="0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F4E9266-28E8-5EC3-EA86-AA8803C26B32}"/>
              </a:ext>
            </a:extLst>
          </p:cNvPr>
          <p:cNvSpPr/>
          <p:nvPr/>
        </p:nvSpPr>
        <p:spPr>
          <a:xfrm>
            <a:off x="3654848" y="1615260"/>
            <a:ext cx="8073067" cy="1386840"/>
          </a:xfrm>
          <a:prstGeom prst="rect">
            <a:avLst/>
          </a:prstGeom>
          <a:solidFill>
            <a:srgbClr val="1B98D1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9144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venir Next LT Pro"/>
              <a:ea typeface="Cambria" panose="02040503050406030204" pitchFamily="18" charset="0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51CE238-C765-B253-425F-B941641E6DD9}"/>
              </a:ext>
            </a:extLst>
          </p:cNvPr>
          <p:cNvGrpSpPr/>
          <p:nvPr/>
        </p:nvGrpSpPr>
        <p:grpSpPr>
          <a:xfrm>
            <a:off x="675344" y="1407741"/>
            <a:ext cx="5672066" cy="5290905"/>
            <a:chOff x="88449" y="1161557"/>
            <a:chExt cx="5672066" cy="5290905"/>
          </a:xfrm>
        </p:grpSpPr>
        <p:sp>
          <p:nvSpPr>
            <p:cNvPr id="11" name="Trapezoid 10">
              <a:extLst>
                <a:ext uri="{FF2B5EF4-FFF2-40B4-BE49-F238E27FC236}">
                  <a16:creationId xmlns:a16="http://schemas.microsoft.com/office/drawing/2014/main" id="{B7656364-90C4-4791-DB21-7AA824DCE0AE}"/>
                </a:ext>
              </a:extLst>
            </p:cNvPr>
            <p:cNvSpPr/>
            <p:nvPr/>
          </p:nvSpPr>
          <p:spPr>
            <a:xfrm flipV="1">
              <a:off x="1067067" y="4515958"/>
              <a:ext cx="3862189" cy="184876"/>
            </a:xfrm>
            <a:prstGeom prst="trapezoid">
              <a:avLst>
                <a:gd name="adj" fmla="val 68885"/>
              </a:avLst>
            </a:prstGeom>
            <a:solidFill>
              <a:srgbClr val="FFFFFF">
                <a:lumMod val="5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12" name="Trapezoid 11">
              <a:extLst>
                <a:ext uri="{FF2B5EF4-FFF2-40B4-BE49-F238E27FC236}">
                  <a16:creationId xmlns:a16="http://schemas.microsoft.com/office/drawing/2014/main" id="{82DBAA51-A22E-95FB-0E1D-58EFE1555F9B}"/>
                </a:ext>
              </a:extLst>
            </p:cNvPr>
            <p:cNvSpPr/>
            <p:nvPr/>
          </p:nvSpPr>
          <p:spPr>
            <a:xfrm flipV="1">
              <a:off x="1949626" y="2925655"/>
              <a:ext cx="2058159" cy="184876"/>
            </a:xfrm>
            <a:prstGeom prst="trapezoid">
              <a:avLst>
                <a:gd name="adj" fmla="val 85000"/>
              </a:avLst>
            </a:prstGeom>
            <a:solidFill>
              <a:srgbClr val="00206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E5AB93B5-B9BA-A0B7-EFE5-685661F17B6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6416" y="1527845"/>
              <a:ext cx="4723045" cy="4071593"/>
            </a:xfrm>
            <a:prstGeom prst="triangle">
              <a:avLst/>
            </a:prstGeom>
            <a:solidFill>
              <a:srgbClr val="1B98D1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5D2E677B-2787-7496-E80A-65099C57E92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49625" y="1161557"/>
              <a:ext cx="2058160" cy="1774277"/>
            </a:xfrm>
            <a:prstGeom prst="triangle">
              <a:avLst/>
            </a:prstGeom>
            <a:solidFill>
              <a:srgbClr val="00206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15" name="Trapezoid 14">
              <a:extLst>
                <a:ext uri="{FF2B5EF4-FFF2-40B4-BE49-F238E27FC236}">
                  <a16:creationId xmlns:a16="http://schemas.microsoft.com/office/drawing/2014/main" id="{2B2BB792-1ED8-91CD-D399-08F79003305A}"/>
                </a:ext>
              </a:extLst>
            </p:cNvPr>
            <p:cNvSpPr/>
            <p:nvPr/>
          </p:nvSpPr>
          <p:spPr>
            <a:xfrm>
              <a:off x="88449" y="4739433"/>
              <a:ext cx="5672066" cy="1713029"/>
            </a:xfrm>
            <a:prstGeom prst="trapezoid">
              <a:avLst>
                <a:gd name="adj" fmla="val 57441"/>
              </a:avLst>
            </a:prstGeom>
            <a:solidFill>
              <a:srgbClr val="00206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16" name="Trapezoid 15">
              <a:extLst>
                <a:ext uri="{FF2B5EF4-FFF2-40B4-BE49-F238E27FC236}">
                  <a16:creationId xmlns:a16="http://schemas.microsoft.com/office/drawing/2014/main" id="{C447044E-6D8A-7B21-1966-A2B30B104925}"/>
                </a:ext>
              </a:extLst>
            </p:cNvPr>
            <p:cNvSpPr/>
            <p:nvPr/>
          </p:nvSpPr>
          <p:spPr>
            <a:xfrm>
              <a:off x="1060873" y="3103252"/>
              <a:ext cx="3862190" cy="1424886"/>
            </a:xfrm>
            <a:prstGeom prst="trapezoid">
              <a:avLst>
                <a:gd name="adj" fmla="val 57441"/>
              </a:avLst>
            </a:prstGeom>
            <a:solidFill>
              <a:srgbClr val="FFFFFF">
                <a:lumMod val="5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EE4772F-CA6C-92D9-0185-1F25B2461419}"/>
                </a:ext>
              </a:extLst>
            </p:cNvPr>
            <p:cNvSpPr txBox="1"/>
            <p:nvPr/>
          </p:nvSpPr>
          <p:spPr>
            <a:xfrm>
              <a:off x="2293726" y="1867607"/>
              <a:ext cx="133986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1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Define Governance principles and Strategy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68901F7-B85C-0A91-CEEA-95E9D29BF9E3}"/>
                </a:ext>
              </a:extLst>
            </p:cNvPr>
            <p:cNvSpPr txBox="1"/>
            <p:nvPr/>
          </p:nvSpPr>
          <p:spPr>
            <a:xfrm>
              <a:off x="1426295" y="3448384"/>
              <a:ext cx="1157136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1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Define Governance Roles &amp; Ownership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06C94B5-64A6-E392-9473-9C39FC0DE86C}"/>
                </a:ext>
              </a:extLst>
            </p:cNvPr>
            <p:cNvSpPr txBox="1"/>
            <p:nvPr/>
          </p:nvSpPr>
          <p:spPr>
            <a:xfrm>
              <a:off x="2458118" y="3360294"/>
              <a:ext cx="117547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1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Establish Agent Registry &amp;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1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Authorization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9C04277-FAB6-2D48-398C-3DD2DBF7403B}"/>
                </a:ext>
              </a:extLst>
            </p:cNvPr>
            <p:cNvSpPr txBox="1"/>
            <p:nvPr/>
          </p:nvSpPr>
          <p:spPr>
            <a:xfrm>
              <a:off x="3465511" y="3369283"/>
              <a:ext cx="107977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1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Define the Agent Lifecycle</a:t>
              </a: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4F1A1CE-D66F-366B-799D-3D8CBCD009C7}"/>
                </a:ext>
              </a:extLst>
            </p:cNvPr>
            <p:cNvCxnSpPr/>
            <p:nvPr/>
          </p:nvCxnSpPr>
          <p:spPr>
            <a:xfrm>
              <a:off x="2506065" y="3110531"/>
              <a:ext cx="0" cy="1417607"/>
            </a:xfrm>
            <a:prstGeom prst="line">
              <a:avLst/>
            </a:prstGeom>
            <a:noFill/>
            <a:ln w="63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38E78D1-4870-DA0B-1EB4-BF27E5EFB8F8}"/>
                </a:ext>
              </a:extLst>
            </p:cNvPr>
            <p:cNvCxnSpPr/>
            <p:nvPr/>
          </p:nvCxnSpPr>
          <p:spPr>
            <a:xfrm>
              <a:off x="3531853" y="3097166"/>
              <a:ext cx="0" cy="1417607"/>
            </a:xfrm>
            <a:prstGeom prst="line">
              <a:avLst/>
            </a:prstGeom>
            <a:noFill/>
            <a:ln w="63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A4DEE5F-BC23-2E9C-6A5C-EEB9A7FE1389}"/>
                </a:ext>
              </a:extLst>
            </p:cNvPr>
            <p:cNvSpPr txBox="1"/>
            <p:nvPr/>
          </p:nvSpPr>
          <p:spPr>
            <a:xfrm>
              <a:off x="620157" y="5195904"/>
              <a:ext cx="1079770" cy="76944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lvl="0" algn="ctr">
                <a:defRPr/>
              </a:pPr>
              <a:r>
                <a:rPr lang="en-IN" sz="1100" b="1" kern="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hlinkClick r:id="rId2" action="ppaction://hlinksldjump"/>
                </a:rPr>
                <a:t>Implement Agent Security Controls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D9AB7A7-9DBC-2208-649B-1A5E5455F61E}"/>
                </a:ext>
              </a:extLst>
            </p:cNvPr>
            <p:cNvSpPr txBox="1"/>
            <p:nvPr/>
          </p:nvSpPr>
          <p:spPr>
            <a:xfrm>
              <a:off x="1789048" y="5195904"/>
              <a:ext cx="107977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1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Govern Models &amp; Evaluations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2AF19ED-9B5A-0EA8-CE84-1DEA2E18A05E}"/>
                </a:ext>
              </a:extLst>
            </p:cNvPr>
            <p:cNvSpPr txBox="1"/>
            <p:nvPr/>
          </p:nvSpPr>
          <p:spPr>
            <a:xfrm>
              <a:off x="2951494" y="5180853"/>
              <a:ext cx="1335851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1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Capture End-to-End Lineage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0DFB606-CB9A-2BD3-71A4-0B35AAA975BE}"/>
                </a:ext>
              </a:extLst>
            </p:cNvPr>
            <p:cNvSpPr txBox="1"/>
            <p:nvPr/>
          </p:nvSpPr>
          <p:spPr>
            <a:xfrm>
              <a:off x="4144241" y="5176871"/>
              <a:ext cx="107977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1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Monitor Agent Performance &amp; Quality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7EA35A8-A44D-E206-D6C6-701A4BE53646}"/>
                </a:ext>
              </a:extLst>
            </p:cNvPr>
            <p:cNvCxnSpPr>
              <a:cxnSpLocks/>
            </p:cNvCxnSpPr>
            <p:nvPr/>
          </p:nvCxnSpPr>
          <p:spPr>
            <a:xfrm>
              <a:off x="1778359" y="4757103"/>
              <a:ext cx="10689" cy="1693270"/>
            </a:xfrm>
            <a:prstGeom prst="line">
              <a:avLst/>
            </a:prstGeom>
            <a:noFill/>
            <a:ln w="63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8294AD3-B44F-212B-D348-D7D17DC0CEBF}"/>
                </a:ext>
              </a:extLst>
            </p:cNvPr>
            <p:cNvCxnSpPr>
              <a:cxnSpLocks/>
            </p:cNvCxnSpPr>
            <p:nvPr/>
          </p:nvCxnSpPr>
          <p:spPr>
            <a:xfrm>
              <a:off x="2868818" y="4749824"/>
              <a:ext cx="0" cy="1594199"/>
            </a:xfrm>
            <a:prstGeom prst="line">
              <a:avLst/>
            </a:prstGeom>
            <a:noFill/>
            <a:ln w="63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47C9DDD-402E-7000-4FF1-FDDE7A8C7808}"/>
                </a:ext>
              </a:extLst>
            </p:cNvPr>
            <p:cNvCxnSpPr>
              <a:cxnSpLocks/>
            </p:cNvCxnSpPr>
            <p:nvPr/>
          </p:nvCxnSpPr>
          <p:spPr>
            <a:xfrm>
              <a:off x="4230535" y="4749823"/>
              <a:ext cx="0" cy="1700550"/>
            </a:xfrm>
            <a:prstGeom prst="line">
              <a:avLst/>
            </a:prstGeom>
            <a:noFill/>
            <a:ln w="63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</p:grpSp>
      <p:sp>
        <p:nvSpPr>
          <p:cNvPr id="36" name="Heptagon 35">
            <a:extLst>
              <a:ext uri="{FF2B5EF4-FFF2-40B4-BE49-F238E27FC236}">
                <a16:creationId xmlns:a16="http://schemas.microsoft.com/office/drawing/2014/main" id="{6B31AB04-3F14-0131-A67B-41404B340F37}"/>
              </a:ext>
            </a:extLst>
          </p:cNvPr>
          <p:cNvSpPr/>
          <p:nvPr/>
        </p:nvSpPr>
        <p:spPr>
          <a:xfrm>
            <a:off x="3461411" y="1726105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7" name="Heptagon 36">
            <a:extLst>
              <a:ext uri="{FF2B5EF4-FFF2-40B4-BE49-F238E27FC236}">
                <a16:creationId xmlns:a16="http://schemas.microsoft.com/office/drawing/2014/main" id="{EAAEF271-4056-45F0-0A29-C8A0ACBBC85D}"/>
              </a:ext>
            </a:extLst>
          </p:cNvPr>
          <p:cNvSpPr/>
          <p:nvPr/>
        </p:nvSpPr>
        <p:spPr>
          <a:xfrm>
            <a:off x="2581600" y="3382623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8" name="Heptagon 37">
            <a:extLst>
              <a:ext uri="{FF2B5EF4-FFF2-40B4-BE49-F238E27FC236}">
                <a16:creationId xmlns:a16="http://schemas.microsoft.com/office/drawing/2014/main" id="{23B17CD4-CD3A-68D5-8F5D-BFEFEF97081B}"/>
              </a:ext>
            </a:extLst>
          </p:cNvPr>
          <p:cNvSpPr/>
          <p:nvPr/>
        </p:nvSpPr>
        <p:spPr>
          <a:xfrm>
            <a:off x="3511377" y="3390245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39" name="Heptagon 38">
            <a:extLst>
              <a:ext uri="{FF2B5EF4-FFF2-40B4-BE49-F238E27FC236}">
                <a16:creationId xmlns:a16="http://schemas.microsoft.com/office/drawing/2014/main" id="{1C14DFFE-E72E-7654-2AC5-E893CC5BFF89}"/>
              </a:ext>
            </a:extLst>
          </p:cNvPr>
          <p:cNvSpPr/>
          <p:nvPr/>
        </p:nvSpPr>
        <p:spPr>
          <a:xfrm>
            <a:off x="4396319" y="3386501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40" name="Heptagon 39">
            <a:extLst>
              <a:ext uri="{FF2B5EF4-FFF2-40B4-BE49-F238E27FC236}">
                <a16:creationId xmlns:a16="http://schemas.microsoft.com/office/drawing/2014/main" id="{30612FB6-0FD3-1D03-07E0-43257B1E6911}"/>
              </a:ext>
            </a:extLst>
          </p:cNvPr>
          <p:cNvSpPr/>
          <p:nvPr/>
        </p:nvSpPr>
        <p:spPr>
          <a:xfrm>
            <a:off x="1723307" y="5033435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</a:t>
            </a:r>
          </a:p>
        </p:txBody>
      </p:sp>
      <p:sp>
        <p:nvSpPr>
          <p:cNvPr id="41" name="Heptagon 40">
            <a:extLst>
              <a:ext uri="{FF2B5EF4-FFF2-40B4-BE49-F238E27FC236}">
                <a16:creationId xmlns:a16="http://schemas.microsoft.com/office/drawing/2014/main" id="{4D079322-8F2D-3BD0-5D1A-40DB3DACEB3E}"/>
              </a:ext>
            </a:extLst>
          </p:cNvPr>
          <p:cNvSpPr/>
          <p:nvPr/>
        </p:nvSpPr>
        <p:spPr>
          <a:xfrm>
            <a:off x="2819109" y="5059621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42" name="Heptagon 41">
            <a:extLst>
              <a:ext uri="{FF2B5EF4-FFF2-40B4-BE49-F238E27FC236}">
                <a16:creationId xmlns:a16="http://schemas.microsoft.com/office/drawing/2014/main" id="{C06E2D3C-90F8-D80D-6BAE-F196B5E48B2E}"/>
              </a:ext>
            </a:extLst>
          </p:cNvPr>
          <p:cNvSpPr/>
          <p:nvPr/>
        </p:nvSpPr>
        <p:spPr>
          <a:xfrm>
            <a:off x="4006285" y="5039271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</a:t>
            </a:r>
          </a:p>
        </p:txBody>
      </p:sp>
      <p:sp>
        <p:nvSpPr>
          <p:cNvPr id="43" name="Heptagon 42">
            <a:extLst>
              <a:ext uri="{FF2B5EF4-FFF2-40B4-BE49-F238E27FC236}">
                <a16:creationId xmlns:a16="http://schemas.microsoft.com/office/drawing/2014/main" id="{804D6325-7082-AF9A-7883-8941C830D32F}"/>
              </a:ext>
            </a:extLst>
          </p:cNvPr>
          <p:cNvSpPr/>
          <p:nvPr/>
        </p:nvSpPr>
        <p:spPr>
          <a:xfrm>
            <a:off x="5084172" y="5057160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0705E77-5E85-C8F3-C09B-5D6A12F0404C}"/>
              </a:ext>
            </a:extLst>
          </p:cNvPr>
          <p:cNvSpPr/>
          <p:nvPr/>
        </p:nvSpPr>
        <p:spPr>
          <a:xfrm>
            <a:off x="10428324" y="1601459"/>
            <a:ext cx="1042736" cy="1386840"/>
          </a:xfrm>
          <a:prstGeom prst="rect">
            <a:avLst/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45" name="Heptagon 44">
            <a:extLst>
              <a:ext uri="{FF2B5EF4-FFF2-40B4-BE49-F238E27FC236}">
                <a16:creationId xmlns:a16="http://schemas.microsoft.com/office/drawing/2014/main" id="{E5FBA1D5-0EA1-D791-1F03-E3FEEC8D1391}"/>
              </a:ext>
            </a:extLst>
          </p:cNvPr>
          <p:cNvSpPr/>
          <p:nvPr/>
        </p:nvSpPr>
        <p:spPr>
          <a:xfrm>
            <a:off x="10852973" y="2113791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83F9660-4938-8930-F824-1B5070BE65FF}"/>
              </a:ext>
            </a:extLst>
          </p:cNvPr>
          <p:cNvSpPr txBox="1"/>
          <p:nvPr/>
        </p:nvSpPr>
        <p:spPr>
          <a:xfrm>
            <a:off x="5339333" y="1718086"/>
            <a:ext cx="4664341" cy="12772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N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Define Governance </a:t>
            </a:r>
            <a:r>
              <a:rPr lang="en-IN" sz="11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Principles &amp; Strategy anchored on</a:t>
            </a:r>
            <a:r>
              <a:rPr lang="en-IN" sz="1100">
                <a:solidFill>
                  <a:srgbClr val="000000"/>
                </a:solidFill>
                <a:latin typeface="Open Sans"/>
                <a:ea typeface="Open Sans"/>
                <a:cs typeface="Open Sans"/>
                <a:hlinkClick r:id="" action="ppaction://noaction"/>
              </a:rPr>
              <a:t> </a:t>
            </a:r>
            <a:r>
              <a:rPr lang="en-IN" sz="1100">
                <a:solidFill>
                  <a:srgbClr val="000000"/>
                </a:solidFill>
                <a:latin typeface="Open Sans"/>
                <a:ea typeface="Open Sans"/>
                <a:cs typeface="Open Sans"/>
                <a:hlinkClick r:id="rId3" action="ppaction://hlinksldjump"/>
              </a:rPr>
              <a:t>Responsible AI</a:t>
            </a:r>
            <a:r>
              <a:rPr lang="en-IN" sz="11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and Regulatory Compliance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IN" sz="11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Define Governance goals and </a:t>
            </a:r>
            <a:r>
              <a:rPr lang="en-IN" sz="1100" b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align to Org Goals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N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Establish – Strategic, Tactical and Operational metrics for </a:t>
            </a:r>
            <a:r>
              <a:rPr kumimoji="0" lang="en-IN" sz="11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continuous monitoring and mitigation </a:t>
            </a:r>
            <a:endParaRPr lang="en-IN" sz="11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N" sz="11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Communication</a:t>
            </a:r>
            <a:r>
              <a:rPr kumimoji="0" lang="en-IN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plan to communicate the risk of ungoverned agents, and the upside of governed ones, as adoption scales.</a:t>
            </a:r>
            <a:endParaRPr lang="en-IN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F624822-CBA2-8882-793C-2C87B7725177}"/>
              </a:ext>
            </a:extLst>
          </p:cNvPr>
          <p:cNvSpPr/>
          <p:nvPr/>
        </p:nvSpPr>
        <p:spPr>
          <a:xfrm>
            <a:off x="10451743" y="3366718"/>
            <a:ext cx="1042736" cy="370053"/>
          </a:xfrm>
          <a:prstGeom prst="rect">
            <a:avLst/>
          </a:prstGeom>
          <a:solidFill>
            <a:srgbClr val="7F7F7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49" name="Heptagon 48">
            <a:extLst>
              <a:ext uri="{FF2B5EF4-FFF2-40B4-BE49-F238E27FC236}">
                <a16:creationId xmlns:a16="http://schemas.microsoft.com/office/drawing/2014/main" id="{DD8FFEC2-82ED-86A7-9E86-9A86CE06468D}"/>
              </a:ext>
            </a:extLst>
          </p:cNvPr>
          <p:cNvSpPr/>
          <p:nvPr/>
        </p:nvSpPr>
        <p:spPr>
          <a:xfrm>
            <a:off x="10876391" y="3405378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C842AFD-CD22-6F5F-34A2-310ADEA8FBEA}"/>
              </a:ext>
            </a:extLst>
          </p:cNvPr>
          <p:cNvSpPr/>
          <p:nvPr/>
        </p:nvSpPr>
        <p:spPr>
          <a:xfrm>
            <a:off x="10451743" y="3877366"/>
            <a:ext cx="1042736" cy="370053"/>
          </a:xfrm>
          <a:prstGeom prst="rect">
            <a:avLst/>
          </a:prstGeom>
          <a:solidFill>
            <a:srgbClr val="7F7F7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51" name="Heptagon 50">
            <a:extLst>
              <a:ext uri="{FF2B5EF4-FFF2-40B4-BE49-F238E27FC236}">
                <a16:creationId xmlns:a16="http://schemas.microsoft.com/office/drawing/2014/main" id="{9410F6EE-2EF5-C018-3F1C-26DF3663FAC7}"/>
              </a:ext>
            </a:extLst>
          </p:cNvPr>
          <p:cNvSpPr/>
          <p:nvPr/>
        </p:nvSpPr>
        <p:spPr>
          <a:xfrm>
            <a:off x="10876392" y="3915549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95475F21-4E4A-7FFD-F7BC-4E2733FF3920}"/>
              </a:ext>
            </a:extLst>
          </p:cNvPr>
          <p:cNvSpPr/>
          <p:nvPr/>
        </p:nvSpPr>
        <p:spPr>
          <a:xfrm>
            <a:off x="10453304" y="4366761"/>
            <a:ext cx="1042736" cy="370053"/>
          </a:xfrm>
          <a:prstGeom prst="rect">
            <a:avLst/>
          </a:prstGeom>
          <a:solidFill>
            <a:srgbClr val="7F7F7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53" name="Heptagon 52">
            <a:extLst>
              <a:ext uri="{FF2B5EF4-FFF2-40B4-BE49-F238E27FC236}">
                <a16:creationId xmlns:a16="http://schemas.microsoft.com/office/drawing/2014/main" id="{D22F4A6E-515A-0B8D-1D4E-4D8E144DA212}"/>
              </a:ext>
            </a:extLst>
          </p:cNvPr>
          <p:cNvSpPr/>
          <p:nvPr/>
        </p:nvSpPr>
        <p:spPr>
          <a:xfrm>
            <a:off x="10884418" y="4426915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4900983-5A69-4200-1C78-FB07D7CFBA8D}"/>
              </a:ext>
            </a:extLst>
          </p:cNvPr>
          <p:cNvSpPr txBox="1"/>
          <p:nvPr/>
        </p:nvSpPr>
        <p:spPr>
          <a:xfrm>
            <a:off x="4820116" y="3350656"/>
            <a:ext cx="5631624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IN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Form an executive Steering Committee and </a:t>
            </a:r>
            <a:r>
              <a:rPr lang="en-IN" sz="11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AI Governance</a:t>
            </a:r>
            <a:r>
              <a:rPr kumimoji="0" lang="en-IN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Council. Name an accountable owner for every agent</a:t>
            </a:r>
            <a:r>
              <a:rPr lang="en-IN" sz="11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. Invest in </a:t>
            </a:r>
            <a:r>
              <a:rPr lang="en-IN" sz="1100" b="1">
                <a:solidFill>
                  <a:srgbClr val="000000"/>
                </a:solidFill>
                <a:latin typeface="Open Sans"/>
                <a:ea typeface="Open Sans"/>
                <a:cs typeface="Open Sans"/>
                <a:hlinkClick r:id="rId4" action="ppaction://hlinksldjump"/>
              </a:rPr>
              <a:t>AI Literacy</a:t>
            </a:r>
            <a:endParaRPr kumimoji="0" lang="en-IN" sz="11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hlinkClick r:id="rId4" action="ppaction://hlinksldjump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50E51DB-274A-B745-DCF7-D79ABA48ADF3}"/>
              </a:ext>
            </a:extLst>
          </p:cNvPr>
          <p:cNvSpPr txBox="1"/>
          <p:nvPr/>
        </p:nvSpPr>
        <p:spPr>
          <a:xfrm>
            <a:off x="5117425" y="3855366"/>
            <a:ext cx="53108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Track every agent as an asset. Log what it can access, and require sign-off before production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A4AAD9D-3579-6052-A86E-7C1E61B69037}"/>
              </a:ext>
            </a:extLst>
          </p:cNvPr>
          <p:cNvSpPr txBox="1"/>
          <p:nvPr/>
        </p:nvSpPr>
        <p:spPr>
          <a:xfrm>
            <a:off x="5455853" y="4325473"/>
            <a:ext cx="4995890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IN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Define the stages every agent moves through </a:t>
            </a:r>
            <a:r>
              <a:rPr lang="en-IN" sz="11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- </a:t>
            </a:r>
            <a:r>
              <a:rPr kumimoji="0" lang="en-IN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design, pilot, approval, retirement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A3832FA9-3FF5-6459-4029-2804079F4EF8}"/>
              </a:ext>
            </a:extLst>
          </p:cNvPr>
          <p:cNvSpPr/>
          <p:nvPr/>
        </p:nvSpPr>
        <p:spPr>
          <a:xfrm>
            <a:off x="10473560" y="5006489"/>
            <a:ext cx="1042736" cy="370053"/>
          </a:xfrm>
          <a:prstGeom prst="rect">
            <a:avLst/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D74F59BE-AF3F-2358-25D4-210958BCC7C4}"/>
              </a:ext>
            </a:extLst>
          </p:cNvPr>
          <p:cNvSpPr/>
          <p:nvPr/>
        </p:nvSpPr>
        <p:spPr>
          <a:xfrm>
            <a:off x="10473729" y="5441560"/>
            <a:ext cx="1042736" cy="370053"/>
          </a:xfrm>
          <a:prstGeom prst="rect">
            <a:avLst/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8E7F92B-27DF-6B02-90F9-5C545E678EAF}"/>
              </a:ext>
            </a:extLst>
          </p:cNvPr>
          <p:cNvSpPr/>
          <p:nvPr/>
        </p:nvSpPr>
        <p:spPr>
          <a:xfrm>
            <a:off x="10476000" y="5867416"/>
            <a:ext cx="1042736" cy="370053"/>
          </a:xfrm>
          <a:prstGeom prst="rect">
            <a:avLst/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94F247B9-D624-A545-ED9E-83539F79DF25}"/>
              </a:ext>
            </a:extLst>
          </p:cNvPr>
          <p:cNvSpPr/>
          <p:nvPr/>
        </p:nvSpPr>
        <p:spPr>
          <a:xfrm>
            <a:off x="10479423" y="6326504"/>
            <a:ext cx="1042736" cy="370053"/>
          </a:xfrm>
          <a:prstGeom prst="rect">
            <a:avLst/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61" name="Heptagon 60">
            <a:extLst>
              <a:ext uri="{FF2B5EF4-FFF2-40B4-BE49-F238E27FC236}">
                <a16:creationId xmlns:a16="http://schemas.microsoft.com/office/drawing/2014/main" id="{0BC5CCBC-594E-2A6C-AF6B-6C546704415F}"/>
              </a:ext>
            </a:extLst>
          </p:cNvPr>
          <p:cNvSpPr/>
          <p:nvPr/>
        </p:nvSpPr>
        <p:spPr>
          <a:xfrm>
            <a:off x="10876391" y="5068618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</a:t>
            </a:r>
          </a:p>
        </p:txBody>
      </p:sp>
      <p:sp>
        <p:nvSpPr>
          <p:cNvPr id="62" name="Heptagon 61">
            <a:extLst>
              <a:ext uri="{FF2B5EF4-FFF2-40B4-BE49-F238E27FC236}">
                <a16:creationId xmlns:a16="http://schemas.microsoft.com/office/drawing/2014/main" id="{E56D388A-1EFB-4C28-9A26-9A5D88DD2063}"/>
              </a:ext>
            </a:extLst>
          </p:cNvPr>
          <p:cNvSpPr/>
          <p:nvPr/>
        </p:nvSpPr>
        <p:spPr>
          <a:xfrm>
            <a:off x="10860180" y="5494722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63" name="Heptagon 62">
            <a:extLst>
              <a:ext uri="{FF2B5EF4-FFF2-40B4-BE49-F238E27FC236}">
                <a16:creationId xmlns:a16="http://schemas.microsoft.com/office/drawing/2014/main" id="{6C48368D-4086-160A-BA55-C6EAA116A534}"/>
              </a:ext>
            </a:extLst>
          </p:cNvPr>
          <p:cNvSpPr/>
          <p:nvPr/>
        </p:nvSpPr>
        <p:spPr>
          <a:xfrm>
            <a:off x="10884418" y="5930162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</a:t>
            </a:r>
          </a:p>
        </p:txBody>
      </p:sp>
      <p:sp>
        <p:nvSpPr>
          <p:cNvPr id="64" name="Heptagon 63">
            <a:extLst>
              <a:ext uri="{FF2B5EF4-FFF2-40B4-BE49-F238E27FC236}">
                <a16:creationId xmlns:a16="http://schemas.microsoft.com/office/drawing/2014/main" id="{DD77756E-A539-90B3-02A4-94BC96AAB7E1}"/>
              </a:ext>
            </a:extLst>
          </p:cNvPr>
          <p:cNvSpPr/>
          <p:nvPr/>
        </p:nvSpPr>
        <p:spPr>
          <a:xfrm>
            <a:off x="10876706" y="6380118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534C29A-92FD-BC35-61EF-168DD1AF8026}"/>
              </a:ext>
            </a:extLst>
          </p:cNvPr>
          <p:cNvSpPr txBox="1"/>
          <p:nvPr/>
        </p:nvSpPr>
        <p:spPr>
          <a:xfrm>
            <a:off x="5514418" y="4982612"/>
            <a:ext cx="49958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Implement Dedicated Agent Identities, Least-privilege execution,  Restricted Access Controls, Agent Registry &amp; Agent Kill Switch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3E7640C-1245-4F8B-50BC-202D00313107}"/>
              </a:ext>
            </a:extLst>
          </p:cNvPr>
          <p:cNvSpPr txBox="1"/>
          <p:nvPr/>
        </p:nvSpPr>
        <p:spPr>
          <a:xfrm>
            <a:off x="5785553" y="5414735"/>
            <a:ext cx="4611779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1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Version every model and prompt change; evaluate quality, safety, and drift before deployment</a:t>
            </a:r>
            <a:endParaRPr kumimoji="0" lang="en-IN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D2655897-3C9A-AED6-42AA-5D5650A273F2}"/>
              </a:ext>
            </a:extLst>
          </p:cNvPr>
          <p:cNvSpPr txBox="1"/>
          <p:nvPr/>
        </p:nvSpPr>
        <p:spPr>
          <a:xfrm>
            <a:off x="6020349" y="5858371"/>
            <a:ext cx="4559382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en-IN" sz="1200"/>
              <a:t>Maintain end-to-end lineage for audit readiness, regulatory reporting, and root-cause investigation of non-compliant outputs.</a:t>
            </a:r>
            <a:endParaRPr lang="en-I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28D9EE4-8747-6B6E-BFF7-F0814CD281CF}"/>
              </a:ext>
            </a:extLst>
          </p:cNvPr>
          <p:cNvSpPr txBox="1"/>
          <p:nvPr/>
        </p:nvSpPr>
        <p:spPr>
          <a:xfrm>
            <a:off x="6347410" y="6283238"/>
            <a:ext cx="44079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Define SLAs for agent accuracy and safety, monitor drift and task success, and remediate underperforming agents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62FBA60-0C5E-FF6C-F69F-D8EA8559B31A}"/>
              </a:ext>
            </a:extLst>
          </p:cNvPr>
          <p:cNvSpPr/>
          <p:nvPr/>
        </p:nvSpPr>
        <p:spPr>
          <a:xfrm rot="1791911">
            <a:off x="2368091" y="1093492"/>
            <a:ext cx="189811" cy="3895065"/>
          </a:xfrm>
          <a:prstGeom prst="rect">
            <a:avLst/>
          </a:prstGeom>
          <a:solidFill>
            <a:srgbClr val="182C6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People and Processes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CAF76FA2-D3D2-84E0-BFC4-9AD7A27EF13B}"/>
              </a:ext>
            </a:extLst>
          </p:cNvPr>
          <p:cNvSpPr/>
          <p:nvPr/>
        </p:nvSpPr>
        <p:spPr>
          <a:xfrm rot="1791911">
            <a:off x="818283" y="4721344"/>
            <a:ext cx="235455" cy="2006424"/>
          </a:xfrm>
          <a:prstGeom prst="rect">
            <a:avLst/>
          </a:prstGeom>
          <a:solidFill>
            <a:srgbClr val="182C6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Technology</a:t>
            </a: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36E98669-2743-27B8-3E3D-238BF6E20550}"/>
              </a:ext>
            </a:extLst>
          </p:cNvPr>
          <p:cNvCxnSpPr/>
          <p:nvPr/>
        </p:nvCxnSpPr>
        <p:spPr>
          <a:xfrm flipV="1">
            <a:off x="418946" y="1304866"/>
            <a:ext cx="2765385" cy="4718353"/>
          </a:xfrm>
          <a:prstGeom prst="straightConnector1">
            <a:avLst/>
          </a:prstGeom>
          <a:noFill/>
          <a:ln w="76200" cap="flat" cmpd="sng" algn="ctr">
            <a:solidFill>
              <a:srgbClr val="FF7E00"/>
            </a:solidFill>
            <a:prstDash val="solid"/>
            <a:miter lim="800000"/>
            <a:headEnd type="triangle"/>
            <a:tailEnd type="triangle"/>
          </a:ln>
          <a:effectLst/>
        </p:spPr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6AE3A58D-51CE-6B17-775E-67FBC798D469}"/>
              </a:ext>
            </a:extLst>
          </p:cNvPr>
          <p:cNvSpPr txBox="1"/>
          <p:nvPr/>
        </p:nvSpPr>
        <p:spPr>
          <a:xfrm rot="18028595">
            <a:off x="406966" y="3349896"/>
            <a:ext cx="25781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Continuous Improvement and Monitoring</a:t>
            </a:r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EAE72EE8-0C1B-5AF0-35CF-48D829428483}"/>
              </a:ext>
            </a:extLst>
          </p:cNvPr>
          <p:cNvGrpSpPr/>
          <p:nvPr/>
        </p:nvGrpSpPr>
        <p:grpSpPr>
          <a:xfrm>
            <a:off x="0" y="0"/>
            <a:ext cx="45719" cy="6871644"/>
            <a:chOff x="-2140" y="0"/>
            <a:chExt cx="127247" cy="6858000"/>
          </a:xfrm>
        </p:grpSpPr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9BB7AB17-1C1B-0841-1768-FECBA57493AF}"/>
                </a:ext>
              </a:extLst>
            </p:cNvPr>
            <p:cNvSpPr/>
            <p:nvPr/>
          </p:nvSpPr>
          <p:spPr>
            <a:xfrm>
              <a:off x="-1" y="0"/>
              <a:ext cx="125108" cy="3429000"/>
            </a:xfrm>
            <a:prstGeom prst="rect">
              <a:avLst/>
            </a:prstGeom>
            <a:solidFill>
              <a:srgbClr val="ED7D31"/>
            </a:solidFill>
            <a:ln w="1079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E2E81D10-4372-86A6-EA3E-00D33DD443A1}"/>
                </a:ext>
              </a:extLst>
            </p:cNvPr>
            <p:cNvSpPr/>
            <p:nvPr/>
          </p:nvSpPr>
          <p:spPr>
            <a:xfrm>
              <a:off x="-2140" y="3428999"/>
              <a:ext cx="125108" cy="3429001"/>
            </a:xfrm>
            <a:prstGeom prst="rect">
              <a:avLst/>
            </a:prstGeom>
            <a:solidFill>
              <a:srgbClr val="182C61"/>
            </a:solidFill>
            <a:ln w="1079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sp>
        <p:nvSpPr>
          <p:cNvPr id="77" name="Text 1">
            <a:extLst>
              <a:ext uri="{FF2B5EF4-FFF2-40B4-BE49-F238E27FC236}">
                <a16:creationId xmlns:a16="http://schemas.microsoft.com/office/drawing/2014/main" id="{914145F7-700A-A664-CAB6-E4C45868D4BC}"/>
              </a:ext>
            </a:extLst>
          </p:cNvPr>
          <p:cNvSpPr txBox="1"/>
          <p:nvPr/>
        </p:nvSpPr>
        <p:spPr>
          <a:xfrm>
            <a:off x="459938" y="290953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b="1" kern="0" spc="20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SECTION 03 · GOVERNANCE FRAMEWORK &amp; MATURITY</a:t>
            </a:r>
            <a:endParaRPr lang="en-US" sz="13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044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4" name="Text 2"/>
          <p:cNvSpPr txBox="1"/>
          <p:nvPr/>
        </p:nvSpPr>
        <p:spPr>
          <a:xfrm>
            <a:off x="548640" y="563753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1E2761"/>
                </a:solidFill>
                <a:latin typeface="Montserrat" pitchFamily="2" charset="0"/>
                <a:ea typeface="Cambria" pitchFamily="34" charset="-122"/>
                <a:cs typeface="Cambria" pitchFamily="34" charset="-120"/>
              </a:rPr>
              <a:t>Governance isn't one-size-fits-all</a:t>
            </a:r>
            <a:endParaRPr lang="en-US" sz="2400">
              <a:latin typeface="Montserrat" pitchFamily="2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822960" y="1965960"/>
            <a:ext cx="3291840" cy="3200400"/>
          </a:xfrm>
          <a:prstGeom prst="roundRect">
            <a:avLst>
              <a:gd name="adj" fmla="val 2286"/>
            </a:avLst>
          </a:prstGeom>
          <a:solidFill>
            <a:srgbClr val="EEF2FB"/>
          </a:solidFill>
          <a:ln/>
          <a:effectLst>
            <a:outerShdw blurRad="76200" dist="25400" dir="5400000" algn="bl" rotWithShape="0">
              <a:srgbClr val="9AA3C7">
                <a:alpha val="25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6" name="Text 4"/>
          <p:cNvSpPr txBox="1"/>
          <p:nvPr/>
        </p:nvSpPr>
        <p:spPr>
          <a:xfrm>
            <a:off x="1097280" y="2958725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Centralized</a:t>
            </a:r>
            <a:endParaRPr lang="en-US" sz="19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1097280" y="3198520"/>
            <a:ext cx="2743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50">
                <a:solidFill>
                  <a:srgbClr val="1B1F3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 owns everything. Consistent and uniform, but slower to respond locally.</a:t>
            </a:r>
            <a:endParaRPr lang="en-US" sz="125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1097280" y="429768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i="1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Best for high-regulation, low-experimentation contexts.</a:t>
            </a:r>
            <a:endParaRPr lang="en-US" sz="115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434840" y="1965960"/>
            <a:ext cx="3291840" cy="3200400"/>
          </a:xfrm>
          <a:prstGeom prst="roundRect">
            <a:avLst>
              <a:gd name="adj" fmla="val 2286"/>
            </a:avLst>
          </a:prstGeom>
          <a:solidFill>
            <a:srgbClr val="EEF2FB"/>
          </a:solidFill>
          <a:ln/>
          <a:effectLst>
            <a:outerShdw blurRad="76200" dist="25400" dir="5400000" algn="bl" rotWithShape="0">
              <a:srgbClr val="9AA3C7">
                <a:alpha val="25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10" name="Text 8"/>
          <p:cNvSpPr txBox="1"/>
          <p:nvPr/>
        </p:nvSpPr>
        <p:spPr>
          <a:xfrm>
            <a:off x="4709160" y="2958725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Federated</a:t>
            </a:r>
            <a:endParaRPr lang="en-US" sz="19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4709160" y="3198520"/>
            <a:ext cx="2743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50">
                <a:solidFill>
                  <a:srgbClr val="1B1F3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Business units run their own agents with top-level coordination. Fast and locally responsive.</a:t>
            </a:r>
            <a:endParaRPr lang="en-US" sz="125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4709160" y="429768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i="1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Risks inconsistency and shadow IT.</a:t>
            </a:r>
            <a:endParaRPr lang="en-US" sz="115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8046720" y="1965960"/>
            <a:ext cx="3291840" cy="3200400"/>
          </a:xfrm>
          <a:prstGeom prst="roundRect">
            <a:avLst>
              <a:gd name="adj" fmla="val 2286"/>
            </a:avLst>
          </a:prstGeom>
          <a:solidFill>
            <a:srgbClr val="1E2761"/>
          </a:solidFill>
          <a:ln/>
          <a:effectLst>
            <a:outerShdw blurRad="76200" dist="25400" dir="5400000" algn="bl" rotWithShape="0">
              <a:srgbClr val="9AA3C7">
                <a:alpha val="25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14" name="Text 12"/>
          <p:cNvSpPr txBox="1"/>
          <p:nvPr/>
        </p:nvSpPr>
        <p:spPr>
          <a:xfrm>
            <a:off x="8321040" y="2982653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Hybrid</a:t>
            </a:r>
            <a:endParaRPr lang="en-US" sz="19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8321040" y="3198520"/>
            <a:ext cx="2743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50">
                <a:solidFill>
                  <a:srgbClr val="CADCF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Central rules for high-risk decisions; federated autonomy for low-risk ones.</a:t>
            </a:r>
            <a:endParaRPr lang="en-US" sz="125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Text 14"/>
          <p:cNvSpPr txBox="1"/>
          <p:nvPr/>
        </p:nvSpPr>
        <p:spPr>
          <a:xfrm>
            <a:off x="8321040" y="429768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i="1">
                <a:solidFill>
                  <a:srgbClr val="AFC0E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most mature organizations end up with.</a:t>
            </a:r>
            <a:endParaRPr lang="en-US" sz="115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5E7B8AF-4827-8AFF-7470-A5A0BB7E1525}"/>
              </a:ext>
            </a:extLst>
          </p:cNvPr>
          <p:cNvGrpSpPr/>
          <p:nvPr/>
        </p:nvGrpSpPr>
        <p:grpSpPr>
          <a:xfrm>
            <a:off x="9274753" y="273850"/>
            <a:ext cx="2512272" cy="430908"/>
            <a:chOff x="952500" y="701344"/>
            <a:chExt cx="3185801" cy="546432"/>
          </a:xfrm>
        </p:grpSpPr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80BD06E3-B72D-FF59-2ADF-D7DDC78C2FD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52500" y="769620"/>
              <a:ext cx="1648970" cy="478156"/>
            </a:xfrm>
            <a:prstGeom prst="rect">
              <a:avLst/>
            </a:prstGeom>
          </p:spPr>
        </p:pic>
        <p:pic>
          <p:nvPicPr>
            <p:cNvPr id="21" name="Image 6" descr="preencoded.png">
              <a:extLst>
                <a:ext uri="{FF2B5EF4-FFF2-40B4-BE49-F238E27FC236}">
                  <a16:creationId xmlns:a16="http://schemas.microsoft.com/office/drawing/2014/main" id="{7546C6B2-7753-8F5F-DA91-CA1EF7AEF3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2853791" y="783909"/>
              <a:ext cx="1284510" cy="449578"/>
            </a:xfrm>
            <a:prstGeom prst="rect">
              <a:avLst/>
            </a:prstGeom>
          </p:spPr>
        </p:pic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5323CCA-CD64-4B57-A577-48CFB75675E1}"/>
                </a:ext>
              </a:extLst>
            </p:cNvPr>
            <p:cNvCxnSpPr/>
            <p:nvPr/>
          </p:nvCxnSpPr>
          <p:spPr>
            <a:xfrm>
              <a:off x="2740530" y="701344"/>
              <a:ext cx="0" cy="54643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330F8120-D0B8-6F0A-F844-082D595C47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3" y="0"/>
            <a:ext cx="166688" cy="6858000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48630A87-2DC5-8CE0-EF7D-FFDFB9FB25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7280" y="2210541"/>
            <a:ext cx="594787" cy="594787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68A9A278-0692-0997-98BE-7B2EE891FB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09160" y="2220853"/>
            <a:ext cx="606751" cy="60675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0380B56-D4F1-3E56-B7DA-D15CB4B00A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57164" y="2283825"/>
            <a:ext cx="674900" cy="67490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BBA5AFAA-B458-1726-7E9E-8B47C58AE9E2}"/>
              </a:ext>
            </a:extLst>
          </p:cNvPr>
          <p:cNvSpPr/>
          <p:nvPr/>
        </p:nvSpPr>
        <p:spPr>
          <a:xfrm>
            <a:off x="548640" y="1231266"/>
            <a:ext cx="2289364" cy="45719"/>
          </a:xfrm>
          <a:prstGeom prst="rect">
            <a:avLst/>
          </a:prstGeom>
          <a:solidFill>
            <a:srgbClr val="E585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Text 1">
            <a:extLst>
              <a:ext uri="{FF2B5EF4-FFF2-40B4-BE49-F238E27FC236}">
                <a16:creationId xmlns:a16="http://schemas.microsoft.com/office/drawing/2014/main" id="{40C03A93-A0FF-36A4-0E74-D89308B23765}"/>
              </a:ext>
            </a:extLst>
          </p:cNvPr>
          <p:cNvSpPr txBox="1"/>
          <p:nvPr/>
        </p:nvSpPr>
        <p:spPr>
          <a:xfrm>
            <a:off x="548640" y="385744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b="1" kern="0" spc="20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SECTION 03 · GOVERNANCE FRAMEWORK &amp; MATURITY</a:t>
            </a:r>
            <a:endParaRPr lang="en-US" sz="13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51461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D9F6E-8166-C438-3400-C12A2405E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938D5D57-6489-8E3D-7B2D-B93DD8964CCC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4EC617FA-11BD-4E9C-EF18-B6AE2B25CA63}"/>
              </a:ext>
            </a:extLst>
          </p:cNvPr>
          <p:cNvSpPr txBox="1"/>
          <p:nvPr/>
        </p:nvSpPr>
        <p:spPr>
          <a:xfrm>
            <a:off x="548640" y="671237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1E2761"/>
                </a:solidFill>
                <a:latin typeface="Montserrat" pitchFamily="2" charset="0"/>
                <a:ea typeface="Cambria" pitchFamily="34" charset="-122"/>
                <a:cs typeface="Cambria" pitchFamily="34" charset="-120"/>
              </a:rPr>
              <a:t>A five-level maturity model for agent governance</a:t>
            </a:r>
            <a:endParaRPr lang="en-US" sz="2400">
              <a:latin typeface="Montserrat" pitchFamily="2" charset="0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5488A881-C7B4-76F9-E1BF-DD874F935CD3}"/>
              </a:ext>
            </a:extLst>
          </p:cNvPr>
          <p:cNvSpPr/>
          <p:nvPr/>
        </p:nvSpPr>
        <p:spPr>
          <a:xfrm>
            <a:off x="548640" y="2103120"/>
            <a:ext cx="1965960" cy="2286000"/>
          </a:xfrm>
          <a:prstGeom prst="roundRect">
            <a:avLst>
              <a:gd name="adj" fmla="val 3721"/>
            </a:avLst>
          </a:prstGeom>
          <a:solidFill>
            <a:srgbClr val="EEF2FB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A3609429-8B4D-E64E-7CD6-4E680C1B2D4B}"/>
              </a:ext>
            </a:extLst>
          </p:cNvPr>
          <p:cNvSpPr txBox="1"/>
          <p:nvPr/>
        </p:nvSpPr>
        <p:spPr>
          <a:xfrm>
            <a:off x="548640" y="2286000"/>
            <a:ext cx="1965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L1</a:t>
            </a:r>
            <a:endParaRPr lang="en-US" sz="2600">
              <a:solidFill>
                <a:schemeClr val="accent2"/>
              </a:solidFill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1A3E48EB-1FE8-AD7B-67D3-A63A9DA4483F}"/>
              </a:ext>
            </a:extLst>
          </p:cNvPr>
          <p:cNvSpPr txBox="1"/>
          <p:nvPr/>
        </p:nvSpPr>
        <p:spPr>
          <a:xfrm>
            <a:off x="548640" y="2880360"/>
            <a:ext cx="1965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Ad-hoc</a:t>
            </a:r>
            <a:endParaRPr lang="en-US" sz="140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3761EA82-5F11-AE69-E7F6-9830B3E52049}"/>
              </a:ext>
            </a:extLst>
          </p:cNvPr>
          <p:cNvSpPr txBox="1"/>
          <p:nvPr/>
        </p:nvSpPr>
        <p:spPr>
          <a:xfrm>
            <a:off x="658368" y="3291840"/>
            <a:ext cx="174650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10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formal governance</a:t>
            </a:r>
            <a:endParaRPr lang="en-US" sz="110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3FFDD844-72F6-1C0E-19DB-4A0873116333}"/>
              </a:ext>
            </a:extLst>
          </p:cNvPr>
          <p:cNvSpPr txBox="1"/>
          <p:nvPr/>
        </p:nvSpPr>
        <p:spPr>
          <a:xfrm>
            <a:off x="2532888" y="2971800"/>
            <a:ext cx="1280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3AF76A15-B509-186A-E398-CF850CF7318D}"/>
              </a:ext>
            </a:extLst>
          </p:cNvPr>
          <p:cNvSpPr/>
          <p:nvPr/>
        </p:nvSpPr>
        <p:spPr>
          <a:xfrm>
            <a:off x="2679192" y="2103120"/>
            <a:ext cx="1965960" cy="2286000"/>
          </a:xfrm>
          <a:prstGeom prst="roundRect">
            <a:avLst>
              <a:gd name="adj" fmla="val 3721"/>
            </a:avLst>
          </a:prstGeom>
          <a:solidFill>
            <a:srgbClr val="EEF2FB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AFF1C42F-3288-C2FF-B930-FB06765C9BAD}"/>
              </a:ext>
            </a:extLst>
          </p:cNvPr>
          <p:cNvSpPr txBox="1"/>
          <p:nvPr/>
        </p:nvSpPr>
        <p:spPr>
          <a:xfrm>
            <a:off x="2679192" y="2286000"/>
            <a:ext cx="1965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L2</a:t>
            </a:r>
            <a:endParaRPr lang="en-US" sz="2600">
              <a:solidFill>
                <a:schemeClr val="accent2"/>
              </a:solidFill>
            </a:endParaRPr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4EAC3B52-780F-C932-7ADA-7EED4BCB99FC}"/>
              </a:ext>
            </a:extLst>
          </p:cNvPr>
          <p:cNvSpPr txBox="1"/>
          <p:nvPr/>
        </p:nvSpPr>
        <p:spPr>
          <a:xfrm>
            <a:off x="2679192" y="2880360"/>
            <a:ext cx="1965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Reactive</a:t>
            </a:r>
            <a:endParaRPr lang="en-US" sz="140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71C9B40C-F4B4-1D73-A4BF-B83F6B68A7C0}"/>
              </a:ext>
            </a:extLst>
          </p:cNvPr>
          <p:cNvSpPr txBox="1"/>
          <p:nvPr/>
        </p:nvSpPr>
        <p:spPr>
          <a:xfrm>
            <a:off x="2788920" y="3291840"/>
            <a:ext cx="174650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10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Basic registry, incident-triggered</a:t>
            </a:r>
            <a:endParaRPr lang="en-US" sz="110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B8EF4429-7F30-5CFC-17F2-95522264EB92}"/>
              </a:ext>
            </a:extLst>
          </p:cNvPr>
          <p:cNvSpPr txBox="1"/>
          <p:nvPr/>
        </p:nvSpPr>
        <p:spPr>
          <a:xfrm>
            <a:off x="4663440" y="2971800"/>
            <a:ext cx="1280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CC38E47A-3B89-78C5-4953-829B9A99D6A1}"/>
              </a:ext>
            </a:extLst>
          </p:cNvPr>
          <p:cNvSpPr/>
          <p:nvPr/>
        </p:nvSpPr>
        <p:spPr>
          <a:xfrm>
            <a:off x="4809744" y="2103120"/>
            <a:ext cx="1965960" cy="2286000"/>
          </a:xfrm>
          <a:prstGeom prst="roundRect">
            <a:avLst>
              <a:gd name="adj" fmla="val 3721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37478C33-B7E1-8038-0310-41194335E676}"/>
              </a:ext>
            </a:extLst>
          </p:cNvPr>
          <p:cNvSpPr txBox="1"/>
          <p:nvPr/>
        </p:nvSpPr>
        <p:spPr>
          <a:xfrm>
            <a:off x="4809744" y="2286000"/>
            <a:ext cx="1965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L3</a:t>
            </a:r>
            <a:endParaRPr lang="en-US" sz="2600">
              <a:solidFill>
                <a:schemeClr val="accent2"/>
              </a:solidFill>
            </a:endParaRPr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882A9BEA-3DB4-3696-7D9D-0CFDC66D12B7}"/>
              </a:ext>
            </a:extLst>
          </p:cNvPr>
          <p:cNvSpPr txBox="1"/>
          <p:nvPr/>
        </p:nvSpPr>
        <p:spPr>
          <a:xfrm>
            <a:off x="4809744" y="2880360"/>
            <a:ext cx="1965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Defined</a:t>
            </a:r>
            <a:endParaRPr lang="en-US" sz="140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6FBADB1A-7D6F-B560-69DC-5DD181486528}"/>
              </a:ext>
            </a:extLst>
          </p:cNvPr>
          <p:cNvSpPr txBox="1"/>
          <p:nvPr/>
        </p:nvSpPr>
        <p:spPr>
          <a:xfrm>
            <a:off x="4919472" y="3291840"/>
            <a:ext cx="174650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1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Formal  policy, RBAC, HITL, Sensitivity Labels</a:t>
            </a:r>
            <a:endParaRPr lang="en-US" sz="110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D5A23D19-801F-D55D-5209-314EE8719C99}"/>
              </a:ext>
            </a:extLst>
          </p:cNvPr>
          <p:cNvSpPr txBox="1"/>
          <p:nvPr/>
        </p:nvSpPr>
        <p:spPr>
          <a:xfrm>
            <a:off x="6793992" y="2971800"/>
            <a:ext cx="1280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1B298688-8321-5013-1501-2AED3995F96C}"/>
              </a:ext>
            </a:extLst>
          </p:cNvPr>
          <p:cNvSpPr/>
          <p:nvPr/>
        </p:nvSpPr>
        <p:spPr>
          <a:xfrm>
            <a:off x="6940296" y="2103120"/>
            <a:ext cx="1965960" cy="2286000"/>
          </a:xfrm>
          <a:prstGeom prst="roundRect">
            <a:avLst>
              <a:gd name="adj" fmla="val 3721"/>
            </a:avLst>
          </a:prstGeom>
          <a:solidFill>
            <a:srgbClr val="EEF2FB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538BDABA-1281-0F94-389A-9A1A359F6520}"/>
              </a:ext>
            </a:extLst>
          </p:cNvPr>
          <p:cNvSpPr txBox="1"/>
          <p:nvPr/>
        </p:nvSpPr>
        <p:spPr>
          <a:xfrm>
            <a:off x="6940296" y="2286000"/>
            <a:ext cx="1965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L4</a:t>
            </a:r>
            <a:endParaRPr lang="en-US" sz="2600">
              <a:solidFill>
                <a:schemeClr val="accent2"/>
              </a:solidFill>
            </a:endParaRPr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065F8D97-8C76-AF0A-C6FF-6B0C0C354FE5}"/>
              </a:ext>
            </a:extLst>
          </p:cNvPr>
          <p:cNvSpPr txBox="1"/>
          <p:nvPr/>
        </p:nvSpPr>
        <p:spPr>
          <a:xfrm>
            <a:off x="6940296" y="2880360"/>
            <a:ext cx="1965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Managed</a:t>
            </a:r>
            <a:endParaRPr lang="en-US" sz="140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56232C90-83DC-C938-D920-584A5447A3CD}"/>
              </a:ext>
            </a:extLst>
          </p:cNvPr>
          <p:cNvSpPr txBox="1"/>
          <p:nvPr/>
        </p:nvSpPr>
        <p:spPr>
          <a:xfrm>
            <a:off x="7050024" y="3291840"/>
            <a:ext cx="174650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10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Quantitative metrics, automation</a:t>
            </a:r>
            <a:endParaRPr lang="en-US" sz="1100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2A717C63-2405-CF00-C9EF-9E0BDCFBE5E4}"/>
              </a:ext>
            </a:extLst>
          </p:cNvPr>
          <p:cNvSpPr txBox="1"/>
          <p:nvPr/>
        </p:nvSpPr>
        <p:spPr>
          <a:xfrm>
            <a:off x="8924544" y="2971800"/>
            <a:ext cx="1280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/>
          </a:p>
        </p:txBody>
      </p:sp>
      <p:sp>
        <p:nvSpPr>
          <p:cNvPr id="25" name="Shape 23">
            <a:extLst>
              <a:ext uri="{FF2B5EF4-FFF2-40B4-BE49-F238E27FC236}">
                <a16:creationId xmlns:a16="http://schemas.microsoft.com/office/drawing/2014/main" id="{CC74EAC4-AAFA-87E8-FE46-E902D675AADA}"/>
              </a:ext>
            </a:extLst>
          </p:cNvPr>
          <p:cNvSpPr/>
          <p:nvPr/>
        </p:nvSpPr>
        <p:spPr>
          <a:xfrm>
            <a:off x="9070848" y="2103120"/>
            <a:ext cx="1965960" cy="2286000"/>
          </a:xfrm>
          <a:prstGeom prst="roundRect">
            <a:avLst>
              <a:gd name="adj" fmla="val 3721"/>
            </a:avLst>
          </a:prstGeom>
          <a:solidFill>
            <a:srgbClr val="EEF2FB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C78F0300-ED1B-6AEB-E8C6-058A045AF60D}"/>
              </a:ext>
            </a:extLst>
          </p:cNvPr>
          <p:cNvSpPr txBox="1"/>
          <p:nvPr/>
        </p:nvSpPr>
        <p:spPr>
          <a:xfrm>
            <a:off x="9070848" y="2286000"/>
            <a:ext cx="1965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L5</a:t>
            </a:r>
            <a:endParaRPr lang="en-US" sz="2600">
              <a:solidFill>
                <a:schemeClr val="accent2"/>
              </a:solidFill>
            </a:endParaRPr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DF09DE13-5882-C733-F797-F6CB8DD4F2C4}"/>
              </a:ext>
            </a:extLst>
          </p:cNvPr>
          <p:cNvSpPr txBox="1"/>
          <p:nvPr/>
        </p:nvSpPr>
        <p:spPr>
          <a:xfrm>
            <a:off x="9070848" y="2880360"/>
            <a:ext cx="1965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Optimized</a:t>
            </a:r>
            <a:endParaRPr lang="en-US" sz="1400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05960658-220B-D295-3861-03BE4C9AEE0C}"/>
              </a:ext>
            </a:extLst>
          </p:cNvPr>
          <p:cNvSpPr txBox="1"/>
          <p:nvPr/>
        </p:nvSpPr>
        <p:spPr>
          <a:xfrm>
            <a:off x="9180576" y="3291840"/>
            <a:ext cx="174650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10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Self-improving, governance-as-code</a:t>
            </a:r>
            <a:endParaRPr lang="en-US" sz="1100"/>
          </a:p>
        </p:txBody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DFDA0C1D-587D-1684-BF28-5C42979C0881}"/>
              </a:ext>
            </a:extLst>
          </p:cNvPr>
          <p:cNvSpPr txBox="1"/>
          <p:nvPr/>
        </p:nvSpPr>
        <p:spPr>
          <a:xfrm>
            <a:off x="548640" y="466344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i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Level 3 </a:t>
            </a:r>
            <a:r>
              <a:rPr lang="en-US" sz="1200" i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— “Defined” — is identified as the minimum viable governance standard. Below it, governance delivers little real protection.</a:t>
            </a:r>
            <a:endParaRPr lang="en-US" sz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D47A8D9-7E09-6AEC-2FCF-B09842874042}"/>
              </a:ext>
            </a:extLst>
          </p:cNvPr>
          <p:cNvGrpSpPr/>
          <p:nvPr/>
        </p:nvGrpSpPr>
        <p:grpSpPr>
          <a:xfrm>
            <a:off x="9274753" y="273850"/>
            <a:ext cx="2512272" cy="430908"/>
            <a:chOff x="952500" y="701344"/>
            <a:chExt cx="3185801" cy="546432"/>
          </a:xfrm>
        </p:grpSpPr>
        <p:pic>
          <p:nvPicPr>
            <p:cNvPr id="33" name="Graphic 32">
              <a:extLst>
                <a:ext uri="{FF2B5EF4-FFF2-40B4-BE49-F238E27FC236}">
                  <a16:creationId xmlns:a16="http://schemas.microsoft.com/office/drawing/2014/main" id="{F440F6D2-8366-651B-E9B1-AAEA2F9E840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52500" y="769620"/>
              <a:ext cx="1648970" cy="478156"/>
            </a:xfrm>
            <a:prstGeom prst="rect">
              <a:avLst/>
            </a:prstGeom>
          </p:spPr>
        </p:pic>
        <p:pic>
          <p:nvPicPr>
            <p:cNvPr id="34" name="Image 6" descr="preencoded.png">
              <a:extLst>
                <a:ext uri="{FF2B5EF4-FFF2-40B4-BE49-F238E27FC236}">
                  <a16:creationId xmlns:a16="http://schemas.microsoft.com/office/drawing/2014/main" id="{84FD626D-C0D9-09B7-4B05-DF772BADB2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2853791" y="783909"/>
              <a:ext cx="1284510" cy="449578"/>
            </a:xfrm>
            <a:prstGeom prst="rect">
              <a:avLst/>
            </a:prstGeom>
          </p:spPr>
        </p:pic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D247F60-4B3A-708A-268B-C059DA5EA0C2}"/>
                </a:ext>
              </a:extLst>
            </p:cNvPr>
            <p:cNvCxnSpPr/>
            <p:nvPr/>
          </p:nvCxnSpPr>
          <p:spPr>
            <a:xfrm>
              <a:off x="2740530" y="701344"/>
              <a:ext cx="0" cy="54643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8CC1CB2F-6437-44C9-76B7-0E264BC81C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3" y="0"/>
            <a:ext cx="166688" cy="685800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4B574CFA-B454-4018-079C-FD491FAB8816}"/>
              </a:ext>
            </a:extLst>
          </p:cNvPr>
          <p:cNvSpPr/>
          <p:nvPr/>
        </p:nvSpPr>
        <p:spPr>
          <a:xfrm>
            <a:off x="548640" y="1405677"/>
            <a:ext cx="2289364" cy="45719"/>
          </a:xfrm>
          <a:prstGeom prst="rect">
            <a:avLst/>
          </a:prstGeom>
          <a:solidFill>
            <a:srgbClr val="E585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9" name="Text 1">
            <a:extLst>
              <a:ext uri="{FF2B5EF4-FFF2-40B4-BE49-F238E27FC236}">
                <a16:creationId xmlns:a16="http://schemas.microsoft.com/office/drawing/2014/main" id="{CF6334A8-87DB-9EE7-2B05-D38A3F2CB467}"/>
              </a:ext>
            </a:extLst>
          </p:cNvPr>
          <p:cNvSpPr txBox="1"/>
          <p:nvPr/>
        </p:nvSpPr>
        <p:spPr>
          <a:xfrm>
            <a:off x="548640" y="483609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b="1" kern="0" spc="20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SECTION 03 · GOVERNANCE FRAMEWORK &amp; MATURITY</a:t>
            </a:r>
            <a:endParaRPr lang="en-US" sz="13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1107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875C2-51D7-C90E-BDF5-352DB524E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171E2FEB-5D74-A2DD-B26D-573D51E84C81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AC542DE-8124-E4BE-3121-B3357A71C9E7}"/>
              </a:ext>
            </a:extLst>
          </p:cNvPr>
          <p:cNvSpPr txBox="1"/>
          <p:nvPr/>
        </p:nvSpPr>
        <p:spPr>
          <a:xfrm>
            <a:off x="502920" y="621819"/>
            <a:ext cx="11094415" cy="4102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1E2761"/>
                </a:solidFill>
                <a:latin typeface="Montserrat" pitchFamily="2" charset="0"/>
                <a:ea typeface="Cambria" pitchFamily="34" charset="-122"/>
                <a:cs typeface="Cambria" pitchFamily="34" charset="-120"/>
              </a:rPr>
              <a:t>Governance Activities at each level</a:t>
            </a:r>
            <a:endParaRPr lang="en-US" sz="2400">
              <a:latin typeface="Montserrat" pitchFamily="2" charset="0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30E7664-1D89-5A53-5C2D-4006AFE62AD7}"/>
              </a:ext>
            </a:extLst>
          </p:cNvPr>
          <p:cNvGrpSpPr/>
          <p:nvPr/>
        </p:nvGrpSpPr>
        <p:grpSpPr>
          <a:xfrm>
            <a:off x="9274753" y="273850"/>
            <a:ext cx="2512272" cy="430908"/>
            <a:chOff x="952500" y="701344"/>
            <a:chExt cx="3185801" cy="546432"/>
          </a:xfrm>
        </p:grpSpPr>
        <p:pic>
          <p:nvPicPr>
            <p:cNvPr id="33" name="Graphic 32">
              <a:extLst>
                <a:ext uri="{FF2B5EF4-FFF2-40B4-BE49-F238E27FC236}">
                  <a16:creationId xmlns:a16="http://schemas.microsoft.com/office/drawing/2014/main" id="{05AC4BB8-D54B-90E6-18DE-124A4A1EBE1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52500" y="769620"/>
              <a:ext cx="1648970" cy="478156"/>
            </a:xfrm>
            <a:prstGeom prst="rect">
              <a:avLst/>
            </a:prstGeom>
          </p:spPr>
        </p:pic>
        <p:pic>
          <p:nvPicPr>
            <p:cNvPr id="34" name="Image 6" descr="preencoded.png">
              <a:extLst>
                <a:ext uri="{FF2B5EF4-FFF2-40B4-BE49-F238E27FC236}">
                  <a16:creationId xmlns:a16="http://schemas.microsoft.com/office/drawing/2014/main" id="{60726F76-75C9-3F90-9D31-B9E8FC7D63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2853791" y="783909"/>
              <a:ext cx="1284510" cy="449578"/>
            </a:xfrm>
            <a:prstGeom prst="rect">
              <a:avLst/>
            </a:prstGeom>
          </p:spPr>
        </p:pic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B6A1A487-05C6-7C55-26D8-CEB47F84DEC1}"/>
                </a:ext>
              </a:extLst>
            </p:cNvPr>
            <p:cNvCxnSpPr/>
            <p:nvPr/>
          </p:nvCxnSpPr>
          <p:spPr>
            <a:xfrm>
              <a:off x="2740530" y="701344"/>
              <a:ext cx="0" cy="54643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DB4F8762-6067-4759-F800-BBD581743E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3" y="0"/>
            <a:ext cx="166688" cy="685800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2752E910-6922-0D8F-77A8-8A451A1E4C86}"/>
              </a:ext>
            </a:extLst>
          </p:cNvPr>
          <p:cNvSpPr/>
          <p:nvPr/>
        </p:nvSpPr>
        <p:spPr>
          <a:xfrm>
            <a:off x="502920" y="1084581"/>
            <a:ext cx="2289364" cy="45719"/>
          </a:xfrm>
          <a:prstGeom prst="rect">
            <a:avLst/>
          </a:prstGeom>
          <a:solidFill>
            <a:srgbClr val="E585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39" name="Table 0">
            <a:extLst>
              <a:ext uri="{FF2B5EF4-FFF2-40B4-BE49-F238E27FC236}">
                <a16:creationId xmlns:a16="http://schemas.microsoft.com/office/drawing/2014/main" id="{B4ED0684-8FFF-0F24-9517-786C3D0F45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5431876"/>
              </p:ext>
            </p:extLst>
          </p:nvPr>
        </p:nvGraphicFramePr>
        <p:xfrm>
          <a:off x="502920" y="1538859"/>
          <a:ext cx="11094415" cy="4724400"/>
        </p:xfrm>
        <a:graphic>
          <a:graphicData uri="http://schemas.openxmlformats.org/drawingml/2006/table">
            <a:tbl>
              <a:tblPr/>
              <a:tblGrid>
                <a:gridCol w="3246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96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96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96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696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696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200"/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L1 Ad-hoc</a:t>
                      </a:r>
                      <a:endParaRPr lang="en-US" sz="10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L2 Reactive</a:t>
                      </a:r>
                      <a:endParaRPr lang="en-US" sz="10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L3 Defined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L4 Managed</a:t>
                      </a:r>
                      <a:endParaRPr lang="en-US" sz="10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L5 Optimized</a:t>
                      </a:r>
                      <a:endParaRPr lang="en-US" sz="10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gridSpan="6"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LIFECYCLE &amp; IDENTITY</a:t>
                      </a:r>
                      <a:endParaRPr lang="en-US" sz="10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>
                          <a:solidFill>
                            <a:srgbClr val="1B1F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Agent registry &amp; lifecycle mgmt.</a:t>
                      </a:r>
                      <a:endParaRPr lang="en-US" sz="10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>
                          <a:solidFill>
                            <a:srgbClr val="B7BE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Basic registry</a:t>
                      </a:r>
                      <a:endParaRPr lang="en-US" sz="9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Centralized catalog</a:t>
                      </a:r>
                      <a:endParaRPr lang="en-US" sz="9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 Automated lifecycle mgmt.</a:t>
                      </a:r>
                      <a:endParaRPr lang="en-US" sz="9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Automated lifecycle mgmt.</a:t>
                      </a:r>
                      <a:endParaRPr lang="en-US" sz="9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>
                          <a:solidFill>
                            <a:srgbClr val="1B1F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Identity &amp; access control (RBAC)</a:t>
                      </a:r>
                      <a:endParaRPr lang="en-US" sz="10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>
                          <a:solidFill>
                            <a:srgbClr val="B7BE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>
                          <a:solidFill>
                            <a:srgbClr val="B7BE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 gridSpan="6"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RUNTIME GOVERNANCE</a:t>
                      </a:r>
                      <a:endParaRPr lang="en-US" sz="10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>
                          <a:solidFill>
                            <a:srgbClr val="1B1F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Observability</a:t>
                      </a:r>
                      <a:endParaRPr lang="en-US" sz="10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>
                          <a:solidFill>
                            <a:srgbClr val="B7BE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>
                          <a:solidFill>
                            <a:srgbClr val="B7BE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>
                          <a:solidFill>
                            <a:srgbClr val="1B1F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Policy enforcement</a:t>
                      </a:r>
                      <a:endParaRPr lang="en-US" sz="10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>
                          <a:solidFill>
                            <a:srgbClr val="B7BE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>
                          <a:solidFill>
                            <a:srgbClr val="B7BE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Manual policy</a:t>
                      </a:r>
                      <a:endParaRPr lang="en-US" sz="9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Automated policy</a:t>
                      </a:r>
                      <a:endParaRPr lang="en-US" sz="9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Automated policy</a:t>
                      </a:r>
                      <a:endParaRPr lang="en-US" sz="9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>
                          <a:solidFill>
                            <a:srgbClr val="1B1F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Data governance / boundaries</a:t>
                      </a:r>
                      <a:endParaRPr lang="en-US" sz="1000" b="1">
                        <a:highlight>
                          <a:srgbClr val="FFFF00"/>
                        </a:highlight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>
                          <a:solidFill>
                            <a:srgbClr val="B7BE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>
                          <a:solidFill>
                            <a:srgbClr val="B7BE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kern="120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Classification &amp; Security Labels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>
                          <a:solidFill>
                            <a:srgbClr val="1B1F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Human oversight (HITL)</a:t>
                      </a:r>
                      <a:endParaRPr lang="en-US" sz="10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>
                          <a:solidFill>
                            <a:srgbClr val="B7BE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>
                          <a:solidFill>
                            <a:srgbClr val="B7BE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 gridSpan="6"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PORTFOLIO GOVERNANCE</a:t>
                      </a:r>
                      <a:endParaRPr lang="en-US" sz="10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>
                          <a:solidFill>
                            <a:srgbClr val="1B1F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Sprawl containment</a:t>
                      </a:r>
                      <a:endParaRPr lang="en-US" sz="10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>
                          <a:solidFill>
                            <a:srgbClr val="B7BE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>
                          <a:solidFill>
                            <a:srgbClr val="B7BE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Incident-triggered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Automated detection &amp; Kill Switch</a:t>
                      </a:r>
                      <a:endParaRPr lang="en-US" sz="9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Predictive detection</a:t>
                      </a:r>
                      <a:endParaRPr lang="en-US" sz="9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>
                          <a:solidFill>
                            <a:srgbClr val="1B1F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Audit &amp; compliance</a:t>
                      </a:r>
                      <a:endParaRPr lang="en-US" sz="10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>
                          <a:solidFill>
                            <a:srgbClr val="B7BE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>
                          <a:solidFill>
                            <a:srgbClr val="B7BE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>
                          <a:solidFill>
                            <a:srgbClr val="1B1F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Inter-agent coordination</a:t>
                      </a:r>
                      <a:endParaRPr lang="en-US" sz="10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>
                          <a:solidFill>
                            <a:srgbClr val="B7BE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>
                          <a:solidFill>
                            <a:srgbClr val="B7BE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>
                          <a:solidFill>
                            <a:srgbClr val="1B1F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Risk classification</a:t>
                      </a:r>
                      <a:endParaRPr lang="en-US" sz="10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>
                          <a:solidFill>
                            <a:srgbClr val="B7BE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>
                          <a:solidFill>
                            <a:srgbClr val="B7BE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 gridSpan="6"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IMPROVEMENT &amp; RESILIENCE</a:t>
                      </a:r>
                      <a:endParaRPr lang="en-US" sz="10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>
                          <a:solidFill>
                            <a:srgbClr val="1B1F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Incident response</a:t>
                      </a:r>
                      <a:endParaRPr lang="en-US" sz="10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>
                          <a:solidFill>
                            <a:srgbClr val="B7BE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Incident-triggered</a:t>
                      </a:r>
                      <a:endParaRPr lang="en-US" sz="9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>
                          <a:solidFill>
                            <a:srgbClr val="1B1F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Continuous improvement</a:t>
                      </a:r>
                      <a:endParaRPr lang="en-US" sz="10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>
                          <a:solidFill>
                            <a:srgbClr val="B7BE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>
                          <a:solidFill>
                            <a:srgbClr val="B7BE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>
                          <a:solidFill>
                            <a:srgbClr val="B7BE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>
                          <a:solidFill>
                            <a:srgbClr val="B7BED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 Governance-as-code</a:t>
                      </a:r>
                      <a:endParaRPr lang="en-US" sz="9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75FD12C3-08A1-E643-6132-E52BA50867FB}"/>
              </a:ext>
            </a:extLst>
          </p:cNvPr>
          <p:cNvCxnSpPr/>
          <p:nvPr/>
        </p:nvCxnSpPr>
        <p:spPr>
          <a:xfrm flipH="1">
            <a:off x="7886700" y="1108710"/>
            <a:ext cx="354330" cy="3884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7F3E8CCC-3094-DA9A-51F3-E69AF1F18971}"/>
              </a:ext>
            </a:extLst>
          </p:cNvPr>
          <p:cNvSpPr txBox="1"/>
          <p:nvPr/>
        </p:nvSpPr>
        <p:spPr>
          <a:xfrm>
            <a:off x="7763744" y="877062"/>
            <a:ext cx="1403113" cy="24622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n-US" sz="1000" b="1">
                <a:solidFill>
                  <a:srgbClr val="1B1F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Minimal Governance</a:t>
            </a:r>
            <a:endParaRPr lang="en-IN" b="1"/>
          </a:p>
        </p:txBody>
      </p:sp>
      <p:sp>
        <p:nvSpPr>
          <p:cNvPr id="48" name="TextBox 47">
            <a:hlinkClick r:id="" action="ppaction://noaction"/>
            <a:extLst>
              <a:ext uri="{FF2B5EF4-FFF2-40B4-BE49-F238E27FC236}">
                <a16:creationId xmlns:a16="http://schemas.microsoft.com/office/drawing/2014/main" id="{A9639F36-678A-E371-5A8A-797C59D92836}"/>
              </a:ext>
            </a:extLst>
          </p:cNvPr>
          <p:cNvSpPr txBox="1"/>
          <p:nvPr/>
        </p:nvSpPr>
        <p:spPr>
          <a:xfrm>
            <a:off x="10166541" y="945244"/>
            <a:ext cx="147651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i="1" u="sng">
                <a:solidFill>
                  <a:srgbClr val="1B1F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Governance Framework</a:t>
            </a:r>
            <a:endParaRPr lang="en-IN" i="1" u="sng"/>
          </a:p>
        </p:txBody>
      </p:sp>
      <p:sp>
        <p:nvSpPr>
          <p:cNvPr id="50" name="Text 1">
            <a:extLst>
              <a:ext uri="{FF2B5EF4-FFF2-40B4-BE49-F238E27FC236}">
                <a16:creationId xmlns:a16="http://schemas.microsoft.com/office/drawing/2014/main" id="{3257AA27-F7C4-1C75-1D7D-B7F2513248E7}"/>
              </a:ext>
            </a:extLst>
          </p:cNvPr>
          <p:cNvSpPr txBox="1"/>
          <p:nvPr/>
        </p:nvSpPr>
        <p:spPr>
          <a:xfrm>
            <a:off x="502920" y="330040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b="1" kern="0" spc="20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SECTION 03 · GOVERNANCE FRAMEWORK &amp; MATURITY</a:t>
            </a:r>
            <a:endParaRPr lang="en-US" sz="13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5656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59620-00D4-321D-DCB5-241F077CE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8D5314-8E04-D084-5918-643AB2A1EA3D}"/>
              </a:ext>
            </a:extLst>
          </p:cNvPr>
          <p:cNvSpPr txBox="1"/>
          <p:nvPr/>
        </p:nvSpPr>
        <p:spPr>
          <a:xfrm>
            <a:off x="6329277" y="2166053"/>
            <a:ext cx="4319431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200" b="1">
                <a:solidFill>
                  <a:srgbClr val="1C2025"/>
                </a:solidFill>
                <a:latin typeface="Montserrat"/>
                <a:cs typeface="Poppins SemiBold"/>
              </a:rPr>
              <a:t>Poll 2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86102DB3-57F7-6517-F1B7-31D552921EA1}"/>
              </a:ext>
            </a:extLst>
          </p:cNvPr>
          <p:cNvSpPr/>
          <p:nvPr/>
        </p:nvSpPr>
        <p:spPr>
          <a:xfrm>
            <a:off x="6329277" y="2900980"/>
            <a:ext cx="4686288" cy="1877755"/>
          </a:xfrm>
          <a:prstGeom prst="roundRect">
            <a:avLst>
              <a:gd name="adj" fmla="val 7719"/>
            </a:avLst>
          </a:prstGeom>
          <a:solidFill>
            <a:srgbClr val="002060"/>
          </a:solidFill>
          <a:ln>
            <a:noFill/>
          </a:ln>
          <a:effectLst>
            <a:outerShdw blurRad="698500" dist="190500" dir="2700000" algn="tl" rotWithShape="0">
              <a:srgbClr val="2C3138">
                <a:alpha val="1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b="1">
                <a:ea typeface="+mn-lt"/>
                <a:cs typeface="+mn-lt"/>
              </a:rPr>
              <a:t>How Mature Is Your Organization’s Data &amp; AI Governance Today?</a:t>
            </a:r>
            <a:endParaRPr lang="en-US" sz="2000" b="1">
              <a:ea typeface="Calibri"/>
              <a:cs typeface="Calibri"/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659F7AF-F113-AC86-D122-DCD6AB34D8C4}"/>
              </a:ext>
            </a:extLst>
          </p:cNvPr>
          <p:cNvGrpSpPr/>
          <p:nvPr/>
        </p:nvGrpSpPr>
        <p:grpSpPr>
          <a:xfrm>
            <a:off x="5968213" y="3203536"/>
            <a:ext cx="722129" cy="722129"/>
            <a:chOff x="6434149" y="901154"/>
            <a:chExt cx="722129" cy="722129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012C2385-9452-8644-14F6-31104B576BDB}"/>
                </a:ext>
              </a:extLst>
            </p:cNvPr>
            <p:cNvSpPr/>
            <p:nvPr/>
          </p:nvSpPr>
          <p:spPr>
            <a:xfrm>
              <a:off x="6434149" y="901154"/>
              <a:ext cx="722129" cy="722129"/>
            </a:xfrm>
            <a:prstGeom prst="ellipse">
              <a:avLst/>
            </a:prstGeom>
            <a:solidFill>
              <a:srgbClr val="FFAD20">
                <a:alpha val="25000"/>
              </a:srgbClr>
            </a:solidFill>
            <a:ln>
              <a:solidFill>
                <a:srgbClr val="00B3FF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7E8D440D-EFC0-BF08-CDB5-29CECCE74BD6}"/>
                </a:ext>
              </a:extLst>
            </p:cNvPr>
            <p:cNvSpPr/>
            <p:nvPr/>
          </p:nvSpPr>
          <p:spPr>
            <a:xfrm>
              <a:off x="6519956" y="986961"/>
              <a:ext cx="550515" cy="550515"/>
            </a:xfrm>
            <a:prstGeom prst="ellipse">
              <a:avLst/>
            </a:prstGeom>
            <a:solidFill>
              <a:srgbClr val="FFAD20">
                <a:alpha val="50000"/>
              </a:srgbClr>
            </a:solidFill>
            <a:ln>
              <a:solidFill>
                <a:srgbClr val="00B3FF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C3A1C3CB-E6B9-6F31-45CC-10B218758257}"/>
                </a:ext>
              </a:extLst>
            </p:cNvPr>
            <p:cNvSpPr/>
            <p:nvPr/>
          </p:nvSpPr>
          <p:spPr>
            <a:xfrm>
              <a:off x="6608545" y="1075550"/>
              <a:ext cx="373336" cy="373336"/>
            </a:xfrm>
            <a:prstGeom prst="ellipse">
              <a:avLst/>
            </a:prstGeom>
            <a:solidFill>
              <a:srgbClr val="FFAD20"/>
            </a:solidFill>
            <a:ln>
              <a:solidFill>
                <a:srgbClr val="00B3FF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Picture Placeholder 5" descr="A group of people raising their hands&#10;&#10;Description automatically generated">
            <a:extLst>
              <a:ext uri="{FF2B5EF4-FFF2-40B4-BE49-F238E27FC236}">
                <a16:creationId xmlns:a16="http://schemas.microsoft.com/office/drawing/2014/main" id="{AA7A46EE-1014-86D6-7A6F-EA8D1824067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41" r="23141"/>
          <a:stretch>
            <a:fillRect/>
          </a:stretch>
        </p:blipFill>
        <p:spPr/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E85D0E2-50F4-81FF-1518-094D0EADBF34}"/>
              </a:ext>
            </a:extLst>
          </p:cNvPr>
          <p:cNvSpPr/>
          <p:nvPr/>
        </p:nvSpPr>
        <p:spPr>
          <a:xfrm flipH="1">
            <a:off x="6392856" y="2644388"/>
            <a:ext cx="3303290" cy="592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B9C4D57-A726-5D41-C838-A6C00ED3FF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3" y="0"/>
            <a:ext cx="166688" cy="6858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2B146FCA-1FE1-06CA-E800-CF528AC72126}"/>
              </a:ext>
            </a:extLst>
          </p:cNvPr>
          <p:cNvGrpSpPr/>
          <p:nvPr/>
        </p:nvGrpSpPr>
        <p:grpSpPr>
          <a:xfrm>
            <a:off x="9274753" y="273850"/>
            <a:ext cx="2512273" cy="430908"/>
            <a:chOff x="952500" y="701344"/>
            <a:chExt cx="3185801" cy="546432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1677C55D-7012-669E-44C8-F085843177C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52500" y="769620"/>
              <a:ext cx="1648970" cy="478156"/>
            </a:xfrm>
            <a:prstGeom prst="rect">
              <a:avLst/>
            </a:prstGeom>
          </p:spPr>
        </p:pic>
        <p:pic>
          <p:nvPicPr>
            <p:cNvPr id="5" name="Image 6" descr="preencoded.png">
              <a:extLst>
                <a:ext uri="{FF2B5EF4-FFF2-40B4-BE49-F238E27FC236}">
                  <a16:creationId xmlns:a16="http://schemas.microsoft.com/office/drawing/2014/main" id="{4CE5B773-CA61-A068-0BA0-AAE440E46F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2853791" y="783909"/>
              <a:ext cx="1284510" cy="449578"/>
            </a:xfrm>
            <a:prstGeom prst="rect">
              <a:avLst/>
            </a:prstGeom>
          </p:spPr>
        </p:pic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5B524B7-B878-C3DE-DDA8-CBD1B84D4AAB}"/>
                </a:ext>
              </a:extLst>
            </p:cNvPr>
            <p:cNvCxnSpPr/>
            <p:nvPr/>
          </p:nvCxnSpPr>
          <p:spPr>
            <a:xfrm>
              <a:off x="2740530" y="701344"/>
              <a:ext cx="0" cy="54643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027697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E7B8F-6E03-FBBD-3483-D5ABDC92A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F49F5616-6780-C7AE-5035-277CD513BA01}"/>
              </a:ext>
            </a:extLst>
          </p:cNvPr>
          <p:cNvSpPr/>
          <p:nvPr/>
        </p:nvSpPr>
        <p:spPr>
          <a:xfrm flipV="1">
            <a:off x="477413" y="1131665"/>
            <a:ext cx="4312190" cy="45719"/>
          </a:xfrm>
          <a:prstGeom prst="rect">
            <a:avLst/>
          </a:prstGeom>
          <a:solidFill>
            <a:srgbClr val="E5852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Title 8">
            <a:extLst>
              <a:ext uri="{FF2B5EF4-FFF2-40B4-BE49-F238E27FC236}">
                <a16:creationId xmlns:a16="http://schemas.microsoft.com/office/drawing/2014/main" id="{F327D0C0-E52D-2C81-6977-4C41FA7947B1}"/>
              </a:ext>
            </a:extLst>
          </p:cNvPr>
          <p:cNvSpPr txBox="1">
            <a:spLocks/>
          </p:cNvSpPr>
          <p:nvPr/>
        </p:nvSpPr>
        <p:spPr>
          <a:xfrm>
            <a:off x="459938" y="535279"/>
            <a:ext cx="6782637" cy="62725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chemeClr val="tx1"/>
                </a:solidFill>
                <a:latin typeface="+mj-lt"/>
                <a:ea typeface="+mj-ea"/>
                <a:cs typeface="Segoe Sans Display" pitchFamily="2" charset="0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9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small" spc="0" normalizeH="0" baseline="0" noProof="0">
                <a:ln w="38100">
                  <a:noFill/>
                </a:ln>
                <a:solidFill>
                  <a:srgbClr val="182C61"/>
                </a:solidFill>
                <a:effectLst/>
                <a:uLnTx/>
                <a:uFillTx/>
                <a:latin typeface="Montserrat"/>
                <a:ea typeface="Roboto Black"/>
                <a:cs typeface="Segoe Sans Display" pitchFamily="2" charset="0"/>
              </a:rPr>
              <a:t>AI agent governance framework</a:t>
            </a:r>
            <a:endParaRPr kumimoji="0" lang="en-IN" sz="2400" b="1" i="0" u="none" strike="noStrike" kern="1200" cap="small" spc="0" normalizeH="0" baseline="0" noProof="0">
              <a:ln w="38100">
                <a:noFill/>
              </a:ln>
              <a:solidFill>
                <a:srgbClr val="182C61"/>
              </a:solidFill>
              <a:effectLst/>
              <a:uLnTx/>
              <a:uFillTx/>
              <a:latin typeface="Montserrat"/>
              <a:ea typeface="Roboto Black"/>
              <a:cs typeface="Segoe Sans Display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6741683-2F45-7519-4F8F-0A9C43480F8E}"/>
              </a:ext>
            </a:extLst>
          </p:cNvPr>
          <p:cNvSpPr/>
          <p:nvPr/>
        </p:nvSpPr>
        <p:spPr>
          <a:xfrm>
            <a:off x="3736340" y="5437256"/>
            <a:ext cx="8073067" cy="378662"/>
          </a:xfrm>
          <a:prstGeom prst="rect">
            <a:avLst/>
          </a:prstGeom>
          <a:solidFill>
            <a:srgbClr val="CEEBF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9144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venir Next LT Pro"/>
              <a:ea typeface="Cambria" panose="02040503050406030204" pitchFamily="18" charset="0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2DB885-F3FE-EDC8-34A9-1DB6847A9C71}"/>
              </a:ext>
            </a:extLst>
          </p:cNvPr>
          <p:cNvSpPr/>
          <p:nvPr/>
        </p:nvSpPr>
        <p:spPr>
          <a:xfrm>
            <a:off x="3723755" y="5884484"/>
            <a:ext cx="8073067" cy="378662"/>
          </a:xfrm>
          <a:prstGeom prst="rect">
            <a:avLst/>
          </a:prstGeom>
          <a:solidFill>
            <a:srgbClr val="CEEBF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9144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venir Next LT Pro"/>
              <a:ea typeface="Cambria" panose="02040503050406030204" pitchFamily="18" charset="0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DADA987-680B-36C0-1E76-90AD23D54AC4}"/>
              </a:ext>
            </a:extLst>
          </p:cNvPr>
          <p:cNvSpPr/>
          <p:nvPr/>
        </p:nvSpPr>
        <p:spPr>
          <a:xfrm>
            <a:off x="3746067" y="6322989"/>
            <a:ext cx="8073067" cy="378662"/>
          </a:xfrm>
          <a:prstGeom prst="rect">
            <a:avLst/>
          </a:prstGeom>
          <a:solidFill>
            <a:srgbClr val="CEEBF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9144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venir Next LT Pro"/>
              <a:ea typeface="Cambria" panose="02040503050406030204" pitchFamily="18" charset="0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F20464-CB91-0F5F-7A40-20BF7453C920}"/>
              </a:ext>
            </a:extLst>
          </p:cNvPr>
          <p:cNvSpPr/>
          <p:nvPr/>
        </p:nvSpPr>
        <p:spPr>
          <a:xfrm>
            <a:off x="3736340" y="4992582"/>
            <a:ext cx="8073067" cy="378662"/>
          </a:xfrm>
          <a:prstGeom prst="rect">
            <a:avLst/>
          </a:prstGeom>
          <a:solidFill>
            <a:srgbClr val="CEEBF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9144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venir Next LT Pro"/>
              <a:ea typeface="Cambria" panose="02040503050406030204" pitchFamily="18" charset="0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058232-939C-2BE4-D57F-F68A005C8D81}"/>
              </a:ext>
            </a:extLst>
          </p:cNvPr>
          <p:cNvSpPr/>
          <p:nvPr/>
        </p:nvSpPr>
        <p:spPr>
          <a:xfrm>
            <a:off x="3704814" y="4348756"/>
            <a:ext cx="8073067" cy="370053"/>
          </a:xfrm>
          <a:prstGeom prst="rect">
            <a:avLst/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9144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venir Next LT Pro"/>
              <a:ea typeface="Cambria" panose="02040503050406030204" pitchFamily="18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0E3316E-FEDC-CC10-26F0-7E44EC85566C}"/>
              </a:ext>
            </a:extLst>
          </p:cNvPr>
          <p:cNvSpPr/>
          <p:nvPr/>
        </p:nvSpPr>
        <p:spPr>
          <a:xfrm>
            <a:off x="3704814" y="3875112"/>
            <a:ext cx="8073067" cy="370053"/>
          </a:xfrm>
          <a:prstGeom prst="rect">
            <a:avLst/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9144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venir Next LT Pro"/>
              <a:ea typeface="Cambria" panose="02040503050406030204" pitchFamily="18" charset="0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3FB06B-49C7-4DD1-31AD-C91D85EE24A5}"/>
              </a:ext>
            </a:extLst>
          </p:cNvPr>
          <p:cNvSpPr/>
          <p:nvPr/>
        </p:nvSpPr>
        <p:spPr>
          <a:xfrm>
            <a:off x="3704814" y="3373113"/>
            <a:ext cx="8073067" cy="378662"/>
          </a:xfrm>
          <a:prstGeom prst="rect">
            <a:avLst/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9144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venir Next LT Pro"/>
              <a:ea typeface="Cambria" panose="02040503050406030204" pitchFamily="18" charset="0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E90940A-6025-C801-5518-A1ED1B897A18}"/>
              </a:ext>
            </a:extLst>
          </p:cNvPr>
          <p:cNvSpPr/>
          <p:nvPr/>
        </p:nvSpPr>
        <p:spPr>
          <a:xfrm>
            <a:off x="3654848" y="1615260"/>
            <a:ext cx="8073067" cy="1386840"/>
          </a:xfrm>
          <a:prstGeom prst="rect">
            <a:avLst/>
          </a:prstGeom>
          <a:solidFill>
            <a:srgbClr val="1B98D1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9144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venir Next LT Pro"/>
              <a:ea typeface="Cambria" panose="02040503050406030204" pitchFamily="18" charset="0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4DDF614-C37B-2A6E-BAA5-70C6FF5EE758}"/>
              </a:ext>
            </a:extLst>
          </p:cNvPr>
          <p:cNvGrpSpPr/>
          <p:nvPr/>
        </p:nvGrpSpPr>
        <p:grpSpPr>
          <a:xfrm>
            <a:off x="675344" y="1407741"/>
            <a:ext cx="5672066" cy="5290905"/>
            <a:chOff x="88449" y="1161557"/>
            <a:chExt cx="5672066" cy="5290905"/>
          </a:xfrm>
        </p:grpSpPr>
        <p:sp>
          <p:nvSpPr>
            <p:cNvPr id="11" name="Trapezoid 10">
              <a:extLst>
                <a:ext uri="{FF2B5EF4-FFF2-40B4-BE49-F238E27FC236}">
                  <a16:creationId xmlns:a16="http://schemas.microsoft.com/office/drawing/2014/main" id="{12ED2ECA-E380-5581-B8BB-C3C26962C01F}"/>
                </a:ext>
              </a:extLst>
            </p:cNvPr>
            <p:cNvSpPr/>
            <p:nvPr/>
          </p:nvSpPr>
          <p:spPr>
            <a:xfrm flipV="1">
              <a:off x="1067067" y="4515958"/>
              <a:ext cx="3862189" cy="184876"/>
            </a:xfrm>
            <a:prstGeom prst="trapezoid">
              <a:avLst>
                <a:gd name="adj" fmla="val 68885"/>
              </a:avLst>
            </a:prstGeom>
            <a:solidFill>
              <a:srgbClr val="FFFFFF">
                <a:lumMod val="5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12" name="Trapezoid 11">
              <a:extLst>
                <a:ext uri="{FF2B5EF4-FFF2-40B4-BE49-F238E27FC236}">
                  <a16:creationId xmlns:a16="http://schemas.microsoft.com/office/drawing/2014/main" id="{3D85D5BD-4912-B37B-A909-88BBA7A74587}"/>
                </a:ext>
              </a:extLst>
            </p:cNvPr>
            <p:cNvSpPr/>
            <p:nvPr/>
          </p:nvSpPr>
          <p:spPr>
            <a:xfrm flipV="1">
              <a:off x="1949626" y="2925655"/>
              <a:ext cx="2058159" cy="184876"/>
            </a:xfrm>
            <a:prstGeom prst="trapezoid">
              <a:avLst>
                <a:gd name="adj" fmla="val 85000"/>
              </a:avLst>
            </a:prstGeom>
            <a:solidFill>
              <a:srgbClr val="00206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8F45C81A-0502-6907-989F-7C7CF2E0456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6416" y="1527845"/>
              <a:ext cx="4723045" cy="4071593"/>
            </a:xfrm>
            <a:prstGeom prst="triangle">
              <a:avLst/>
            </a:prstGeom>
            <a:solidFill>
              <a:srgbClr val="1B98D1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D2D528E5-9340-1DBA-E883-FE02231B7CF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49625" y="1161557"/>
              <a:ext cx="2058160" cy="1774277"/>
            </a:xfrm>
            <a:prstGeom prst="triangle">
              <a:avLst/>
            </a:prstGeom>
            <a:solidFill>
              <a:srgbClr val="00206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15" name="Trapezoid 14">
              <a:extLst>
                <a:ext uri="{FF2B5EF4-FFF2-40B4-BE49-F238E27FC236}">
                  <a16:creationId xmlns:a16="http://schemas.microsoft.com/office/drawing/2014/main" id="{CF802EF5-DDB4-4365-EE8F-3145DE917E2B}"/>
                </a:ext>
              </a:extLst>
            </p:cNvPr>
            <p:cNvSpPr/>
            <p:nvPr/>
          </p:nvSpPr>
          <p:spPr>
            <a:xfrm>
              <a:off x="88449" y="4739433"/>
              <a:ext cx="5672066" cy="1713029"/>
            </a:xfrm>
            <a:prstGeom prst="trapezoid">
              <a:avLst>
                <a:gd name="adj" fmla="val 57441"/>
              </a:avLst>
            </a:prstGeom>
            <a:solidFill>
              <a:srgbClr val="00206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16" name="Trapezoid 15">
              <a:extLst>
                <a:ext uri="{FF2B5EF4-FFF2-40B4-BE49-F238E27FC236}">
                  <a16:creationId xmlns:a16="http://schemas.microsoft.com/office/drawing/2014/main" id="{709BE559-8DA0-B46E-0A3C-FFBA73B6F216}"/>
                </a:ext>
              </a:extLst>
            </p:cNvPr>
            <p:cNvSpPr/>
            <p:nvPr/>
          </p:nvSpPr>
          <p:spPr>
            <a:xfrm>
              <a:off x="1060873" y="3103252"/>
              <a:ext cx="3862190" cy="1424886"/>
            </a:xfrm>
            <a:prstGeom prst="trapezoid">
              <a:avLst>
                <a:gd name="adj" fmla="val 57441"/>
              </a:avLst>
            </a:prstGeom>
            <a:solidFill>
              <a:srgbClr val="FFFFFF">
                <a:lumMod val="5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3D1D785-4B86-4275-5F65-CC1C387D4157}"/>
                </a:ext>
              </a:extLst>
            </p:cNvPr>
            <p:cNvSpPr txBox="1"/>
            <p:nvPr/>
          </p:nvSpPr>
          <p:spPr>
            <a:xfrm>
              <a:off x="2293726" y="1867607"/>
              <a:ext cx="133986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1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Define Governance principles and Strategy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F6DCC6C-CD33-36E0-E9F3-12D68CB638C0}"/>
                </a:ext>
              </a:extLst>
            </p:cNvPr>
            <p:cNvSpPr txBox="1"/>
            <p:nvPr/>
          </p:nvSpPr>
          <p:spPr>
            <a:xfrm>
              <a:off x="1426295" y="3448384"/>
              <a:ext cx="1157136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1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Define Governance Roles &amp; Ownership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9E7D13A-7C85-DECC-7C77-64EDC46E4DE0}"/>
                </a:ext>
              </a:extLst>
            </p:cNvPr>
            <p:cNvSpPr txBox="1"/>
            <p:nvPr/>
          </p:nvSpPr>
          <p:spPr>
            <a:xfrm>
              <a:off x="2458118" y="3360294"/>
              <a:ext cx="117547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1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Establish Agent Registry &amp;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1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Authorization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4CCFB9F-EC6D-9C3B-E66F-115508E6E7EC}"/>
                </a:ext>
              </a:extLst>
            </p:cNvPr>
            <p:cNvSpPr txBox="1"/>
            <p:nvPr/>
          </p:nvSpPr>
          <p:spPr>
            <a:xfrm>
              <a:off x="3465511" y="3369283"/>
              <a:ext cx="107977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1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Define the Agent Lifecycle</a:t>
              </a: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FF255B3-789B-3A31-0A8D-65092C2FBB3B}"/>
                </a:ext>
              </a:extLst>
            </p:cNvPr>
            <p:cNvCxnSpPr/>
            <p:nvPr/>
          </p:nvCxnSpPr>
          <p:spPr>
            <a:xfrm>
              <a:off x="2506065" y="3110531"/>
              <a:ext cx="0" cy="1417607"/>
            </a:xfrm>
            <a:prstGeom prst="line">
              <a:avLst/>
            </a:prstGeom>
            <a:noFill/>
            <a:ln w="63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E73E3B1-B8A3-DB6D-9490-9599F10203AF}"/>
                </a:ext>
              </a:extLst>
            </p:cNvPr>
            <p:cNvCxnSpPr/>
            <p:nvPr/>
          </p:nvCxnSpPr>
          <p:spPr>
            <a:xfrm>
              <a:off x="3531853" y="3097166"/>
              <a:ext cx="0" cy="1417607"/>
            </a:xfrm>
            <a:prstGeom prst="line">
              <a:avLst/>
            </a:prstGeom>
            <a:noFill/>
            <a:ln w="63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2E5572A-7794-B160-0C6D-57AF78D619C4}"/>
                </a:ext>
              </a:extLst>
            </p:cNvPr>
            <p:cNvSpPr txBox="1"/>
            <p:nvPr/>
          </p:nvSpPr>
          <p:spPr>
            <a:xfrm>
              <a:off x="620157" y="5195904"/>
              <a:ext cx="1079770" cy="76944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lvl="0" algn="ctr">
                <a:defRPr/>
              </a:pPr>
              <a:r>
                <a:rPr lang="en-IN" sz="1100" b="1" kern="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hlinkClick r:id="rId2" action="ppaction://hlinksldjump"/>
                </a:rPr>
                <a:t>Implement Agent Security Controls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B7E08DF-A321-0E16-9C46-5C9BD856E084}"/>
                </a:ext>
              </a:extLst>
            </p:cNvPr>
            <p:cNvSpPr txBox="1"/>
            <p:nvPr/>
          </p:nvSpPr>
          <p:spPr>
            <a:xfrm>
              <a:off x="1789048" y="5195904"/>
              <a:ext cx="107977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1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Govern Models &amp; Evaluations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46FB31E-0D99-6C4F-5130-0BF68514BB1A}"/>
                </a:ext>
              </a:extLst>
            </p:cNvPr>
            <p:cNvSpPr txBox="1"/>
            <p:nvPr/>
          </p:nvSpPr>
          <p:spPr>
            <a:xfrm>
              <a:off x="2951494" y="5180853"/>
              <a:ext cx="1335851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1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Capture End-to-End Lineage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22ECF2C-D3EA-9AA2-C466-7B7412372350}"/>
                </a:ext>
              </a:extLst>
            </p:cNvPr>
            <p:cNvSpPr txBox="1"/>
            <p:nvPr/>
          </p:nvSpPr>
          <p:spPr>
            <a:xfrm>
              <a:off x="4144241" y="5176871"/>
              <a:ext cx="107977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1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Monitor Agent Performance &amp; Quality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65DF1BE-3B8B-5984-9F91-5AC1E96F0265}"/>
                </a:ext>
              </a:extLst>
            </p:cNvPr>
            <p:cNvCxnSpPr>
              <a:cxnSpLocks/>
            </p:cNvCxnSpPr>
            <p:nvPr/>
          </p:nvCxnSpPr>
          <p:spPr>
            <a:xfrm>
              <a:off x="1778359" y="4757103"/>
              <a:ext cx="10689" cy="1693270"/>
            </a:xfrm>
            <a:prstGeom prst="line">
              <a:avLst/>
            </a:prstGeom>
            <a:noFill/>
            <a:ln w="63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9F69FDAE-B560-751F-6C4D-016D28F899E7}"/>
                </a:ext>
              </a:extLst>
            </p:cNvPr>
            <p:cNvCxnSpPr>
              <a:cxnSpLocks/>
            </p:cNvCxnSpPr>
            <p:nvPr/>
          </p:nvCxnSpPr>
          <p:spPr>
            <a:xfrm>
              <a:off x="2868818" y="4749824"/>
              <a:ext cx="0" cy="1594199"/>
            </a:xfrm>
            <a:prstGeom prst="line">
              <a:avLst/>
            </a:prstGeom>
            <a:noFill/>
            <a:ln w="63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0FFB6D0-E067-D3FF-C0B6-1E8193034A87}"/>
                </a:ext>
              </a:extLst>
            </p:cNvPr>
            <p:cNvCxnSpPr>
              <a:cxnSpLocks/>
            </p:cNvCxnSpPr>
            <p:nvPr/>
          </p:nvCxnSpPr>
          <p:spPr>
            <a:xfrm>
              <a:off x="4230535" y="4749823"/>
              <a:ext cx="0" cy="1700550"/>
            </a:xfrm>
            <a:prstGeom prst="line">
              <a:avLst/>
            </a:prstGeom>
            <a:noFill/>
            <a:ln w="63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</p:grpSp>
      <p:sp>
        <p:nvSpPr>
          <p:cNvPr id="36" name="Heptagon 35">
            <a:extLst>
              <a:ext uri="{FF2B5EF4-FFF2-40B4-BE49-F238E27FC236}">
                <a16:creationId xmlns:a16="http://schemas.microsoft.com/office/drawing/2014/main" id="{66E5E275-453E-3C25-B2B7-611BAC69AF86}"/>
              </a:ext>
            </a:extLst>
          </p:cNvPr>
          <p:cNvSpPr/>
          <p:nvPr/>
        </p:nvSpPr>
        <p:spPr>
          <a:xfrm>
            <a:off x="3461411" y="1726105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7" name="Heptagon 36">
            <a:extLst>
              <a:ext uri="{FF2B5EF4-FFF2-40B4-BE49-F238E27FC236}">
                <a16:creationId xmlns:a16="http://schemas.microsoft.com/office/drawing/2014/main" id="{CDB6B407-6265-854B-F370-85ECD100442B}"/>
              </a:ext>
            </a:extLst>
          </p:cNvPr>
          <p:cNvSpPr/>
          <p:nvPr/>
        </p:nvSpPr>
        <p:spPr>
          <a:xfrm>
            <a:off x="2581600" y="3382623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8" name="Heptagon 37">
            <a:extLst>
              <a:ext uri="{FF2B5EF4-FFF2-40B4-BE49-F238E27FC236}">
                <a16:creationId xmlns:a16="http://schemas.microsoft.com/office/drawing/2014/main" id="{FEF3CA26-7782-8C15-35C3-6D179401E487}"/>
              </a:ext>
            </a:extLst>
          </p:cNvPr>
          <p:cNvSpPr/>
          <p:nvPr/>
        </p:nvSpPr>
        <p:spPr>
          <a:xfrm>
            <a:off x="3511377" y="3390245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39" name="Heptagon 38">
            <a:extLst>
              <a:ext uri="{FF2B5EF4-FFF2-40B4-BE49-F238E27FC236}">
                <a16:creationId xmlns:a16="http://schemas.microsoft.com/office/drawing/2014/main" id="{1D06AAFD-F0DE-2522-0CD1-208C12D5DCAA}"/>
              </a:ext>
            </a:extLst>
          </p:cNvPr>
          <p:cNvSpPr/>
          <p:nvPr/>
        </p:nvSpPr>
        <p:spPr>
          <a:xfrm>
            <a:off x="4396319" y="3386501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40" name="Heptagon 39">
            <a:extLst>
              <a:ext uri="{FF2B5EF4-FFF2-40B4-BE49-F238E27FC236}">
                <a16:creationId xmlns:a16="http://schemas.microsoft.com/office/drawing/2014/main" id="{89D80944-7E29-AB4E-2B7D-24D84239FFF2}"/>
              </a:ext>
            </a:extLst>
          </p:cNvPr>
          <p:cNvSpPr/>
          <p:nvPr/>
        </p:nvSpPr>
        <p:spPr>
          <a:xfrm>
            <a:off x="1723307" y="5033435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</a:t>
            </a:r>
          </a:p>
        </p:txBody>
      </p:sp>
      <p:sp>
        <p:nvSpPr>
          <p:cNvPr id="41" name="Heptagon 40">
            <a:extLst>
              <a:ext uri="{FF2B5EF4-FFF2-40B4-BE49-F238E27FC236}">
                <a16:creationId xmlns:a16="http://schemas.microsoft.com/office/drawing/2014/main" id="{F84F4014-BE25-1977-768A-BD816EE3C5BA}"/>
              </a:ext>
            </a:extLst>
          </p:cNvPr>
          <p:cNvSpPr/>
          <p:nvPr/>
        </p:nvSpPr>
        <p:spPr>
          <a:xfrm>
            <a:off x="2819109" y="5059621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42" name="Heptagon 41">
            <a:extLst>
              <a:ext uri="{FF2B5EF4-FFF2-40B4-BE49-F238E27FC236}">
                <a16:creationId xmlns:a16="http://schemas.microsoft.com/office/drawing/2014/main" id="{7A23474B-71B2-09A2-7503-0841374FEB36}"/>
              </a:ext>
            </a:extLst>
          </p:cNvPr>
          <p:cNvSpPr/>
          <p:nvPr/>
        </p:nvSpPr>
        <p:spPr>
          <a:xfrm>
            <a:off x="4006285" y="5039271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</a:t>
            </a:r>
          </a:p>
        </p:txBody>
      </p:sp>
      <p:sp>
        <p:nvSpPr>
          <p:cNvPr id="43" name="Heptagon 42">
            <a:extLst>
              <a:ext uri="{FF2B5EF4-FFF2-40B4-BE49-F238E27FC236}">
                <a16:creationId xmlns:a16="http://schemas.microsoft.com/office/drawing/2014/main" id="{E8D6EF8F-BB7B-3085-9061-82FAA403E6FA}"/>
              </a:ext>
            </a:extLst>
          </p:cNvPr>
          <p:cNvSpPr/>
          <p:nvPr/>
        </p:nvSpPr>
        <p:spPr>
          <a:xfrm>
            <a:off x="5084172" y="5057160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316A363-67AD-F263-7FD2-3B4D23ACCE5F}"/>
              </a:ext>
            </a:extLst>
          </p:cNvPr>
          <p:cNvSpPr/>
          <p:nvPr/>
        </p:nvSpPr>
        <p:spPr>
          <a:xfrm>
            <a:off x="10428324" y="1601459"/>
            <a:ext cx="1042736" cy="1386840"/>
          </a:xfrm>
          <a:prstGeom prst="rect">
            <a:avLst/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45" name="Heptagon 44">
            <a:extLst>
              <a:ext uri="{FF2B5EF4-FFF2-40B4-BE49-F238E27FC236}">
                <a16:creationId xmlns:a16="http://schemas.microsoft.com/office/drawing/2014/main" id="{4AFB85D6-2F55-BB33-722A-DCFA1A2279CA}"/>
              </a:ext>
            </a:extLst>
          </p:cNvPr>
          <p:cNvSpPr/>
          <p:nvPr/>
        </p:nvSpPr>
        <p:spPr>
          <a:xfrm>
            <a:off x="10852973" y="2113791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23AA0DF-DC53-E733-3CA0-B9B489453DF3}"/>
              </a:ext>
            </a:extLst>
          </p:cNvPr>
          <p:cNvSpPr txBox="1"/>
          <p:nvPr/>
        </p:nvSpPr>
        <p:spPr>
          <a:xfrm>
            <a:off x="5339333" y="1718086"/>
            <a:ext cx="4664341" cy="12772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N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Define Governance </a:t>
            </a:r>
            <a:r>
              <a:rPr lang="en-IN" sz="11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Principles &amp; Strategy anchored on</a:t>
            </a:r>
            <a:r>
              <a:rPr lang="en-IN" sz="1100">
                <a:solidFill>
                  <a:srgbClr val="000000"/>
                </a:solidFill>
                <a:latin typeface="Open Sans"/>
                <a:ea typeface="Open Sans"/>
                <a:cs typeface="Open Sans"/>
                <a:hlinkClick r:id="" action="ppaction://noaction"/>
              </a:rPr>
              <a:t> </a:t>
            </a:r>
            <a:r>
              <a:rPr lang="en-IN" sz="1100">
                <a:solidFill>
                  <a:srgbClr val="000000"/>
                </a:solidFill>
                <a:latin typeface="Open Sans"/>
                <a:ea typeface="Open Sans"/>
                <a:cs typeface="Open Sans"/>
                <a:hlinkClick r:id="rId3" action="ppaction://hlinksldjump"/>
              </a:rPr>
              <a:t>Responsible AI</a:t>
            </a:r>
            <a:r>
              <a:rPr lang="en-IN" sz="11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and Regulatory Compliance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IN" sz="11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Define Governance goals and </a:t>
            </a:r>
            <a:r>
              <a:rPr lang="en-IN" sz="1100" b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align to Org Goals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N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Establish – Strategic, Tactical and Operational metrics for </a:t>
            </a:r>
            <a:r>
              <a:rPr kumimoji="0" lang="en-IN" sz="11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continuous monitoring and mitigation </a:t>
            </a:r>
            <a:endParaRPr lang="en-IN" sz="11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N" sz="11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Communication</a:t>
            </a:r>
            <a:r>
              <a:rPr kumimoji="0" lang="en-IN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plan to communicate the risk of ungoverned agents, and the upside of governed ones, as adoption scales.</a:t>
            </a:r>
            <a:endParaRPr lang="en-IN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5D2EB40-1840-0CA9-2394-EEC6C996FF52}"/>
              </a:ext>
            </a:extLst>
          </p:cNvPr>
          <p:cNvSpPr/>
          <p:nvPr/>
        </p:nvSpPr>
        <p:spPr>
          <a:xfrm>
            <a:off x="10451743" y="3366718"/>
            <a:ext cx="1042736" cy="370053"/>
          </a:xfrm>
          <a:prstGeom prst="rect">
            <a:avLst/>
          </a:prstGeom>
          <a:solidFill>
            <a:srgbClr val="7F7F7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49" name="Heptagon 48">
            <a:extLst>
              <a:ext uri="{FF2B5EF4-FFF2-40B4-BE49-F238E27FC236}">
                <a16:creationId xmlns:a16="http://schemas.microsoft.com/office/drawing/2014/main" id="{DE314C3D-E0BC-12C1-1F5A-164CAAA7BB47}"/>
              </a:ext>
            </a:extLst>
          </p:cNvPr>
          <p:cNvSpPr/>
          <p:nvPr/>
        </p:nvSpPr>
        <p:spPr>
          <a:xfrm>
            <a:off x="10876391" y="3405378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C9FB2237-D8A7-8BA2-28FE-C38BEC82462F}"/>
              </a:ext>
            </a:extLst>
          </p:cNvPr>
          <p:cNvSpPr/>
          <p:nvPr/>
        </p:nvSpPr>
        <p:spPr>
          <a:xfrm>
            <a:off x="10451743" y="3877366"/>
            <a:ext cx="1042736" cy="370053"/>
          </a:xfrm>
          <a:prstGeom prst="rect">
            <a:avLst/>
          </a:prstGeom>
          <a:solidFill>
            <a:srgbClr val="7F7F7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51" name="Heptagon 50">
            <a:extLst>
              <a:ext uri="{FF2B5EF4-FFF2-40B4-BE49-F238E27FC236}">
                <a16:creationId xmlns:a16="http://schemas.microsoft.com/office/drawing/2014/main" id="{67315283-F424-514F-0EB4-4C746B4A7EBC}"/>
              </a:ext>
            </a:extLst>
          </p:cNvPr>
          <p:cNvSpPr/>
          <p:nvPr/>
        </p:nvSpPr>
        <p:spPr>
          <a:xfrm>
            <a:off x="10876392" y="3915549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EEC4C26-771F-3E45-68E6-182D93CF5A69}"/>
              </a:ext>
            </a:extLst>
          </p:cNvPr>
          <p:cNvSpPr/>
          <p:nvPr/>
        </p:nvSpPr>
        <p:spPr>
          <a:xfrm>
            <a:off x="10453304" y="4366761"/>
            <a:ext cx="1042736" cy="370053"/>
          </a:xfrm>
          <a:prstGeom prst="rect">
            <a:avLst/>
          </a:prstGeom>
          <a:solidFill>
            <a:srgbClr val="7F7F7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53" name="Heptagon 52">
            <a:extLst>
              <a:ext uri="{FF2B5EF4-FFF2-40B4-BE49-F238E27FC236}">
                <a16:creationId xmlns:a16="http://schemas.microsoft.com/office/drawing/2014/main" id="{1B366E25-D1D7-D103-FC32-04DBDE780565}"/>
              </a:ext>
            </a:extLst>
          </p:cNvPr>
          <p:cNvSpPr/>
          <p:nvPr/>
        </p:nvSpPr>
        <p:spPr>
          <a:xfrm>
            <a:off x="10884418" y="4426915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586AC22-C83E-308B-9F69-1FF1BEE65BF8}"/>
              </a:ext>
            </a:extLst>
          </p:cNvPr>
          <p:cNvSpPr txBox="1"/>
          <p:nvPr/>
        </p:nvSpPr>
        <p:spPr>
          <a:xfrm>
            <a:off x="4820116" y="3350656"/>
            <a:ext cx="5631624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IN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Form an executive Steering Committee and </a:t>
            </a:r>
            <a:r>
              <a:rPr lang="en-IN" sz="11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AI Governance</a:t>
            </a:r>
            <a:r>
              <a:rPr kumimoji="0" lang="en-IN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Council. Name an accountable owner for every agent</a:t>
            </a:r>
            <a:r>
              <a:rPr lang="en-IN" sz="11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. Invest in </a:t>
            </a:r>
            <a:r>
              <a:rPr lang="en-IN" sz="1100" b="1">
                <a:solidFill>
                  <a:srgbClr val="000000"/>
                </a:solidFill>
                <a:latin typeface="Open Sans"/>
                <a:ea typeface="Open Sans"/>
                <a:cs typeface="Open Sans"/>
                <a:hlinkClick r:id="rId4" action="ppaction://hlinksldjump"/>
              </a:rPr>
              <a:t>AI Literacy</a:t>
            </a:r>
            <a:endParaRPr kumimoji="0" lang="en-IN" sz="11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hlinkClick r:id="rId4" action="ppaction://hlinksldjump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D12762E-60CE-986D-81BD-A157B68ED7F4}"/>
              </a:ext>
            </a:extLst>
          </p:cNvPr>
          <p:cNvSpPr txBox="1"/>
          <p:nvPr/>
        </p:nvSpPr>
        <p:spPr>
          <a:xfrm>
            <a:off x="5117425" y="3855366"/>
            <a:ext cx="53108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Track every agent as an asset. Log what it can access, and require sign-off before production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44437A6-D7D8-37DE-E90D-2EC678BBD745}"/>
              </a:ext>
            </a:extLst>
          </p:cNvPr>
          <p:cNvSpPr txBox="1"/>
          <p:nvPr/>
        </p:nvSpPr>
        <p:spPr>
          <a:xfrm>
            <a:off x="5455853" y="4325473"/>
            <a:ext cx="4995890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IN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Define the stages every agent moves through </a:t>
            </a:r>
            <a:r>
              <a:rPr lang="en-IN" sz="11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- </a:t>
            </a:r>
            <a:r>
              <a:rPr kumimoji="0" lang="en-IN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design, pilot, approval, retirement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94ED8D0-5E1D-2416-306C-FA23486DF233}"/>
              </a:ext>
            </a:extLst>
          </p:cNvPr>
          <p:cNvSpPr/>
          <p:nvPr/>
        </p:nvSpPr>
        <p:spPr>
          <a:xfrm>
            <a:off x="10473560" y="5006489"/>
            <a:ext cx="1042736" cy="370053"/>
          </a:xfrm>
          <a:prstGeom prst="rect">
            <a:avLst/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483C4A2D-43F7-9385-E237-69EB1C398057}"/>
              </a:ext>
            </a:extLst>
          </p:cNvPr>
          <p:cNvSpPr/>
          <p:nvPr/>
        </p:nvSpPr>
        <p:spPr>
          <a:xfrm>
            <a:off x="10473729" y="5441560"/>
            <a:ext cx="1042736" cy="370053"/>
          </a:xfrm>
          <a:prstGeom prst="rect">
            <a:avLst/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4F82184-7AE1-5B35-30D6-EB1CCF760CA5}"/>
              </a:ext>
            </a:extLst>
          </p:cNvPr>
          <p:cNvSpPr/>
          <p:nvPr/>
        </p:nvSpPr>
        <p:spPr>
          <a:xfrm>
            <a:off x="10476000" y="5867416"/>
            <a:ext cx="1042736" cy="370053"/>
          </a:xfrm>
          <a:prstGeom prst="rect">
            <a:avLst/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DA9A1D5-F81E-34C9-19B7-16E49595A009}"/>
              </a:ext>
            </a:extLst>
          </p:cNvPr>
          <p:cNvSpPr/>
          <p:nvPr/>
        </p:nvSpPr>
        <p:spPr>
          <a:xfrm>
            <a:off x="10479423" y="6326504"/>
            <a:ext cx="1042736" cy="370053"/>
          </a:xfrm>
          <a:prstGeom prst="rect">
            <a:avLst/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61" name="Heptagon 60">
            <a:extLst>
              <a:ext uri="{FF2B5EF4-FFF2-40B4-BE49-F238E27FC236}">
                <a16:creationId xmlns:a16="http://schemas.microsoft.com/office/drawing/2014/main" id="{30E321E9-7306-C7A5-CC45-55BFF013B6C7}"/>
              </a:ext>
            </a:extLst>
          </p:cNvPr>
          <p:cNvSpPr/>
          <p:nvPr/>
        </p:nvSpPr>
        <p:spPr>
          <a:xfrm>
            <a:off x="10876391" y="5068618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</a:t>
            </a:r>
          </a:p>
        </p:txBody>
      </p:sp>
      <p:sp>
        <p:nvSpPr>
          <p:cNvPr id="62" name="Heptagon 61">
            <a:extLst>
              <a:ext uri="{FF2B5EF4-FFF2-40B4-BE49-F238E27FC236}">
                <a16:creationId xmlns:a16="http://schemas.microsoft.com/office/drawing/2014/main" id="{81632964-5AE8-1FF2-9596-F7534FD4C430}"/>
              </a:ext>
            </a:extLst>
          </p:cNvPr>
          <p:cNvSpPr/>
          <p:nvPr/>
        </p:nvSpPr>
        <p:spPr>
          <a:xfrm>
            <a:off x="10860180" y="5494722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63" name="Heptagon 62">
            <a:extLst>
              <a:ext uri="{FF2B5EF4-FFF2-40B4-BE49-F238E27FC236}">
                <a16:creationId xmlns:a16="http://schemas.microsoft.com/office/drawing/2014/main" id="{2DC3C901-C3EA-E976-AF93-1D47D5AB129C}"/>
              </a:ext>
            </a:extLst>
          </p:cNvPr>
          <p:cNvSpPr/>
          <p:nvPr/>
        </p:nvSpPr>
        <p:spPr>
          <a:xfrm>
            <a:off x="10884418" y="5930162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</a:t>
            </a:r>
          </a:p>
        </p:txBody>
      </p:sp>
      <p:sp>
        <p:nvSpPr>
          <p:cNvPr id="64" name="Heptagon 63">
            <a:extLst>
              <a:ext uri="{FF2B5EF4-FFF2-40B4-BE49-F238E27FC236}">
                <a16:creationId xmlns:a16="http://schemas.microsoft.com/office/drawing/2014/main" id="{BD6C3042-545C-F7E6-6151-3C8EEA1156FE}"/>
              </a:ext>
            </a:extLst>
          </p:cNvPr>
          <p:cNvSpPr/>
          <p:nvPr/>
        </p:nvSpPr>
        <p:spPr>
          <a:xfrm>
            <a:off x="10876706" y="6380118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97A8D6E-A992-6833-B6D9-F92B5CF49548}"/>
              </a:ext>
            </a:extLst>
          </p:cNvPr>
          <p:cNvSpPr txBox="1"/>
          <p:nvPr/>
        </p:nvSpPr>
        <p:spPr>
          <a:xfrm>
            <a:off x="5514418" y="4982612"/>
            <a:ext cx="49958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Implement Dedicated Agent Identities, Least-privilege execution,  Restricted Access Controls, Agent Registry &amp; Agent Kill Switch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F12D971-99DC-A7FA-F707-FFC0ED7E46F5}"/>
              </a:ext>
            </a:extLst>
          </p:cNvPr>
          <p:cNvSpPr txBox="1"/>
          <p:nvPr/>
        </p:nvSpPr>
        <p:spPr>
          <a:xfrm>
            <a:off x="5785553" y="5414735"/>
            <a:ext cx="4611779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1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Version every model and prompt change; evaluate quality, safety, and drift before deployment</a:t>
            </a:r>
            <a:endParaRPr kumimoji="0" lang="en-IN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7F80112-57E8-3124-883C-1FBCADF73B55}"/>
              </a:ext>
            </a:extLst>
          </p:cNvPr>
          <p:cNvSpPr txBox="1"/>
          <p:nvPr/>
        </p:nvSpPr>
        <p:spPr>
          <a:xfrm>
            <a:off x="6020349" y="5858371"/>
            <a:ext cx="4559382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en-IN" sz="1200"/>
              <a:t>Maintain end-to-end lineage for audit readiness, regulatory reporting, and root-cause investigation of non-compliant outputs.</a:t>
            </a:r>
            <a:endParaRPr lang="en-I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2B4B27A-CF53-E3B1-B4F2-05166DCC1FB4}"/>
              </a:ext>
            </a:extLst>
          </p:cNvPr>
          <p:cNvSpPr txBox="1"/>
          <p:nvPr/>
        </p:nvSpPr>
        <p:spPr>
          <a:xfrm>
            <a:off x="6347410" y="6283238"/>
            <a:ext cx="44079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Define SLAs for agent accuracy and safety, monitor drift and task success, and remediate underperforming agents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4CD5C235-837D-EC72-3E23-D1FADAF6FCFE}"/>
              </a:ext>
            </a:extLst>
          </p:cNvPr>
          <p:cNvSpPr/>
          <p:nvPr/>
        </p:nvSpPr>
        <p:spPr>
          <a:xfrm rot="1791911">
            <a:off x="2368091" y="1093492"/>
            <a:ext cx="189811" cy="3895065"/>
          </a:xfrm>
          <a:prstGeom prst="rect">
            <a:avLst/>
          </a:prstGeom>
          <a:solidFill>
            <a:srgbClr val="182C6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People and Processes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C99569D5-66A5-A016-2BDC-01433703D4A2}"/>
              </a:ext>
            </a:extLst>
          </p:cNvPr>
          <p:cNvSpPr/>
          <p:nvPr/>
        </p:nvSpPr>
        <p:spPr>
          <a:xfrm rot="1791911">
            <a:off x="818283" y="4721344"/>
            <a:ext cx="235455" cy="2006424"/>
          </a:xfrm>
          <a:prstGeom prst="rect">
            <a:avLst/>
          </a:prstGeom>
          <a:solidFill>
            <a:srgbClr val="182C6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Technology</a:t>
            </a: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DE5EA7AC-FF79-850F-0445-35D345D9401E}"/>
              </a:ext>
            </a:extLst>
          </p:cNvPr>
          <p:cNvCxnSpPr/>
          <p:nvPr/>
        </p:nvCxnSpPr>
        <p:spPr>
          <a:xfrm flipV="1">
            <a:off x="418946" y="1304866"/>
            <a:ext cx="2765385" cy="4718353"/>
          </a:xfrm>
          <a:prstGeom prst="straightConnector1">
            <a:avLst/>
          </a:prstGeom>
          <a:noFill/>
          <a:ln w="76200" cap="flat" cmpd="sng" algn="ctr">
            <a:solidFill>
              <a:srgbClr val="FF7E00"/>
            </a:solidFill>
            <a:prstDash val="solid"/>
            <a:miter lim="800000"/>
            <a:headEnd type="triangle"/>
            <a:tailEnd type="triangle"/>
          </a:ln>
          <a:effectLst/>
        </p:spPr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AE19D853-5696-D673-FE5B-ADD02F96F2DC}"/>
              </a:ext>
            </a:extLst>
          </p:cNvPr>
          <p:cNvSpPr txBox="1"/>
          <p:nvPr/>
        </p:nvSpPr>
        <p:spPr>
          <a:xfrm rot="18028595">
            <a:off x="406966" y="3349896"/>
            <a:ext cx="25781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Continuous Improvement and Monitoring</a:t>
            </a:r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C954B977-E6BE-2421-9017-C3CC05D0F657}"/>
              </a:ext>
            </a:extLst>
          </p:cNvPr>
          <p:cNvGrpSpPr/>
          <p:nvPr/>
        </p:nvGrpSpPr>
        <p:grpSpPr>
          <a:xfrm>
            <a:off x="0" y="0"/>
            <a:ext cx="45719" cy="6871644"/>
            <a:chOff x="-2140" y="0"/>
            <a:chExt cx="127247" cy="6858000"/>
          </a:xfrm>
        </p:grpSpPr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3EADE382-068E-A800-A021-FD2B2C8ECB58}"/>
                </a:ext>
              </a:extLst>
            </p:cNvPr>
            <p:cNvSpPr/>
            <p:nvPr/>
          </p:nvSpPr>
          <p:spPr>
            <a:xfrm>
              <a:off x="-1" y="0"/>
              <a:ext cx="125108" cy="3429000"/>
            </a:xfrm>
            <a:prstGeom prst="rect">
              <a:avLst/>
            </a:prstGeom>
            <a:solidFill>
              <a:srgbClr val="ED7D31"/>
            </a:solidFill>
            <a:ln w="1079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0F063589-E6B5-1188-901C-A2B041C146B6}"/>
                </a:ext>
              </a:extLst>
            </p:cNvPr>
            <p:cNvSpPr/>
            <p:nvPr/>
          </p:nvSpPr>
          <p:spPr>
            <a:xfrm>
              <a:off x="-2140" y="3428999"/>
              <a:ext cx="125108" cy="3429001"/>
            </a:xfrm>
            <a:prstGeom prst="rect">
              <a:avLst/>
            </a:prstGeom>
            <a:solidFill>
              <a:srgbClr val="182C61"/>
            </a:solidFill>
            <a:ln w="1079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sp>
        <p:nvSpPr>
          <p:cNvPr id="77" name="Text 1">
            <a:extLst>
              <a:ext uri="{FF2B5EF4-FFF2-40B4-BE49-F238E27FC236}">
                <a16:creationId xmlns:a16="http://schemas.microsoft.com/office/drawing/2014/main" id="{CF6BFD92-F190-DD67-CB80-4D266CF5ABC8}"/>
              </a:ext>
            </a:extLst>
          </p:cNvPr>
          <p:cNvSpPr txBox="1"/>
          <p:nvPr/>
        </p:nvSpPr>
        <p:spPr>
          <a:xfrm>
            <a:off x="548640" y="290953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b="1" kern="0" spc="20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SECTION 03 · GOVERNANCE FRAMEWORK &amp; MATURITY</a:t>
            </a:r>
            <a:endParaRPr lang="en-US" sz="13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3971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4" name="Text 2"/>
          <p:cNvSpPr txBox="1"/>
          <p:nvPr/>
        </p:nvSpPr>
        <p:spPr>
          <a:xfrm>
            <a:off x="548640" y="530352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1E2761"/>
                </a:solidFill>
                <a:latin typeface="Montserrat" pitchFamily="2" charset="0"/>
                <a:ea typeface="Cambria" pitchFamily="34" charset="-122"/>
                <a:cs typeface="Cambria" pitchFamily="34" charset="-120"/>
              </a:rPr>
              <a:t>Responsible AI</a:t>
            </a:r>
            <a:endParaRPr lang="en-US" sz="2400">
              <a:latin typeface="Montserrat" pitchFamily="2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548640" y="2267712"/>
            <a:ext cx="3364992" cy="1371600"/>
          </a:xfrm>
          <a:prstGeom prst="roundRect">
            <a:avLst>
              <a:gd name="adj" fmla="val 5333"/>
            </a:avLst>
          </a:prstGeom>
          <a:solidFill>
            <a:srgbClr val="EEF2FB"/>
          </a:solidFill>
          <a:ln/>
          <a:effectLst>
            <a:outerShdw blurRad="76200" dist="25400" dir="5400000" algn="bl" rotWithShape="0">
              <a:srgbClr val="9AA3C7">
                <a:alpha val="25000"/>
              </a:srgbClr>
            </a:outerShdw>
          </a:effectLst>
        </p:spPr>
        <p:txBody>
          <a:bodyPr/>
          <a:lstStyle/>
          <a:p>
            <a:endParaRPr lang="en-IN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777240" y="2496312"/>
            <a:ext cx="502920" cy="502920"/>
          </a:xfrm>
          <a:prstGeom prst="ellipse">
            <a:avLst/>
          </a:prstGeom>
          <a:solidFill>
            <a:srgbClr val="C77F2E"/>
          </a:solidFill>
          <a:ln/>
        </p:spPr>
        <p:txBody>
          <a:bodyPr/>
          <a:lstStyle/>
          <a:p>
            <a:endParaRPr lang="en-IN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Text 18"/>
          <p:cNvSpPr txBox="1"/>
          <p:nvPr/>
        </p:nvSpPr>
        <p:spPr>
          <a:xfrm>
            <a:off x="777240" y="24963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endParaRPr lang="en-US" sz="15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Text 19"/>
          <p:cNvSpPr txBox="1"/>
          <p:nvPr/>
        </p:nvSpPr>
        <p:spPr>
          <a:xfrm>
            <a:off x="1417320" y="2432304"/>
            <a:ext cx="2313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Fairness</a:t>
            </a:r>
            <a:endParaRPr lang="en-US" sz="145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Text 20"/>
          <p:cNvSpPr txBox="1"/>
          <p:nvPr/>
        </p:nvSpPr>
        <p:spPr>
          <a:xfrm>
            <a:off x="777240" y="2926080"/>
            <a:ext cx="29077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10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Are we being fair to everyone who will use this?</a:t>
            </a:r>
            <a:endParaRPr lang="en-US" sz="11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4142232" y="2267712"/>
            <a:ext cx="3364992" cy="1371600"/>
          </a:xfrm>
          <a:prstGeom prst="roundRect">
            <a:avLst>
              <a:gd name="adj" fmla="val 5333"/>
            </a:avLst>
          </a:prstGeom>
          <a:solidFill>
            <a:srgbClr val="EEF2FB"/>
          </a:solidFill>
          <a:ln/>
          <a:effectLst>
            <a:outerShdw blurRad="76200" dist="25400" dir="5400000" algn="bl" rotWithShape="0">
              <a:srgbClr val="9AA3C7">
                <a:alpha val="25000"/>
              </a:srgbClr>
            </a:outerShdw>
          </a:effectLst>
        </p:spPr>
        <p:txBody>
          <a:bodyPr/>
          <a:lstStyle/>
          <a:p>
            <a:endParaRPr lang="en-IN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4370832" y="2496312"/>
            <a:ext cx="502920" cy="502920"/>
          </a:xfrm>
          <a:prstGeom prst="ellipse">
            <a:avLst/>
          </a:prstGeom>
          <a:solidFill>
            <a:srgbClr val="C77F2E"/>
          </a:solidFill>
          <a:ln/>
        </p:spPr>
        <p:txBody>
          <a:bodyPr/>
          <a:lstStyle/>
          <a:p>
            <a:endParaRPr lang="en-IN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5" name="Text 23"/>
          <p:cNvSpPr txBox="1"/>
          <p:nvPr/>
        </p:nvSpPr>
        <p:spPr>
          <a:xfrm>
            <a:off x="4370832" y="24963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endParaRPr lang="en-US" sz="15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6" name="Text 24"/>
          <p:cNvSpPr txBox="1"/>
          <p:nvPr/>
        </p:nvSpPr>
        <p:spPr>
          <a:xfrm>
            <a:off x="5010912" y="2432304"/>
            <a:ext cx="2313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Reliability &amp; Safety</a:t>
            </a:r>
            <a:endParaRPr lang="en-US" sz="145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Text 25"/>
          <p:cNvSpPr txBox="1"/>
          <p:nvPr/>
        </p:nvSpPr>
        <p:spPr>
          <a:xfrm>
            <a:off x="4370832" y="2926080"/>
            <a:ext cx="29077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10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Can we trust it to work well, even in tough situations?</a:t>
            </a:r>
            <a:endParaRPr lang="en-US" sz="11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7735824" y="2267712"/>
            <a:ext cx="3364992" cy="1371600"/>
          </a:xfrm>
          <a:prstGeom prst="roundRect">
            <a:avLst>
              <a:gd name="adj" fmla="val 5333"/>
            </a:avLst>
          </a:prstGeom>
          <a:solidFill>
            <a:srgbClr val="EEF2FB"/>
          </a:solidFill>
          <a:ln/>
          <a:effectLst>
            <a:outerShdw blurRad="76200" dist="25400" dir="5400000" algn="bl" rotWithShape="0">
              <a:srgbClr val="9AA3C7">
                <a:alpha val="25000"/>
              </a:srgbClr>
            </a:outerShdw>
          </a:effectLst>
        </p:spPr>
        <p:txBody>
          <a:bodyPr/>
          <a:lstStyle/>
          <a:p>
            <a:endParaRPr lang="en-IN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7964424" y="2496312"/>
            <a:ext cx="502920" cy="502920"/>
          </a:xfrm>
          <a:prstGeom prst="ellipse">
            <a:avLst/>
          </a:prstGeom>
          <a:solidFill>
            <a:srgbClr val="C77F2E"/>
          </a:solidFill>
          <a:ln/>
        </p:spPr>
        <p:txBody>
          <a:bodyPr/>
          <a:lstStyle/>
          <a:p>
            <a:endParaRPr lang="en-IN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0" name="Text 28"/>
          <p:cNvSpPr txBox="1"/>
          <p:nvPr/>
        </p:nvSpPr>
        <p:spPr>
          <a:xfrm>
            <a:off x="7964424" y="24963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  <a:endParaRPr lang="en-US" sz="15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Text 29"/>
          <p:cNvSpPr txBox="1"/>
          <p:nvPr/>
        </p:nvSpPr>
        <p:spPr>
          <a:xfrm>
            <a:off x="8604504" y="2432304"/>
            <a:ext cx="2313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Privacy &amp; Security</a:t>
            </a:r>
            <a:endParaRPr lang="en-US" sz="145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2" name="Text 30"/>
          <p:cNvSpPr txBox="1"/>
          <p:nvPr/>
        </p:nvSpPr>
        <p:spPr>
          <a:xfrm>
            <a:off x="7964424" y="2926080"/>
            <a:ext cx="29077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10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 personal information safe here?</a:t>
            </a:r>
            <a:endParaRPr lang="en-US" sz="11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548640" y="3867912"/>
            <a:ext cx="3364992" cy="1371600"/>
          </a:xfrm>
          <a:prstGeom prst="roundRect">
            <a:avLst>
              <a:gd name="adj" fmla="val 5333"/>
            </a:avLst>
          </a:prstGeom>
          <a:solidFill>
            <a:srgbClr val="EEF2FB"/>
          </a:solidFill>
          <a:ln/>
          <a:effectLst>
            <a:outerShdw blurRad="76200" dist="25400" dir="5400000" algn="bl" rotWithShape="0">
              <a:srgbClr val="9AA3C7">
                <a:alpha val="25000"/>
              </a:srgbClr>
            </a:outerShdw>
          </a:effectLst>
        </p:spPr>
        <p:txBody>
          <a:bodyPr/>
          <a:lstStyle/>
          <a:p>
            <a:endParaRPr lang="en-IN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777240" y="4096512"/>
            <a:ext cx="502920" cy="502920"/>
          </a:xfrm>
          <a:prstGeom prst="ellipse">
            <a:avLst/>
          </a:prstGeom>
          <a:solidFill>
            <a:srgbClr val="C77F2E"/>
          </a:solidFill>
          <a:ln/>
        </p:spPr>
        <p:txBody>
          <a:bodyPr/>
          <a:lstStyle/>
          <a:p>
            <a:endParaRPr lang="en-IN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5" name="Text 33"/>
          <p:cNvSpPr txBox="1"/>
          <p:nvPr/>
        </p:nvSpPr>
        <p:spPr>
          <a:xfrm>
            <a:off x="777240" y="40965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  <a:endParaRPr lang="en-US" sz="15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6" name="Text 34"/>
          <p:cNvSpPr txBox="1"/>
          <p:nvPr/>
        </p:nvSpPr>
        <p:spPr>
          <a:xfrm>
            <a:off x="1417320" y="4032504"/>
            <a:ext cx="2313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Inclusiveness</a:t>
            </a:r>
            <a:endParaRPr lang="en-US" sz="145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Text 35"/>
          <p:cNvSpPr txBox="1"/>
          <p:nvPr/>
        </p:nvSpPr>
        <p:spPr>
          <a:xfrm>
            <a:off x="777240" y="4526280"/>
            <a:ext cx="29077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10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 this designed to work for everyone, including different abilities?</a:t>
            </a:r>
            <a:endParaRPr lang="en-US" sz="11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4142232" y="3867912"/>
            <a:ext cx="3364992" cy="1371600"/>
          </a:xfrm>
          <a:prstGeom prst="roundRect">
            <a:avLst>
              <a:gd name="adj" fmla="val 5333"/>
            </a:avLst>
          </a:prstGeom>
          <a:solidFill>
            <a:srgbClr val="EEF2FB"/>
          </a:solidFill>
          <a:ln/>
          <a:effectLst>
            <a:outerShdw blurRad="76200" dist="25400" dir="5400000" algn="bl" rotWithShape="0">
              <a:srgbClr val="9AA3C7">
                <a:alpha val="25000"/>
              </a:srgbClr>
            </a:outerShdw>
          </a:effectLst>
        </p:spPr>
        <p:txBody>
          <a:bodyPr/>
          <a:lstStyle/>
          <a:p>
            <a:endParaRPr lang="en-IN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4370832" y="4096512"/>
            <a:ext cx="502920" cy="502920"/>
          </a:xfrm>
          <a:prstGeom prst="ellipse">
            <a:avLst/>
          </a:prstGeom>
          <a:solidFill>
            <a:srgbClr val="C77F2E"/>
          </a:solidFill>
          <a:ln/>
        </p:spPr>
        <p:txBody>
          <a:bodyPr/>
          <a:lstStyle/>
          <a:p>
            <a:endParaRPr lang="en-IN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0" name="Text 38"/>
          <p:cNvSpPr txBox="1"/>
          <p:nvPr/>
        </p:nvSpPr>
        <p:spPr>
          <a:xfrm>
            <a:off x="4370832" y="40965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</a:t>
            </a:r>
            <a:endParaRPr lang="en-US" sz="15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1" name="Text 39"/>
          <p:cNvSpPr txBox="1"/>
          <p:nvPr/>
        </p:nvSpPr>
        <p:spPr>
          <a:xfrm>
            <a:off x="5010912" y="4032504"/>
            <a:ext cx="2313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Transparency</a:t>
            </a:r>
            <a:endParaRPr lang="en-US" sz="145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2" name="Text 40"/>
          <p:cNvSpPr txBox="1"/>
          <p:nvPr/>
        </p:nvSpPr>
        <p:spPr>
          <a:xfrm>
            <a:off x="4370832" y="4526280"/>
            <a:ext cx="29077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10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Could we explain how this works to a non-expert?</a:t>
            </a:r>
            <a:endParaRPr lang="en-US" sz="11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7735824" y="3867912"/>
            <a:ext cx="3364992" cy="1371600"/>
          </a:xfrm>
          <a:prstGeom prst="roundRect">
            <a:avLst>
              <a:gd name="adj" fmla="val 5333"/>
            </a:avLst>
          </a:prstGeom>
          <a:solidFill>
            <a:srgbClr val="EEF2FB"/>
          </a:solidFill>
          <a:ln/>
          <a:effectLst>
            <a:outerShdw blurRad="76200" dist="25400" dir="5400000" algn="bl" rotWithShape="0">
              <a:srgbClr val="9AA3C7">
                <a:alpha val="25000"/>
              </a:srgbClr>
            </a:outerShdw>
          </a:effectLst>
        </p:spPr>
        <p:txBody>
          <a:bodyPr/>
          <a:lstStyle/>
          <a:p>
            <a:endParaRPr lang="en-IN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4" name="Shape 42"/>
          <p:cNvSpPr/>
          <p:nvPr/>
        </p:nvSpPr>
        <p:spPr>
          <a:xfrm>
            <a:off x="7964424" y="4096512"/>
            <a:ext cx="502920" cy="502920"/>
          </a:xfrm>
          <a:prstGeom prst="ellipse">
            <a:avLst/>
          </a:prstGeom>
          <a:solidFill>
            <a:srgbClr val="C77F2E"/>
          </a:solidFill>
          <a:ln/>
        </p:spPr>
        <p:txBody>
          <a:bodyPr/>
          <a:lstStyle/>
          <a:p>
            <a:endParaRPr lang="en-IN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5" name="Text 43"/>
          <p:cNvSpPr txBox="1"/>
          <p:nvPr/>
        </p:nvSpPr>
        <p:spPr>
          <a:xfrm>
            <a:off x="7964424" y="40965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</a:t>
            </a:r>
            <a:endParaRPr lang="en-US" sz="15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6" name="Text 44"/>
          <p:cNvSpPr txBox="1"/>
          <p:nvPr/>
        </p:nvSpPr>
        <p:spPr>
          <a:xfrm>
            <a:off x="8604504" y="4032504"/>
            <a:ext cx="2313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Accountability</a:t>
            </a:r>
            <a:endParaRPr lang="en-US" sz="145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7" name="Text 45"/>
          <p:cNvSpPr txBox="1"/>
          <p:nvPr/>
        </p:nvSpPr>
        <p:spPr>
          <a:xfrm>
            <a:off x="7964424" y="4526280"/>
            <a:ext cx="29077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10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Who is responsible if something goes wrong — and how do we act on it?</a:t>
            </a:r>
            <a:endParaRPr lang="en-US" sz="11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9F71F23-8032-DC8D-F930-84DE9C641ADA}"/>
              </a:ext>
            </a:extLst>
          </p:cNvPr>
          <p:cNvGrpSpPr/>
          <p:nvPr/>
        </p:nvGrpSpPr>
        <p:grpSpPr>
          <a:xfrm>
            <a:off x="9274753" y="273850"/>
            <a:ext cx="2512272" cy="430908"/>
            <a:chOff x="952500" y="701344"/>
            <a:chExt cx="3185801" cy="546432"/>
          </a:xfrm>
        </p:grpSpPr>
        <p:pic>
          <p:nvPicPr>
            <p:cNvPr id="51" name="Graphic 50">
              <a:extLst>
                <a:ext uri="{FF2B5EF4-FFF2-40B4-BE49-F238E27FC236}">
                  <a16:creationId xmlns:a16="http://schemas.microsoft.com/office/drawing/2014/main" id="{8F480874-7BA0-FCA9-7DC1-115AF378798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52500" y="769620"/>
              <a:ext cx="1648970" cy="478156"/>
            </a:xfrm>
            <a:prstGeom prst="rect">
              <a:avLst/>
            </a:prstGeom>
          </p:spPr>
        </p:pic>
        <p:pic>
          <p:nvPicPr>
            <p:cNvPr id="52" name="Image 6" descr="preencoded.png">
              <a:extLst>
                <a:ext uri="{FF2B5EF4-FFF2-40B4-BE49-F238E27FC236}">
                  <a16:creationId xmlns:a16="http://schemas.microsoft.com/office/drawing/2014/main" id="{48BDE3CB-BA74-381C-639C-D418417378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2853791" y="783909"/>
              <a:ext cx="1284510" cy="449578"/>
            </a:xfrm>
            <a:prstGeom prst="rect">
              <a:avLst/>
            </a:prstGeom>
          </p:spPr>
        </p:pic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923B75ED-9B8F-B16B-641B-F481FF94A439}"/>
                </a:ext>
              </a:extLst>
            </p:cNvPr>
            <p:cNvCxnSpPr/>
            <p:nvPr/>
          </p:nvCxnSpPr>
          <p:spPr>
            <a:xfrm>
              <a:off x="2740530" y="701344"/>
              <a:ext cx="0" cy="54643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54" name="Picture 53">
            <a:extLst>
              <a:ext uri="{FF2B5EF4-FFF2-40B4-BE49-F238E27FC236}">
                <a16:creationId xmlns:a16="http://schemas.microsoft.com/office/drawing/2014/main" id="{ED9062FF-B946-BB54-A4D8-B9E774526F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3" y="0"/>
            <a:ext cx="166688" cy="6858000"/>
          </a:xfrm>
          <a:prstGeom prst="rect">
            <a:avLst/>
          </a:prstGeom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488A917E-455D-E1E1-EC1D-F1CEBD366B5F}"/>
              </a:ext>
            </a:extLst>
          </p:cNvPr>
          <p:cNvSpPr/>
          <p:nvPr/>
        </p:nvSpPr>
        <p:spPr>
          <a:xfrm>
            <a:off x="548640" y="1175743"/>
            <a:ext cx="2289364" cy="45719"/>
          </a:xfrm>
          <a:prstGeom prst="rect">
            <a:avLst/>
          </a:prstGeom>
          <a:solidFill>
            <a:srgbClr val="E585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7" name="TextBox 56">
            <a:hlinkClick r:id="" action="ppaction://noaction"/>
            <a:extLst>
              <a:ext uri="{FF2B5EF4-FFF2-40B4-BE49-F238E27FC236}">
                <a16:creationId xmlns:a16="http://schemas.microsoft.com/office/drawing/2014/main" id="{95D6D346-D85D-52A4-33BB-A5400454095B}"/>
              </a:ext>
            </a:extLst>
          </p:cNvPr>
          <p:cNvSpPr txBox="1"/>
          <p:nvPr/>
        </p:nvSpPr>
        <p:spPr>
          <a:xfrm>
            <a:off x="10166541" y="945244"/>
            <a:ext cx="1476514" cy="24622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000" i="1" u="sng">
                <a:solidFill>
                  <a:srgbClr val="1B1F3B"/>
                </a:solidFill>
                <a:latin typeface="Calibri"/>
                <a:ea typeface="Calibri"/>
                <a:cs typeface="Calibri"/>
                <a:hlinkClick r:id="rId6" action="ppaction://hlinksldjump"/>
              </a:rPr>
              <a:t>Governance Framework</a:t>
            </a:r>
            <a:endParaRPr lang="en-IN" i="1" u="sng"/>
          </a:p>
        </p:txBody>
      </p:sp>
      <p:sp>
        <p:nvSpPr>
          <p:cNvPr id="59" name="Text 1">
            <a:extLst>
              <a:ext uri="{FF2B5EF4-FFF2-40B4-BE49-F238E27FC236}">
                <a16:creationId xmlns:a16="http://schemas.microsoft.com/office/drawing/2014/main" id="{DB6523EC-68CC-0AE8-E315-D94B5E78E70D}"/>
              </a:ext>
            </a:extLst>
          </p:cNvPr>
          <p:cNvSpPr txBox="1"/>
          <p:nvPr/>
        </p:nvSpPr>
        <p:spPr>
          <a:xfrm>
            <a:off x="548640" y="290953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b="1" kern="0" spc="20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SECTION 04 · GOVERNANCE IMPLEMENTATION</a:t>
            </a:r>
            <a:endParaRPr lang="en-US" sz="13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4704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4" name="Text 2"/>
          <p:cNvSpPr txBox="1"/>
          <p:nvPr/>
        </p:nvSpPr>
        <p:spPr>
          <a:xfrm>
            <a:off x="548640" y="427731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1E2761"/>
                </a:solidFill>
                <a:latin typeface="Montserrat" pitchFamily="2" charset="0"/>
                <a:ea typeface="Cambria" pitchFamily="34" charset="-122"/>
                <a:cs typeface="Cambria" pitchFamily="34" charset="-120"/>
              </a:rPr>
              <a:t>Turning employee resistance into adoption</a:t>
            </a:r>
            <a:endParaRPr lang="en-US" sz="2400">
              <a:latin typeface="Montserrat" pitchFamily="2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548640" y="1728799"/>
            <a:ext cx="3502152" cy="777240"/>
          </a:xfrm>
          <a:prstGeom prst="roundRect">
            <a:avLst>
              <a:gd name="adj" fmla="val 9412"/>
            </a:avLst>
          </a:prstGeom>
          <a:solidFill>
            <a:srgbClr val="EEF2FB"/>
          </a:solidFill>
          <a:ln/>
          <a:effectLst>
            <a:outerShdw blurRad="76200" dist="25400" dir="5400000" algn="bl" rotWithShape="0">
              <a:srgbClr val="9AA3C7">
                <a:alpha val="25000"/>
              </a:srgbClr>
            </a:outerShdw>
          </a:effectLst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Text 17"/>
          <p:cNvSpPr txBox="1"/>
          <p:nvPr/>
        </p:nvSpPr>
        <p:spPr>
          <a:xfrm>
            <a:off x="749808" y="1801951"/>
            <a:ext cx="100584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30%</a:t>
            </a:r>
            <a:endParaRPr lang="en-US" sz="24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Text 18"/>
          <p:cNvSpPr txBox="1"/>
          <p:nvPr/>
        </p:nvSpPr>
        <p:spPr>
          <a:xfrm>
            <a:off x="1783080" y="1801951"/>
            <a:ext cx="2084832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90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cite internal resistance as a top barrier to AI adoption</a:t>
            </a:r>
            <a:endParaRPr lang="en-US" sz="9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4251960" y="1728799"/>
            <a:ext cx="3502152" cy="777240"/>
          </a:xfrm>
          <a:prstGeom prst="roundRect">
            <a:avLst>
              <a:gd name="adj" fmla="val 9412"/>
            </a:avLst>
          </a:prstGeom>
          <a:solidFill>
            <a:srgbClr val="EEF2FB"/>
          </a:solidFill>
          <a:ln/>
          <a:effectLst>
            <a:outerShdw blurRad="76200" dist="25400" dir="5400000" algn="bl" rotWithShape="0">
              <a:srgbClr val="9AA3C7">
                <a:alpha val="25000"/>
              </a:srgbClr>
            </a:outerShdw>
          </a:effectLst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Text 20"/>
          <p:cNvSpPr txBox="1"/>
          <p:nvPr/>
        </p:nvSpPr>
        <p:spPr>
          <a:xfrm>
            <a:off x="4453128" y="1801951"/>
            <a:ext cx="100584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40%</a:t>
            </a:r>
            <a:endParaRPr lang="en-US" sz="24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Text 21"/>
          <p:cNvSpPr txBox="1"/>
          <p:nvPr/>
        </p:nvSpPr>
        <p:spPr>
          <a:xfrm>
            <a:off x="5486400" y="1801951"/>
            <a:ext cx="2084832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90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 adoption success hinges on culture &amp; change management — not the technology</a:t>
            </a:r>
            <a:endParaRPr lang="en-US" sz="9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7955280" y="1728799"/>
            <a:ext cx="3502152" cy="777240"/>
          </a:xfrm>
          <a:prstGeom prst="roundRect">
            <a:avLst>
              <a:gd name="adj" fmla="val 9412"/>
            </a:avLst>
          </a:prstGeom>
          <a:solidFill>
            <a:srgbClr val="EEF2FB"/>
          </a:solidFill>
          <a:ln/>
          <a:effectLst>
            <a:outerShdw blurRad="76200" dist="25400" dir="5400000" algn="bl" rotWithShape="0">
              <a:srgbClr val="9AA3C7">
                <a:alpha val="25000"/>
              </a:srgbClr>
            </a:outerShdw>
          </a:effectLst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5" name="Text 23"/>
          <p:cNvSpPr txBox="1"/>
          <p:nvPr/>
        </p:nvSpPr>
        <p:spPr>
          <a:xfrm>
            <a:off x="8156448" y="1801951"/>
            <a:ext cx="100584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33%</a:t>
            </a:r>
            <a:endParaRPr lang="en-US" sz="24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6" name="Text 24"/>
          <p:cNvSpPr txBox="1"/>
          <p:nvPr/>
        </p:nvSpPr>
        <p:spPr>
          <a:xfrm>
            <a:off x="9189720" y="1801951"/>
            <a:ext cx="2084832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90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offer comprehensive AI training today; 44% still rely on passive, self-serve resources</a:t>
            </a:r>
            <a:endParaRPr lang="en-US" sz="9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548640" y="2643199"/>
            <a:ext cx="5120640" cy="3246120"/>
          </a:xfrm>
          <a:prstGeom prst="roundRect">
            <a:avLst>
              <a:gd name="adj" fmla="val 2254"/>
            </a:avLst>
          </a:prstGeom>
          <a:solidFill>
            <a:srgbClr val="EEF2FB"/>
          </a:solidFill>
          <a:ln/>
          <a:effectLst>
            <a:outerShdw blurRad="76200" dist="25400" dir="5400000" algn="bl" rotWithShape="0">
              <a:srgbClr val="9AA3C7">
                <a:alpha val="25000"/>
              </a:srgbClr>
            </a:outerShdw>
          </a:effectLst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" name="Text 26"/>
          <p:cNvSpPr txBox="1"/>
          <p:nvPr/>
        </p:nvSpPr>
        <p:spPr>
          <a:xfrm>
            <a:off x="804672" y="2844367"/>
            <a:ext cx="46085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Why employees resist</a:t>
            </a:r>
            <a:endParaRPr lang="en-US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804672" y="3374719"/>
            <a:ext cx="365760" cy="365760"/>
          </a:xfrm>
          <a:prstGeom prst="ellipse">
            <a:avLst/>
          </a:prstGeom>
          <a:solidFill>
            <a:srgbClr val="C77F2E"/>
          </a:solidFill>
          <a:ln/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0" name="Text 28"/>
          <p:cNvSpPr txBox="1"/>
          <p:nvPr/>
        </p:nvSpPr>
        <p:spPr>
          <a:xfrm>
            <a:off x="804672" y="3374719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endParaRPr lang="en-US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Text 29"/>
          <p:cNvSpPr txBox="1"/>
          <p:nvPr/>
        </p:nvSpPr>
        <p:spPr>
          <a:xfrm>
            <a:off x="1325880" y="3301567"/>
            <a:ext cx="4069080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050" b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Job displacement fears  </a:t>
            </a:r>
            <a:r>
              <a:rPr lang="en-US" sz="105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AI feels like a threat to expertise and judgment, not a support for it.</a:t>
            </a:r>
            <a:endParaRPr lang="en-US" sz="105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804672" y="3980509"/>
            <a:ext cx="365760" cy="365760"/>
          </a:xfrm>
          <a:prstGeom prst="ellipse">
            <a:avLst/>
          </a:prstGeom>
          <a:solidFill>
            <a:srgbClr val="C77F2E"/>
          </a:solidFill>
          <a:ln/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3" name="Text 31"/>
          <p:cNvSpPr txBox="1"/>
          <p:nvPr/>
        </p:nvSpPr>
        <p:spPr>
          <a:xfrm>
            <a:off x="804672" y="3980509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endParaRPr lang="en-US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4" name="Text 32"/>
          <p:cNvSpPr txBox="1"/>
          <p:nvPr/>
        </p:nvSpPr>
        <p:spPr>
          <a:xfrm>
            <a:off x="1325880" y="3907357"/>
            <a:ext cx="4069080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050" b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AI fluency gap  </a:t>
            </a:r>
            <a:r>
              <a:rPr lang="en-US" sz="105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Especially acute in tenured workforces unfamiliar with new tools.</a:t>
            </a:r>
            <a:endParaRPr lang="en-US" sz="105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804672" y="4586299"/>
            <a:ext cx="365760" cy="365760"/>
          </a:xfrm>
          <a:prstGeom prst="ellipse">
            <a:avLst/>
          </a:prstGeom>
          <a:solidFill>
            <a:srgbClr val="C77F2E"/>
          </a:solidFill>
          <a:ln/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6" name="Text 34"/>
          <p:cNvSpPr txBox="1"/>
          <p:nvPr/>
        </p:nvSpPr>
        <p:spPr>
          <a:xfrm>
            <a:off x="804672" y="4586299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  <a:endParaRPr lang="en-US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Text 35"/>
          <p:cNvSpPr txBox="1"/>
          <p:nvPr/>
        </p:nvSpPr>
        <p:spPr>
          <a:xfrm>
            <a:off x="1325880" y="4513147"/>
            <a:ext cx="4069080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050" b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Black-box complexity  </a:t>
            </a:r>
            <a:r>
              <a:rPr lang="en-US" sz="105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 visibility into how decisions are made erodes trust and slows adoption.</a:t>
            </a:r>
            <a:endParaRPr lang="en-US" sz="105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804672" y="5192089"/>
            <a:ext cx="365760" cy="365760"/>
          </a:xfrm>
          <a:prstGeom prst="ellipse">
            <a:avLst/>
          </a:prstGeom>
          <a:solidFill>
            <a:srgbClr val="C77F2E"/>
          </a:solidFill>
          <a:ln/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9" name="Text 37"/>
          <p:cNvSpPr txBox="1"/>
          <p:nvPr/>
        </p:nvSpPr>
        <p:spPr>
          <a:xfrm>
            <a:off x="804672" y="5192089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  <a:endParaRPr lang="en-US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0" name="Text 38"/>
          <p:cNvSpPr txBox="1"/>
          <p:nvPr/>
        </p:nvSpPr>
        <p:spPr>
          <a:xfrm>
            <a:off x="1325880" y="5118937"/>
            <a:ext cx="4069080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050" b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IP &amp; security anxiety  </a:t>
            </a:r>
            <a:r>
              <a:rPr lang="en-US" sz="105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Unclear data ownership raises fear of accidental leaks or breaches.</a:t>
            </a:r>
            <a:endParaRPr lang="en-US" sz="105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5943600" y="2643199"/>
            <a:ext cx="5349240" cy="3246120"/>
          </a:xfrm>
          <a:prstGeom prst="roundRect">
            <a:avLst>
              <a:gd name="adj" fmla="val 2254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2" name="Text 40"/>
          <p:cNvSpPr txBox="1"/>
          <p:nvPr/>
        </p:nvSpPr>
        <p:spPr>
          <a:xfrm>
            <a:off x="6199632" y="2844367"/>
            <a:ext cx="48371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CADCF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to fix it</a:t>
            </a:r>
            <a:endParaRPr lang="en-US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6199632" y="3365575"/>
            <a:ext cx="310896" cy="310896"/>
          </a:xfrm>
          <a:prstGeom prst="ellipse">
            <a:avLst/>
          </a:prstGeom>
          <a:solidFill>
            <a:srgbClr val="CADCFC"/>
          </a:solidFill>
          <a:ln/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4" name="Text 42"/>
          <p:cNvSpPr txBox="1"/>
          <p:nvPr/>
        </p:nvSpPr>
        <p:spPr>
          <a:xfrm>
            <a:off x="6199632" y="3365575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endParaRPr lang="en-US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5" name="Text 43"/>
          <p:cNvSpPr txBox="1"/>
          <p:nvPr/>
        </p:nvSpPr>
        <p:spPr>
          <a:xfrm>
            <a:off x="6656832" y="3301567"/>
            <a:ext cx="4389120" cy="4312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150"/>
              </a:lnSpc>
              <a:buNone/>
            </a:pPr>
            <a:r>
              <a:rPr lang="en-US" sz="9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Reframe AI as a co-pilot  </a:t>
            </a:r>
            <a:r>
              <a:rPr lang="en-US" sz="900">
                <a:solidFill>
                  <a:srgbClr val="C3CAD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Enhances human judgment — it isn't digital labor built to replace it.</a:t>
            </a:r>
            <a:endParaRPr lang="en-US" sz="9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6" name="Shape 44"/>
          <p:cNvSpPr/>
          <p:nvPr/>
        </p:nvSpPr>
        <p:spPr>
          <a:xfrm>
            <a:off x="6199632" y="3769435"/>
            <a:ext cx="310896" cy="310896"/>
          </a:xfrm>
          <a:prstGeom prst="ellipse">
            <a:avLst/>
          </a:prstGeom>
          <a:solidFill>
            <a:srgbClr val="CADCFC"/>
          </a:solidFill>
          <a:ln/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7" name="Text 45"/>
          <p:cNvSpPr txBox="1"/>
          <p:nvPr/>
        </p:nvSpPr>
        <p:spPr>
          <a:xfrm>
            <a:off x="6199632" y="3769435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endParaRPr lang="en-US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8" name="Text 46"/>
          <p:cNvSpPr txBox="1"/>
          <p:nvPr/>
        </p:nvSpPr>
        <p:spPr>
          <a:xfrm>
            <a:off x="6656832" y="3705427"/>
            <a:ext cx="4389120" cy="4312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150"/>
              </a:lnSpc>
              <a:buNone/>
            </a:pPr>
            <a:r>
              <a:rPr lang="en-US" sz="9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Stand up a change team  </a:t>
            </a:r>
            <a:r>
              <a:rPr lang="en-US" sz="900">
                <a:solidFill>
                  <a:srgbClr val="C3CAD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~4 FTE, owning communication and onboarding; budget 12+ weeks to proficiency.</a:t>
            </a:r>
            <a:endParaRPr lang="en-US" sz="9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9" name="Shape 47"/>
          <p:cNvSpPr/>
          <p:nvPr/>
        </p:nvSpPr>
        <p:spPr>
          <a:xfrm>
            <a:off x="6199632" y="4173295"/>
            <a:ext cx="310896" cy="310896"/>
          </a:xfrm>
          <a:prstGeom prst="ellipse">
            <a:avLst/>
          </a:prstGeom>
          <a:solidFill>
            <a:srgbClr val="CADCFC"/>
          </a:solidFill>
          <a:ln/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0" name="Text 48"/>
          <p:cNvSpPr txBox="1"/>
          <p:nvPr/>
        </p:nvSpPr>
        <p:spPr>
          <a:xfrm>
            <a:off x="6199632" y="4173295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  <a:endParaRPr lang="en-US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1" name="Text 49"/>
          <p:cNvSpPr txBox="1"/>
          <p:nvPr/>
        </p:nvSpPr>
        <p:spPr>
          <a:xfrm>
            <a:off x="6656832" y="4109287"/>
            <a:ext cx="4389120" cy="4312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150"/>
              </a:lnSpc>
              <a:buNone/>
            </a:pPr>
            <a:r>
              <a:rPr lang="en-US" sz="9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Replace passive training  </a:t>
            </a:r>
            <a:r>
              <a:rPr lang="en-US" sz="900">
                <a:solidFill>
                  <a:srgbClr val="C3CAD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Hands-on workshops plus collaborative “promptathons,” not just self-serve links.</a:t>
            </a:r>
            <a:endParaRPr lang="en-US" sz="9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2" name="Shape 50"/>
          <p:cNvSpPr/>
          <p:nvPr/>
        </p:nvSpPr>
        <p:spPr>
          <a:xfrm>
            <a:off x="6199632" y="4577155"/>
            <a:ext cx="310896" cy="310896"/>
          </a:xfrm>
          <a:prstGeom prst="ellipse">
            <a:avLst/>
          </a:prstGeom>
          <a:solidFill>
            <a:srgbClr val="CADCFC"/>
          </a:solidFill>
          <a:ln/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3" name="Text 51"/>
          <p:cNvSpPr txBox="1"/>
          <p:nvPr/>
        </p:nvSpPr>
        <p:spPr>
          <a:xfrm>
            <a:off x="6199632" y="4577155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  <a:endParaRPr lang="en-US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4" name="Text 52"/>
          <p:cNvSpPr txBox="1"/>
          <p:nvPr/>
        </p:nvSpPr>
        <p:spPr>
          <a:xfrm>
            <a:off x="6656832" y="4513147"/>
            <a:ext cx="4389120" cy="4312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150"/>
              </a:lnSpc>
              <a:buNone/>
            </a:pPr>
            <a:r>
              <a:rPr lang="en-US" sz="9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Embed AI into daily work  </a:t>
            </a:r>
            <a:r>
              <a:rPr lang="en-US" sz="900">
                <a:solidFill>
                  <a:srgbClr val="C3CAD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Make it part of tools staff already use — not one more app to learn.</a:t>
            </a:r>
            <a:endParaRPr lang="en-US" sz="9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5" name="Shape 53"/>
          <p:cNvSpPr/>
          <p:nvPr/>
        </p:nvSpPr>
        <p:spPr>
          <a:xfrm>
            <a:off x="6199632" y="4981015"/>
            <a:ext cx="310896" cy="310896"/>
          </a:xfrm>
          <a:prstGeom prst="ellipse">
            <a:avLst/>
          </a:prstGeom>
          <a:solidFill>
            <a:srgbClr val="CADCFC"/>
          </a:solidFill>
          <a:ln/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6" name="Text 54"/>
          <p:cNvSpPr txBox="1"/>
          <p:nvPr/>
        </p:nvSpPr>
        <p:spPr>
          <a:xfrm>
            <a:off x="6199632" y="4981015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</a:t>
            </a:r>
            <a:endParaRPr lang="en-US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7" name="Text 55"/>
          <p:cNvSpPr txBox="1"/>
          <p:nvPr/>
        </p:nvSpPr>
        <p:spPr>
          <a:xfrm>
            <a:off x="6656832" y="4917007"/>
            <a:ext cx="4389120" cy="4312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150"/>
              </a:lnSpc>
              <a:buNone/>
            </a:pPr>
            <a:r>
              <a:rPr lang="en-US" sz="9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Publish ethical guardrails  </a:t>
            </a:r>
            <a:r>
              <a:rPr lang="en-US" sz="900">
                <a:solidFill>
                  <a:srgbClr val="C3CAD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Clear, open policy on data handling, privacy, and bias builds confidence.</a:t>
            </a:r>
            <a:endParaRPr lang="en-US" sz="9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8" name="Shape 56"/>
          <p:cNvSpPr/>
          <p:nvPr/>
        </p:nvSpPr>
        <p:spPr>
          <a:xfrm>
            <a:off x="6199632" y="5384875"/>
            <a:ext cx="310896" cy="310896"/>
          </a:xfrm>
          <a:prstGeom prst="ellipse">
            <a:avLst/>
          </a:prstGeom>
          <a:solidFill>
            <a:srgbClr val="CADCFC"/>
          </a:solidFill>
          <a:ln/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9" name="Text 57"/>
          <p:cNvSpPr txBox="1"/>
          <p:nvPr/>
        </p:nvSpPr>
        <p:spPr>
          <a:xfrm>
            <a:off x="6199632" y="5384875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</a:t>
            </a:r>
            <a:endParaRPr lang="en-US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0" name="Text 58"/>
          <p:cNvSpPr txBox="1"/>
          <p:nvPr/>
        </p:nvSpPr>
        <p:spPr>
          <a:xfrm>
            <a:off x="6656832" y="5320867"/>
            <a:ext cx="4389120" cy="4312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150"/>
              </a:lnSpc>
              <a:buNone/>
            </a:pPr>
            <a:r>
              <a:rPr lang="en-US" sz="9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Celebrate real success stories  </a:t>
            </a:r>
            <a:r>
              <a:rPr lang="en-US" sz="900">
                <a:solidFill>
                  <a:srgbClr val="C3CAD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Socialize tangible wins to turn friction into collaboration.</a:t>
            </a:r>
            <a:endParaRPr lang="en-US" sz="9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8EE492BE-2A7D-DBF7-75CB-F73630EF18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3" y="0"/>
            <a:ext cx="166688" cy="6858000"/>
          </a:xfrm>
          <a:prstGeom prst="rect">
            <a:avLst/>
          </a:prstGeom>
        </p:spPr>
      </p:pic>
      <p:grpSp>
        <p:nvGrpSpPr>
          <p:cNvPr id="64" name="Group 63">
            <a:extLst>
              <a:ext uri="{FF2B5EF4-FFF2-40B4-BE49-F238E27FC236}">
                <a16:creationId xmlns:a16="http://schemas.microsoft.com/office/drawing/2014/main" id="{DC78D20B-3936-AB50-293A-2649FB478604}"/>
              </a:ext>
            </a:extLst>
          </p:cNvPr>
          <p:cNvGrpSpPr/>
          <p:nvPr/>
        </p:nvGrpSpPr>
        <p:grpSpPr>
          <a:xfrm>
            <a:off x="9274753" y="273850"/>
            <a:ext cx="2512272" cy="430908"/>
            <a:chOff x="952500" y="701344"/>
            <a:chExt cx="3185801" cy="546432"/>
          </a:xfrm>
        </p:grpSpPr>
        <p:pic>
          <p:nvPicPr>
            <p:cNvPr id="65" name="Graphic 64">
              <a:extLst>
                <a:ext uri="{FF2B5EF4-FFF2-40B4-BE49-F238E27FC236}">
                  <a16:creationId xmlns:a16="http://schemas.microsoft.com/office/drawing/2014/main" id="{2A4DBD82-291D-24A3-F9D0-5484E69CC25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52500" y="769620"/>
              <a:ext cx="1648970" cy="478156"/>
            </a:xfrm>
            <a:prstGeom prst="rect">
              <a:avLst/>
            </a:prstGeom>
          </p:spPr>
        </p:pic>
        <p:pic>
          <p:nvPicPr>
            <p:cNvPr id="66" name="Image 6" descr="preencoded.png">
              <a:extLst>
                <a:ext uri="{FF2B5EF4-FFF2-40B4-BE49-F238E27FC236}">
                  <a16:creationId xmlns:a16="http://schemas.microsoft.com/office/drawing/2014/main" id="{5F40C6DF-F6F4-8381-A9A7-CCA7288FA7F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2853791" y="783909"/>
              <a:ext cx="1284510" cy="449578"/>
            </a:xfrm>
            <a:prstGeom prst="rect">
              <a:avLst/>
            </a:prstGeom>
          </p:spPr>
        </p:pic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75851536-4821-BCC3-5A8D-13E0243454FC}"/>
                </a:ext>
              </a:extLst>
            </p:cNvPr>
            <p:cNvCxnSpPr/>
            <p:nvPr/>
          </p:nvCxnSpPr>
          <p:spPr>
            <a:xfrm>
              <a:off x="2740530" y="701344"/>
              <a:ext cx="0" cy="54643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0E76F22B-4056-A453-9295-8A40816D705A}"/>
              </a:ext>
            </a:extLst>
          </p:cNvPr>
          <p:cNvSpPr/>
          <p:nvPr/>
        </p:nvSpPr>
        <p:spPr>
          <a:xfrm>
            <a:off x="548640" y="1074125"/>
            <a:ext cx="2289364" cy="45719"/>
          </a:xfrm>
          <a:prstGeom prst="rect">
            <a:avLst/>
          </a:prstGeom>
          <a:solidFill>
            <a:srgbClr val="E585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2" name="Text 1">
            <a:extLst>
              <a:ext uri="{FF2B5EF4-FFF2-40B4-BE49-F238E27FC236}">
                <a16:creationId xmlns:a16="http://schemas.microsoft.com/office/drawing/2014/main" id="{FE56BCFE-1073-6852-0C5D-DC2FC9B3376A}"/>
              </a:ext>
            </a:extLst>
          </p:cNvPr>
          <p:cNvSpPr txBox="1"/>
          <p:nvPr/>
        </p:nvSpPr>
        <p:spPr>
          <a:xfrm>
            <a:off x="548640" y="290953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b="1" kern="0" spc="20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SECTION 04 · GOVERNANCE IMPLEMENTATION</a:t>
            </a:r>
            <a:endParaRPr lang="en-US" sz="13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xtBox 4">
            <a:hlinkClick r:id="" action="ppaction://noaction"/>
            <a:extLst>
              <a:ext uri="{FF2B5EF4-FFF2-40B4-BE49-F238E27FC236}">
                <a16:creationId xmlns:a16="http://schemas.microsoft.com/office/drawing/2014/main" id="{3E356047-82C0-BCBB-F21E-51990A6EE49D}"/>
              </a:ext>
            </a:extLst>
          </p:cNvPr>
          <p:cNvSpPr txBox="1"/>
          <p:nvPr/>
        </p:nvSpPr>
        <p:spPr>
          <a:xfrm>
            <a:off x="10166541" y="945244"/>
            <a:ext cx="1476514" cy="24622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000" i="1" u="sng">
                <a:solidFill>
                  <a:srgbClr val="1B1F3B"/>
                </a:solidFill>
                <a:latin typeface="Calibri"/>
                <a:ea typeface="Calibri"/>
                <a:cs typeface="Calibri"/>
                <a:hlinkClick r:id="rId6" action="ppaction://hlinksldjump"/>
              </a:rPr>
              <a:t>Governance Framework</a:t>
            </a:r>
            <a:endParaRPr lang="en-IN" i="1" u="sng"/>
          </a:p>
        </p:txBody>
      </p:sp>
      <p:sp>
        <p:nvSpPr>
          <p:cNvPr id="8" name="Text 59">
            <a:extLst>
              <a:ext uri="{FF2B5EF4-FFF2-40B4-BE49-F238E27FC236}">
                <a16:creationId xmlns:a16="http://schemas.microsoft.com/office/drawing/2014/main" id="{1C894317-EE25-BC95-ED92-43E6B1388187}"/>
              </a:ext>
            </a:extLst>
          </p:cNvPr>
          <p:cNvSpPr txBox="1"/>
          <p:nvPr/>
        </p:nvSpPr>
        <p:spPr>
          <a:xfrm>
            <a:off x="548640" y="6400800"/>
            <a:ext cx="1072865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i="1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EY Tech Risk AI Governance Survey 2025; IDC — Agentic AI: A Playbook for Corporate Innovation; Forrester — TEI of Microsoft 365 Copilot; KPMG — Intelligent Government Report.</a:t>
            </a:r>
            <a:endParaRPr lang="en-US" sz="950"/>
          </a:p>
        </p:txBody>
      </p:sp>
    </p:spTree>
    <p:extLst>
      <p:ext uri="{BB962C8B-B14F-4D97-AF65-F5344CB8AC3E}">
        <p14:creationId xmlns:p14="http://schemas.microsoft.com/office/powerpoint/2010/main" val="33179010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4" name="Text 2"/>
          <p:cNvSpPr txBox="1"/>
          <p:nvPr/>
        </p:nvSpPr>
        <p:spPr>
          <a:xfrm>
            <a:off x="548640" y="410967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1E2761"/>
                </a:solidFill>
                <a:latin typeface="Montserrat" pitchFamily="2" charset="0"/>
                <a:ea typeface="Cambria" pitchFamily="34" charset="-122"/>
                <a:cs typeface="Cambria" pitchFamily="34" charset="-120"/>
              </a:rPr>
              <a:t>Modernizing the data &amp; infrastructure stack</a:t>
            </a:r>
            <a:endParaRPr lang="en-US" sz="2400">
              <a:latin typeface="Montserrat" pitchFamily="2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548640" y="1549890"/>
            <a:ext cx="3502152" cy="731520"/>
          </a:xfrm>
          <a:prstGeom prst="roundRect">
            <a:avLst>
              <a:gd name="adj" fmla="val 10000"/>
            </a:avLst>
          </a:prstGeom>
          <a:solidFill>
            <a:srgbClr val="EEF2FB"/>
          </a:solidFill>
          <a:ln/>
          <a:effectLst>
            <a:outerShdw blurRad="76200" dist="25400" dir="5400000" algn="bl" rotWithShape="0">
              <a:srgbClr val="9AA3C7">
                <a:alpha val="25000"/>
              </a:srgbClr>
            </a:outerShdw>
          </a:effectLst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Text 17"/>
          <p:cNvSpPr txBox="1"/>
          <p:nvPr/>
        </p:nvSpPr>
        <p:spPr>
          <a:xfrm>
            <a:off x="749808" y="1604754"/>
            <a:ext cx="1188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61%</a:t>
            </a:r>
            <a:endParaRPr lang="en-US" sz="20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Text 18"/>
          <p:cNvSpPr txBox="1"/>
          <p:nvPr/>
        </p:nvSpPr>
        <p:spPr>
          <a:xfrm>
            <a:off x="1874520" y="1604754"/>
            <a:ext cx="19933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100"/>
              </a:lnSpc>
              <a:buNone/>
            </a:pPr>
            <a:r>
              <a:rPr lang="en-US" sz="90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rank data quality &amp; governance as their top infrastructure priority</a:t>
            </a:r>
            <a:endParaRPr lang="en-US" sz="9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4251960" y="1549890"/>
            <a:ext cx="3502152" cy="731520"/>
          </a:xfrm>
          <a:prstGeom prst="roundRect">
            <a:avLst>
              <a:gd name="adj" fmla="val 10000"/>
            </a:avLst>
          </a:prstGeom>
          <a:solidFill>
            <a:srgbClr val="EEF2FB"/>
          </a:solidFill>
          <a:ln/>
          <a:effectLst>
            <a:outerShdw blurRad="76200" dist="25400" dir="5400000" algn="bl" rotWithShape="0">
              <a:srgbClr val="9AA3C7">
                <a:alpha val="25000"/>
              </a:srgbClr>
            </a:outerShdw>
          </a:effectLst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Text 20"/>
          <p:cNvSpPr txBox="1"/>
          <p:nvPr/>
        </p:nvSpPr>
        <p:spPr>
          <a:xfrm>
            <a:off x="4453128" y="1604754"/>
            <a:ext cx="1188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45.9%</a:t>
            </a:r>
            <a:endParaRPr lang="en-US" sz="20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Text 21"/>
          <p:cNvSpPr txBox="1"/>
          <p:nvPr/>
        </p:nvSpPr>
        <p:spPr>
          <a:xfrm>
            <a:off x="5577840" y="1604754"/>
            <a:ext cx="19933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100"/>
              </a:lnSpc>
              <a:buNone/>
            </a:pPr>
            <a:r>
              <a:rPr lang="en-US" sz="90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are increasing automation of deployment &amp; autoscaling</a:t>
            </a:r>
            <a:endParaRPr lang="en-US" sz="9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7955280" y="1549890"/>
            <a:ext cx="3502152" cy="731520"/>
          </a:xfrm>
          <a:prstGeom prst="roundRect">
            <a:avLst>
              <a:gd name="adj" fmla="val 10000"/>
            </a:avLst>
          </a:prstGeom>
          <a:solidFill>
            <a:srgbClr val="EEF2FB"/>
          </a:solidFill>
          <a:ln/>
          <a:effectLst>
            <a:outerShdw blurRad="76200" dist="25400" dir="5400000" algn="bl" rotWithShape="0">
              <a:srgbClr val="9AA3C7">
                <a:alpha val="25000"/>
              </a:srgbClr>
            </a:outerShdw>
          </a:effectLst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5" name="Text 23"/>
          <p:cNvSpPr txBox="1"/>
          <p:nvPr/>
        </p:nvSpPr>
        <p:spPr>
          <a:xfrm>
            <a:off x="8156448" y="1604754"/>
            <a:ext cx="1188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38%</a:t>
            </a:r>
            <a:endParaRPr lang="en-US" sz="20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6" name="Text 24"/>
          <p:cNvSpPr txBox="1"/>
          <p:nvPr/>
        </p:nvSpPr>
        <p:spPr>
          <a:xfrm>
            <a:off x="9281160" y="1604754"/>
            <a:ext cx="19933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100"/>
              </a:lnSpc>
              <a:buNone/>
            </a:pPr>
            <a:r>
              <a:rPr lang="en-US" sz="90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cite data integration across sources as a leading investment focus</a:t>
            </a:r>
            <a:endParaRPr lang="en-US" sz="9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548640" y="2418570"/>
            <a:ext cx="5349240" cy="3291840"/>
          </a:xfrm>
          <a:prstGeom prst="roundRect">
            <a:avLst>
              <a:gd name="adj" fmla="val 2222"/>
            </a:avLst>
          </a:prstGeom>
          <a:solidFill>
            <a:srgbClr val="EEF2FB"/>
          </a:solidFill>
          <a:ln/>
          <a:effectLst>
            <a:outerShdw blurRad="76200" dist="25400" dir="5400000" algn="bl" rotWithShape="0">
              <a:srgbClr val="9AA3C7">
                <a:alpha val="25000"/>
              </a:srgbClr>
            </a:outerShdw>
          </a:effectLst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" name="Text 26"/>
          <p:cNvSpPr txBox="1"/>
          <p:nvPr/>
        </p:nvSpPr>
        <p:spPr>
          <a:xfrm>
            <a:off x="804672" y="2601450"/>
            <a:ext cx="48371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four-layer enterprise data stack</a:t>
            </a:r>
            <a:endParaRPr lang="en-US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804672" y="3095226"/>
            <a:ext cx="329184" cy="329184"/>
          </a:xfrm>
          <a:prstGeom prst="ellipse">
            <a:avLst/>
          </a:prstGeom>
          <a:solidFill>
            <a:srgbClr val="C77F2E"/>
          </a:solidFill>
          <a:ln/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0" name="Text 28"/>
          <p:cNvSpPr txBox="1"/>
          <p:nvPr/>
        </p:nvSpPr>
        <p:spPr>
          <a:xfrm>
            <a:off x="804672" y="309522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endParaRPr lang="en-US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Text 29"/>
          <p:cNvSpPr txBox="1"/>
          <p:nvPr/>
        </p:nvSpPr>
        <p:spPr>
          <a:xfrm>
            <a:off x="1280160" y="2953451"/>
            <a:ext cx="4361688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150"/>
              </a:lnSpc>
              <a:buNone/>
            </a:pPr>
            <a:r>
              <a:rPr lang="en-US" sz="900" b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&amp; content management  </a:t>
            </a:r>
            <a:r>
              <a:rPr lang="en-US" sz="90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Event brokering, change-enabled table formats, vector, graph, and synthetic data.</a:t>
            </a:r>
            <a:endParaRPr lang="en-US" sz="9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804672" y="3726162"/>
            <a:ext cx="329184" cy="329184"/>
          </a:xfrm>
          <a:prstGeom prst="ellipse">
            <a:avLst/>
          </a:prstGeom>
          <a:solidFill>
            <a:srgbClr val="C77F2E"/>
          </a:solidFill>
          <a:ln/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3" name="Text 31"/>
          <p:cNvSpPr txBox="1"/>
          <p:nvPr/>
        </p:nvSpPr>
        <p:spPr>
          <a:xfrm>
            <a:off x="804672" y="372616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endParaRPr lang="en-US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4" name="Text 32"/>
          <p:cNvSpPr txBox="1"/>
          <p:nvPr/>
        </p:nvSpPr>
        <p:spPr>
          <a:xfrm>
            <a:off x="1280160" y="3584387"/>
            <a:ext cx="4361688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150"/>
              </a:lnSpc>
              <a:buNone/>
            </a:pPr>
            <a:r>
              <a:rPr lang="en-US" sz="900" b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control  </a:t>
            </a:r>
            <a:r>
              <a:rPr lang="en-US" sz="90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Real-time data, policy, and change intelligence that inform agents what to act on.</a:t>
            </a:r>
            <a:endParaRPr lang="en-US" sz="9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804672" y="4357098"/>
            <a:ext cx="329184" cy="329184"/>
          </a:xfrm>
          <a:prstGeom prst="ellipse">
            <a:avLst/>
          </a:prstGeom>
          <a:solidFill>
            <a:srgbClr val="C77F2E"/>
          </a:solidFill>
          <a:ln/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6" name="Text 34"/>
          <p:cNvSpPr txBox="1"/>
          <p:nvPr/>
        </p:nvSpPr>
        <p:spPr>
          <a:xfrm>
            <a:off x="804672" y="435709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  <a:endParaRPr lang="en-US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Text 35"/>
          <p:cNvSpPr txBox="1"/>
          <p:nvPr/>
        </p:nvSpPr>
        <p:spPr>
          <a:xfrm>
            <a:off x="1280160" y="4215323"/>
            <a:ext cx="4361688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150"/>
              </a:lnSpc>
              <a:buNone/>
            </a:pPr>
            <a:r>
              <a:rPr lang="en-US" sz="900" b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synthesis  </a:t>
            </a:r>
            <a:r>
              <a:rPr lang="en-US" sz="90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New capabilities layered in — RAG, graph, search, and multimodal reasoning.</a:t>
            </a:r>
            <a:endParaRPr lang="en-US" sz="9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804672" y="4988034"/>
            <a:ext cx="329184" cy="329184"/>
          </a:xfrm>
          <a:prstGeom prst="ellipse">
            <a:avLst/>
          </a:prstGeom>
          <a:solidFill>
            <a:srgbClr val="C77F2E"/>
          </a:solidFill>
          <a:ln/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9" name="Text 37"/>
          <p:cNvSpPr txBox="1"/>
          <p:nvPr/>
        </p:nvSpPr>
        <p:spPr>
          <a:xfrm>
            <a:off x="804672" y="498803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  <a:endParaRPr lang="en-US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0" name="Text 38"/>
          <p:cNvSpPr txBox="1"/>
          <p:nvPr/>
        </p:nvSpPr>
        <p:spPr>
          <a:xfrm>
            <a:off x="1280160" y="4846259"/>
            <a:ext cx="4361688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150"/>
              </a:lnSpc>
              <a:buNone/>
            </a:pPr>
            <a:r>
              <a:rPr lang="en-US" sz="900" b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Business activity  </a:t>
            </a:r>
            <a:r>
              <a:rPr lang="en-US" sz="90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Where agent actions land: dynamic insights, autonomous operations, decisioning support.</a:t>
            </a:r>
            <a:endParaRPr lang="en-US" sz="9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6172200" y="2418570"/>
            <a:ext cx="5120640" cy="3291840"/>
          </a:xfrm>
          <a:prstGeom prst="roundRect">
            <a:avLst>
              <a:gd name="adj" fmla="val 2222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2" name="Text 40"/>
          <p:cNvSpPr txBox="1"/>
          <p:nvPr/>
        </p:nvSpPr>
        <p:spPr>
          <a:xfrm>
            <a:off x="6428232" y="2601450"/>
            <a:ext cx="46085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CADCF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Modernizing for agentic scale</a:t>
            </a:r>
            <a:endParaRPr lang="en-US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6428232" y="3095226"/>
            <a:ext cx="329184" cy="329184"/>
          </a:xfrm>
          <a:prstGeom prst="ellipse">
            <a:avLst/>
          </a:prstGeom>
          <a:solidFill>
            <a:srgbClr val="CADCFC"/>
          </a:solidFill>
          <a:ln/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4" name="Text 42"/>
          <p:cNvSpPr txBox="1"/>
          <p:nvPr/>
        </p:nvSpPr>
        <p:spPr>
          <a:xfrm>
            <a:off x="6428232" y="309522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endParaRPr lang="en-US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5" name="Text 43"/>
          <p:cNvSpPr txBox="1"/>
          <p:nvPr/>
        </p:nvSpPr>
        <p:spPr>
          <a:xfrm>
            <a:off x="6903720" y="2866626"/>
            <a:ext cx="4133088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150"/>
              </a:lnSpc>
              <a:buNone/>
            </a:pPr>
            <a:r>
              <a:rPr lang="en-US" sz="9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Hardware, compute &amp; network capacity  </a:t>
            </a:r>
            <a:r>
              <a:rPr lang="en-US" sz="900">
                <a:solidFill>
                  <a:srgbClr val="C3CAD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Right-sized compute and expanded network capacity for concurrent, elastic agent workloads.</a:t>
            </a:r>
            <a:endParaRPr lang="en-US" sz="9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6" name="Shape 44"/>
          <p:cNvSpPr/>
          <p:nvPr/>
        </p:nvSpPr>
        <p:spPr>
          <a:xfrm>
            <a:off x="6428232" y="3936474"/>
            <a:ext cx="329184" cy="329184"/>
          </a:xfrm>
          <a:prstGeom prst="ellipse">
            <a:avLst/>
          </a:prstGeom>
          <a:solidFill>
            <a:srgbClr val="CADCFC"/>
          </a:solidFill>
          <a:ln/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7" name="Text 45"/>
          <p:cNvSpPr txBox="1"/>
          <p:nvPr/>
        </p:nvSpPr>
        <p:spPr>
          <a:xfrm>
            <a:off x="6428232" y="393647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endParaRPr lang="en-US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8" name="Text 46"/>
          <p:cNvSpPr txBox="1"/>
          <p:nvPr/>
        </p:nvSpPr>
        <p:spPr>
          <a:xfrm>
            <a:off x="6903720" y="3707874"/>
            <a:ext cx="4133088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150"/>
              </a:lnSpc>
              <a:buNone/>
            </a:pPr>
            <a:r>
              <a:rPr lang="en-US" sz="9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Unified platforms &amp; environment zoning  </a:t>
            </a:r>
            <a:r>
              <a:rPr lang="en-US" sz="900">
                <a:solidFill>
                  <a:srgbClr val="C3CAD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One governed data platform, segmented into zones matched to sensitivity and risk.</a:t>
            </a:r>
            <a:endParaRPr lang="en-US" sz="9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9" name="Shape 47"/>
          <p:cNvSpPr/>
          <p:nvPr/>
        </p:nvSpPr>
        <p:spPr>
          <a:xfrm>
            <a:off x="6428232" y="4777722"/>
            <a:ext cx="329184" cy="329184"/>
          </a:xfrm>
          <a:prstGeom prst="ellipse">
            <a:avLst/>
          </a:prstGeom>
          <a:solidFill>
            <a:srgbClr val="CADCFC"/>
          </a:solidFill>
          <a:ln/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0" name="Text 48"/>
          <p:cNvSpPr txBox="1"/>
          <p:nvPr/>
        </p:nvSpPr>
        <p:spPr>
          <a:xfrm>
            <a:off x="6428232" y="477772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  <a:endParaRPr lang="en-US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1" name="Text 49"/>
          <p:cNvSpPr txBox="1"/>
          <p:nvPr/>
        </p:nvSpPr>
        <p:spPr>
          <a:xfrm>
            <a:off x="6903720" y="4549122"/>
            <a:ext cx="4133088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150"/>
              </a:lnSpc>
              <a:buNone/>
            </a:pPr>
            <a:r>
              <a:rPr lang="en-US" sz="9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Policy-driven AIOps  </a:t>
            </a:r>
            <a:r>
              <a:rPr lang="en-US" sz="900">
                <a:solidFill>
                  <a:srgbClr val="C3CAD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Automated, policy-enforced deployment and monitoring replace manual, ad hoc operations.</a:t>
            </a:r>
            <a:endParaRPr lang="en-US" sz="9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7C3DB040-0D41-E2D1-031F-48C607D16E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3" y="0"/>
            <a:ext cx="166688" cy="6858000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42D22F12-531C-9A56-E6BE-160199711C0C}"/>
              </a:ext>
            </a:extLst>
          </p:cNvPr>
          <p:cNvGrpSpPr/>
          <p:nvPr/>
        </p:nvGrpSpPr>
        <p:grpSpPr>
          <a:xfrm>
            <a:off x="9274753" y="273850"/>
            <a:ext cx="2512272" cy="430908"/>
            <a:chOff x="952500" y="701344"/>
            <a:chExt cx="3185801" cy="546432"/>
          </a:xfrm>
        </p:grpSpPr>
        <p:pic>
          <p:nvPicPr>
            <p:cNvPr id="56" name="Graphic 55">
              <a:extLst>
                <a:ext uri="{FF2B5EF4-FFF2-40B4-BE49-F238E27FC236}">
                  <a16:creationId xmlns:a16="http://schemas.microsoft.com/office/drawing/2014/main" id="{4A65E1C1-8120-0B7F-4CEC-9595D7182A7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52500" y="769620"/>
              <a:ext cx="1648970" cy="478156"/>
            </a:xfrm>
            <a:prstGeom prst="rect">
              <a:avLst/>
            </a:prstGeom>
          </p:spPr>
        </p:pic>
        <p:pic>
          <p:nvPicPr>
            <p:cNvPr id="57" name="Image 6" descr="preencoded.png">
              <a:extLst>
                <a:ext uri="{FF2B5EF4-FFF2-40B4-BE49-F238E27FC236}">
                  <a16:creationId xmlns:a16="http://schemas.microsoft.com/office/drawing/2014/main" id="{9C412887-DC80-596C-F87D-A07179AAB4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2853791" y="783909"/>
              <a:ext cx="1284510" cy="449578"/>
            </a:xfrm>
            <a:prstGeom prst="rect">
              <a:avLst/>
            </a:prstGeom>
          </p:spPr>
        </p:pic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C46B3B8-3780-30F3-8D8E-C115E47B2514}"/>
                </a:ext>
              </a:extLst>
            </p:cNvPr>
            <p:cNvCxnSpPr/>
            <p:nvPr/>
          </p:nvCxnSpPr>
          <p:spPr>
            <a:xfrm>
              <a:off x="2740530" y="701344"/>
              <a:ext cx="0" cy="54643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9" name="Rectangle 58">
            <a:extLst>
              <a:ext uri="{FF2B5EF4-FFF2-40B4-BE49-F238E27FC236}">
                <a16:creationId xmlns:a16="http://schemas.microsoft.com/office/drawing/2014/main" id="{5E15BAD9-EBF0-DF40-87D5-7B51CADAEFE0}"/>
              </a:ext>
            </a:extLst>
          </p:cNvPr>
          <p:cNvSpPr/>
          <p:nvPr/>
        </p:nvSpPr>
        <p:spPr>
          <a:xfrm>
            <a:off x="581852" y="1045249"/>
            <a:ext cx="2289364" cy="45719"/>
          </a:xfrm>
          <a:prstGeom prst="rect">
            <a:avLst/>
          </a:prstGeom>
          <a:solidFill>
            <a:srgbClr val="E585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3" name="Text 1">
            <a:extLst>
              <a:ext uri="{FF2B5EF4-FFF2-40B4-BE49-F238E27FC236}">
                <a16:creationId xmlns:a16="http://schemas.microsoft.com/office/drawing/2014/main" id="{72A6A9C8-054A-2173-7BF7-4230852E6E83}"/>
              </a:ext>
            </a:extLst>
          </p:cNvPr>
          <p:cNvSpPr txBox="1"/>
          <p:nvPr/>
        </p:nvSpPr>
        <p:spPr>
          <a:xfrm>
            <a:off x="548640" y="290953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b="1" kern="0" spc="20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SECTION 04 · GOVERNANCE IMPLEMENTATION</a:t>
            </a:r>
            <a:endParaRPr lang="en-US" sz="13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726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4" name="Text 2"/>
          <p:cNvSpPr txBox="1"/>
          <p:nvPr/>
        </p:nvSpPr>
        <p:spPr>
          <a:xfrm>
            <a:off x="548640" y="732247"/>
            <a:ext cx="11094415" cy="561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1E2761"/>
                </a:solidFill>
                <a:latin typeface="Montserrat" pitchFamily="2" charset="0"/>
                <a:ea typeface="Cambria" pitchFamily="34" charset="-122"/>
                <a:cs typeface="Cambria" pitchFamily="34" charset="-120"/>
              </a:rPr>
              <a:t>Hardening the security architecture</a:t>
            </a:r>
            <a:endParaRPr lang="en-US" sz="2400">
              <a:latin typeface="Montserrat" pitchFamily="2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548640" y="1920240"/>
            <a:ext cx="5349240" cy="4206240"/>
          </a:xfrm>
          <a:prstGeom prst="roundRect">
            <a:avLst>
              <a:gd name="adj" fmla="val 1739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Text 17"/>
          <p:cNvSpPr txBox="1"/>
          <p:nvPr/>
        </p:nvSpPr>
        <p:spPr>
          <a:xfrm>
            <a:off x="804672" y="2103120"/>
            <a:ext cx="48371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CADCF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Identity, access &amp; data protection</a:t>
            </a:r>
            <a:endParaRPr lang="en-US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804672" y="2596896"/>
            <a:ext cx="329184" cy="329184"/>
          </a:xfrm>
          <a:prstGeom prst="ellipse">
            <a:avLst/>
          </a:prstGeom>
          <a:solidFill>
            <a:srgbClr val="CADCFC"/>
          </a:solidFill>
          <a:ln/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Text 19"/>
          <p:cNvSpPr txBox="1"/>
          <p:nvPr/>
        </p:nvSpPr>
        <p:spPr>
          <a:xfrm>
            <a:off x="804672" y="259689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endParaRPr lang="en-US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Text 20"/>
          <p:cNvSpPr txBox="1"/>
          <p:nvPr/>
        </p:nvSpPr>
        <p:spPr>
          <a:xfrm>
            <a:off x="1280160" y="2446575"/>
            <a:ext cx="4361688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150"/>
              </a:lnSpc>
              <a:buNone/>
            </a:pPr>
            <a:r>
              <a:rPr lang="en-US" sz="9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Dedicated agent identities  </a:t>
            </a:r>
            <a:r>
              <a:rPr lang="en-US" sz="900">
                <a:solidFill>
                  <a:srgbClr val="C3CAD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Move off shared API keys onto dedicated non-human identities (e.g., Microsoft Entra ID) with explicit RBAC, so every agent action is uniquely traceable and logged.</a:t>
            </a:r>
            <a:endParaRPr lang="en-US" sz="9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804672" y="3456432"/>
            <a:ext cx="329184" cy="329184"/>
          </a:xfrm>
          <a:prstGeom prst="ellipse">
            <a:avLst/>
          </a:prstGeom>
          <a:solidFill>
            <a:srgbClr val="CADCFC"/>
          </a:solidFill>
          <a:ln/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4" name="Text 22"/>
          <p:cNvSpPr txBox="1"/>
          <p:nvPr/>
        </p:nvSpPr>
        <p:spPr>
          <a:xfrm>
            <a:off x="804672" y="345643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endParaRPr lang="en-US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5" name="Text 23"/>
          <p:cNvSpPr txBox="1"/>
          <p:nvPr/>
        </p:nvSpPr>
        <p:spPr>
          <a:xfrm>
            <a:off x="1280160" y="3273551"/>
            <a:ext cx="4361688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150"/>
              </a:lnSpc>
              <a:buNone/>
            </a:pPr>
            <a:r>
              <a:rPr lang="en-US" sz="9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Least-privilege execution  </a:t>
            </a:r>
            <a:r>
              <a:rPr lang="en-US" sz="900">
                <a:solidFill>
                  <a:srgbClr val="C3CAD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Agents run strictly within the authenticated user's permission boundary, preventing privilege escalation into restricted enterprise repositories.</a:t>
            </a:r>
            <a:endParaRPr lang="en-US" sz="9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804672" y="4315968"/>
            <a:ext cx="329184" cy="329184"/>
          </a:xfrm>
          <a:prstGeom prst="ellipse">
            <a:avLst/>
          </a:prstGeom>
          <a:solidFill>
            <a:srgbClr val="CADCFC"/>
          </a:solidFill>
          <a:ln/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Text 25"/>
          <p:cNvSpPr txBox="1"/>
          <p:nvPr/>
        </p:nvSpPr>
        <p:spPr>
          <a:xfrm>
            <a:off x="804672" y="43159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  <a:endParaRPr lang="en-US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" name="Text 26"/>
          <p:cNvSpPr txBox="1"/>
          <p:nvPr/>
        </p:nvSpPr>
        <p:spPr>
          <a:xfrm>
            <a:off x="1280160" y="4151375"/>
            <a:ext cx="4361688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150"/>
              </a:lnSpc>
              <a:buNone/>
            </a:pPr>
            <a:r>
              <a:rPr lang="en-US" sz="9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Sensitivity classification &amp; auto-labeling  </a:t>
            </a:r>
            <a:r>
              <a:rPr lang="en-US" sz="900">
                <a:solidFill>
                  <a:srgbClr val="C3CAD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Automated tools like Microsoft Purview and Information Protection label PII, financial records, and IP — agents are built to respect those labels.</a:t>
            </a:r>
            <a:endParaRPr lang="en-US" sz="9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804672" y="5175504"/>
            <a:ext cx="329184" cy="329184"/>
          </a:xfrm>
          <a:prstGeom prst="ellipse">
            <a:avLst/>
          </a:prstGeom>
          <a:solidFill>
            <a:srgbClr val="CADCFC"/>
          </a:solidFill>
          <a:ln/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0" name="Text 28"/>
          <p:cNvSpPr txBox="1"/>
          <p:nvPr/>
        </p:nvSpPr>
        <p:spPr>
          <a:xfrm>
            <a:off x="804672" y="517550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  <a:endParaRPr lang="en-US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Text 29"/>
          <p:cNvSpPr txBox="1"/>
          <p:nvPr/>
        </p:nvSpPr>
        <p:spPr>
          <a:xfrm>
            <a:off x="1280160" y="5029199"/>
            <a:ext cx="4361688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150"/>
              </a:lnSpc>
              <a:buNone/>
            </a:pPr>
            <a:r>
              <a:rPr lang="en-US" sz="9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DLP policies  </a:t>
            </a:r>
            <a:r>
              <a:rPr lang="en-US" sz="900">
                <a:solidFill>
                  <a:srgbClr val="C3CAD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Tenant- and environment-level Data Loss Prevention policies restrict non-compliant data movement, auto-label sensitive outputs, and quarantine non-compliant assets.</a:t>
            </a:r>
            <a:endParaRPr lang="en-US" sz="9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6172200" y="1920240"/>
            <a:ext cx="5349240" cy="4206240"/>
          </a:xfrm>
          <a:prstGeom prst="roundRect">
            <a:avLst>
              <a:gd name="adj" fmla="val 1739"/>
            </a:avLst>
          </a:prstGeom>
          <a:solidFill>
            <a:srgbClr val="EEF2FB"/>
          </a:solidFill>
          <a:ln/>
          <a:effectLst>
            <a:outerShdw blurRad="76200" dist="25400" dir="5400000" algn="bl" rotWithShape="0">
              <a:srgbClr val="9AA3C7">
                <a:alpha val="25000"/>
              </a:srgbClr>
            </a:outerShdw>
          </a:effectLst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3" name="Text 31"/>
          <p:cNvSpPr txBox="1"/>
          <p:nvPr/>
        </p:nvSpPr>
        <p:spPr>
          <a:xfrm>
            <a:off x="6428232" y="2103120"/>
            <a:ext cx="48371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Containment &amp; oversight</a:t>
            </a:r>
            <a:endParaRPr lang="en-US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6428232" y="2596896"/>
            <a:ext cx="329184" cy="329184"/>
          </a:xfrm>
          <a:prstGeom prst="ellipse">
            <a:avLst/>
          </a:prstGeom>
          <a:solidFill>
            <a:srgbClr val="C77F2E"/>
          </a:solidFill>
          <a:ln/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5" name="Text 33"/>
          <p:cNvSpPr txBox="1"/>
          <p:nvPr/>
        </p:nvSpPr>
        <p:spPr>
          <a:xfrm>
            <a:off x="6428232" y="259689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endParaRPr lang="en-US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6" name="Text 34"/>
          <p:cNvSpPr txBox="1"/>
          <p:nvPr/>
        </p:nvSpPr>
        <p:spPr>
          <a:xfrm>
            <a:off x="6903720" y="2395727"/>
            <a:ext cx="4361688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150"/>
              </a:lnSpc>
              <a:buNone/>
            </a:pPr>
            <a:r>
              <a:rPr lang="en-US" sz="900" b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Overshare &amp; access restrictions  </a:t>
            </a:r>
            <a:r>
              <a:rPr lang="en-US" sz="90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Restricted Access Control (RAC) and Restricted Content Discovery (RCD) stop users or agents from discovering or surfacing overshared sensitive files.</a:t>
            </a:r>
            <a:endParaRPr lang="en-US" sz="9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6428232" y="3456432"/>
            <a:ext cx="329184" cy="329184"/>
          </a:xfrm>
          <a:prstGeom prst="ellipse">
            <a:avLst/>
          </a:prstGeom>
          <a:solidFill>
            <a:srgbClr val="C77F2E"/>
          </a:solidFill>
          <a:ln/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8" name="Text 36"/>
          <p:cNvSpPr txBox="1"/>
          <p:nvPr/>
        </p:nvSpPr>
        <p:spPr>
          <a:xfrm>
            <a:off x="6428232" y="345643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endParaRPr lang="en-US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9" name="Text 37"/>
          <p:cNvSpPr txBox="1"/>
          <p:nvPr/>
        </p:nvSpPr>
        <p:spPr>
          <a:xfrm>
            <a:off x="6903720" y="3255263"/>
            <a:ext cx="4361688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150"/>
              </a:lnSpc>
              <a:buNone/>
            </a:pPr>
            <a:r>
              <a:rPr lang="en-US" sz="900" b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Zoned environments &amp; connector security  </a:t>
            </a:r>
            <a:r>
              <a:rPr lang="en-US" sz="90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Segmented networks and vetted connectors contain the blast radius of any one agent.</a:t>
            </a:r>
            <a:endParaRPr lang="en-US" sz="9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6428232" y="4315968"/>
            <a:ext cx="329184" cy="329184"/>
          </a:xfrm>
          <a:prstGeom prst="ellipse">
            <a:avLst/>
          </a:prstGeom>
          <a:solidFill>
            <a:srgbClr val="C77F2E"/>
          </a:solidFill>
          <a:ln/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1" name="Text 39"/>
          <p:cNvSpPr txBox="1"/>
          <p:nvPr/>
        </p:nvSpPr>
        <p:spPr>
          <a:xfrm>
            <a:off x="6428232" y="43159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  <a:endParaRPr lang="en-US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2" name="Text 40"/>
          <p:cNvSpPr txBox="1"/>
          <p:nvPr/>
        </p:nvSpPr>
        <p:spPr>
          <a:xfrm>
            <a:off x="6903720" y="4114799"/>
            <a:ext cx="4361688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150"/>
              </a:lnSpc>
              <a:buNone/>
            </a:pPr>
            <a:r>
              <a:rPr lang="en-US" sz="900" b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Real-time auditing &amp; runtime monitoring  </a:t>
            </a:r>
            <a:r>
              <a:rPr lang="en-US" sz="90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Every agent action is logged for detection and forensic replay, fostering trust and minimizing operational errors.</a:t>
            </a:r>
            <a:endParaRPr lang="en-US" sz="9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6428232" y="5175504"/>
            <a:ext cx="329184" cy="329184"/>
          </a:xfrm>
          <a:prstGeom prst="ellipse">
            <a:avLst/>
          </a:prstGeom>
          <a:solidFill>
            <a:srgbClr val="C77F2E"/>
          </a:solidFill>
          <a:ln/>
        </p:spPr>
        <p:txBody>
          <a:bodyPr/>
          <a:lstStyle/>
          <a:p>
            <a:endParaRPr lang="en-IN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4" name="Text 42"/>
          <p:cNvSpPr txBox="1"/>
          <p:nvPr/>
        </p:nvSpPr>
        <p:spPr>
          <a:xfrm>
            <a:off x="6428232" y="517550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  <a:endParaRPr lang="en-US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5" name="Text 43"/>
          <p:cNvSpPr txBox="1"/>
          <p:nvPr/>
        </p:nvSpPr>
        <p:spPr>
          <a:xfrm>
            <a:off x="6903720" y="4974335"/>
            <a:ext cx="4361688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150"/>
              </a:lnSpc>
              <a:buNone/>
            </a:pPr>
            <a:r>
              <a:rPr lang="en-US" sz="900" b="1">
                <a:solidFill>
                  <a:srgbClr val="1E27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Lifecycle-wide governance  </a:t>
            </a:r>
            <a:r>
              <a:rPr lang="en-US" sz="90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Controls span design, deployment, operation, and retirement — not just launch.</a:t>
            </a:r>
            <a:endParaRPr lang="en-US" sz="9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C2B2352F-EB3D-C4D4-56F7-80981B0B1F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3" y="0"/>
            <a:ext cx="166688" cy="6858000"/>
          </a:xfrm>
          <a:prstGeom prst="rect">
            <a:avLst/>
          </a:prstGeom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id="{EDC48221-30E3-BDCD-D4E5-F551D15718F2}"/>
              </a:ext>
            </a:extLst>
          </p:cNvPr>
          <p:cNvGrpSpPr/>
          <p:nvPr/>
        </p:nvGrpSpPr>
        <p:grpSpPr>
          <a:xfrm>
            <a:off x="9274753" y="273850"/>
            <a:ext cx="2512272" cy="430908"/>
            <a:chOff x="952500" y="701344"/>
            <a:chExt cx="3185801" cy="546432"/>
          </a:xfrm>
        </p:grpSpPr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752BD3D2-2BB5-E9D0-35CE-35D1995171B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52500" y="769620"/>
              <a:ext cx="1648970" cy="478156"/>
            </a:xfrm>
            <a:prstGeom prst="rect">
              <a:avLst/>
            </a:prstGeom>
          </p:spPr>
        </p:pic>
        <p:pic>
          <p:nvPicPr>
            <p:cNvPr id="51" name="Image 6" descr="preencoded.png">
              <a:extLst>
                <a:ext uri="{FF2B5EF4-FFF2-40B4-BE49-F238E27FC236}">
                  <a16:creationId xmlns:a16="http://schemas.microsoft.com/office/drawing/2014/main" id="{A539F1E4-4337-0075-63FA-8C84965C10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2853791" y="783909"/>
              <a:ext cx="1284510" cy="449578"/>
            </a:xfrm>
            <a:prstGeom prst="rect">
              <a:avLst/>
            </a:prstGeom>
          </p:spPr>
        </p:pic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1B88F4F4-A4B4-6ADB-16A1-83362BD84032}"/>
                </a:ext>
              </a:extLst>
            </p:cNvPr>
            <p:cNvCxnSpPr/>
            <p:nvPr/>
          </p:nvCxnSpPr>
          <p:spPr>
            <a:xfrm>
              <a:off x="2740530" y="701344"/>
              <a:ext cx="0" cy="54643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A3BE4B30-EDB8-CA9F-A8A4-B0217CD0B64B}"/>
              </a:ext>
            </a:extLst>
          </p:cNvPr>
          <p:cNvSpPr/>
          <p:nvPr/>
        </p:nvSpPr>
        <p:spPr>
          <a:xfrm>
            <a:off x="548640" y="1319189"/>
            <a:ext cx="2289364" cy="45719"/>
          </a:xfrm>
          <a:prstGeom prst="rect">
            <a:avLst/>
          </a:prstGeom>
          <a:solidFill>
            <a:srgbClr val="E585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7" name="Text 1">
            <a:extLst>
              <a:ext uri="{FF2B5EF4-FFF2-40B4-BE49-F238E27FC236}">
                <a16:creationId xmlns:a16="http://schemas.microsoft.com/office/drawing/2014/main" id="{6DC51967-5146-8098-64C7-FBE98039F9B2}"/>
              </a:ext>
            </a:extLst>
          </p:cNvPr>
          <p:cNvSpPr txBox="1"/>
          <p:nvPr/>
        </p:nvSpPr>
        <p:spPr>
          <a:xfrm>
            <a:off x="548640" y="290953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b="1" kern="0" spc="20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SECTION 04 · GOVERNANCE IMPLEMENTATION</a:t>
            </a:r>
            <a:endParaRPr lang="en-US" sz="13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4202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D19477-3810-0258-F0BF-6B8344B9F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3E651995-D57C-C494-CEBD-8AA6FBF59389}"/>
              </a:ext>
            </a:extLst>
          </p:cNvPr>
          <p:cNvSpPr/>
          <p:nvPr/>
        </p:nvSpPr>
        <p:spPr>
          <a:xfrm flipV="1">
            <a:off x="477413" y="1131665"/>
            <a:ext cx="4312190" cy="45719"/>
          </a:xfrm>
          <a:prstGeom prst="rect">
            <a:avLst/>
          </a:prstGeom>
          <a:solidFill>
            <a:srgbClr val="E5852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Title 8">
            <a:extLst>
              <a:ext uri="{FF2B5EF4-FFF2-40B4-BE49-F238E27FC236}">
                <a16:creationId xmlns:a16="http://schemas.microsoft.com/office/drawing/2014/main" id="{437A15F5-2748-1BB2-CC0E-6497C715A2C9}"/>
              </a:ext>
            </a:extLst>
          </p:cNvPr>
          <p:cNvSpPr txBox="1">
            <a:spLocks/>
          </p:cNvSpPr>
          <p:nvPr/>
        </p:nvSpPr>
        <p:spPr>
          <a:xfrm>
            <a:off x="459938" y="535279"/>
            <a:ext cx="6782637" cy="62725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chemeClr val="tx1"/>
                </a:solidFill>
                <a:latin typeface="+mj-lt"/>
                <a:ea typeface="+mj-ea"/>
                <a:cs typeface="Segoe Sans Display" pitchFamily="2" charset="0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9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small" spc="0" normalizeH="0" baseline="0" noProof="0">
                <a:ln w="38100">
                  <a:noFill/>
                </a:ln>
                <a:solidFill>
                  <a:srgbClr val="182C61"/>
                </a:solidFill>
                <a:effectLst/>
                <a:uLnTx/>
                <a:uFillTx/>
                <a:latin typeface="Montserrat"/>
                <a:ea typeface="Roboto Black"/>
                <a:cs typeface="Segoe Sans Display" pitchFamily="2" charset="0"/>
              </a:rPr>
              <a:t>AI agent governance framework</a:t>
            </a:r>
            <a:endParaRPr kumimoji="0" lang="en-IN" sz="2400" b="1" i="0" u="none" strike="noStrike" kern="1200" cap="small" spc="0" normalizeH="0" baseline="0" noProof="0">
              <a:ln w="38100">
                <a:noFill/>
              </a:ln>
              <a:solidFill>
                <a:srgbClr val="182C61"/>
              </a:solidFill>
              <a:effectLst/>
              <a:uLnTx/>
              <a:uFillTx/>
              <a:latin typeface="Montserrat"/>
              <a:ea typeface="Roboto Black"/>
              <a:cs typeface="Segoe Sans Display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42F8837-0140-2D6C-1B14-A47B483504B2}"/>
              </a:ext>
            </a:extLst>
          </p:cNvPr>
          <p:cNvSpPr/>
          <p:nvPr/>
        </p:nvSpPr>
        <p:spPr>
          <a:xfrm>
            <a:off x="3736340" y="5437256"/>
            <a:ext cx="8073067" cy="378662"/>
          </a:xfrm>
          <a:prstGeom prst="rect">
            <a:avLst/>
          </a:prstGeom>
          <a:solidFill>
            <a:srgbClr val="CEEBF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9144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venir Next LT Pro"/>
              <a:ea typeface="Cambria" panose="02040503050406030204" pitchFamily="18" charset="0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DE869D-943A-E84C-8DEB-95D78CFCA4DD}"/>
              </a:ext>
            </a:extLst>
          </p:cNvPr>
          <p:cNvSpPr/>
          <p:nvPr/>
        </p:nvSpPr>
        <p:spPr>
          <a:xfrm>
            <a:off x="3723755" y="5884484"/>
            <a:ext cx="8073067" cy="378662"/>
          </a:xfrm>
          <a:prstGeom prst="rect">
            <a:avLst/>
          </a:prstGeom>
          <a:solidFill>
            <a:srgbClr val="CEEBF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9144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venir Next LT Pro"/>
              <a:ea typeface="Cambria" panose="02040503050406030204" pitchFamily="18" charset="0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EF2265-CBD2-6426-EF8D-8525767981BE}"/>
              </a:ext>
            </a:extLst>
          </p:cNvPr>
          <p:cNvSpPr/>
          <p:nvPr/>
        </p:nvSpPr>
        <p:spPr>
          <a:xfrm>
            <a:off x="3746067" y="6322989"/>
            <a:ext cx="8073067" cy="378662"/>
          </a:xfrm>
          <a:prstGeom prst="rect">
            <a:avLst/>
          </a:prstGeom>
          <a:solidFill>
            <a:srgbClr val="CEEBF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9144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venir Next LT Pro"/>
              <a:ea typeface="Cambria" panose="02040503050406030204" pitchFamily="18" charset="0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2CC759-FA05-9EFF-6B80-54938D38BDDF}"/>
              </a:ext>
            </a:extLst>
          </p:cNvPr>
          <p:cNvSpPr/>
          <p:nvPr/>
        </p:nvSpPr>
        <p:spPr>
          <a:xfrm>
            <a:off x="3736340" y="4992582"/>
            <a:ext cx="8073067" cy="378662"/>
          </a:xfrm>
          <a:prstGeom prst="rect">
            <a:avLst/>
          </a:prstGeom>
          <a:solidFill>
            <a:srgbClr val="CEEBF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9144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venir Next LT Pro"/>
              <a:ea typeface="Cambria" panose="02040503050406030204" pitchFamily="18" charset="0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AB6622-2406-EE9A-4D90-4B284F6D68F0}"/>
              </a:ext>
            </a:extLst>
          </p:cNvPr>
          <p:cNvSpPr/>
          <p:nvPr/>
        </p:nvSpPr>
        <p:spPr>
          <a:xfrm>
            <a:off x="3704814" y="4348756"/>
            <a:ext cx="8073067" cy="370053"/>
          </a:xfrm>
          <a:prstGeom prst="rect">
            <a:avLst/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9144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venir Next LT Pro"/>
              <a:ea typeface="Cambria" panose="02040503050406030204" pitchFamily="18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1840F5-00AB-866F-CA28-779EBAC067F0}"/>
              </a:ext>
            </a:extLst>
          </p:cNvPr>
          <p:cNvSpPr/>
          <p:nvPr/>
        </p:nvSpPr>
        <p:spPr>
          <a:xfrm>
            <a:off x="3704814" y="3875112"/>
            <a:ext cx="8073067" cy="370053"/>
          </a:xfrm>
          <a:prstGeom prst="rect">
            <a:avLst/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9144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venir Next LT Pro"/>
              <a:ea typeface="Cambria" panose="02040503050406030204" pitchFamily="18" charset="0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83477E-021E-C746-C326-62C1FA6D95E0}"/>
              </a:ext>
            </a:extLst>
          </p:cNvPr>
          <p:cNvSpPr/>
          <p:nvPr/>
        </p:nvSpPr>
        <p:spPr>
          <a:xfrm>
            <a:off x="3704814" y="3373113"/>
            <a:ext cx="8073067" cy="378662"/>
          </a:xfrm>
          <a:prstGeom prst="rect">
            <a:avLst/>
          </a:prstGeom>
          <a:solidFill>
            <a:srgbClr val="FFFFFF">
              <a:lumMod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9144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venir Next LT Pro"/>
              <a:ea typeface="Cambria" panose="02040503050406030204" pitchFamily="18" charset="0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97516B0-29EB-69C8-B3D2-5B7A21075BA8}"/>
              </a:ext>
            </a:extLst>
          </p:cNvPr>
          <p:cNvSpPr/>
          <p:nvPr/>
        </p:nvSpPr>
        <p:spPr>
          <a:xfrm>
            <a:off x="3654848" y="1615260"/>
            <a:ext cx="8073067" cy="1386840"/>
          </a:xfrm>
          <a:prstGeom prst="rect">
            <a:avLst/>
          </a:prstGeom>
          <a:solidFill>
            <a:srgbClr val="1B98D1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Ins="9144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venir Next LT Pro"/>
              <a:ea typeface="Cambria" panose="02040503050406030204" pitchFamily="18" charset="0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6C6D78D-4719-41E2-F466-59A1BBCECAE4}"/>
              </a:ext>
            </a:extLst>
          </p:cNvPr>
          <p:cNvGrpSpPr/>
          <p:nvPr/>
        </p:nvGrpSpPr>
        <p:grpSpPr>
          <a:xfrm>
            <a:off x="675344" y="1407741"/>
            <a:ext cx="5672066" cy="5290905"/>
            <a:chOff x="88449" y="1161557"/>
            <a:chExt cx="5672066" cy="5290905"/>
          </a:xfrm>
        </p:grpSpPr>
        <p:sp>
          <p:nvSpPr>
            <p:cNvPr id="11" name="Trapezoid 10">
              <a:extLst>
                <a:ext uri="{FF2B5EF4-FFF2-40B4-BE49-F238E27FC236}">
                  <a16:creationId xmlns:a16="http://schemas.microsoft.com/office/drawing/2014/main" id="{FA93AF86-5BD4-4D90-AFE4-0EF11DE4C660}"/>
                </a:ext>
              </a:extLst>
            </p:cNvPr>
            <p:cNvSpPr/>
            <p:nvPr/>
          </p:nvSpPr>
          <p:spPr>
            <a:xfrm flipV="1">
              <a:off x="1067067" y="4515958"/>
              <a:ext cx="3862189" cy="184876"/>
            </a:xfrm>
            <a:prstGeom prst="trapezoid">
              <a:avLst>
                <a:gd name="adj" fmla="val 68885"/>
              </a:avLst>
            </a:prstGeom>
            <a:solidFill>
              <a:srgbClr val="FFFFFF">
                <a:lumMod val="5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12" name="Trapezoid 11">
              <a:extLst>
                <a:ext uri="{FF2B5EF4-FFF2-40B4-BE49-F238E27FC236}">
                  <a16:creationId xmlns:a16="http://schemas.microsoft.com/office/drawing/2014/main" id="{7AEF85BA-64AF-9E58-5BDB-7B9D7F3857CD}"/>
                </a:ext>
              </a:extLst>
            </p:cNvPr>
            <p:cNvSpPr/>
            <p:nvPr/>
          </p:nvSpPr>
          <p:spPr>
            <a:xfrm flipV="1">
              <a:off x="1949626" y="2925655"/>
              <a:ext cx="2058159" cy="184876"/>
            </a:xfrm>
            <a:prstGeom prst="trapezoid">
              <a:avLst>
                <a:gd name="adj" fmla="val 85000"/>
              </a:avLst>
            </a:prstGeom>
            <a:solidFill>
              <a:srgbClr val="00206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A9E78A66-FCDA-92D5-55F4-C156CEB9D1C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6416" y="1527845"/>
              <a:ext cx="4723045" cy="4071593"/>
            </a:xfrm>
            <a:prstGeom prst="triangle">
              <a:avLst/>
            </a:prstGeom>
            <a:solidFill>
              <a:srgbClr val="1B98D1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05DA764B-AA61-2A85-BFCD-3D29967D107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49625" y="1161557"/>
              <a:ext cx="2058160" cy="1774277"/>
            </a:xfrm>
            <a:prstGeom prst="triangle">
              <a:avLst/>
            </a:prstGeom>
            <a:solidFill>
              <a:srgbClr val="00206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15" name="Trapezoid 14">
              <a:extLst>
                <a:ext uri="{FF2B5EF4-FFF2-40B4-BE49-F238E27FC236}">
                  <a16:creationId xmlns:a16="http://schemas.microsoft.com/office/drawing/2014/main" id="{EF1A6968-B0D0-A49A-7854-42E046806339}"/>
                </a:ext>
              </a:extLst>
            </p:cNvPr>
            <p:cNvSpPr/>
            <p:nvPr/>
          </p:nvSpPr>
          <p:spPr>
            <a:xfrm>
              <a:off x="88449" y="4739433"/>
              <a:ext cx="5672066" cy="1713029"/>
            </a:xfrm>
            <a:prstGeom prst="trapezoid">
              <a:avLst>
                <a:gd name="adj" fmla="val 57441"/>
              </a:avLst>
            </a:prstGeom>
            <a:solidFill>
              <a:srgbClr val="00206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16" name="Trapezoid 15">
              <a:extLst>
                <a:ext uri="{FF2B5EF4-FFF2-40B4-BE49-F238E27FC236}">
                  <a16:creationId xmlns:a16="http://schemas.microsoft.com/office/drawing/2014/main" id="{BCA802A0-ADA6-E07F-99AA-72EBFDF716CF}"/>
                </a:ext>
              </a:extLst>
            </p:cNvPr>
            <p:cNvSpPr/>
            <p:nvPr/>
          </p:nvSpPr>
          <p:spPr>
            <a:xfrm>
              <a:off x="1060873" y="3103252"/>
              <a:ext cx="3862190" cy="1424886"/>
            </a:xfrm>
            <a:prstGeom prst="trapezoid">
              <a:avLst>
                <a:gd name="adj" fmla="val 57441"/>
              </a:avLst>
            </a:prstGeom>
            <a:solidFill>
              <a:srgbClr val="FFFFFF">
                <a:lumMod val="5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0942DDF-5E68-6895-9C57-9FAD343E476A}"/>
                </a:ext>
              </a:extLst>
            </p:cNvPr>
            <p:cNvSpPr txBox="1"/>
            <p:nvPr/>
          </p:nvSpPr>
          <p:spPr>
            <a:xfrm>
              <a:off x="2293726" y="1867607"/>
              <a:ext cx="1339865" cy="76944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>
                <a:defRPr/>
              </a:pPr>
              <a:r>
                <a:rPr lang="en-IN" sz="1100" b="1" kern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Define Governance principles and Strategy</a:t>
              </a:r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2FABB9B-9E8F-B6AB-352E-A418DBDD5F74}"/>
                </a:ext>
              </a:extLst>
            </p:cNvPr>
            <p:cNvSpPr txBox="1"/>
            <p:nvPr/>
          </p:nvSpPr>
          <p:spPr>
            <a:xfrm>
              <a:off x="1426295" y="3448384"/>
              <a:ext cx="1157136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1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Define Governance Roles &amp; Ownership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6B537DE-0E12-6DC2-A082-286C0EA7EC63}"/>
                </a:ext>
              </a:extLst>
            </p:cNvPr>
            <p:cNvSpPr txBox="1"/>
            <p:nvPr/>
          </p:nvSpPr>
          <p:spPr>
            <a:xfrm>
              <a:off x="2458118" y="3360294"/>
              <a:ext cx="117547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1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Establish Agent Registry &amp;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1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Authorization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AE77009-2C61-C0AF-D59D-039B2FA03CD3}"/>
                </a:ext>
              </a:extLst>
            </p:cNvPr>
            <p:cNvSpPr txBox="1"/>
            <p:nvPr/>
          </p:nvSpPr>
          <p:spPr>
            <a:xfrm>
              <a:off x="3465511" y="3369283"/>
              <a:ext cx="107977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1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Define the Agent Lifecycle</a:t>
              </a: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789B55E-6835-37FD-F1D2-384F05024F3A}"/>
                </a:ext>
              </a:extLst>
            </p:cNvPr>
            <p:cNvCxnSpPr/>
            <p:nvPr/>
          </p:nvCxnSpPr>
          <p:spPr>
            <a:xfrm>
              <a:off x="2506065" y="3110531"/>
              <a:ext cx="0" cy="1417607"/>
            </a:xfrm>
            <a:prstGeom prst="line">
              <a:avLst/>
            </a:prstGeom>
            <a:noFill/>
            <a:ln w="63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A157C3A-5A38-21D2-FCFA-EA1F04883441}"/>
                </a:ext>
              </a:extLst>
            </p:cNvPr>
            <p:cNvCxnSpPr/>
            <p:nvPr/>
          </p:nvCxnSpPr>
          <p:spPr>
            <a:xfrm>
              <a:off x="3531853" y="3097166"/>
              <a:ext cx="0" cy="1417607"/>
            </a:xfrm>
            <a:prstGeom prst="line">
              <a:avLst/>
            </a:prstGeom>
            <a:noFill/>
            <a:ln w="63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343A072-80BB-15E7-FDBF-38CCEA7A179A}"/>
                </a:ext>
              </a:extLst>
            </p:cNvPr>
            <p:cNvSpPr txBox="1"/>
            <p:nvPr/>
          </p:nvSpPr>
          <p:spPr>
            <a:xfrm>
              <a:off x="620157" y="5195904"/>
              <a:ext cx="1079770" cy="76944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lvl="0" algn="ctr">
                <a:defRPr/>
              </a:pPr>
              <a:r>
                <a:rPr lang="en-IN" sz="1100" b="1" kern="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hlinkClick r:id="rId2" action="ppaction://hlinksldjump"/>
                </a:rPr>
                <a:t>Implement Agent Security Controls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A740FC5-A217-A3B2-4C68-03F1B5D69A74}"/>
                </a:ext>
              </a:extLst>
            </p:cNvPr>
            <p:cNvSpPr txBox="1"/>
            <p:nvPr/>
          </p:nvSpPr>
          <p:spPr>
            <a:xfrm>
              <a:off x="1789048" y="5195904"/>
              <a:ext cx="107977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1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Govern Models &amp; Evaluations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9550E01-AE30-7333-C0A4-CF754F7C9472}"/>
                </a:ext>
              </a:extLst>
            </p:cNvPr>
            <p:cNvSpPr txBox="1"/>
            <p:nvPr/>
          </p:nvSpPr>
          <p:spPr>
            <a:xfrm>
              <a:off x="2951494" y="5180853"/>
              <a:ext cx="1335851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1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Capture End-to-End Lineage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FE15CEB-1606-4612-4DA5-001231400F96}"/>
                </a:ext>
              </a:extLst>
            </p:cNvPr>
            <p:cNvSpPr txBox="1"/>
            <p:nvPr/>
          </p:nvSpPr>
          <p:spPr>
            <a:xfrm>
              <a:off x="4144241" y="5176871"/>
              <a:ext cx="107977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1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Monitor Agent Performance &amp; Quality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DF62559-A7A4-ABC4-8F61-C36FCE5DD8E3}"/>
                </a:ext>
              </a:extLst>
            </p:cNvPr>
            <p:cNvCxnSpPr>
              <a:cxnSpLocks/>
            </p:cNvCxnSpPr>
            <p:nvPr/>
          </p:nvCxnSpPr>
          <p:spPr>
            <a:xfrm>
              <a:off x="1778359" y="4757103"/>
              <a:ext cx="10689" cy="1693270"/>
            </a:xfrm>
            <a:prstGeom prst="line">
              <a:avLst/>
            </a:prstGeom>
            <a:noFill/>
            <a:ln w="63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59B700D-3FEB-8EC6-CEF9-276ED1F5D3BF}"/>
                </a:ext>
              </a:extLst>
            </p:cNvPr>
            <p:cNvCxnSpPr>
              <a:cxnSpLocks/>
            </p:cNvCxnSpPr>
            <p:nvPr/>
          </p:nvCxnSpPr>
          <p:spPr>
            <a:xfrm>
              <a:off x="2868818" y="4749824"/>
              <a:ext cx="0" cy="1594199"/>
            </a:xfrm>
            <a:prstGeom prst="line">
              <a:avLst/>
            </a:prstGeom>
            <a:noFill/>
            <a:ln w="63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3E2813A-D5DE-C390-8A34-D4B4FA084F1B}"/>
                </a:ext>
              </a:extLst>
            </p:cNvPr>
            <p:cNvCxnSpPr>
              <a:cxnSpLocks/>
            </p:cNvCxnSpPr>
            <p:nvPr/>
          </p:nvCxnSpPr>
          <p:spPr>
            <a:xfrm>
              <a:off x="4230535" y="4749823"/>
              <a:ext cx="0" cy="1700550"/>
            </a:xfrm>
            <a:prstGeom prst="line">
              <a:avLst/>
            </a:prstGeom>
            <a:noFill/>
            <a:ln w="635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</p:grpSp>
      <p:sp>
        <p:nvSpPr>
          <p:cNvPr id="36" name="Heptagon 35">
            <a:extLst>
              <a:ext uri="{FF2B5EF4-FFF2-40B4-BE49-F238E27FC236}">
                <a16:creationId xmlns:a16="http://schemas.microsoft.com/office/drawing/2014/main" id="{0A21F57F-7A4F-BC97-8096-3C394DA17153}"/>
              </a:ext>
            </a:extLst>
          </p:cNvPr>
          <p:cNvSpPr/>
          <p:nvPr/>
        </p:nvSpPr>
        <p:spPr>
          <a:xfrm>
            <a:off x="3461411" y="1726105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7" name="Heptagon 36">
            <a:extLst>
              <a:ext uri="{FF2B5EF4-FFF2-40B4-BE49-F238E27FC236}">
                <a16:creationId xmlns:a16="http://schemas.microsoft.com/office/drawing/2014/main" id="{F75C0C7A-A745-8CB8-1871-AB58E2FCC3E9}"/>
              </a:ext>
            </a:extLst>
          </p:cNvPr>
          <p:cNvSpPr/>
          <p:nvPr/>
        </p:nvSpPr>
        <p:spPr>
          <a:xfrm>
            <a:off x="2581600" y="3382623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8" name="Heptagon 37">
            <a:extLst>
              <a:ext uri="{FF2B5EF4-FFF2-40B4-BE49-F238E27FC236}">
                <a16:creationId xmlns:a16="http://schemas.microsoft.com/office/drawing/2014/main" id="{0ED2944C-559F-1C2D-7215-6E17F4956019}"/>
              </a:ext>
            </a:extLst>
          </p:cNvPr>
          <p:cNvSpPr/>
          <p:nvPr/>
        </p:nvSpPr>
        <p:spPr>
          <a:xfrm>
            <a:off x="3511377" y="3390245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39" name="Heptagon 38">
            <a:extLst>
              <a:ext uri="{FF2B5EF4-FFF2-40B4-BE49-F238E27FC236}">
                <a16:creationId xmlns:a16="http://schemas.microsoft.com/office/drawing/2014/main" id="{CE4B113A-32B3-2299-F723-3C15EF536468}"/>
              </a:ext>
            </a:extLst>
          </p:cNvPr>
          <p:cNvSpPr/>
          <p:nvPr/>
        </p:nvSpPr>
        <p:spPr>
          <a:xfrm>
            <a:off x="4396319" y="3386501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40" name="Heptagon 39">
            <a:extLst>
              <a:ext uri="{FF2B5EF4-FFF2-40B4-BE49-F238E27FC236}">
                <a16:creationId xmlns:a16="http://schemas.microsoft.com/office/drawing/2014/main" id="{6D0727CB-4D18-FCBC-9DDF-B5BA0806DDE2}"/>
              </a:ext>
            </a:extLst>
          </p:cNvPr>
          <p:cNvSpPr/>
          <p:nvPr/>
        </p:nvSpPr>
        <p:spPr>
          <a:xfrm>
            <a:off x="1723307" y="5033435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</a:t>
            </a:r>
          </a:p>
        </p:txBody>
      </p:sp>
      <p:sp>
        <p:nvSpPr>
          <p:cNvPr id="41" name="Heptagon 40">
            <a:extLst>
              <a:ext uri="{FF2B5EF4-FFF2-40B4-BE49-F238E27FC236}">
                <a16:creationId xmlns:a16="http://schemas.microsoft.com/office/drawing/2014/main" id="{97E9DBD0-478E-4A5F-0F28-1F8DF2CF4DB1}"/>
              </a:ext>
            </a:extLst>
          </p:cNvPr>
          <p:cNvSpPr/>
          <p:nvPr/>
        </p:nvSpPr>
        <p:spPr>
          <a:xfrm>
            <a:off x="2819109" y="5059621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42" name="Heptagon 41">
            <a:extLst>
              <a:ext uri="{FF2B5EF4-FFF2-40B4-BE49-F238E27FC236}">
                <a16:creationId xmlns:a16="http://schemas.microsoft.com/office/drawing/2014/main" id="{A13F6FF0-AABD-4000-DD98-2C6831F71DCE}"/>
              </a:ext>
            </a:extLst>
          </p:cNvPr>
          <p:cNvSpPr/>
          <p:nvPr/>
        </p:nvSpPr>
        <p:spPr>
          <a:xfrm>
            <a:off x="4006285" y="5039271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</a:t>
            </a:r>
          </a:p>
        </p:txBody>
      </p:sp>
      <p:sp>
        <p:nvSpPr>
          <p:cNvPr id="43" name="Heptagon 42">
            <a:extLst>
              <a:ext uri="{FF2B5EF4-FFF2-40B4-BE49-F238E27FC236}">
                <a16:creationId xmlns:a16="http://schemas.microsoft.com/office/drawing/2014/main" id="{EF1C7140-5ED6-28CE-D57A-A0BEF1073503}"/>
              </a:ext>
            </a:extLst>
          </p:cNvPr>
          <p:cNvSpPr/>
          <p:nvPr/>
        </p:nvSpPr>
        <p:spPr>
          <a:xfrm>
            <a:off x="5084172" y="5057160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3C79ABC-ECF0-8410-BF94-E42FA10088F9}"/>
              </a:ext>
            </a:extLst>
          </p:cNvPr>
          <p:cNvSpPr/>
          <p:nvPr/>
        </p:nvSpPr>
        <p:spPr>
          <a:xfrm>
            <a:off x="10428324" y="1601459"/>
            <a:ext cx="1042736" cy="1386840"/>
          </a:xfrm>
          <a:prstGeom prst="rect">
            <a:avLst/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45" name="Heptagon 44">
            <a:extLst>
              <a:ext uri="{FF2B5EF4-FFF2-40B4-BE49-F238E27FC236}">
                <a16:creationId xmlns:a16="http://schemas.microsoft.com/office/drawing/2014/main" id="{49650A71-E709-224D-0D3B-B600075BA219}"/>
              </a:ext>
            </a:extLst>
          </p:cNvPr>
          <p:cNvSpPr/>
          <p:nvPr/>
        </p:nvSpPr>
        <p:spPr>
          <a:xfrm>
            <a:off x="10852973" y="2113791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D6EDD89-97D4-E91F-8FE1-5657C41AF438}"/>
              </a:ext>
            </a:extLst>
          </p:cNvPr>
          <p:cNvSpPr txBox="1"/>
          <p:nvPr/>
        </p:nvSpPr>
        <p:spPr>
          <a:xfrm>
            <a:off x="5339333" y="1718086"/>
            <a:ext cx="4664341" cy="12772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N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Define Governance </a:t>
            </a:r>
            <a:r>
              <a:rPr lang="en-IN" sz="11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Principles &amp; Strategy anchored on</a:t>
            </a:r>
            <a:r>
              <a:rPr lang="en-IN" sz="1100">
                <a:solidFill>
                  <a:srgbClr val="000000"/>
                </a:solidFill>
                <a:latin typeface="Open Sans"/>
                <a:ea typeface="Open Sans"/>
                <a:cs typeface="Open Sans"/>
                <a:hlinkClick r:id="" action="ppaction://noaction"/>
              </a:rPr>
              <a:t> </a:t>
            </a:r>
            <a:r>
              <a:rPr lang="en-IN" sz="1100">
                <a:solidFill>
                  <a:srgbClr val="000000"/>
                </a:solidFill>
                <a:latin typeface="Open Sans"/>
                <a:ea typeface="Open Sans"/>
                <a:cs typeface="Open Sans"/>
                <a:hlinkClick r:id="rId3" action="ppaction://hlinksldjump"/>
              </a:rPr>
              <a:t>Responsible AI</a:t>
            </a:r>
            <a:r>
              <a:rPr lang="en-IN" sz="11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and Regulatory Compliance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IN" sz="11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Define Governance goals and </a:t>
            </a:r>
            <a:r>
              <a:rPr lang="en-IN" sz="1100" b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align to Org Goals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N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Establish – Strategic, Tactical and Operational metrics for </a:t>
            </a:r>
            <a:r>
              <a:rPr kumimoji="0" lang="en-IN" sz="11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continuous monitoring and mitigation </a:t>
            </a:r>
            <a:endParaRPr lang="en-IN" sz="11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N" sz="11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Communication</a:t>
            </a:r>
            <a:r>
              <a:rPr kumimoji="0" lang="en-IN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plan to communicate the risk of ungoverned agents, and the upside of governed ones, as adoption scales.</a:t>
            </a:r>
            <a:endParaRPr lang="en-IN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A6E138D-2156-C54E-B5B9-125E77A12D46}"/>
              </a:ext>
            </a:extLst>
          </p:cNvPr>
          <p:cNvSpPr/>
          <p:nvPr/>
        </p:nvSpPr>
        <p:spPr>
          <a:xfrm>
            <a:off x="10451743" y="3366718"/>
            <a:ext cx="1042736" cy="370053"/>
          </a:xfrm>
          <a:prstGeom prst="rect">
            <a:avLst/>
          </a:prstGeom>
          <a:solidFill>
            <a:srgbClr val="7F7F7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49" name="Heptagon 48">
            <a:extLst>
              <a:ext uri="{FF2B5EF4-FFF2-40B4-BE49-F238E27FC236}">
                <a16:creationId xmlns:a16="http://schemas.microsoft.com/office/drawing/2014/main" id="{E2C60E98-E833-B02D-5995-33E271F930B2}"/>
              </a:ext>
            </a:extLst>
          </p:cNvPr>
          <p:cNvSpPr/>
          <p:nvPr/>
        </p:nvSpPr>
        <p:spPr>
          <a:xfrm>
            <a:off x="10876391" y="3405378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474EBF7-B97F-669E-0652-98E3AA9D660E}"/>
              </a:ext>
            </a:extLst>
          </p:cNvPr>
          <p:cNvSpPr/>
          <p:nvPr/>
        </p:nvSpPr>
        <p:spPr>
          <a:xfrm>
            <a:off x="10451743" y="3877366"/>
            <a:ext cx="1042736" cy="370053"/>
          </a:xfrm>
          <a:prstGeom prst="rect">
            <a:avLst/>
          </a:prstGeom>
          <a:solidFill>
            <a:srgbClr val="7F7F7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51" name="Heptagon 50">
            <a:extLst>
              <a:ext uri="{FF2B5EF4-FFF2-40B4-BE49-F238E27FC236}">
                <a16:creationId xmlns:a16="http://schemas.microsoft.com/office/drawing/2014/main" id="{4E15417B-D4C1-0961-AD13-EEBDA5708E83}"/>
              </a:ext>
            </a:extLst>
          </p:cNvPr>
          <p:cNvSpPr/>
          <p:nvPr/>
        </p:nvSpPr>
        <p:spPr>
          <a:xfrm>
            <a:off x="10876392" y="3915549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F484B79-0CA4-F5A6-284C-70BB1E7B210A}"/>
              </a:ext>
            </a:extLst>
          </p:cNvPr>
          <p:cNvSpPr/>
          <p:nvPr/>
        </p:nvSpPr>
        <p:spPr>
          <a:xfrm>
            <a:off x="10453304" y="4366761"/>
            <a:ext cx="1042736" cy="370053"/>
          </a:xfrm>
          <a:prstGeom prst="rect">
            <a:avLst/>
          </a:prstGeom>
          <a:solidFill>
            <a:srgbClr val="7F7F7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53" name="Heptagon 52">
            <a:extLst>
              <a:ext uri="{FF2B5EF4-FFF2-40B4-BE49-F238E27FC236}">
                <a16:creationId xmlns:a16="http://schemas.microsoft.com/office/drawing/2014/main" id="{B411920D-2C9B-162E-58A7-A5328A1BC35A}"/>
              </a:ext>
            </a:extLst>
          </p:cNvPr>
          <p:cNvSpPr/>
          <p:nvPr/>
        </p:nvSpPr>
        <p:spPr>
          <a:xfrm>
            <a:off x="10884418" y="4426915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4432AD5-D510-9952-C001-4B7DB11B2E19}"/>
              </a:ext>
            </a:extLst>
          </p:cNvPr>
          <p:cNvSpPr txBox="1"/>
          <p:nvPr/>
        </p:nvSpPr>
        <p:spPr>
          <a:xfrm>
            <a:off x="4820116" y="3350656"/>
            <a:ext cx="5631624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IN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Form an executive Steering Committee and </a:t>
            </a:r>
            <a:r>
              <a:rPr lang="en-IN" sz="11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AI Governance</a:t>
            </a:r>
            <a:r>
              <a:rPr kumimoji="0" lang="en-IN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Council. Name an accountable owner for every agent</a:t>
            </a:r>
            <a:r>
              <a:rPr lang="en-IN" sz="11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. Invest in </a:t>
            </a:r>
            <a:r>
              <a:rPr lang="en-IN" sz="1100" b="1">
                <a:solidFill>
                  <a:srgbClr val="000000"/>
                </a:solidFill>
                <a:latin typeface="Open Sans"/>
                <a:ea typeface="Open Sans"/>
                <a:cs typeface="Open Sans"/>
                <a:hlinkClick r:id="rId4" action="ppaction://hlinksldjump"/>
              </a:rPr>
              <a:t>AI Literacy</a:t>
            </a:r>
            <a:endParaRPr kumimoji="0" lang="en-IN" sz="11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hlinkClick r:id="rId4" action="ppaction://hlinksldjump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CFB2DCE-C204-827C-D6A5-59ABB26B01D5}"/>
              </a:ext>
            </a:extLst>
          </p:cNvPr>
          <p:cNvSpPr txBox="1"/>
          <p:nvPr/>
        </p:nvSpPr>
        <p:spPr>
          <a:xfrm>
            <a:off x="5117425" y="3855366"/>
            <a:ext cx="53108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Track every agent as an asset. Log what it can access, and require sign-off before production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D2D48D9-768C-3BAC-80D3-EB0451D3657F}"/>
              </a:ext>
            </a:extLst>
          </p:cNvPr>
          <p:cNvSpPr txBox="1"/>
          <p:nvPr/>
        </p:nvSpPr>
        <p:spPr>
          <a:xfrm>
            <a:off x="5455853" y="4325473"/>
            <a:ext cx="4995890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IN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Define the stages every agent moves through </a:t>
            </a:r>
            <a:r>
              <a:rPr lang="en-IN" sz="11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- </a:t>
            </a:r>
            <a:r>
              <a:rPr kumimoji="0" lang="en-IN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design, pilot, approval, retirement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55FFB908-B012-AB23-37BE-0768140603ED}"/>
              </a:ext>
            </a:extLst>
          </p:cNvPr>
          <p:cNvSpPr/>
          <p:nvPr/>
        </p:nvSpPr>
        <p:spPr>
          <a:xfrm>
            <a:off x="10473560" y="5006489"/>
            <a:ext cx="1042736" cy="370053"/>
          </a:xfrm>
          <a:prstGeom prst="rect">
            <a:avLst/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1C075C82-B3E2-628A-19E3-74EE7DD0FFED}"/>
              </a:ext>
            </a:extLst>
          </p:cNvPr>
          <p:cNvSpPr/>
          <p:nvPr/>
        </p:nvSpPr>
        <p:spPr>
          <a:xfrm>
            <a:off x="10473729" y="5441560"/>
            <a:ext cx="1042736" cy="370053"/>
          </a:xfrm>
          <a:prstGeom prst="rect">
            <a:avLst/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FCA857BB-78C4-F1FC-167A-85A38556B4E0}"/>
              </a:ext>
            </a:extLst>
          </p:cNvPr>
          <p:cNvSpPr/>
          <p:nvPr/>
        </p:nvSpPr>
        <p:spPr>
          <a:xfrm>
            <a:off x="10476000" y="5867416"/>
            <a:ext cx="1042736" cy="370053"/>
          </a:xfrm>
          <a:prstGeom prst="rect">
            <a:avLst/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5C831F41-7571-0BBF-36CE-BF5656EE404D}"/>
              </a:ext>
            </a:extLst>
          </p:cNvPr>
          <p:cNvSpPr/>
          <p:nvPr/>
        </p:nvSpPr>
        <p:spPr>
          <a:xfrm>
            <a:off x="10479423" y="6326504"/>
            <a:ext cx="1042736" cy="370053"/>
          </a:xfrm>
          <a:prstGeom prst="rect">
            <a:avLst/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61" name="Heptagon 60">
            <a:extLst>
              <a:ext uri="{FF2B5EF4-FFF2-40B4-BE49-F238E27FC236}">
                <a16:creationId xmlns:a16="http://schemas.microsoft.com/office/drawing/2014/main" id="{0375DA26-E219-8202-E4BB-F251F2E1A09D}"/>
              </a:ext>
            </a:extLst>
          </p:cNvPr>
          <p:cNvSpPr/>
          <p:nvPr/>
        </p:nvSpPr>
        <p:spPr>
          <a:xfrm>
            <a:off x="10876391" y="5068618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</a:t>
            </a:r>
          </a:p>
        </p:txBody>
      </p:sp>
      <p:sp>
        <p:nvSpPr>
          <p:cNvPr id="62" name="Heptagon 61">
            <a:extLst>
              <a:ext uri="{FF2B5EF4-FFF2-40B4-BE49-F238E27FC236}">
                <a16:creationId xmlns:a16="http://schemas.microsoft.com/office/drawing/2014/main" id="{B10DD9DC-53E8-938B-8FE0-99E93E0868F4}"/>
              </a:ext>
            </a:extLst>
          </p:cNvPr>
          <p:cNvSpPr/>
          <p:nvPr/>
        </p:nvSpPr>
        <p:spPr>
          <a:xfrm>
            <a:off x="10860180" y="5494722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63" name="Heptagon 62">
            <a:extLst>
              <a:ext uri="{FF2B5EF4-FFF2-40B4-BE49-F238E27FC236}">
                <a16:creationId xmlns:a16="http://schemas.microsoft.com/office/drawing/2014/main" id="{3C7ED16B-BBD4-6292-8202-F55998A7120B}"/>
              </a:ext>
            </a:extLst>
          </p:cNvPr>
          <p:cNvSpPr/>
          <p:nvPr/>
        </p:nvSpPr>
        <p:spPr>
          <a:xfrm>
            <a:off x="10884418" y="5930162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</a:t>
            </a:r>
          </a:p>
        </p:txBody>
      </p:sp>
      <p:sp>
        <p:nvSpPr>
          <p:cNvPr id="64" name="Heptagon 63">
            <a:extLst>
              <a:ext uri="{FF2B5EF4-FFF2-40B4-BE49-F238E27FC236}">
                <a16:creationId xmlns:a16="http://schemas.microsoft.com/office/drawing/2014/main" id="{58FE1887-A661-0223-1566-CDE85508FAE6}"/>
              </a:ext>
            </a:extLst>
          </p:cNvPr>
          <p:cNvSpPr/>
          <p:nvPr/>
        </p:nvSpPr>
        <p:spPr>
          <a:xfrm>
            <a:off x="10876706" y="6380118"/>
            <a:ext cx="193437" cy="210089"/>
          </a:xfrm>
          <a:prstGeom prst="heptagon">
            <a:avLst/>
          </a:prstGeom>
          <a:solidFill>
            <a:srgbClr val="FFFFFF"/>
          </a:solidFill>
          <a:ln w="12700" cap="flat" cmpd="sng" algn="ctr">
            <a:solidFill>
              <a:srgbClr val="E32D9B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43C3A05-7592-D19C-CAC1-7CF763909F90}"/>
              </a:ext>
            </a:extLst>
          </p:cNvPr>
          <p:cNvSpPr txBox="1"/>
          <p:nvPr/>
        </p:nvSpPr>
        <p:spPr>
          <a:xfrm>
            <a:off x="5514418" y="4982612"/>
            <a:ext cx="49958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Implement Dedicated Agent Identities, Least-privilege execution,  Restricted Access Controls, Agent Registry &amp; Agent Kill Switch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7AD0C5E-E080-4FEE-0C88-976BD452E310}"/>
              </a:ext>
            </a:extLst>
          </p:cNvPr>
          <p:cNvSpPr txBox="1"/>
          <p:nvPr/>
        </p:nvSpPr>
        <p:spPr>
          <a:xfrm>
            <a:off x="5785553" y="5414735"/>
            <a:ext cx="4611779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1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Version every model and prompt change; evaluate quality, safety, and drift before deployment</a:t>
            </a:r>
            <a:endParaRPr kumimoji="0" lang="en-IN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309ED05-B570-D788-D1A1-137BCD9D01F9}"/>
              </a:ext>
            </a:extLst>
          </p:cNvPr>
          <p:cNvSpPr txBox="1"/>
          <p:nvPr/>
        </p:nvSpPr>
        <p:spPr>
          <a:xfrm>
            <a:off x="6020349" y="5858371"/>
            <a:ext cx="4559382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en-IN" sz="1200"/>
              <a:t>Maintain end-to-end lineage for audit readiness, regulatory reporting, and root-cause investigation of non-compliant outputs.</a:t>
            </a:r>
            <a:endParaRPr lang="en-I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946CF42-E303-B64A-09F5-09171FEE3552}"/>
              </a:ext>
            </a:extLst>
          </p:cNvPr>
          <p:cNvSpPr txBox="1"/>
          <p:nvPr/>
        </p:nvSpPr>
        <p:spPr>
          <a:xfrm>
            <a:off x="6347410" y="6283238"/>
            <a:ext cx="44079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Define SLAs for agent accuracy and safety, monitor drift and task success, and remediate underperforming agents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A6617C9-E6D0-D04A-BC0B-8372F67A78BD}"/>
              </a:ext>
            </a:extLst>
          </p:cNvPr>
          <p:cNvSpPr/>
          <p:nvPr/>
        </p:nvSpPr>
        <p:spPr>
          <a:xfrm rot="1791911">
            <a:off x="2368091" y="1093492"/>
            <a:ext cx="189811" cy="3895065"/>
          </a:xfrm>
          <a:prstGeom prst="rect">
            <a:avLst/>
          </a:prstGeom>
          <a:solidFill>
            <a:srgbClr val="182C6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People and Processes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8286F464-E971-DA80-4515-F765D9A7E5EA}"/>
              </a:ext>
            </a:extLst>
          </p:cNvPr>
          <p:cNvSpPr/>
          <p:nvPr/>
        </p:nvSpPr>
        <p:spPr>
          <a:xfrm rot="1791911">
            <a:off x="818283" y="4721344"/>
            <a:ext cx="235455" cy="2006424"/>
          </a:xfrm>
          <a:prstGeom prst="rect">
            <a:avLst/>
          </a:prstGeom>
          <a:solidFill>
            <a:srgbClr val="182C6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Technology</a:t>
            </a: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0351B331-73CB-7220-6437-1017D232828A}"/>
              </a:ext>
            </a:extLst>
          </p:cNvPr>
          <p:cNvCxnSpPr/>
          <p:nvPr/>
        </p:nvCxnSpPr>
        <p:spPr>
          <a:xfrm flipV="1">
            <a:off x="418946" y="1304866"/>
            <a:ext cx="2765385" cy="4718353"/>
          </a:xfrm>
          <a:prstGeom prst="straightConnector1">
            <a:avLst/>
          </a:prstGeom>
          <a:noFill/>
          <a:ln w="76200" cap="flat" cmpd="sng" algn="ctr">
            <a:solidFill>
              <a:srgbClr val="FF7E00"/>
            </a:solidFill>
            <a:prstDash val="solid"/>
            <a:miter lim="800000"/>
            <a:headEnd type="triangle"/>
            <a:tailEnd type="triangle"/>
          </a:ln>
          <a:effectLst/>
        </p:spPr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6156DC8C-46E8-CB7F-ECDF-4387D0CFAEC6}"/>
              </a:ext>
            </a:extLst>
          </p:cNvPr>
          <p:cNvSpPr txBox="1"/>
          <p:nvPr/>
        </p:nvSpPr>
        <p:spPr>
          <a:xfrm rot="18028595">
            <a:off x="406966" y="3349896"/>
            <a:ext cx="25781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Continuous Improvement and Monitoring</a:t>
            </a:r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0479238A-8BA8-E472-9210-4BCD3256BFD1}"/>
              </a:ext>
            </a:extLst>
          </p:cNvPr>
          <p:cNvGrpSpPr/>
          <p:nvPr/>
        </p:nvGrpSpPr>
        <p:grpSpPr>
          <a:xfrm>
            <a:off x="0" y="0"/>
            <a:ext cx="45719" cy="6871644"/>
            <a:chOff x="-2140" y="0"/>
            <a:chExt cx="127247" cy="6858000"/>
          </a:xfrm>
        </p:grpSpPr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34D6E47B-E8F6-B2A6-39A2-6CECB83B0866}"/>
                </a:ext>
              </a:extLst>
            </p:cNvPr>
            <p:cNvSpPr/>
            <p:nvPr/>
          </p:nvSpPr>
          <p:spPr>
            <a:xfrm>
              <a:off x="-1" y="0"/>
              <a:ext cx="125108" cy="3429000"/>
            </a:xfrm>
            <a:prstGeom prst="rect">
              <a:avLst/>
            </a:prstGeom>
            <a:solidFill>
              <a:srgbClr val="ED7D31"/>
            </a:solidFill>
            <a:ln w="1079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56006029-CCDD-2A3A-7E3B-375A14C2BFBB}"/>
                </a:ext>
              </a:extLst>
            </p:cNvPr>
            <p:cNvSpPr/>
            <p:nvPr/>
          </p:nvSpPr>
          <p:spPr>
            <a:xfrm>
              <a:off x="-2140" y="3428999"/>
              <a:ext cx="125108" cy="3429001"/>
            </a:xfrm>
            <a:prstGeom prst="rect">
              <a:avLst/>
            </a:prstGeom>
            <a:solidFill>
              <a:srgbClr val="182C61"/>
            </a:solidFill>
            <a:ln w="1079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sp>
        <p:nvSpPr>
          <p:cNvPr id="77" name="Text 1">
            <a:extLst>
              <a:ext uri="{FF2B5EF4-FFF2-40B4-BE49-F238E27FC236}">
                <a16:creationId xmlns:a16="http://schemas.microsoft.com/office/drawing/2014/main" id="{08604F74-C25F-6C53-EC3F-755233FB1E55}"/>
              </a:ext>
            </a:extLst>
          </p:cNvPr>
          <p:cNvSpPr txBox="1"/>
          <p:nvPr/>
        </p:nvSpPr>
        <p:spPr>
          <a:xfrm>
            <a:off x="548640" y="290953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b="1" kern="0" spc="20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SECTION 03 · GOVERNANCE FRAMEWORK &amp; MATURITY</a:t>
            </a:r>
            <a:endParaRPr lang="en-US" sz="13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01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59620-00D4-321D-DCB5-241F077CE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8D5314-8E04-D084-5918-643AB2A1EA3D}"/>
              </a:ext>
            </a:extLst>
          </p:cNvPr>
          <p:cNvSpPr txBox="1"/>
          <p:nvPr/>
        </p:nvSpPr>
        <p:spPr>
          <a:xfrm>
            <a:off x="6329277" y="2166053"/>
            <a:ext cx="4319431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200" b="1">
                <a:solidFill>
                  <a:srgbClr val="1C2025"/>
                </a:solidFill>
                <a:latin typeface="Montserrat"/>
                <a:cs typeface="Poppins SemiBold"/>
              </a:rPr>
              <a:t>Poll 3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86102DB3-57F7-6517-F1B7-31D552921EA1}"/>
              </a:ext>
            </a:extLst>
          </p:cNvPr>
          <p:cNvSpPr/>
          <p:nvPr/>
        </p:nvSpPr>
        <p:spPr>
          <a:xfrm>
            <a:off x="6329277" y="2900980"/>
            <a:ext cx="4686288" cy="1877755"/>
          </a:xfrm>
          <a:prstGeom prst="roundRect">
            <a:avLst>
              <a:gd name="adj" fmla="val 7719"/>
            </a:avLst>
          </a:prstGeom>
          <a:solidFill>
            <a:srgbClr val="002060"/>
          </a:solidFill>
          <a:ln>
            <a:noFill/>
          </a:ln>
          <a:effectLst>
            <a:outerShdw blurRad="698500" dist="190500" dir="2700000" algn="tl" rotWithShape="0">
              <a:srgbClr val="2C3138">
                <a:alpha val="1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b="1">
                <a:ea typeface="+mn-lt"/>
                <a:cs typeface="+mn-lt"/>
              </a:rPr>
              <a:t>Which Area Of The AI Governance Framework would you prioritize first?</a:t>
            </a:r>
            <a:endParaRPr lang="en-US" sz="2000">
              <a:ea typeface="Calibri"/>
              <a:cs typeface="Calibri"/>
            </a:endParaRPr>
          </a:p>
          <a:p>
            <a:pPr algn="ctr"/>
            <a:endParaRPr lang="en-US" sz="2000" b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659F7AF-F113-AC86-D122-DCD6AB34D8C4}"/>
              </a:ext>
            </a:extLst>
          </p:cNvPr>
          <p:cNvGrpSpPr/>
          <p:nvPr/>
        </p:nvGrpSpPr>
        <p:grpSpPr>
          <a:xfrm>
            <a:off x="5968213" y="3203536"/>
            <a:ext cx="722129" cy="722129"/>
            <a:chOff x="6434149" y="901154"/>
            <a:chExt cx="722129" cy="722129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012C2385-9452-8644-14F6-31104B576BDB}"/>
                </a:ext>
              </a:extLst>
            </p:cNvPr>
            <p:cNvSpPr/>
            <p:nvPr/>
          </p:nvSpPr>
          <p:spPr>
            <a:xfrm>
              <a:off x="6434149" y="901154"/>
              <a:ext cx="722129" cy="722129"/>
            </a:xfrm>
            <a:prstGeom prst="ellipse">
              <a:avLst/>
            </a:prstGeom>
            <a:solidFill>
              <a:srgbClr val="FFAD20">
                <a:alpha val="25000"/>
              </a:srgbClr>
            </a:solidFill>
            <a:ln>
              <a:solidFill>
                <a:srgbClr val="00B3FF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7E8D440D-EFC0-BF08-CDB5-29CECCE74BD6}"/>
                </a:ext>
              </a:extLst>
            </p:cNvPr>
            <p:cNvSpPr/>
            <p:nvPr/>
          </p:nvSpPr>
          <p:spPr>
            <a:xfrm>
              <a:off x="6519956" y="986961"/>
              <a:ext cx="550515" cy="550515"/>
            </a:xfrm>
            <a:prstGeom prst="ellipse">
              <a:avLst/>
            </a:prstGeom>
            <a:solidFill>
              <a:srgbClr val="FFAD20">
                <a:alpha val="50000"/>
              </a:srgbClr>
            </a:solidFill>
            <a:ln>
              <a:solidFill>
                <a:srgbClr val="00B3FF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C3A1C3CB-E6B9-6F31-45CC-10B218758257}"/>
                </a:ext>
              </a:extLst>
            </p:cNvPr>
            <p:cNvSpPr/>
            <p:nvPr/>
          </p:nvSpPr>
          <p:spPr>
            <a:xfrm>
              <a:off x="6608545" y="1075550"/>
              <a:ext cx="373336" cy="373336"/>
            </a:xfrm>
            <a:prstGeom prst="ellipse">
              <a:avLst/>
            </a:prstGeom>
            <a:solidFill>
              <a:srgbClr val="FFAD20"/>
            </a:solidFill>
            <a:ln>
              <a:solidFill>
                <a:srgbClr val="00B3FF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Picture Placeholder 5" descr="A group of people raising their hands&#10;&#10;Description automatically generated">
            <a:extLst>
              <a:ext uri="{FF2B5EF4-FFF2-40B4-BE49-F238E27FC236}">
                <a16:creationId xmlns:a16="http://schemas.microsoft.com/office/drawing/2014/main" id="{AA7A46EE-1014-86D6-7A6F-EA8D1824067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41" r="23141"/>
          <a:stretch>
            <a:fillRect/>
          </a:stretch>
        </p:blipFill>
        <p:spPr/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E85D0E2-50F4-81FF-1518-094D0EADBF34}"/>
              </a:ext>
            </a:extLst>
          </p:cNvPr>
          <p:cNvSpPr/>
          <p:nvPr/>
        </p:nvSpPr>
        <p:spPr>
          <a:xfrm flipH="1">
            <a:off x="6392856" y="2644388"/>
            <a:ext cx="3303290" cy="592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B9C4D57-A726-5D41-C838-A6C00ED3FF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3" y="0"/>
            <a:ext cx="166688" cy="6858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2B146FCA-1FE1-06CA-E800-CF528AC72126}"/>
              </a:ext>
            </a:extLst>
          </p:cNvPr>
          <p:cNvGrpSpPr/>
          <p:nvPr/>
        </p:nvGrpSpPr>
        <p:grpSpPr>
          <a:xfrm>
            <a:off x="9274753" y="273850"/>
            <a:ext cx="2512273" cy="430908"/>
            <a:chOff x="952500" y="701344"/>
            <a:chExt cx="3185801" cy="546432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1677C55D-7012-669E-44C8-F085843177C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52500" y="769620"/>
              <a:ext cx="1648970" cy="478156"/>
            </a:xfrm>
            <a:prstGeom prst="rect">
              <a:avLst/>
            </a:prstGeom>
          </p:spPr>
        </p:pic>
        <p:pic>
          <p:nvPicPr>
            <p:cNvPr id="5" name="Image 6" descr="preencoded.png">
              <a:extLst>
                <a:ext uri="{FF2B5EF4-FFF2-40B4-BE49-F238E27FC236}">
                  <a16:creationId xmlns:a16="http://schemas.microsoft.com/office/drawing/2014/main" id="{4CE5B773-CA61-A068-0BA0-AAE440E46F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2853791" y="783909"/>
              <a:ext cx="1284510" cy="449578"/>
            </a:xfrm>
            <a:prstGeom prst="rect">
              <a:avLst/>
            </a:prstGeom>
          </p:spPr>
        </p:pic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5B524B7-B878-C3DE-DDA8-CBD1B84D4AAB}"/>
                </a:ext>
              </a:extLst>
            </p:cNvPr>
            <p:cNvCxnSpPr/>
            <p:nvPr/>
          </p:nvCxnSpPr>
          <p:spPr>
            <a:xfrm>
              <a:off x="2740530" y="701344"/>
              <a:ext cx="0" cy="54643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443874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197BE-0DFF-66EE-6713-4A9542C9B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3EF7C86-D55E-06FA-5D84-5B4F4F4B3CB7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E7E2ED0B-94E1-FF1C-253E-A21E725D04E0}"/>
              </a:ext>
            </a:extLst>
          </p:cNvPr>
          <p:cNvSpPr txBox="1"/>
          <p:nvPr/>
        </p:nvSpPr>
        <p:spPr>
          <a:xfrm>
            <a:off x="548640" y="514427"/>
            <a:ext cx="11094415" cy="372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1E2761"/>
                </a:solidFill>
                <a:latin typeface="Montserrat" pitchFamily="2" charset="0"/>
                <a:ea typeface="Cambria" pitchFamily="34" charset="-122"/>
                <a:cs typeface="Cambria" pitchFamily="34" charset="-120"/>
              </a:rPr>
              <a:t>Governance at every stage</a:t>
            </a:r>
            <a:endParaRPr lang="en-US" sz="2400">
              <a:latin typeface="Montserrat" pitchFamily="2" charset="0"/>
            </a:endParaRP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4BB0AB6E-2E6A-E04F-5700-5181DA76B4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3" y="0"/>
            <a:ext cx="166688" cy="6858000"/>
          </a:xfrm>
          <a:prstGeom prst="rect">
            <a:avLst/>
          </a:prstGeom>
        </p:spPr>
      </p:pic>
      <p:grpSp>
        <p:nvGrpSpPr>
          <p:cNvPr id="64" name="Group 63">
            <a:extLst>
              <a:ext uri="{FF2B5EF4-FFF2-40B4-BE49-F238E27FC236}">
                <a16:creationId xmlns:a16="http://schemas.microsoft.com/office/drawing/2014/main" id="{86182E7B-3936-3F80-14F0-C20FBB29949B}"/>
              </a:ext>
            </a:extLst>
          </p:cNvPr>
          <p:cNvGrpSpPr/>
          <p:nvPr/>
        </p:nvGrpSpPr>
        <p:grpSpPr>
          <a:xfrm>
            <a:off x="9274753" y="273850"/>
            <a:ext cx="2512272" cy="430908"/>
            <a:chOff x="952500" y="701344"/>
            <a:chExt cx="3185801" cy="546432"/>
          </a:xfrm>
        </p:grpSpPr>
        <p:pic>
          <p:nvPicPr>
            <p:cNvPr id="65" name="Graphic 64">
              <a:extLst>
                <a:ext uri="{FF2B5EF4-FFF2-40B4-BE49-F238E27FC236}">
                  <a16:creationId xmlns:a16="http://schemas.microsoft.com/office/drawing/2014/main" id="{D1B9734A-E004-4E1B-E08A-C95BB8266EE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52500" y="769620"/>
              <a:ext cx="1648970" cy="478156"/>
            </a:xfrm>
            <a:prstGeom prst="rect">
              <a:avLst/>
            </a:prstGeom>
          </p:spPr>
        </p:pic>
        <p:pic>
          <p:nvPicPr>
            <p:cNvPr id="66" name="Image 6" descr="preencoded.png">
              <a:extLst>
                <a:ext uri="{FF2B5EF4-FFF2-40B4-BE49-F238E27FC236}">
                  <a16:creationId xmlns:a16="http://schemas.microsoft.com/office/drawing/2014/main" id="{B97F8883-3744-88C2-BA11-C19EBB86A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2853791" y="783909"/>
              <a:ext cx="1284510" cy="449578"/>
            </a:xfrm>
            <a:prstGeom prst="rect">
              <a:avLst/>
            </a:prstGeom>
          </p:spPr>
        </p:pic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3FB2CFE-E4AE-2BC3-31BF-D9B287A83A87}"/>
                </a:ext>
              </a:extLst>
            </p:cNvPr>
            <p:cNvCxnSpPr/>
            <p:nvPr/>
          </p:nvCxnSpPr>
          <p:spPr>
            <a:xfrm>
              <a:off x="2740530" y="701344"/>
              <a:ext cx="0" cy="54643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0" name="Text 1">
            <a:extLst>
              <a:ext uri="{FF2B5EF4-FFF2-40B4-BE49-F238E27FC236}">
                <a16:creationId xmlns:a16="http://schemas.microsoft.com/office/drawing/2014/main" id="{2EEAA986-70EA-1D5A-EAC1-CC366459FC13}"/>
              </a:ext>
            </a:extLst>
          </p:cNvPr>
          <p:cNvSpPr txBox="1"/>
          <p:nvPr/>
        </p:nvSpPr>
        <p:spPr>
          <a:xfrm>
            <a:off x="548640" y="192656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b="1" kern="0" spc="20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SECTION 04 · GOVERNANCE IMPLEMENTATION</a:t>
            </a:r>
            <a:endParaRPr lang="en-US" sz="13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B942B89-A883-3B03-1EF1-52C77601F8A2}"/>
              </a:ext>
            </a:extLst>
          </p:cNvPr>
          <p:cNvGrpSpPr/>
          <p:nvPr/>
        </p:nvGrpSpPr>
        <p:grpSpPr>
          <a:xfrm>
            <a:off x="798720" y="1208832"/>
            <a:ext cx="10184948" cy="5240441"/>
            <a:chOff x="390157" y="1012825"/>
            <a:chExt cx="11411685" cy="587163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280D106-4924-B376-F73F-BD46319B581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9804"/>
            <a:stretch>
              <a:fillRect/>
            </a:stretch>
          </p:blipFill>
          <p:spPr>
            <a:xfrm>
              <a:off x="390157" y="1012825"/>
              <a:ext cx="11411685" cy="5871632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52D3065-A92D-1E69-FF58-24772537738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275490" y="2683891"/>
              <a:ext cx="250975" cy="228600"/>
            </a:xfrm>
            <a:prstGeom prst="rect">
              <a:avLst/>
            </a:prstGeom>
          </p:spPr>
        </p:pic>
        <p:pic>
          <p:nvPicPr>
            <p:cNvPr id="207" name="Icon Purview Audit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357848" y="4639271"/>
              <a:ext cx="260000" cy="23800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1F78850-B29A-CF28-91C9-A02EF6C208B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251643" y="3634125"/>
              <a:ext cx="274320" cy="274320"/>
            </a:xfrm>
            <a:prstGeom prst="rect">
              <a:avLst/>
            </a:prstGeom>
          </p:spPr>
        </p:pic>
        <p:pic>
          <p:nvPicPr>
            <p:cNvPr id="8" name="Picture 7" descr="Microsoft Foundry - Visual Studio Marketplace">
              <a:extLst>
                <a:ext uri="{FF2B5EF4-FFF2-40B4-BE49-F238E27FC236}">
                  <a16:creationId xmlns:a16="http://schemas.microsoft.com/office/drawing/2014/main" id="{6F8BDA8D-64C2-C4C9-CFE7-4CF5F2BA5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805123" y="3704976"/>
              <a:ext cx="228600" cy="228600"/>
            </a:xfrm>
            <a:prstGeom prst="rect">
              <a:avLst/>
            </a:prstGeom>
          </p:spPr>
        </p:pic>
        <p:pic>
          <p:nvPicPr>
            <p:cNvPr id="10" name="Picture 9" descr="Microsoft Foundry - Visual Studio Marketplace">
              <a:extLst>
                <a:ext uri="{FF2B5EF4-FFF2-40B4-BE49-F238E27FC236}">
                  <a16:creationId xmlns:a16="http://schemas.microsoft.com/office/drawing/2014/main" id="{2635DB86-DCDA-FBBC-F56E-862C86EA8DC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805123" y="2730563"/>
              <a:ext cx="228600" cy="2286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DEFD12A-3AB7-6F46-1380-112B144B23B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295477" y="4577162"/>
              <a:ext cx="250975" cy="228600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517B2322-485A-2959-B81E-CA975CBAE16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0312381" y="2757975"/>
              <a:ext cx="274320" cy="274320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67B2EEBC-0DA9-E56C-84B6-E14B0FA0434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0307108" y="3671358"/>
              <a:ext cx="279399" cy="277283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F9C3509-A30A-8DC1-EC01-62E1F459F4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0381192" y="5564188"/>
              <a:ext cx="230717" cy="238125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281D0D4-89B2-9B27-6348-6045F1481FC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968718" y="2780835"/>
              <a:ext cx="250975" cy="22860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A1CC6C6-9818-5E17-0CD5-41DFDE53010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056133" y="5573713"/>
              <a:ext cx="250975" cy="228600"/>
            </a:xfrm>
            <a:prstGeom prst="rect">
              <a:avLst/>
            </a:prstGeom>
          </p:spPr>
        </p:pic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33F6AA33-6A50-9814-1ECA-520060EE2C9F}"/>
              </a:ext>
            </a:extLst>
          </p:cNvPr>
          <p:cNvSpPr/>
          <p:nvPr/>
        </p:nvSpPr>
        <p:spPr>
          <a:xfrm>
            <a:off x="548640" y="953987"/>
            <a:ext cx="2289364" cy="45719"/>
          </a:xfrm>
          <a:prstGeom prst="rect">
            <a:avLst/>
          </a:prstGeom>
          <a:solidFill>
            <a:srgbClr val="E585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88519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670560" y="698068"/>
            <a:ext cx="10850880" cy="682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>
                <a:solidFill>
                  <a:srgbClr val="002060"/>
                </a:solidFill>
                <a:latin typeface="Montserrat" pitchFamily="2" charset="0"/>
                <a:ea typeface="Public Sans" pitchFamily="34" charset="-122"/>
                <a:cs typeface="Public Sans" pitchFamily="34" charset="-120"/>
              </a:rPr>
              <a:t>Six pillars NXP put in place</a:t>
            </a:r>
            <a:endParaRPr lang="en-US" sz="3200">
              <a:solidFill>
                <a:srgbClr val="002060"/>
              </a:solidFill>
              <a:latin typeface="Montserrat" pitchFamily="2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70560" y="1586760"/>
            <a:ext cx="10485120" cy="536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5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Nothing is enabled tenant-wide by default* — every layer is gated by license, security group, a signed user agreement, a data-protection boundary and an approval body.</a:t>
            </a:r>
          </a:p>
        </p:txBody>
      </p:sp>
      <p:sp>
        <p:nvSpPr>
          <p:cNvPr id="6" name="Shape 4"/>
          <p:cNvSpPr/>
          <p:nvPr/>
        </p:nvSpPr>
        <p:spPr>
          <a:xfrm>
            <a:off x="670560" y="2379854"/>
            <a:ext cx="3499104" cy="1914144"/>
          </a:xfrm>
          <a:prstGeom prst="rect">
            <a:avLst/>
          </a:prstGeom>
          <a:solidFill>
            <a:srgbClr val="1B3557"/>
          </a:solidFill>
          <a:ln/>
        </p:spPr>
        <p:txBody>
          <a:bodyPr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2133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70560" y="2379854"/>
            <a:ext cx="3499104" cy="67056"/>
          </a:xfrm>
          <a:prstGeom prst="rect">
            <a:avLst/>
          </a:prstGeom>
          <a:solidFill>
            <a:srgbClr val="F07D00"/>
          </a:solidFill>
          <a:ln/>
        </p:spPr>
        <p:txBody>
          <a:bodyPr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2133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784" y="2721230"/>
            <a:ext cx="365760" cy="36576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426464" y="2623694"/>
            <a:ext cx="2523744" cy="560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Tiered AI access model</a:t>
            </a:r>
            <a:endParaRPr lang="en-US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938784" y="3257678"/>
            <a:ext cx="2962656" cy="926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buNone/>
            </a:pPr>
            <a:r>
              <a:rPr lang="en-US" sz="1067">
                <a:solidFill>
                  <a:srgbClr val="C9D8E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Four layers — everyday chat, Copilot for work data, lightweight agent building, full Copilot Studio — each with its own approval route.</a:t>
            </a:r>
            <a:endParaRPr lang="en-US" sz="1067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4340352" y="2379854"/>
            <a:ext cx="3499104" cy="1914144"/>
          </a:xfrm>
          <a:prstGeom prst="rect">
            <a:avLst/>
          </a:prstGeom>
          <a:solidFill>
            <a:srgbClr val="1B3557"/>
          </a:solidFill>
          <a:ln/>
        </p:spPr>
        <p:txBody>
          <a:bodyPr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2133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4340352" y="2379854"/>
            <a:ext cx="3499104" cy="67056"/>
          </a:xfrm>
          <a:prstGeom prst="rect">
            <a:avLst/>
          </a:prstGeom>
          <a:solidFill>
            <a:srgbClr val="F07D00"/>
          </a:solidFill>
          <a:ln/>
        </p:spPr>
        <p:txBody>
          <a:bodyPr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2133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8576" y="2721230"/>
            <a:ext cx="365760" cy="36576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096256" y="2623694"/>
            <a:ext cx="2523744" cy="560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Governed use-case lifecycle</a:t>
            </a:r>
            <a:endParaRPr lang="en-US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Text 11"/>
          <p:cNvSpPr/>
          <p:nvPr/>
        </p:nvSpPr>
        <p:spPr>
          <a:xfrm>
            <a:off x="4608576" y="3257678"/>
            <a:ext cx="2962656" cy="926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buNone/>
            </a:pPr>
            <a:r>
              <a:rPr lang="en-US" sz="1067">
                <a:solidFill>
                  <a:srgbClr val="C9D8E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Intake → triage → governance review → delivery → value realization, with a defined gate and deliverable at every phase.</a:t>
            </a:r>
            <a:endParaRPr lang="en-US" sz="1067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Shape 12"/>
          <p:cNvSpPr/>
          <p:nvPr/>
        </p:nvSpPr>
        <p:spPr>
          <a:xfrm>
            <a:off x="8010144" y="2379854"/>
            <a:ext cx="3499104" cy="1914144"/>
          </a:xfrm>
          <a:prstGeom prst="rect">
            <a:avLst/>
          </a:prstGeom>
          <a:solidFill>
            <a:srgbClr val="1B3557"/>
          </a:solidFill>
          <a:ln/>
        </p:spPr>
        <p:txBody>
          <a:bodyPr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2133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Shape 13"/>
          <p:cNvSpPr/>
          <p:nvPr/>
        </p:nvSpPr>
        <p:spPr>
          <a:xfrm>
            <a:off x="8010144" y="2379854"/>
            <a:ext cx="3499104" cy="67056"/>
          </a:xfrm>
          <a:prstGeom prst="rect">
            <a:avLst/>
          </a:prstGeom>
          <a:solidFill>
            <a:srgbClr val="F07D00"/>
          </a:solidFill>
          <a:ln/>
        </p:spPr>
        <p:txBody>
          <a:bodyPr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2133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8368" y="2721230"/>
            <a:ext cx="365760" cy="36576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766048" y="2623694"/>
            <a:ext cx="2523744" cy="560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Agent enablement with guardrails</a:t>
            </a:r>
            <a:endParaRPr lang="en-US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Text 15"/>
          <p:cNvSpPr/>
          <p:nvPr/>
        </p:nvSpPr>
        <p:spPr>
          <a:xfrm>
            <a:off x="8278368" y="3257678"/>
            <a:ext cx="2962656" cy="926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buNone/>
            </a:pPr>
            <a:r>
              <a:rPr lang="en-US" sz="1050">
                <a:solidFill>
                  <a:srgbClr val="C9D8EA"/>
                </a:solidFill>
                <a:latin typeface="Open Sans"/>
                <a:ea typeface="Open Sans"/>
                <a:cs typeface="Open Sans"/>
              </a:rPr>
              <a:t>Request form, signed user agreement, license and access validation, documented usage rules, and pre-checks before agents are shared.</a:t>
            </a:r>
            <a:endParaRPr lang="en-US" sz="1050">
              <a:latin typeface="Open Sans"/>
              <a:ea typeface="Open Sans"/>
              <a:cs typeface="Open Sans"/>
            </a:endParaRPr>
          </a:p>
        </p:txBody>
      </p:sp>
      <p:sp>
        <p:nvSpPr>
          <p:cNvPr id="21" name="Shape 16"/>
          <p:cNvSpPr/>
          <p:nvPr/>
        </p:nvSpPr>
        <p:spPr>
          <a:xfrm>
            <a:off x="670560" y="4489070"/>
            <a:ext cx="3499104" cy="1914144"/>
          </a:xfrm>
          <a:prstGeom prst="rect">
            <a:avLst/>
          </a:prstGeom>
          <a:solidFill>
            <a:srgbClr val="1B3557"/>
          </a:solidFill>
          <a:ln/>
        </p:spPr>
        <p:txBody>
          <a:bodyPr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2133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Shape 17"/>
          <p:cNvSpPr/>
          <p:nvPr/>
        </p:nvSpPr>
        <p:spPr>
          <a:xfrm>
            <a:off x="670560" y="4489070"/>
            <a:ext cx="3499104" cy="67056"/>
          </a:xfrm>
          <a:prstGeom prst="rect">
            <a:avLst/>
          </a:prstGeom>
          <a:solidFill>
            <a:srgbClr val="F07D00"/>
          </a:solidFill>
          <a:ln/>
        </p:spPr>
        <p:txBody>
          <a:bodyPr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2133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8784" y="4830446"/>
            <a:ext cx="365760" cy="365760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426464" y="4732910"/>
            <a:ext cx="2523744" cy="560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protection with Purview</a:t>
            </a:r>
            <a:endParaRPr lang="en-US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5" name="Text 19"/>
          <p:cNvSpPr/>
          <p:nvPr/>
        </p:nvSpPr>
        <p:spPr>
          <a:xfrm>
            <a:off x="938784" y="5366894"/>
            <a:ext cx="2962656" cy="926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buNone/>
            </a:pPr>
            <a:r>
              <a:rPr lang="en-US" sz="1067">
                <a:solidFill>
                  <a:srgbClr val="C9D8E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Sensitivity labels, DLP, retention and audit assessed as one control set, with risk ratings and named next actions.</a:t>
            </a:r>
            <a:endParaRPr lang="en-US" sz="1067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6" name="Shape 20"/>
          <p:cNvSpPr/>
          <p:nvPr/>
        </p:nvSpPr>
        <p:spPr>
          <a:xfrm>
            <a:off x="4340352" y="4489070"/>
            <a:ext cx="3499104" cy="1914144"/>
          </a:xfrm>
          <a:prstGeom prst="rect">
            <a:avLst/>
          </a:prstGeom>
          <a:solidFill>
            <a:srgbClr val="1B3557"/>
          </a:solidFill>
          <a:ln/>
        </p:spPr>
        <p:txBody>
          <a:bodyPr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2133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Shape 21"/>
          <p:cNvSpPr/>
          <p:nvPr/>
        </p:nvSpPr>
        <p:spPr>
          <a:xfrm>
            <a:off x="4340352" y="4489070"/>
            <a:ext cx="3499104" cy="67056"/>
          </a:xfrm>
          <a:prstGeom prst="rect">
            <a:avLst/>
          </a:prstGeom>
          <a:solidFill>
            <a:srgbClr val="F07D00"/>
          </a:solidFill>
          <a:ln/>
        </p:spPr>
        <p:txBody>
          <a:bodyPr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2133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8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8576" y="4830446"/>
            <a:ext cx="365760" cy="365760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5096256" y="4732910"/>
            <a:ext cx="2523744" cy="560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Platform controls</a:t>
            </a:r>
            <a:endParaRPr lang="en-US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0" name="Text 23"/>
          <p:cNvSpPr/>
          <p:nvPr/>
        </p:nvSpPr>
        <p:spPr>
          <a:xfrm>
            <a:off x="4608576" y="5366894"/>
            <a:ext cx="2962656" cy="926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buNone/>
            </a:pPr>
            <a:r>
              <a:rPr lang="en-US" sz="1067">
                <a:solidFill>
                  <a:srgbClr val="C9D8E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Environment-level DLP with connector classification, Dev/Test/Prod lifecycle, IT-only production publishing, restricted agent-to-agent.</a:t>
            </a:r>
            <a:endParaRPr lang="en-US" sz="1067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Shape 24"/>
          <p:cNvSpPr/>
          <p:nvPr/>
        </p:nvSpPr>
        <p:spPr>
          <a:xfrm>
            <a:off x="8010144" y="4489070"/>
            <a:ext cx="3499104" cy="1914144"/>
          </a:xfrm>
          <a:prstGeom prst="rect">
            <a:avLst/>
          </a:prstGeom>
          <a:solidFill>
            <a:srgbClr val="1B3557"/>
          </a:solidFill>
          <a:ln/>
        </p:spPr>
        <p:txBody>
          <a:bodyPr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2133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2" name="Shape 25"/>
          <p:cNvSpPr/>
          <p:nvPr/>
        </p:nvSpPr>
        <p:spPr>
          <a:xfrm>
            <a:off x="8010144" y="4489070"/>
            <a:ext cx="3499104" cy="67056"/>
          </a:xfrm>
          <a:prstGeom prst="rect">
            <a:avLst/>
          </a:prstGeom>
          <a:solidFill>
            <a:srgbClr val="F07D00"/>
          </a:solidFill>
          <a:ln/>
        </p:spPr>
        <p:txBody>
          <a:bodyPr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2133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3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8368" y="4830446"/>
            <a:ext cx="365760" cy="365760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8766048" y="4732910"/>
            <a:ext cx="2523744" cy="560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Cost transparency</a:t>
            </a:r>
            <a:endParaRPr lang="en-US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5" name="Text 27"/>
          <p:cNvSpPr/>
          <p:nvPr/>
        </p:nvSpPr>
        <p:spPr>
          <a:xfrm>
            <a:off x="8278368" y="5366894"/>
            <a:ext cx="2962656" cy="926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buNone/>
            </a:pPr>
            <a:r>
              <a:rPr lang="en-US" sz="1067">
                <a:solidFill>
                  <a:srgbClr val="C9D8E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Per-agent usage caps, maker access scoped to a security group, environment capacity allocation and a simple agent sizing model.</a:t>
            </a:r>
            <a:endParaRPr lang="en-US" sz="1067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60BC6E16-2927-5703-1929-23CD9351339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97" y="0"/>
            <a:ext cx="166688" cy="6858000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6812D12C-E07C-1248-C107-D0CA6053F5AE}"/>
              </a:ext>
            </a:extLst>
          </p:cNvPr>
          <p:cNvGrpSpPr/>
          <p:nvPr/>
        </p:nvGrpSpPr>
        <p:grpSpPr>
          <a:xfrm>
            <a:off x="9215120" y="334521"/>
            <a:ext cx="2778704" cy="476607"/>
            <a:chOff x="952500" y="701344"/>
            <a:chExt cx="3185801" cy="546432"/>
          </a:xfrm>
        </p:grpSpPr>
        <p:pic>
          <p:nvPicPr>
            <p:cNvPr id="39" name="Graphic 38">
              <a:extLst>
                <a:ext uri="{FF2B5EF4-FFF2-40B4-BE49-F238E27FC236}">
                  <a16:creationId xmlns:a16="http://schemas.microsoft.com/office/drawing/2014/main" id="{3AACE3A0-6907-3925-24EB-179675E73EE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52500" y="769620"/>
              <a:ext cx="1648970" cy="478156"/>
            </a:xfrm>
            <a:prstGeom prst="rect">
              <a:avLst/>
            </a:prstGeom>
          </p:spPr>
        </p:pic>
        <p:pic>
          <p:nvPicPr>
            <p:cNvPr id="40" name="Image 6" descr="preencoded.png">
              <a:extLst>
                <a:ext uri="{FF2B5EF4-FFF2-40B4-BE49-F238E27FC236}">
                  <a16:creationId xmlns:a16="http://schemas.microsoft.com/office/drawing/2014/main" id="{705E7C52-47AC-DEAF-DE67-72032B12DB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/>
            <a:stretch/>
          </p:blipFill>
          <p:spPr>
            <a:xfrm>
              <a:off x="2853791" y="783909"/>
              <a:ext cx="1284510" cy="449578"/>
            </a:xfrm>
            <a:prstGeom prst="rect">
              <a:avLst/>
            </a:prstGeom>
          </p:spPr>
        </p:pic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50963B64-1E94-A269-C9FA-F8B912616ECF}"/>
                </a:ext>
              </a:extLst>
            </p:cNvPr>
            <p:cNvCxnSpPr/>
            <p:nvPr/>
          </p:nvCxnSpPr>
          <p:spPr>
            <a:xfrm>
              <a:off x="2740530" y="701344"/>
              <a:ext cx="0" cy="54643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77BEE011-DCA3-9D37-37EA-A2282D167C11}"/>
              </a:ext>
            </a:extLst>
          </p:cNvPr>
          <p:cNvSpPr/>
          <p:nvPr/>
        </p:nvSpPr>
        <p:spPr>
          <a:xfrm>
            <a:off x="731520" y="1379194"/>
            <a:ext cx="3052485" cy="60959"/>
          </a:xfrm>
          <a:prstGeom prst="rect">
            <a:avLst/>
          </a:prstGeom>
          <a:solidFill>
            <a:srgbClr val="E585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213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6" name="Text 1">
            <a:extLst>
              <a:ext uri="{FF2B5EF4-FFF2-40B4-BE49-F238E27FC236}">
                <a16:creationId xmlns:a16="http://schemas.microsoft.com/office/drawing/2014/main" id="{33C911B8-D5B2-8362-C3AC-7A27DAB7297F}"/>
              </a:ext>
            </a:extLst>
          </p:cNvPr>
          <p:cNvSpPr txBox="1"/>
          <p:nvPr/>
        </p:nvSpPr>
        <p:spPr>
          <a:xfrm>
            <a:off x="548640" y="290953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b="1" kern="0" spc="20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SECTION 04 · GOVERNANCE IMPLEMENTATION – CASE STUDY - NXP</a:t>
            </a:r>
            <a:endParaRPr lang="en-US" sz="13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6715116" y="1452856"/>
            <a:ext cx="5322893" cy="240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kern="0" spc="333">
                <a:solidFill>
                  <a:srgbClr val="F07D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PROTECTING THE DATA COPILOT CAN SEE</a:t>
            </a:r>
            <a:endParaRPr lang="en-US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70560" y="864592"/>
            <a:ext cx="10850880" cy="536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>
                <a:solidFill>
                  <a:srgbClr val="002060"/>
                </a:solidFill>
                <a:latin typeface="Montserrat" pitchFamily="2" charset="0"/>
                <a:ea typeface="Public Sans" pitchFamily="34" charset="-122"/>
                <a:cs typeface="Public Sans" pitchFamily="34" charset="-120"/>
              </a:rPr>
              <a:t>SharePoint Advanced Management + Purview</a:t>
            </a:r>
            <a:endParaRPr lang="en-US" sz="3200">
              <a:solidFill>
                <a:srgbClr val="002060"/>
              </a:solidFill>
              <a:latin typeface="Montserrat" pitchFamily="2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70560" y="1766800"/>
            <a:ext cx="5388864" cy="3316224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3200"/>
          </a:p>
        </p:txBody>
      </p:sp>
      <p:sp>
        <p:nvSpPr>
          <p:cNvPr id="8" name="Shape 6"/>
          <p:cNvSpPr/>
          <p:nvPr/>
        </p:nvSpPr>
        <p:spPr>
          <a:xfrm>
            <a:off x="987552" y="2073631"/>
            <a:ext cx="560832" cy="560832"/>
          </a:xfrm>
          <a:prstGeom prst="ellipse">
            <a:avLst/>
          </a:prstGeom>
          <a:solidFill>
            <a:srgbClr val="002060"/>
          </a:solidFill>
          <a:ln/>
        </p:spPr>
        <p:txBody>
          <a:bodyPr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2133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1664" y="2207743"/>
            <a:ext cx="292608" cy="29260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719072" y="2059408"/>
            <a:ext cx="4096512" cy="560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SharePoint Advanced Management</a:t>
            </a:r>
            <a:endParaRPr lang="en-US" sz="16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1011936" y="2725903"/>
            <a:ext cx="4706112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67" i="1">
                <a:solidFill>
                  <a:srgbClr val="44566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Find and fix oversharing before Copilot reaches the content</a:t>
            </a:r>
            <a:endParaRPr lang="en-US" sz="1067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1011936" y="3148559"/>
            <a:ext cx="4706112" cy="1780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6855" indent="-236855">
              <a:spcAft>
                <a:spcPts val="800"/>
              </a:spcAft>
              <a:buSzPct val="100000"/>
              <a:buChar char="•"/>
            </a:pPr>
            <a:r>
              <a:rPr lang="en-US" sz="1200">
                <a:solidFill>
                  <a:srgbClr val="0F2340"/>
                </a:solidFill>
                <a:latin typeface="Open Sans"/>
                <a:ea typeface="Open Sans"/>
                <a:cs typeface="Open Sans"/>
              </a:rPr>
              <a:t>Data access governance reports to surface oversharing and drive remediation</a:t>
            </a:r>
            <a:endParaRPr lang="en-US" sz="1200">
              <a:latin typeface="Open Sans"/>
              <a:ea typeface="Open Sans"/>
              <a:cs typeface="Open Sans"/>
            </a:endParaRPr>
          </a:p>
          <a:p>
            <a:pPr marL="236855" indent="-236855">
              <a:spcAft>
                <a:spcPts val="800"/>
              </a:spcAft>
              <a:buSzPct val="100000"/>
              <a:buChar char="•"/>
            </a:pPr>
            <a:r>
              <a:rPr lang="en-US" sz="1200">
                <a:solidFill>
                  <a:srgbClr val="0F2340"/>
                </a:solidFill>
                <a:latin typeface="Open Sans"/>
                <a:ea typeface="Open Sans"/>
                <a:cs typeface="Open Sans"/>
              </a:rPr>
              <a:t>Sharing-link and permissions reporting ahead of license assignment</a:t>
            </a:r>
            <a:endParaRPr lang="en-US" sz="1200">
              <a:latin typeface="Open Sans"/>
              <a:ea typeface="Open Sans"/>
              <a:cs typeface="Open Sans"/>
            </a:endParaRPr>
          </a:p>
          <a:p>
            <a:pPr marL="236855" indent="-236855">
              <a:spcAft>
                <a:spcPts val="800"/>
              </a:spcAft>
              <a:buSzPct val="100000"/>
              <a:buChar char="•"/>
            </a:pPr>
            <a:r>
              <a:rPr lang="en-US" sz="1200">
                <a:solidFill>
                  <a:srgbClr val="0F2340"/>
                </a:solidFill>
                <a:latin typeface="Open Sans"/>
                <a:ea typeface="Open Sans"/>
                <a:cs typeface="Open Sans"/>
              </a:rPr>
              <a:t>Restricted access control and limits on organization-wide sharing links</a:t>
            </a:r>
            <a:endParaRPr lang="en-US" sz="1200">
              <a:latin typeface="Open Sans"/>
              <a:ea typeface="Open Sans"/>
              <a:cs typeface="Open Sans"/>
            </a:endParaRPr>
          </a:p>
          <a:p>
            <a:pPr marL="236855" indent="-236855">
              <a:spcAft>
                <a:spcPts val="800"/>
              </a:spcAft>
              <a:buSzPct val="100000"/>
              <a:buChar char="•"/>
            </a:pPr>
            <a:r>
              <a:rPr lang="en-US" sz="1200">
                <a:solidFill>
                  <a:srgbClr val="0F2340"/>
                </a:solidFill>
                <a:latin typeface="Open Sans"/>
                <a:ea typeface="Open Sans"/>
                <a:cs typeface="Open Sans"/>
              </a:rPr>
              <a:t>Site access reviews and site lifecycle management</a:t>
            </a:r>
            <a:endParaRPr lang="en-US" sz="1200">
              <a:latin typeface="Open Sans"/>
              <a:ea typeface="Open Sans"/>
              <a:cs typeface="Open Sans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6132576" y="1744448"/>
            <a:ext cx="5388864" cy="3316224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3200"/>
          </a:p>
        </p:txBody>
      </p:sp>
      <p:sp>
        <p:nvSpPr>
          <p:cNvPr id="15" name="Shape 12"/>
          <p:cNvSpPr/>
          <p:nvPr/>
        </p:nvSpPr>
        <p:spPr>
          <a:xfrm>
            <a:off x="6449568" y="2051279"/>
            <a:ext cx="560832" cy="560832"/>
          </a:xfrm>
          <a:prstGeom prst="ellipse">
            <a:avLst/>
          </a:prstGeom>
          <a:solidFill>
            <a:srgbClr val="002060"/>
          </a:solidFill>
          <a:ln/>
        </p:spPr>
        <p:txBody>
          <a:bodyPr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2133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0" y="2185391"/>
            <a:ext cx="292608" cy="292608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7181088" y="2059408"/>
            <a:ext cx="4096512" cy="560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Microsoft Purview</a:t>
            </a:r>
            <a:endParaRPr lang="en-US" sz="16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Text 14"/>
          <p:cNvSpPr/>
          <p:nvPr/>
        </p:nvSpPr>
        <p:spPr>
          <a:xfrm>
            <a:off x="6473952" y="2742160"/>
            <a:ext cx="4706112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67" i="1">
                <a:solidFill>
                  <a:srgbClr val="44566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Copilot inherits every classification and control</a:t>
            </a:r>
            <a:endParaRPr lang="en-US" sz="1067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Text 15"/>
          <p:cNvSpPr/>
          <p:nvPr/>
        </p:nvSpPr>
        <p:spPr>
          <a:xfrm>
            <a:off x="6473952" y="3150591"/>
            <a:ext cx="4706112" cy="1780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6855" indent="-236855">
              <a:spcAft>
                <a:spcPts val="800"/>
              </a:spcAft>
              <a:buSzPct val="100000"/>
              <a:buChar char="•"/>
            </a:pPr>
            <a:r>
              <a:rPr lang="en-US" sz="1200">
                <a:solidFill>
                  <a:srgbClr val="0F2340"/>
                </a:solidFill>
                <a:latin typeface="Open Sans"/>
                <a:ea typeface="Open Sans"/>
                <a:cs typeface="Open Sans"/>
              </a:rPr>
              <a:t>Sensitivity labels and encryption honored by Copilot at retrieval time</a:t>
            </a:r>
            <a:endParaRPr lang="en-US" sz="1200">
              <a:latin typeface="Open Sans"/>
              <a:ea typeface="Open Sans"/>
              <a:cs typeface="Open Sans"/>
            </a:endParaRPr>
          </a:p>
          <a:p>
            <a:pPr marL="236855" indent="-236855">
              <a:spcAft>
                <a:spcPts val="800"/>
              </a:spcAft>
              <a:buSzPct val="100000"/>
              <a:buChar char="•"/>
            </a:pPr>
            <a:r>
              <a:rPr lang="en-US" sz="1200">
                <a:solidFill>
                  <a:srgbClr val="0F2340"/>
                </a:solidFill>
                <a:latin typeface="Open Sans"/>
                <a:ea typeface="Open Sans"/>
                <a:cs typeface="Open Sans"/>
              </a:rPr>
              <a:t>DLP guardrails preventing sensitive content being re-used or summarized</a:t>
            </a:r>
            <a:endParaRPr lang="en-US" sz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36855" indent="-236855">
              <a:spcAft>
                <a:spcPts val="800"/>
              </a:spcAft>
              <a:buSzPct val="100000"/>
              <a:buChar char="•"/>
            </a:pPr>
            <a:r>
              <a:rPr lang="en-US" sz="1200">
                <a:solidFill>
                  <a:srgbClr val="0F2340"/>
                </a:solidFill>
                <a:latin typeface="Open Sans"/>
                <a:ea typeface="Open Sans"/>
                <a:cs typeface="Open Sans"/>
              </a:rPr>
              <a:t>Retention and records management for a clean, relevant content estate</a:t>
            </a:r>
            <a:endParaRPr lang="en-US" sz="1200">
              <a:latin typeface="Open Sans"/>
              <a:ea typeface="Open Sans"/>
              <a:cs typeface="Open Sans"/>
            </a:endParaRPr>
          </a:p>
          <a:p>
            <a:pPr marL="236855" indent="-236855">
              <a:spcAft>
                <a:spcPts val="800"/>
              </a:spcAft>
              <a:buSzPct val="100000"/>
              <a:buChar char="•"/>
            </a:pPr>
            <a:r>
              <a:rPr lang="en-US" sz="1200">
                <a:solidFill>
                  <a:srgbClr val="0F2340"/>
                </a:solidFill>
                <a:latin typeface="Open Sans"/>
                <a:ea typeface="Open Sans"/>
                <a:cs typeface="Open Sans"/>
              </a:rPr>
              <a:t>Audit and insider-risk monitoring over prompts and access</a:t>
            </a:r>
            <a:endParaRPr lang="en-US" sz="1200">
              <a:latin typeface="Open Sans"/>
              <a:ea typeface="Open Sans"/>
              <a:cs typeface="Open Sans"/>
            </a:endParaRPr>
          </a:p>
        </p:txBody>
      </p:sp>
      <p:sp>
        <p:nvSpPr>
          <p:cNvPr id="20" name="Shape 16"/>
          <p:cNvSpPr/>
          <p:nvPr/>
        </p:nvSpPr>
        <p:spPr>
          <a:xfrm>
            <a:off x="670560" y="5278096"/>
            <a:ext cx="10850880" cy="1048512"/>
          </a:xfrm>
          <a:prstGeom prst="rect">
            <a:avLst/>
          </a:prstGeom>
          <a:solidFill>
            <a:srgbClr val="002060"/>
          </a:solidFill>
          <a:ln/>
        </p:spPr>
        <p:txBody>
          <a:bodyPr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2133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7552" y="5643856"/>
            <a:ext cx="316992" cy="316992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1426464" y="5448784"/>
            <a:ext cx="2804160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33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Owner accountability</a:t>
            </a:r>
            <a:endParaRPr lang="en-US" sz="1333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Text 18"/>
          <p:cNvSpPr/>
          <p:nvPr/>
        </p:nvSpPr>
        <p:spPr>
          <a:xfrm>
            <a:off x="1426464" y="5765776"/>
            <a:ext cx="277977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67">
                <a:solidFill>
                  <a:srgbClr val="C9D8E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Recurring access and label reviews owned by site owners</a:t>
            </a:r>
            <a:endParaRPr lang="en-US" sz="1067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4" name="Shape 19"/>
          <p:cNvSpPr/>
          <p:nvPr/>
        </p:nvSpPr>
        <p:spPr>
          <a:xfrm>
            <a:off x="4287927" y="5473168"/>
            <a:ext cx="18288" cy="658368"/>
          </a:xfrm>
          <a:prstGeom prst="rect">
            <a:avLst/>
          </a:prstGeom>
          <a:solidFill>
            <a:schemeClr val="bg1"/>
          </a:solidFill>
          <a:ln/>
        </p:spPr>
        <p:txBody>
          <a:bodyPr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2133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4919" y="5643856"/>
            <a:ext cx="316992" cy="316992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5043831" y="5448784"/>
            <a:ext cx="2804160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33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Scoped visibility</a:t>
            </a:r>
            <a:endParaRPr lang="en-US" sz="1333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Text 21"/>
          <p:cNvSpPr/>
          <p:nvPr/>
        </p:nvSpPr>
        <p:spPr>
          <a:xfrm>
            <a:off x="5043831" y="5765776"/>
            <a:ext cx="277977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67">
                <a:solidFill>
                  <a:srgbClr val="C9D8E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Sensitive repositories excluded from Copilot on justified request</a:t>
            </a:r>
            <a:endParaRPr lang="en-US" sz="1067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" name="Shape 22"/>
          <p:cNvSpPr/>
          <p:nvPr/>
        </p:nvSpPr>
        <p:spPr>
          <a:xfrm>
            <a:off x="7905293" y="5473168"/>
            <a:ext cx="18288" cy="658368"/>
          </a:xfrm>
          <a:prstGeom prst="rect">
            <a:avLst/>
          </a:prstGeom>
          <a:solidFill>
            <a:schemeClr val="bg1"/>
          </a:solidFill>
          <a:ln/>
        </p:spPr>
        <p:txBody>
          <a:bodyPr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2133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2285" y="5643856"/>
            <a:ext cx="316992" cy="316992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8661197" y="5448784"/>
            <a:ext cx="2804160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33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Mapped to frameworks</a:t>
            </a:r>
            <a:endParaRPr lang="en-US" sz="1333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Text 24"/>
          <p:cNvSpPr/>
          <p:nvPr/>
        </p:nvSpPr>
        <p:spPr>
          <a:xfrm>
            <a:off x="8661197" y="5765776"/>
            <a:ext cx="277977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67">
                <a:solidFill>
                  <a:srgbClr val="C9D8E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Controls aligned to NIST 800-53 and the NIST AI RMF</a:t>
            </a:r>
            <a:endParaRPr lang="en-US" sz="1067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7811D64B-0A84-13B8-8EB2-E6822F82F6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97" y="0"/>
            <a:ext cx="166688" cy="685800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3BB28D3F-46E1-D887-C124-EC2DE9D701A6}"/>
              </a:ext>
            </a:extLst>
          </p:cNvPr>
          <p:cNvSpPr/>
          <p:nvPr/>
        </p:nvSpPr>
        <p:spPr>
          <a:xfrm>
            <a:off x="664464" y="1455905"/>
            <a:ext cx="3052485" cy="60959"/>
          </a:xfrm>
          <a:prstGeom prst="rect">
            <a:avLst/>
          </a:prstGeom>
          <a:solidFill>
            <a:srgbClr val="E585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213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42B3837-D42C-ECE5-348E-9FB2F78B2572}"/>
              </a:ext>
            </a:extLst>
          </p:cNvPr>
          <p:cNvGrpSpPr/>
          <p:nvPr/>
        </p:nvGrpSpPr>
        <p:grpSpPr>
          <a:xfrm>
            <a:off x="9726665" y="186741"/>
            <a:ext cx="2311344" cy="396444"/>
            <a:chOff x="952500" y="701344"/>
            <a:chExt cx="3185801" cy="546432"/>
          </a:xfrm>
        </p:grpSpPr>
        <p:pic>
          <p:nvPicPr>
            <p:cNvPr id="35" name="Graphic 34">
              <a:extLst>
                <a:ext uri="{FF2B5EF4-FFF2-40B4-BE49-F238E27FC236}">
                  <a16:creationId xmlns:a16="http://schemas.microsoft.com/office/drawing/2014/main" id="{C71B4C4E-0BBB-5FF4-9542-5CF5295FE1B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52500" y="769620"/>
              <a:ext cx="1648970" cy="478156"/>
            </a:xfrm>
            <a:prstGeom prst="rect">
              <a:avLst/>
            </a:prstGeom>
          </p:spPr>
        </p:pic>
        <p:pic>
          <p:nvPicPr>
            <p:cNvPr id="36" name="Image 6" descr="preencoded.png">
              <a:extLst>
                <a:ext uri="{FF2B5EF4-FFF2-40B4-BE49-F238E27FC236}">
                  <a16:creationId xmlns:a16="http://schemas.microsoft.com/office/drawing/2014/main" id="{B6DF9D02-7401-D882-9667-3F05E7C4B47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/>
          </p:blipFill>
          <p:spPr>
            <a:xfrm>
              <a:off x="2853791" y="783909"/>
              <a:ext cx="1284510" cy="449578"/>
            </a:xfrm>
            <a:prstGeom prst="rect">
              <a:avLst/>
            </a:prstGeom>
          </p:spPr>
        </p:pic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3A23E9D-9066-F13F-CE2F-5791FE54073F}"/>
                </a:ext>
              </a:extLst>
            </p:cNvPr>
            <p:cNvCxnSpPr/>
            <p:nvPr/>
          </p:nvCxnSpPr>
          <p:spPr>
            <a:xfrm>
              <a:off x="2740530" y="701344"/>
              <a:ext cx="0" cy="54643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4" name="Text 1">
            <a:extLst>
              <a:ext uri="{FF2B5EF4-FFF2-40B4-BE49-F238E27FC236}">
                <a16:creationId xmlns:a16="http://schemas.microsoft.com/office/drawing/2014/main" id="{4226D234-3420-CBB7-69D3-A5542BD3C7E1}"/>
              </a:ext>
            </a:extLst>
          </p:cNvPr>
          <p:cNvSpPr txBox="1"/>
          <p:nvPr/>
        </p:nvSpPr>
        <p:spPr>
          <a:xfrm>
            <a:off x="548640" y="290953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b="1" kern="0" spc="20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SECTION 04 · GOVERNANCE IMPLEMENTATION – CASE STUDY - NXP</a:t>
            </a:r>
            <a:endParaRPr lang="en-US" sz="13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AD403-11E7-3903-6572-DCDF2B434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A940F0FF-FCCA-771F-8BEC-87F95926BAA8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ABADEB30-1DDD-F15D-0F7F-9557F4356A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3" y="0"/>
            <a:ext cx="166688" cy="6858000"/>
          </a:xfrm>
          <a:prstGeom prst="rect">
            <a:avLst/>
          </a:prstGeom>
        </p:spPr>
      </p:pic>
      <p:grpSp>
        <p:nvGrpSpPr>
          <p:cNvPr id="64" name="Group 63">
            <a:extLst>
              <a:ext uri="{FF2B5EF4-FFF2-40B4-BE49-F238E27FC236}">
                <a16:creationId xmlns:a16="http://schemas.microsoft.com/office/drawing/2014/main" id="{0D389BB5-1BD8-E3F2-D69D-6A23B52CE49B}"/>
              </a:ext>
            </a:extLst>
          </p:cNvPr>
          <p:cNvGrpSpPr/>
          <p:nvPr/>
        </p:nvGrpSpPr>
        <p:grpSpPr>
          <a:xfrm>
            <a:off x="9274753" y="273850"/>
            <a:ext cx="2512272" cy="430908"/>
            <a:chOff x="952500" y="701344"/>
            <a:chExt cx="3185801" cy="546432"/>
          </a:xfrm>
        </p:grpSpPr>
        <p:pic>
          <p:nvPicPr>
            <p:cNvPr id="65" name="Graphic 64">
              <a:extLst>
                <a:ext uri="{FF2B5EF4-FFF2-40B4-BE49-F238E27FC236}">
                  <a16:creationId xmlns:a16="http://schemas.microsoft.com/office/drawing/2014/main" id="{BE4FA44F-C0F7-49F0-A7B0-2FFA6223A46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52500" y="769620"/>
              <a:ext cx="1648970" cy="478156"/>
            </a:xfrm>
            <a:prstGeom prst="rect">
              <a:avLst/>
            </a:prstGeom>
          </p:spPr>
        </p:pic>
        <p:pic>
          <p:nvPicPr>
            <p:cNvPr id="66" name="Image 6" descr="preencoded.png">
              <a:extLst>
                <a:ext uri="{FF2B5EF4-FFF2-40B4-BE49-F238E27FC236}">
                  <a16:creationId xmlns:a16="http://schemas.microsoft.com/office/drawing/2014/main" id="{9A5BCA50-A857-1D9B-CAC1-C76B310C5A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2853791" y="783909"/>
              <a:ext cx="1284510" cy="449578"/>
            </a:xfrm>
            <a:prstGeom prst="rect">
              <a:avLst/>
            </a:prstGeom>
          </p:spPr>
        </p:pic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6BC6A80E-38D0-3B39-9F7B-A700E51D222B}"/>
                </a:ext>
              </a:extLst>
            </p:cNvPr>
            <p:cNvCxnSpPr/>
            <p:nvPr/>
          </p:nvCxnSpPr>
          <p:spPr>
            <a:xfrm>
              <a:off x="2740530" y="701344"/>
              <a:ext cx="0" cy="54643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97B9C0BF-348E-E020-9E96-0CCE358D9C72}"/>
              </a:ext>
            </a:extLst>
          </p:cNvPr>
          <p:cNvGrpSpPr/>
          <p:nvPr/>
        </p:nvGrpSpPr>
        <p:grpSpPr>
          <a:xfrm>
            <a:off x="4580499" y="2957856"/>
            <a:ext cx="3030695" cy="942287"/>
            <a:chOff x="4731977" y="2865118"/>
            <a:chExt cx="3030695" cy="942287"/>
          </a:xfrm>
        </p:grpSpPr>
        <p:sp>
          <p:nvSpPr>
            <p:cNvPr id="3" name="Text 1">
              <a:extLst>
                <a:ext uri="{FF2B5EF4-FFF2-40B4-BE49-F238E27FC236}">
                  <a16:creationId xmlns:a16="http://schemas.microsoft.com/office/drawing/2014/main" id="{6750E6E6-866D-13DF-B158-408EC1307B1D}"/>
                </a:ext>
              </a:extLst>
            </p:cNvPr>
            <p:cNvSpPr txBox="1"/>
            <p:nvPr/>
          </p:nvSpPr>
          <p:spPr>
            <a:xfrm>
              <a:off x="5137558" y="2865118"/>
              <a:ext cx="2145556" cy="29705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00" b="1" kern="0" spc="200">
                  <a:solidFill>
                    <a:schemeClr val="accent2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SECTION 05 · DEMO</a:t>
              </a:r>
              <a:endParaRPr lang="en-US" sz="130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" name="Text 2">
              <a:extLst>
                <a:ext uri="{FF2B5EF4-FFF2-40B4-BE49-F238E27FC236}">
                  <a16:creationId xmlns:a16="http://schemas.microsoft.com/office/drawing/2014/main" id="{9C126209-29A1-1596-7F23-EADAB8F82ED8}"/>
                </a:ext>
              </a:extLst>
            </p:cNvPr>
            <p:cNvSpPr txBox="1"/>
            <p:nvPr/>
          </p:nvSpPr>
          <p:spPr>
            <a:xfrm>
              <a:off x="4731977" y="3017875"/>
              <a:ext cx="3030695" cy="78953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400" b="1">
                  <a:solidFill>
                    <a:srgbClr val="1E2761"/>
                  </a:solidFill>
                  <a:latin typeface="Montserrat" pitchFamily="2" charset="0"/>
                  <a:ea typeface="Cambria" pitchFamily="34" charset="-122"/>
                  <a:cs typeface="Cambria" pitchFamily="34" charset="-120"/>
                </a:rPr>
                <a:t>Dashboards Demo</a:t>
              </a:r>
              <a:endParaRPr lang="en-US" sz="2400">
                <a:latin typeface="Montserrat" pitchFamily="2" charset="0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14227784-9D61-EE4F-55E7-25AD3AE05313}"/>
                </a:ext>
              </a:extLst>
            </p:cNvPr>
            <p:cNvSpPr/>
            <p:nvPr/>
          </p:nvSpPr>
          <p:spPr>
            <a:xfrm>
              <a:off x="4993749" y="3761686"/>
              <a:ext cx="2289364" cy="45719"/>
            </a:xfrm>
            <a:prstGeom prst="rect">
              <a:avLst/>
            </a:prstGeom>
            <a:solidFill>
              <a:srgbClr val="E585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58691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3" name="Text 1"/>
          <p:cNvSpPr txBox="1"/>
          <p:nvPr/>
        </p:nvSpPr>
        <p:spPr>
          <a:xfrm>
            <a:off x="548640" y="384048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SECTION 06 · ROADMAP</a:t>
            </a:r>
            <a:endParaRPr lang="en-US" sz="13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548640" y="53924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>
                <a:solidFill>
                  <a:srgbClr val="1E2761"/>
                </a:solidFill>
                <a:latin typeface="Montserrat"/>
                <a:ea typeface="Cambria"/>
                <a:cs typeface="Cambria" pitchFamily="34" charset="-120"/>
              </a:rPr>
              <a:t>A Phased Path From Proof Of Concept To Scale</a:t>
            </a:r>
            <a:endParaRPr lang="en-US" sz="2400">
              <a:latin typeface="Montserrat" pitchFamily="2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822960" y="1733629"/>
            <a:ext cx="3291840" cy="3108960"/>
          </a:xfrm>
          <a:prstGeom prst="roundRect">
            <a:avLst>
              <a:gd name="adj" fmla="val 2353"/>
            </a:avLst>
          </a:prstGeom>
          <a:solidFill>
            <a:srgbClr val="EEF2FB"/>
          </a:solidFill>
          <a:ln/>
          <a:effectLst>
            <a:outerShdw blurRad="76200" dist="25400" dir="5400000" algn="bl" rotWithShape="0">
              <a:srgbClr val="9AA3C7">
                <a:alpha val="25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6" name="Shape 4"/>
          <p:cNvSpPr/>
          <p:nvPr/>
        </p:nvSpPr>
        <p:spPr>
          <a:xfrm>
            <a:off x="1051560" y="1989661"/>
            <a:ext cx="2834640" cy="457200"/>
          </a:xfrm>
          <a:prstGeom prst="roundRect">
            <a:avLst>
              <a:gd name="adj" fmla="val 12000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7" name="Text 5"/>
          <p:cNvSpPr txBox="1"/>
          <p:nvPr/>
        </p:nvSpPr>
        <p:spPr>
          <a:xfrm>
            <a:off x="1051560" y="1989661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0–3 MONTHS</a:t>
            </a:r>
            <a:endParaRPr lang="en-US" sz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1051560" y="2629741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Proof of Concepts</a:t>
            </a:r>
            <a:endParaRPr lang="en-US" sz="14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1051560" y="3150949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1450" indent="-171450">
              <a:lnSpc>
                <a:spcPts val="1500"/>
              </a:lnSpc>
              <a:buFont typeface="Arial"/>
              <a:buChar char="•"/>
            </a:pPr>
            <a:r>
              <a:rPr lang="en-US" sz="110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Register every agent; name an accountable owner</a:t>
            </a:r>
          </a:p>
          <a:p>
            <a:pPr marL="171450" indent="-171450">
              <a:spcBef>
                <a:spcPts val="300"/>
              </a:spcBef>
              <a:buFont typeface="Arial"/>
              <a:buChar char="•"/>
            </a:pPr>
            <a:r>
              <a:rPr lang="en-US" sz="110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Require RBAC and human-in-the-loop, anchored in the six Responsible AI principles</a:t>
            </a:r>
          </a:p>
          <a:p>
            <a:pPr marL="171450" indent="-171450">
              <a:spcBef>
                <a:spcPts val="300"/>
              </a:spcBef>
              <a:buFont typeface="Arial"/>
              <a:buChar char="•"/>
            </a:pPr>
            <a:r>
              <a:rPr lang="en-US" sz="110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Start in Zone 1/2 agents to prove governance doesn't slow delivery</a:t>
            </a:r>
          </a:p>
        </p:txBody>
      </p:sp>
      <p:sp>
        <p:nvSpPr>
          <p:cNvPr id="10" name="Text 8"/>
          <p:cNvSpPr txBox="1"/>
          <p:nvPr/>
        </p:nvSpPr>
        <p:spPr>
          <a:xfrm>
            <a:off x="4133088" y="3105229"/>
            <a:ext cx="2834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/>
          </a:p>
        </p:txBody>
      </p:sp>
      <p:sp>
        <p:nvSpPr>
          <p:cNvPr id="11" name="Shape 9"/>
          <p:cNvSpPr/>
          <p:nvPr/>
        </p:nvSpPr>
        <p:spPr>
          <a:xfrm>
            <a:off x="4434840" y="1733629"/>
            <a:ext cx="3291840" cy="3108960"/>
          </a:xfrm>
          <a:prstGeom prst="roundRect">
            <a:avLst>
              <a:gd name="adj" fmla="val 2353"/>
            </a:avLst>
          </a:prstGeom>
          <a:solidFill>
            <a:srgbClr val="EEF2FB"/>
          </a:solidFill>
          <a:ln/>
          <a:effectLst>
            <a:outerShdw blurRad="76200" dist="25400" dir="5400000" algn="bl" rotWithShape="0">
              <a:srgbClr val="9AA3C7">
                <a:alpha val="25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12" name="Shape 10"/>
          <p:cNvSpPr/>
          <p:nvPr/>
        </p:nvSpPr>
        <p:spPr>
          <a:xfrm>
            <a:off x="4663440" y="1989661"/>
            <a:ext cx="2834640" cy="457200"/>
          </a:xfrm>
          <a:prstGeom prst="roundRect">
            <a:avLst>
              <a:gd name="adj" fmla="val 12000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13" name="Text 11"/>
          <p:cNvSpPr txBox="1"/>
          <p:nvPr/>
        </p:nvSpPr>
        <p:spPr>
          <a:xfrm>
            <a:off x="4663440" y="1989661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3–6 MONTHS</a:t>
            </a:r>
            <a:endParaRPr lang="en-US" sz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4663440" y="2629741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Focused Rollouts</a:t>
            </a:r>
            <a:endParaRPr lang="en-US" sz="14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4663440" y="3150949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1450" indent="-171450">
              <a:lnSpc>
                <a:spcPts val="1500"/>
              </a:lnSpc>
              <a:buFont typeface="Arial"/>
              <a:buChar char="•"/>
            </a:pPr>
            <a:r>
              <a:rPr lang="en-US" sz="110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Layer in Model Governance &amp; Evaluations — quality, safety, grounding, drift</a:t>
            </a:r>
          </a:p>
          <a:p>
            <a:pPr marL="171450" indent="-171450">
              <a:spcBef>
                <a:spcPts val="300"/>
              </a:spcBef>
              <a:buFont typeface="Arial"/>
              <a:buChar char="•"/>
            </a:pPr>
            <a:r>
              <a:rPr lang="en-US" sz="110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Turn on Observability (logs, metrics, traces) to catch shadow, orphaned, and duplicate agents</a:t>
            </a:r>
          </a:p>
          <a:p>
            <a:pPr marL="171450" indent="-171450">
              <a:spcBef>
                <a:spcPts val="300"/>
              </a:spcBef>
              <a:buFont typeface="Arial"/>
              <a:buChar char="•"/>
            </a:pPr>
            <a:r>
              <a:rPr lang="en-US" sz="110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Extend to Zone 2 collaboration agents, DLP-enforced</a:t>
            </a:r>
          </a:p>
        </p:txBody>
      </p:sp>
      <p:sp>
        <p:nvSpPr>
          <p:cNvPr id="16" name="Text 14"/>
          <p:cNvSpPr txBox="1"/>
          <p:nvPr/>
        </p:nvSpPr>
        <p:spPr>
          <a:xfrm>
            <a:off x="7744968" y="3105229"/>
            <a:ext cx="2834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>
                <a:solidFill>
                  <a:srgbClr val="5C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/>
          </a:p>
        </p:txBody>
      </p:sp>
      <p:sp>
        <p:nvSpPr>
          <p:cNvPr id="17" name="Shape 15"/>
          <p:cNvSpPr/>
          <p:nvPr/>
        </p:nvSpPr>
        <p:spPr>
          <a:xfrm>
            <a:off x="8046720" y="1733629"/>
            <a:ext cx="3291840" cy="3108960"/>
          </a:xfrm>
          <a:prstGeom prst="roundRect">
            <a:avLst>
              <a:gd name="adj" fmla="val 2353"/>
            </a:avLst>
          </a:prstGeom>
          <a:solidFill>
            <a:srgbClr val="EEF2FB"/>
          </a:solidFill>
          <a:ln/>
          <a:effectLst>
            <a:outerShdw blurRad="76200" dist="25400" dir="5400000" algn="bl" rotWithShape="0">
              <a:srgbClr val="9AA3C7">
                <a:alpha val="25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18" name="Shape 16"/>
          <p:cNvSpPr/>
          <p:nvPr/>
        </p:nvSpPr>
        <p:spPr>
          <a:xfrm>
            <a:off x="8275320" y="1989661"/>
            <a:ext cx="2834640" cy="457200"/>
          </a:xfrm>
          <a:prstGeom prst="roundRect">
            <a:avLst>
              <a:gd name="adj" fmla="val 12000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19" name="Text 17"/>
          <p:cNvSpPr txBox="1"/>
          <p:nvPr/>
        </p:nvSpPr>
        <p:spPr>
          <a:xfrm>
            <a:off x="8275320" y="1989661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6–12 MONTHS</a:t>
            </a:r>
            <a:endParaRPr lang="en-US" sz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Text 18"/>
          <p:cNvSpPr txBox="1"/>
          <p:nvPr/>
        </p:nvSpPr>
        <p:spPr>
          <a:xfrm>
            <a:off x="8275320" y="2629741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Prepare for Scale</a:t>
            </a:r>
            <a:endParaRPr lang="en-US" sz="14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Text 19"/>
          <p:cNvSpPr txBox="1"/>
          <p:nvPr/>
        </p:nvSpPr>
        <p:spPr>
          <a:xfrm>
            <a:off x="8275320" y="3150949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1450" indent="-171450">
              <a:lnSpc>
                <a:spcPts val="1500"/>
              </a:lnSpc>
              <a:buFont typeface="Arial"/>
              <a:buChar char="•"/>
            </a:pPr>
            <a:r>
              <a:rPr lang="en-US" sz="110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Automate policy enforcement, kill-switch, and lifecycle management — Level 4</a:t>
            </a:r>
          </a:p>
          <a:p>
            <a:pPr marL="171450" indent="-171450">
              <a:spcBef>
                <a:spcPts val="300"/>
              </a:spcBef>
              <a:buFont typeface="Arial"/>
              <a:buChar char="•"/>
            </a:pPr>
            <a:r>
              <a:rPr lang="en-US" sz="110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Track governance with quantitative metrics</a:t>
            </a:r>
          </a:p>
          <a:p>
            <a:pPr marL="171450" indent="-171450">
              <a:spcBef>
                <a:spcPts val="300"/>
              </a:spcBef>
              <a:buFont typeface="Arial"/>
              <a:buChar char="•"/>
            </a:pPr>
            <a:r>
              <a:rPr lang="en-US" sz="1100">
                <a:solidFill>
                  <a:srgbClr val="5C658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Extend to Zone 3 IT-managed agents: full dev/test/prod lifecycle, centralized runtime enforcement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06FB450-AFD3-06DA-4C47-A0D7297B7E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3" y="0"/>
            <a:ext cx="166688" cy="6858000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AD130AF8-4CC8-25A6-9B34-08D591344668}"/>
              </a:ext>
            </a:extLst>
          </p:cNvPr>
          <p:cNvGrpSpPr/>
          <p:nvPr/>
        </p:nvGrpSpPr>
        <p:grpSpPr>
          <a:xfrm>
            <a:off x="9274753" y="273850"/>
            <a:ext cx="2512272" cy="430908"/>
            <a:chOff x="952500" y="701344"/>
            <a:chExt cx="3185801" cy="546432"/>
          </a:xfrm>
        </p:grpSpPr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84055758-D516-DB33-B665-AEA87329DE2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52500" y="769620"/>
              <a:ext cx="1648970" cy="478156"/>
            </a:xfrm>
            <a:prstGeom prst="rect">
              <a:avLst/>
            </a:prstGeom>
          </p:spPr>
        </p:pic>
        <p:pic>
          <p:nvPicPr>
            <p:cNvPr id="27" name="Image 6" descr="preencoded.png">
              <a:extLst>
                <a:ext uri="{FF2B5EF4-FFF2-40B4-BE49-F238E27FC236}">
                  <a16:creationId xmlns:a16="http://schemas.microsoft.com/office/drawing/2014/main" id="{CC64CCB5-579A-044B-1648-A89E34A7B1F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2853791" y="783909"/>
              <a:ext cx="1284510" cy="449578"/>
            </a:xfrm>
            <a:prstGeom prst="rect">
              <a:avLst/>
            </a:prstGeom>
          </p:spPr>
        </p:pic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F4A597C-CFB0-261A-4BFB-94BE48FED92C}"/>
                </a:ext>
              </a:extLst>
            </p:cNvPr>
            <p:cNvCxnSpPr/>
            <p:nvPr/>
          </p:nvCxnSpPr>
          <p:spPr>
            <a:xfrm>
              <a:off x="2740530" y="701344"/>
              <a:ext cx="0" cy="54643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015FDA09-AABA-CE6D-FBC2-71306DB404B6}"/>
              </a:ext>
            </a:extLst>
          </p:cNvPr>
          <p:cNvSpPr/>
          <p:nvPr/>
        </p:nvSpPr>
        <p:spPr>
          <a:xfrm>
            <a:off x="548640" y="1316480"/>
            <a:ext cx="2289364" cy="45719"/>
          </a:xfrm>
          <a:prstGeom prst="rect">
            <a:avLst/>
          </a:prstGeom>
          <a:solidFill>
            <a:srgbClr val="E585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4FBFAF7-54AC-5C01-D8C9-4F3512120AA9}"/>
              </a:ext>
            </a:extLst>
          </p:cNvPr>
          <p:cNvSpPr txBox="1"/>
          <p:nvPr/>
        </p:nvSpPr>
        <p:spPr>
          <a:xfrm>
            <a:off x="1288026" y="5159968"/>
            <a:ext cx="2684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u="sng"/>
              <a:t>Implementation types</a:t>
            </a:r>
          </a:p>
          <a:p>
            <a:r>
              <a:rPr lang="en-US" sz="1200"/>
              <a:t>Zone 1 – Citizen Development</a:t>
            </a:r>
          </a:p>
          <a:p>
            <a:r>
              <a:rPr lang="en-IN" sz="1200"/>
              <a:t>Zone 2 – Collaboration</a:t>
            </a:r>
          </a:p>
          <a:p>
            <a:r>
              <a:rPr lang="en-IN" sz="1200"/>
              <a:t>Zone 3 – IT-Managed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84A623EC-AC94-9B1E-6A6E-30FF40B39F6F}"/>
              </a:ext>
            </a:extLst>
          </p:cNvPr>
          <p:cNvSpPr/>
          <p:nvPr/>
        </p:nvSpPr>
        <p:spPr>
          <a:xfrm>
            <a:off x="4657212" y="5025469"/>
            <a:ext cx="1724134" cy="1293291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59B0440-A832-85EC-0D39-1E576E287A89}"/>
              </a:ext>
            </a:extLst>
          </p:cNvPr>
          <p:cNvSpPr txBox="1"/>
          <p:nvPr/>
        </p:nvSpPr>
        <p:spPr>
          <a:xfrm>
            <a:off x="4975148" y="5152887"/>
            <a:ext cx="12991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u="sng"/>
              <a:t>Maturity Levels</a:t>
            </a:r>
          </a:p>
          <a:p>
            <a:r>
              <a:rPr lang="en-US" sz="1100"/>
              <a:t>L1 – Ad-hoc</a:t>
            </a:r>
          </a:p>
          <a:p>
            <a:r>
              <a:rPr lang="en-US" sz="1100"/>
              <a:t>L2 – Reactive</a:t>
            </a:r>
          </a:p>
          <a:p>
            <a:r>
              <a:rPr lang="en-US" sz="1100"/>
              <a:t>L3 – Defined</a:t>
            </a:r>
          </a:p>
          <a:p>
            <a:r>
              <a:rPr lang="en-US" sz="1100"/>
              <a:t>L4 – Managed</a:t>
            </a:r>
          </a:p>
          <a:p>
            <a:r>
              <a:rPr lang="en-US" sz="1100"/>
              <a:t>L5 - Optimized</a:t>
            </a:r>
            <a:endParaRPr lang="en-IN" sz="110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72C1CEA0-A2E0-6A34-D306-688228FCB62F}"/>
              </a:ext>
            </a:extLst>
          </p:cNvPr>
          <p:cNvSpPr/>
          <p:nvPr/>
        </p:nvSpPr>
        <p:spPr>
          <a:xfrm>
            <a:off x="1181020" y="5025469"/>
            <a:ext cx="2515491" cy="1211251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12233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Rectangle 65" descr="preencoded.png">
            <a:extLst>
              <a:ext uri="{FF2B5EF4-FFF2-40B4-BE49-F238E27FC236}">
                <a16:creationId xmlns:a16="http://schemas.microsoft.com/office/drawing/2014/main" id="{6E3B394F-8CD8-1AFF-1E80-3E278B5FB2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88773" y="5643588"/>
            <a:ext cx="4119398" cy="711696"/>
          </a:xfrm>
          <a:prstGeom prst="rect">
            <a:avLst/>
          </a:prstGeom>
        </p:spPr>
      </p:pic>
      <p:pic>
        <p:nvPicPr>
          <p:cNvPr id="6" name="Vector 82" descr="preencoded.png">
            <a:extLst>
              <a:ext uri="{FF2B5EF4-FFF2-40B4-BE49-F238E27FC236}">
                <a16:creationId xmlns:a16="http://schemas.microsoft.com/office/drawing/2014/main" id="{ABDF4A4F-35CF-D9E6-617C-12D5190CFBF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90525" y="577579"/>
            <a:ext cx="1838325" cy="38100"/>
          </a:xfrm>
          <a:prstGeom prst="rect">
            <a:avLst/>
          </a:prstGeom>
        </p:spPr>
      </p:pic>
      <p:sp>
        <p:nvSpPr>
          <p:cNvPr id="7" name="About Acuvate">
            <a:extLst>
              <a:ext uri="{FF2B5EF4-FFF2-40B4-BE49-F238E27FC236}">
                <a16:creationId xmlns:a16="http://schemas.microsoft.com/office/drawing/2014/main" id="{B251254B-8B45-B49B-D50E-2953CA2EC1E7}"/>
              </a:ext>
            </a:extLst>
          </p:cNvPr>
          <p:cNvSpPr/>
          <p:nvPr/>
        </p:nvSpPr>
        <p:spPr>
          <a:xfrm>
            <a:off x="390525" y="226169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srgbClr val="182C61"/>
                </a:solidFill>
                <a:latin typeface="Montserrat" panose="00000500000000000000"/>
              </a:rPr>
              <a:t>About </a:t>
            </a:r>
            <a:r>
              <a:rPr lang="en-US" b="1" err="1">
                <a:solidFill>
                  <a:srgbClr val="182C61"/>
                </a:solidFill>
                <a:latin typeface="Montserrat" panose="00000500000000000000"/>
              </a:rPr>
              <a:t>Acuvate</a:t>
            </a:r>
            <a:endParaRPr lang="en-US" b="1">
              <a:solidFill>
                <a:srgbClr val="182C61"/>
              </a:solidFill>
              <a:latin typeface="Montserrat" panose="00000500000000000000"/>
            </a:endParaRPr>
          </a:p>
        </p:txBody>
      </p:sp>
      <p:sp>
        <p:nvSpPr>
          <p:cNvPr id="9" name="Acuvate is a global player in next-generation digital solutions  services that modernize automate and transform enterprise applications With over 18 years of experience we have been enabling our clients globally to steer their digital transformation strat">
            <a:extLst>
              <a:ext uri="{FF2B5EF4-FFF2-40B4-BE49-F238E27FC236}">
                <a16:creationId xmlns:a16="http://schemas.microsoft.com/office/drawing/2014/main" id="{C778420D-574C-FD69-3BA5-BD7702E97D25}"/>
              </a:ext>
            </a:extLst>
          </p:cNvPr>
          <p:cNvSpPr/>
          <p:nvPr/>
        </p:nvSpPr>
        <p:spPr>
          <a:xfrm>
            <a:off x="388773" y="818854"/>
            <a:ext cx="4179864" cy="8937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Acuvate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is a global player in next-generation digital solutions &amp; services that modernize, automate and transform enterprise applications. With over </a:t>
            </a: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19+ years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of experience, we have been enabling our clients globally to steer their digital transformation strategy using </a:t>
            </a: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AI, Data &amp; Cloud.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2" name="Rectangle 67" descr="preencoded.png">
            <a:extLst>
              <a:ext uri="{FF2B5EF4-FFF2-40B4-BE49-F238E27FC236}">
                <a16:creationId xmlns:a16="http://schemas.microsoft.com/office/drawing/2014/main" id="{058F5815-E23A-F878-BF70-41FB53FEB69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824566" y="2368975"/>
            <a:ext cx="6948333" cy="361950"/>
          </a:xfrm>
          <a:prstGeom prst="rect">
            <a:avLst/>
          </a:prstGeom>
        </p:spPr>
      </p:pic>
      <p:pic>
        <p:nvPicPr>
          <p:cNvPr id="14" name="image 198" descr="preencoded.png">
            <a:extLst>
              <a:ext uri="{FF2B5EF4-FFF2-40B4-BE49-F238E27FC236}">
                <a16:creationId xmlns:a16="http://schemas.microsoft.com/office/drawing/2014/main" id="{B7D40CE4-C331-87EB-3E6B-6066DD3C8C8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444229" y="2842056"/>
            <a:ext cx="655504" cy="410913"/>
          </a:xfrm>
          <a:prstGeom prst="rect">
            <a:avLst/>
          </a:prstGeom>
        </p:spPr>
      </p:pic>
      <p:pic>
        <p:nvPicPr>
          <p:cNvPr id="15" name="image 199" descr="preencoded.png">
            <a:extLst>
              <a:ext uri="{FF2B5EF4-FFF2-40B4-BE49-F238E27FC236}">
                <a16:creationId xmlns:a16="http://schemas.microsoft.com/office/drawing/2014/main" id="{1649307D-3507-B96C-E07D-0E13FA0D90B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0269342" y="2958707"/>
            <a:ext cx="859524" cy="202241"/>
          </a:xfrm>
          <a:prstGeom prst="rect">
            <a:avLst/>
          </a:prstGeom>
        </p:spPr>
      </p:pic>
      <p:pic>
        <p:nvPicPr>
          <p:cNvPr id="16" name="adidas-seeklogo 1" descr="preencoded.png">
            <a:extLst>
              <a:ext uri="{FF2B5EF4-FFF2-40B4-BE49-F238E27FC236}">
                <a16:creationId xmlns:a16="http://schemas.microsoft.com/office/drawing/2014/main" id="{9C3C536B-7F9D-C4AD-07AD-DE184F0AF10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177768" y="2871167"/>
            <a:ext cx="506063" cy="354244"/>
          </a:xfrm>
          <a:prstGeom prst="rect">
            <a:avLst/>
          </a:prstGeom>
        </p:spPr>
      </p:pic>
      <p:pic>
        <p:nvPicPr>
          <p:cNvPr id="17" name="Group" descr="preencoded.png">
            <a:extLst>
              <a:ext uri="{FF2B5EF4-FFF2-40B4-BE49-F238E27FC236}">
                <a16:creationId xmlns:a16="http://schemas.microsoft.com/office/drawing/2014/main" id="{A6632199-27E9-C954-B2F0-628838F6BF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715412" y="2896157"/>
            <a:ext cx="323850" cy="323850"/>
          </a:xfrm>
          <a:prstGeom prst="rect">
            <a:avLst/>
          </a:prstGeom>
        </p:spPr>
      </p:pic>
      <p:pic>
        <p:nvPicPr>
          <p:cNvPr id="18" name="dell-2-logo-svg-vector 1" descr="preencoded.png">
            <a:extLst>
              <a:ext uri="{FF2B5EF4-FFF2-40B4-BE49-F238E27FC236}">
                <a16:creationId xmlns:a16="http://schemas.microsoft.com/office/drawing/2014/main" id="{03884324-B710-BE8F-AB19-B789ABA6DB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293990" y="2882331"/>
            <a:ext cx="342900" cy="342900"/>
          </a:xfrm>
          <a:prstGeom prst="rect">
            <a:avLst/>
          </a:prstGeom>
        </p:spPr>
      </p:pic>
      <p:pic>
        <p:nvPicPr>
          <p:cNvPr id="19" name="Picture 2" descr="Regal Rexnord® | About Regal Rexnord">
            <a:extLst>
              <a:ext uri="{FF2B5EF4-FFF2-40B4-BE49-F238E27FC236}">
                <a16:creationId xmlns:a16="http://schemas.microsoft.com/office/drawing/2014/main" id="{6940C5E6-05CD-A5A8-4F18-DCC84C0084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1461" y="2918787"/>
            <a:ext cx="613632" cy="296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4">
            <a:extLst>
              <a:ext uri="{FF2B5EF4-FFF2-40B4-BE49-F238E27FC236}">
                <a16:creationId xmlns:a16="http://schemas.microsoft.com/office/drawing/2014/main" id="{78D9BCD4-6C09-FEBD-31DE-E70D046CA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3501" y="2913096"/>
            <a:ext cx="672986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image 181" descr="preencoded.png">
            <a:extLst>
              <a:ext uri="{FF2B5EF4-FFF2-40B4-BE49-F238E27FC236}">
                <a16:creationId xmlns:a16="http://schemas.microsoft.com/office/drawing/2014/main" id="{5BC22D1A-B7F6-F5F4-B070-CD3766C5B541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6694271" y="3674321"/>
            <a:ext cx="1261948" cy="170533"/>
          </a:xfrm>
          <a:prstGeom prst="rect">
            <a:avLst/>
          </a:prstGeom>
        </p:spPr>
      </p:pic>
      <p:pic>
        <p:nvPicPr>
          <p:cNvPr id="22" name="image 185" descr="preencoded.png">
            <a:extLst>
              <a:ext uri="{FF2B5EF4-FFF2-40B4-BE49-F238E27FC236}">
                <a16:creationId xmlns:a16="http://schemas.microsoft.com/office/drawing/2014/main" id="{36161A2C-199D-3CC0-FF4C-BA691939F7FD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8123851" y="3519952"/>
            <a:ext cx="807100" cy="191085"/>
          </a:xfrm>
          <a:prstGeom prst="rect">
            <a:avLst/>
          </a:prstGeom>
        </p:spPr>
      </p:pic>
      <p:pic>
        <p:nvPicPr>
          <p:cNvPr id="23" name="Mars-Logo 2" descr="preencoded.png">
            <a:extLst>
              <a:ext uri="{FF2B5EF4-FFF2-40B4-BE49-F238E27FC236}">
                <a16:creationId xmlns:a16="http://schemas.microsoft.com/office/drawing/2014/main" id="{E486D78C-7728-B699-9D8E-9238C51A474C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/>
          <a:stretch/>
        </p:blipFill>
        <p:spPr>
          <a:xfrm>
            <a:off x="9831192" y="3490825"/>
            <a:ext cx="438150" cy="247650"/>
          </a:xfrm>
          <a:prstGeom prst="rect">
            <a:avLst/>
          </a:prstGeom>
        </p:spPr>
      </p:pic>
      <p:pic>
        <p:nvPicPr>
          <p:cNvPr id="24" name="Unilever 2" descr="preencoded.png">
            <a:extLst>
              <a:ext uri="{FF2B5EF4-FFF2-40B4-BE49-F238E27FC236}">
                <a16:creationId xmlns:a16="http://schemas.microsoft.com/office/drawing/2014/main" id="{6B8A210D-CB01-D63C-48B0-804819879D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6255404" y="3462129"/>
            <a:ext cx="323851" cy="350839"/>
          </a:xfrm>
          <a:prstGeom prst="rect">
            <a:avLst/>
          </a:prstGeom>
        </p:spPr>
      </p:pic>
      <p:pic>
        <p:nvPicPr>
          <p:cNvPr id="25" name="2560px-Diageo_Logo.svg 1" descr="preencoded.png">
            <a:extLst>
              <a:ext uri="{FF2B5EF4-FFF2-40B4-BE49-F238E27FC236}">
                <a16:creationId xmlns:a16="http://schemas.microsoft.com/office/drawing/2014/main" id="{48623E81-00C8-2644-EC40-1F41B13D3D83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/>
          <a:stretch/>
        </p:blipFill>
        <p:spPr>
          <a:xfrm>
            <a:off x="9035467" y="3529170"/>
            <a:ext cx="697955" cy="189445"/>
          </a:xfrm>
          <a:prstGeom prst="rect">
            <a:avLst/>
          </a:prstGeom>
        </p:spPr>
      </p:pic>
      <p:pic>
        <p:nvPicPr>
          <p:cNvPr id="26" name="Vector" descr="preencoded.png">
            <a:extLst>
              <a:ext uri="{FF2B5EF4-FFF2-40B4-BE49-F238E27FC236}">
                <a16:creationId xmlns:a16="http://schemas.microsoft.com/office/drawing/2014/main" id="{0DC6E6E0-940A-A82C-2132-46A832583F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6710989" y="3455741"/>
            <a:ext cx="892466" cy="123953"/>
          </a:xfrm>
          <a:prstGeom prst="rect">
            <a:avLst/>
          </a:prstGeom>
        </p:spPr>
      </p:pic>
      <p:pic>
        <p:nvPicPr>
          <p:cNvPr id="27" name="image 194" descr="preencoded.png">
            <a:extLst>
              <a:ext uri="{FF2B5EF4-FFF2-40B4-BE49-F238E27FC236}">
                <a16:creationId xmlns:a16="http://schemas.microsoft.com/office/drawing/2014/main" id="{C9466A4D-42EE-E9D3-ED87-B342D2782268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/>
          <a:stretch/>
        </p:blipFill>
        <p:spPr>
          <a:xfrm>
            <a:off x="10939263" y="4142462"/>
            <a:ext cx="676275" cy="209550"/>
          </a:xfrm>
          <a:prstGeom prst="rect">
            <a:avLst/>
          </a:prstGeom>
        </p:spPr>
      </p:pic>
      <p:pic>
        <p:nvPicPr>
          <p:cNvPr id="28" name="image 197" descr="preencoded.png">
            <a:extLst>
              <a:ext uri="{FF2B5EF4-FFF2-40B4-BE49-F238E27FC236}">
                <a16:creationId xmlns:a16="http://schemas.microsoft.com/office/drawing/2014/main" id="{43006A82-7EA1-F668-6277-D4802ABBC649}"/>
              </a:ext>
            </a:extLst>
          </p:cNvPr>
          <p:cNvPicPr>
            <a:picLocks noChangeAspect="1"/>
          </p:cNvPicPr>
          <p:nvPr/>
        </p:nvPicPr>
        <p:blipFill>
          <a:blip r:embed="rId20"/>
          <a:srcRect/>
          <a:stretch/>
        </p:blipFill>
        <p:spPr>
          <a:xfrm>
            <a:off x="10183980" y="3934523"/>
            <a:ext cx="740467" cy="415879"/>
          </a:xfrm>
          <a:prstGeom prst="rect">
            <a:avLst/>
          </a:prstGeom>
        </p:spPr>
      </p:pic>
      <p:pic>
        <p:nvPicPr>
          <p:cNvPr id="29" name="88aaafcd8b43ac27_org 2" descr="preencoded.png">
            <a:extLst>
              <a:ext uri="{FF2B5EF4-FFF2-40B4-BE49-F238E27FC236}">
                <a16:creationId xmlns:a16="http://schemas.microsoft.com/office/drawing/2014/main" id="{CA1B8DA1-E554-B977-90AE-F334426825BE}"/>
              </a:ext>
            </a:extLst>
          </p:cNvPr>
          <p:cNvPicPr>
            <a:picLocks noChangeAspect="1"/>
          </p:cNvPicPr>
          <p:nvPr/>
        </p:nvPicPr>
        <p:blipFill>
          <a:blip r:embed="rId21"/>
          <a:srcRect/>
          <a:stretch/>
        </p:blipFill>
        <p:spPr>
          <a:xfrm>
            <a:off x="8387236" y="3986367"/>
            <a:ext cx="808364" cy="455780"/>
          </a:xfrm>
          <a:prstGeom prst="rect">
            <a:avLst/>
          </a:prstGeom>
        </p:spPr>
      </p:pic>
      <p:pic>
        <p:nvPicPr>
          <p:cNvPr id="30" name="Shell_logo.svg 2" descr="preencoded.png">
            <a:extLst>
              <a:ext uri="{FF2B5EF4-FFF2-40B4-BE49-F238E27FC236}">
                <a16:creationId xmlns:a16="http://schemas.microsoft.com/office/drawing/2014/main" id="{DF32DD75-8F97-AC57-6130-41C8AD1FA6CA}"/>
              </a:ext>
            </a:extLst>
          </p:cNvPr>
          <p:cNvPicPr>
            <a:picLocks noChangeAspect="1"/>
          </p:cNvPicPr>
          <p:nvPr/>
        </p:nvPicPr>
        <p:blipFill>
          <a:blip r:embed="rId22"/>
          <a:srcRect/>
          <a:stretch/>
        </p:blipFill>
        <p:spPr>
          <a:xfrm>
            <a:off x="6315751" y="4073350"/>
            <a:ext cx="338857" cy="312105"/>
          </a:xfrm>
          <a:prstGeom prst="rect">
            <a:avLst/>
          </a:prstGeom>
        </p:spPr>
      </p:pic>
      <p:pic>
        <p:nvPicPr>
          <p:cNvPr id="31" name="ENI-logo-01 2" descr="preencoded.png">
            <a:extLst>
              <a:ext uri="{FF2B5EF4-FFF2-40B4-BE49-F238E27FC236}">
                <a16:creationId xmlns:a16="http://schemas.microsoft.com/office/drawing/2014/main" id="{7684459B-2159-EADE-F993-A3C75CFDBCAD}"/>
              </a:ext>
            </a:extLst>
          </p:cNvPr>
          <p:cNvPicPr>
            <a:picLocks noChangeAspect="1"/>
          </p:cNvPicPr>
          <p:nvPr/>
        </p:nvPicPr>
        <p:blipFill>
          <a:blip r:embed="rId23"/>
          <a:srcRect/>
          <a:stretch/>
        </p:blipFill>
        <p:spPr>
          <a:xfrm>
            <a:off x="6803044" y="3983311"/>
            <a:ext cx="795357" cy="383966"/>
          </a:xfrm>
          <a:prstGeom prst="rect">
            <a:avLst/>
          </a:prstGeom>
        </p:spPr>
      </p:pic>
      <p:pic>
        <p:nvPicPr>
          <p:cNvPr id="32" name="seadrill-logo-high-res-rgb-jpg 1" descr="preencoded.png">
            <a:extLst>
              <a:ext uri="{FF2B5EF4-FFF2-40B4-BE49-F238E27FC236}">
                <a16:creationId xmlns:a16="http://schemas.microsoft.com/office/drawing/2014/main" id="{A105C64E-D8EB-2560-2079-4B27212CAC83}"/>
              </a:ext>
            </a:extLst>
          </p:cNvPr>
          <p:cNvPicPr>
            <a:picLocks noChangeAspect="1"/>
          </p:cNvPicPr>
          <p:nvPr/>
        </p:nvPicPr>
        <p:blipFill>
          <a:blip r:embed="rId24"/>
          <a:srcRect/>
          <a:stretch/>
        </p:blipFill>
        <p:spPr>
          <a:xfrm>
            <a:off x="9259314" y="4017604"/>
            <a:ext cx="820589" cy="298396"/>
          </a:xfrm>
          <a:prstGeom prst="rect">
            <a:avLst/>
          </a:prstGeom>
        </p:spPr>
      </p:pic>
      <p:pic>
        <p:nvPicPr>
          <p:cNvPr id="33" name="images 1" descr="preencoded.png">
            <a:extLst>
              <a:ext uri="{FF2B5EF4-FFF2-40B4-BE49-F238E27FC236}">
                <a16:creationId xmlns:a16="http://schemas.microsoft.com/office/drawing/2014/main" id="{831EBC41-1DD2-E3D3-461F-8A3EC07AAD97}"/>
              </a:ext>
            </a:extLst>
          </p:cNvPr>
          <p:cNvPicPr>
            <a:picLocks noChangeAspect="1"/>
          </p:cNvPicPr>
          <p:nvPr/>
        </p:nvPicPr>
        <p:blipFill>
          <a:blip r:embed="rId25"/>
          <a:srcRect/>
          <a:stretch/>
        </p:blipFill>
        <p:spPr>
          <a:xfrm>
            <a:off x="7665320" y="4014320"/>
            <a:ext cx="685640" cy="342820"/>
          </a:xfrm>
          <a:prstGeom prst="rect">
            <a:avLst/>
          </a:prstGeom>
        </p:spPr>
      </p:pic>
      <p:pic>
        <p:nvPicPr>
          <p:cNvPr id="34" name="image 225" descr="preencoded.png">
            <a:extLst>
              <a:ext uri="{FF2B5EF4-FFF2-40B4-BE49-F238E27FC236}">
                <a16:creationId xmlns:a16="http://schemas.microsoft.com/office/drawing/2014/main" id="{9926BB19-4A73-24D4-A0A6-75B166100ACF}"/>
              </a:ext>
            </a:extLst>
          </p:cNvPr>
          <p:cNvPicPr>
            <a:picLocks noChangeAspect="1"/>
          </p:cNvPicPr>
          <p:nvPr/>
        </p:nvPicPr>
        <p:blipFill>
          <a:blip r:embed="rId26"/>
          <a:srcRect/>
          <a:stretch/>
        </p:blipFill>
        <p:spPr>
          <a:xfrm>
            <a:off x="6315701" y="4582682"/>
            <a:ext cx="763909" cy="227108"/>
          </a:xfrm>
          <a:prstGeom prst="rect">
            <a:avLst/>
          </a:prstGeom>
        </p:spPr>
      </p:pic>
      <p:pic>
        <p:nvPicPr>
          <p:cNvPr id="35" name="image 226" descr="preencoded.png">
            <a:extLst>
              <a:ext uri="{FF2B5EF4-FFF2-40B4-BE49-F238E27FC236}">
                <a16:creationId xmlns:a16="http://schemas.microsoft.com/office/drawing/2014/main" id="{00408C52-7A93-3D97-F6A2-BD4ED4472F78}"/>
              </a:ext>
            </a:extLst>
          </p:cNvPr>
          <p:cNvPicPr>
            <a:picLocks noChangeAspect="1"/>
          </p:cNvPicPr>
          <p:nvPr/>
        </p:nvPicPr>
        <p:blipFill>
          <a:blip r:embed="rId27"/>
          <a:srcRect/>
          <a:stretch/>
        </p:blipFill>
        <p:spPr>
          <a:xfrm>
            <a:off x="8601292" y="4663483"/>
            <a:ext cx="410754" cy="168342"/>
          </a:xfrm>
          <a:prstGeom prst="rect">
            <a:avLst/>
          </a:prstGeom>
        </p:spPr>
      </p:pic>
      <p:pic>
        <p:nvPicPr>
          <p:cNvPr id="36" name="image 229" descr="preencoded.png">
            <a:extLst>
              <a:ext uri="{FF2B5EF4-FFF2-40B4-BE49-F238E27FC236}">
                <a16:creationId xmlns:a16="http://schemas.microsoft.com/office/drawing/2014/main" id="{F5FE590F-A7DA-210C-952D-2017AC6039F7}"/>
              </a:ext>
            </a:extLst>
          </p:cNvPr>
          <p:cNvPicPr>
            <a:picLocks noChangeAspect="1"/>
          </p:cNvPicPr>
          <p:nvPr/>
        </p:nvPicPr>
        <p:blipFill>
          <a:blip r:embed="rId28"/>
          <a:srcRect/>
          <a:stretch/>
        </p:blipFill>
        <p:spPr>
          <a:xfrm>
            <a:off x="7720869" y="4569782"/>
            <a:ext cx="774956" cy="266391"/>
          </a:xfrm>
          <a:prstGeom prst="rect">
            <a:avLst/>
          </a:prstGeom>
        </p:spPr>
      </p:pic>
      <p:pic>
        <p:nvPicPr>
          <p:cNvPr id="37" name="image 230" descr="preencoded.png">
            <a:extLst>
              <a:ext uri="{FF2B5EF4-FFF2-40B4-BE49-F238E27FC236}">
                <a16:creationId xmlns:a16="http://schemas.microsoft.com/office/drawing/2014/main" id="{9E03D66D-9A34-6C3E-D355-3923DDDE9AF5}"/>
              </a:ext>
            </a:extLst>
          </p:cNvPr>
          <p:cNvPicPr>
            <a:picLocks noChangeAspect="1"/>
          </p:cNvPicPr>
          <p:nvPr/>
        </p:nvPicPr>
        <p:blipFill>
          <a:blip r:embed="rId29"/>
          <a:srcRect/>
          <a:stretch/>
        </p:blipFill>
        <p:spPr>
          <a:xfrm>
            <a:off x="10537966" y="4635864"/>
            <a:ext cx="528436" cy="197368"/>
          </a:xfrm>
          <a:prstGeom prst="rect">
            <a:avLst/>
          </a:prstGeom>
        </p:spPr>
      </p:pic>
      <p:pic>
        <p:nvPicPr>
          <p:cNvPr id="38" name="Celgene 1" descr="preencoded.png">
            <a:extLst>
              <a:ext uri="{FF2B5EF4-FFF2-40B4-BE49-F238E27FC236}">
                <a16:creationId xmlns:a16="http://schemas.microsoft.com/office/drawing/2014/main" id="{E2EC830A-D700-CBBD-48D5-BC01F55847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/>
        </p:blipFill>
        <p:spPr>
          <a:xfrm>
            <a:off x="7161511" y="4503726"/>
            <a:ext cx="458214" cy="371759"/>
          </a:xfrm>
          <a:prstGeom prst="rect">
            <a:avLst/>
          </a:prstGeom>
        </p:spPr>
      </p:pic>
      <p:pic>
        <p:nvPicPr>
          <p:cNvPr id="39" name="Picture 10" descr="OMERS Private Equity - CBI Health Group">
            <a:extLst>
              <a:ext uri="{FF2B5EF4-FFF2-40B4-BE49-F238E27FC236}">
                <a16:creationId xmlns:a16="http://schemas.microsoft.com/office/drawing/2014/main" id="{EB1D237B-A87E-F4F3-2C42-BED09AB6B2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91" b="35719"/>
          <a:stretch/>
        </p:blipFill>
        <p:spPr bwMode="auto">
          <a:xfrm>
            <a:off x="9102367" y="4578814"/>
            <a:ext cx="1307543" cy="265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image 217" descr="preencoded.png">
            <a:extLst>
              <a:ext uri="{FF2B5EF4-FFF2-40B4-BE49-F238E27FC236}">
                <a16:creationId xmlns:a16="http://schemas.microsoft.com/office/drawing/2014/main" id="{D4A4EEE1-0B55-F544-CB8F-29CDA81E7D7A}"/>
              </a:ext>
            </a:extLst>
          </p:cNvPr>
          <p:cNvPicPr>
            <a:picLocks noChangeAspect="1"/>
          </p:cNvPicPr>
          <p:nvPr/>
        </p:nvPicPr>
        <p:blipFill>
          <a:blip r:embed="rId32"/>
          <a:srcRect/>
          <a:stretch/>
        </p:blipFill>
        <p:spPr>
          <a:xfrm>
            <a:off x="8781406" y="5014537"/>
            <a:ext cx="791064" cy="255697"/>
          </a:xfrm>
          <a:prstGeom prst="rect">
            <a:avLst/>
          </a:prstGeom>
        </p:spPr>
      </p:pic>
      <p:pic>
        <p:nvPicPr>
          <p:cNvPr id="41" name="image 218" descr="preencoded.png">
            <a:extLst>
              <a:ext uri="{FF2B5EF4-FFF2-40B4-BE49-F238E27FC236}">
                <a16:creationId xmlns:a16="http://schemas.microsoft.com/office/drawing/2014/main" id="{85D4DF74-4447-A2B9-024E-220149582E52}"/>
              </a:ext>
            </a:extLst>
          </p:cNvPr>
          <p:cNvPicPr>
            <a:picLocks noChangeAspect="1"/>
          </p:cNvPicPr>
          <p:nvPr/>
        </p:nvPicPr>
        <p:blipFill>
          <a:blip r:embed="rId33"/>
          <a:srcRect/>
          <a:stretch/>
        </p:blipFill>
        <p:spPr>
          <a:xfrm>
            <a:off x="6183927" y="5059607"/>
            <a:ext cx="991646" cy="179047"/>
          </a:xfrm>
          <a:prstGeom prst="rect">
            <a:avLst/>
          </a:prstGeom>
        </p:spPr>
      </p:pic>
      <p:pic>
        <p:nvPicPr>
          <p:cNvPr id="42" name="image 221" descr="preencoded.png">
            <a:extLst>
              <a:ext uri="{FF2B5EF4-FFF2-40B4-BE49-F238E27FC236}">
                <a16:creationId xmlns:a16="http://schemas.microsoft.com/office/drawing/2014/main" id="{0B803D64-5E5F-BC16-A144-4746D7E52E14}"/>
              </a:ext>
            </a:extLst>
          </p:cNvPr>
          <p:cNvPicPr>
            <a:picLocks noChangeAspect="1"/>
          </p:cNvPicPr>
          <p:nvPr/>
        </p:nvPicPr>
        <p:blipFill>
          <a:blip r:embed="rId34"/>
          <a:srcRect/>
          <a:stretch/>
        </p:blipFill>
        <p:spPr>
          <a:xfrm>
            <a:off x="9689277" y="5021083"/>
            <a:ext cx="784530" cy="216146"/>
          </a:xfrm>
          <a:prstGeom prst="rect">
            <a:avLst/>
          </a:prstGeom>
        </p:spPr>
      </p:pic>
      <p:pic>
        <p:nvPicPr>
          <p:cNvPr id="43" name="image 223" descr="preencoded.png">
            <a:extLst>
              <a:ext uri="{FF2B5EF4-FFF2-40B4-BE49-F238E27FC236}">
                <a16:creationId xmlns:a16="http://schemas.microsoft.com/office/drawing/2014/main" id="{0E8BC854-BD9B-5003-3E41-3CB41F1C3203}"/>
              </a:ext>
            </a:extLst>
          </p:cNvPr>
          <p:cNvPicPr>
            <a:picLocks noChangeAspect="1"/>
          </p:cNvPicPr>
          <p:nvPr/>
        </p:nvPicPr>
        <p:blipFill>
          <a:blip r:embed="rId35"/>
          <a:srcRect/>
          <a:stretch/>
        </p:blipFill>
        <p:spPr>
          <a:xfrm>
            <a:off x="10600844" y="5017562"/>
            <a:ext cx="485775" cy="219075"/>
          </a:xfrm>
          <a:prstGeom prst="rect">
            <a:avLst/>
          </a:prstGeom>
        </p:spPr>
      </p:pic>
      <p:sp>
        <p:nvSpPr>
          <p:cNvPr id="44" name="Freeform 10">
            <a:extLst>
              <a:ext uri="{FF2B5EF4-FFF2-40B4-BE49-F238E27FC236}">
                <a16:creationId xmlns:a16="http://schemas.microsoft.com/office/drawing/2014/main" id="{62E0A1B9-A81D-BBF5-9F2A-BBA25D08B74B}"/>
              </a:ext>
            </a:extLst>
          </p:cNvPr>
          <p:cNvSpPr/>
          <p:nvPr/>
        </p:nvSpPr>
        <p:spPr>
          <a:xfrm>
            <a:off x="7332787" y="5040096"/>
            <a:ext cx="791064" cy="242995"/>
          </a:xfrm>
          <a:custGeom>
            <a:avLst/>
            <a:gdLst/>
            <a:ahLst/>
            <a:cxnLst/>
            <a:rect l="l" t="t" r="r" b="b"/>
            <a:pathLst>
              <a:path w="5645221" h="1488992">
                <a:moveTo>
                  <a:pt x="0" y="0"/>
                </a:moveTo>
                <a:lnTo>
                  <a:pt x="5645221" y="0"/>
                </a:lnTo>
                <a:lnTo>
                  <a:pt x="5645221" y="1488992"/>
                </a:lnTo>
                <a:lnTo>
                  <a:pt x="0" y="1488992"/>
                </a:lnTo>
                <a:lnTo>
                  <a:pt x="0" y="0"/>
                </a:lnTo>
                <a:close/>
              </a:path>
            </a:pathLst>
          </a:custGeom>
          <a:blipFill>
            <a:blip r:embed="rId36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45" name="Picture 2">
            <a:extLst>
              <a:ext uri="{FF2B5EF4-FFF2-40B4-BE49-F238E27FC236}">
                <a16:creationId xmlns:a16="http://schemas.microsoft.com/office/drawing/2014/main" id="{ECB439FB-4DFD-5E71-5A03-FFEAB161E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1065" y="5038455"/>
            <a:ext cx="390525" cy="22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image 208" descr="preencoded.png">
            <a:extLst>
              <a:ext uri="{FF2B5EF4-FFF2-40B4-BE49-F238E27FC236}">
                <a16:creationId xmlns:a16="http://schemas.microsoft.com/office/drawing/2014/main" id="{EC96E82B-D7C0-2C6C-244C-547F0E6FC856}"/>
              </a:ext>
            </a:extLst>
          </p:cNvPr>
          <p:cNvPicPr>
            <a:picLocks noChangeAspect="1"/>
          </p:cNvPicPr>
          <p:nvPr/>
        </p:nvPicPr>
        <p:blipFill>
          <a:blip r:embed="rId38"/>
          <a:srcRect/>
          <a:stretch/>
        </p:blipFill>
        <p:spPr>
          <a:xfrm>
            <a:off x="7063946" y="5349586"/>
            <a:ext cx="534455" cy="415687"/>
          </a:xfrm>
          <a:prstGeom prst="rect">
            <a:avLst/>
          </a:prstGeom>
        </p:spPr>
      </p:pic>
      <p:pic>
        <p:nvPicPr>
          <p:cNvPr id="47" name="image 212" descr="preencoded.png">
            <a:extLst>
              <a:ext uri="{FF2B5EF4-FFF2-40B4-BE49-F238E27FC236}">
                <a16:creationId xmlns:a16="http://schemas.microsoft.com/office/drawing/2014/main" id="{0ECAD14F-EC5F-4A39-5521-E81E2C19F076}"/>
              </a:ext>
            </a:extLst>
          </p:cNvPr>
          <p:cNvPicPr>
            <a:picLocks noChangeAspect="1"/>
          </p:cNvPicPr>
          <p:nvPr/>
        </p:nvPicPr>
        <p:blipFill>
          <a:blip r:embed="rId39"/>
          <a:srcRect/>
          <a:stretch/>
        </p:blipFill>
        <p:spPr>
          <a:xfrm>
            <a:off x="11033343" y="5497797"/>
            <a:ext cx="733425" cy="200025"/>
          </a:xfrm>
          <a:prstGeom prst="rect">
            <a:avLst/>
          </a:prstGeom>
        </p:spPr>
      </p:pic>
      <p:pic>
        <p:nvPicPr>
          <p:cNvPr id="48" name="image 215" descr="preencoded.png">
            <a:extLst>
              <a:ext uri="{FF2B5EF4-FFF2-40B4-BE49-F238E27FC236}">
                <a16:creationId xmlns:a16="http://schemas.microsoft.com/office/drawing/2014/main" id="{61D793E8-6EEF-58C4-C1A7-7AAFF046E2B8}"/>
              </a:ext>
            </a:extLst>
          </p:cNvPr>
          <p:cNvPicPr>
            <a:picLocks noChangeAspect="1"/>
          </p:cNvPicPr>
          <p:nvPr/>
        </p:nvPicPr>
        <p:blipFill>
          <a:blip r:embed="rId40"/>
          <a:srcRect/>
          <a:stretch/>
        </p:blipFill>
        <p:spPr>
          <a:xfrm>
            <a:off x="9163739" y="5426299"/>
            <a:ext cx="1542302" cy="327568"/>
          </a:xfrm>
          <a:prstGeom prst="rect">
            <a:avLst/>
          </a:prstGeom>
        </p:spPr>
      </p:pic>
      <p:pic>
        <p:nvPicPr>
          <p:cNvPr id="49" name="New_York_City_Department_of_Environmental_Protection_logo 1" descr="preencoded.png">
            <a:extLst>
              <a:ext uri="{FF2B5EF4-FFF2-40B4-BE49-F238E27FC236}">
                <a16:creationId xmlns:a16="http://schemas.microsoft.com/office/drawing/2014/main" id="{737E24AE-4D28-8731-BA32-A282348C8F63}"/>
              </a:ext>
            </a:extLst>
          </p:cNvPr>
          <p:cNvPicPr>
            <a:picLocks noChangeAspect="1"/>
          </p:cNvPicPr>
          <p:nvPr/>
        </p:nvPicPr>
        <p:blipFill>
          <a:blip r:embed="rId41"/>
          <a:srcRect/>
          <a:stretch/>
        </p:blipFill>
        <p:spPr>
          <a:xfrm>
            <a:off x="6399654" y="5426300"/>
            <a:ext cx="552521" cy="327420"/>
          </a:xfrm>
          <a:prstGeom prst="rect">
            <a:avLst/>
          </a:prstGeom>
        </p:spPr>
      </p:pic>
      <p:pic>
        <p:nvPicPr>
          <p:cNvPr id="50" name="Picture 49" descr="A logo of a company&#10;&#10;Description automatically generated">
            <a:extLst>
              <a:ext uri="{FF2B5EF4-FFF2-40B4-BE49-F238E27FC236}">
                <a16:creationId xmlns:a16="http://schemas.microsoft.com/office/drawing/2014/main" id="{9C9CF552-03B4-A891-E4CC-1513E330B330}"/>
              </a:ext>
            </a:extLst>
          </p:cNvPr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9747" y="5409604"/>
            <a:ext cx="381000" cy="381000"/>
          </a:xfrm>
          <a:prstGeom prst="rect">
            <a:avLst/>
          </a:prstGeom>
        </p:spPr>
      </p:pic>
      <p:sp>
        <p:nvSpPr>
          <p:cNvPr id="51" name="Freeform 9">
            <a:extLst>
              <a:ext uri="{FF2B5EF4-FFF2-40B4-BE49-F238E27FC236}">
                <a16:creationId xmlns:a16="http://schemas.microsoft.com/office/drawing/2014/main" id="{9E4A0554-BBC0-A691-00F5-367A6593C32E}"/>
              </a:ext>
            </a:extLst>
          </p:cNvPr>
          <p:cNvSpPr/>
          <p:nvPr/>
        </p:nvSpPr>
        <p:spPr>
          <a:xfrm>
            <a:off x="8455093" y="5386607"/>
            <a:ext cx="409659" cy="426993"/>
          </a:xfrm>
          <a:custGeom>
            <a:avLst/>
            <a:gdLst/>
            <a:ahLst/>
            <a:cxnLst/>
            <a:rect l="l" t="t" r="r" b="b"/>
            <a:pathLst>
              <a:path w="2609373" h="2609373">
                <a:moveTo>
                  <a:pt x="0" y="0"/>
                </a:moveTo>
                <a:lnTo>
                  <a:pt x="2609372" y="0"/>
                </a:lnTo>
                <a:lnTo>
                  <a:pt x="2609372" y="2609373"/>
                </a:lnTo>
                <a:lnTo>
                  <a:pt x="0" y="2609373"/>
                </a:lnTo>
                <a:lnTo>
                  <a:pt x="0" y="0"/>
                </a:lnTo>
                <a:close/>
              </a:path>
            </a:pathLst>
          </a:custGeom>
          <a:blipFill>
            <a:blip r:embed="rId4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52" name="image 248" descr="preencoded.png">
            <a:extLst>
              <a:ext uri="{FF2B5EF4-FFF2-40B4-BE49-F238E27FC236}">
                <a16:creationId xmlns:a16="http://schemas.microsoft.com/office/drawing/2014/main" id="{B198D1C5-C2EF-59DA-6215-A5883D5488D2}"/>
              </a:ext>
            </a:extLst>
          </p:cNvPr>
          <p:cNvPicPr>
            <a:picLocks noChangeAspect="1"/>
          </p:cNvPicPr>
          <p:nvPr/>
        </p:nvPicPr>
        <p:blipFill>
          <a:blip r:embed="rId44"/>
          <a:srcRect/>
          <a:stretch/>
        </p:blipFill>
        <p:spPr>
          <a:xfrm>
            <a:off x="10239482" y="5956720"/>
            <a:ext cx="789491" cy="348305"/>
          </a:xfrm>
          <a:prstGeom prst="rect">
            <a:avLst/>
          </a:prstGeom>
        </p:spPr>
      </p:pic>
      <p:pic>
        <p:nvPicPr>
          <p:cNvPr id="53" name="image 252" descr="preencoded.png">
            <a:extLst>
              <a:ext uri="{FF2B5EF4-FFF2-40B4-BE49-F238E27FC236}">
                <a16:creationId xmlns:a16="http://schemas.microsoft.com/office/drawing/2014/main" id="{DAC1A123-3528-BA4E-E084-0F240A0A980E}"/>
              </a:ext>
            </a:extLst>
          </p:cNvPr>
          <p:cNvPicPr>
            <a:picLocks noChangeAspect="1"/>
          </p:cNvPicPr>
          <p:nvPr/>
        </p:nvPicPr>
        <p:blipFill>
          <a:blip r:embed="rId45"/>
          <a:srcRect/>
          <a:stretch/>
        </p:blipFill>
        <p:spPr>
          <a:xfrm>
            <a:off x="7462951" y="5957830"/>
            <a:ext cx="1225257" cy="314745"/>
          </a:xfrm>
          <a:prstGeom prst="rect">
            <a:avLst/>
          </a:prstGeom>
        </p:spPr>
      </p:pic>
      <p:pic>
        <p:nvPicPr>
          <p:cNvPr id="54" name="image 249" descr="preencoded.png">
            <a:extLst>
              <a:ext uri="{FF2B5EF4-FFF2-40B4-BE49-F238E27FC236}">
                <a16:creationId xmlns:a16="http://schemas.microsoft.com/office/drawing/2014/main" id="{7C596580-72D5-EFCE-C068-75C7E1AFF461}"/>
              </a:ext>
            </a:extLst>
          </p:cNvPr>
          <p:cNvPicPr>
            <a:picLocks noChangeAspect="1"/>
          </p:cNvPicPr>
          <p:nvPr/>
        </p:nvPicPr>
        <p:blipFill>
          <a:blip r:embed="rId46"/>
          <a:srcRect/>
          <a:stretch/>
        </p:blipFill>
        <p:spPr>
          <a:xfrm>
            <a:off x="8806669" y="5976911"/>
            <a:ext cx="1339228" cy="338189"/>
          </a:xfrm>
          <a:prstGeom prst="rect">
            <a:avLst/>
          </a:prstGeom>
        </p:spPr>
      </p:pic>
      <p:pic>
        <p:nvPicPr>
          <p:cNvPr id="55" name="image 250" descr="preencoded.png">
            <a:extLst>
              <a:ext uri="{FF2B5EF4-FFF2-40B4-BE49-F238E27FC236}">
                <a16:creationId xmlns:a16="http://schemas.microsoft.com/office/drawing/2014/main" id="{45F76444-181B-55EB-9241-38C48FA8B576}"/>
              </a:ext>
            </a:extLst>
          </p:cNvPr>
          <p:cNvPicPr>
            <a:picLocks noChangeAspect="1"/>
          </p:cNvPicPr>
          <p:nvPr/>
        </p:nvPicPr>
        <p:blipFill>
          <a:blip r:embed="rId47"/>
          <a:srcRect/>
          <a:stretch/>
        </p:blipFill>
        <p:spPr>
          <a:xfrm>
            <a:off x="6446979" y="5907273"/>
            <a:ext cx="592283" cy="333964"/>
          </a:xfrm>
          <a:prstGeom prst="rect">
            <a:avLst/>
          </a:prstGeom>
        </p:spPr>
      </p:pic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0809D4E3-AA01-F07F-64D0-077CD753B5B9}"/>
              </a:ext>
            </a:extLst>
          </p:cNvPr>
          <p:cNvCxnSpPr>
            <a:cxnSpLocks/>
          </p:cNvCxnSpPr>
          <p:nvPr/>
        </p:nvCxnSpPr>
        <p:spPr>
          <a:xfrm>
            <a:off x="6324550" y="3318441"/>
            <a:ext cx="5228898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C01D050D-5DB6-2849-B82B-67A673021C30}"/>
              </a:ext>
            </a:extLst>
          </p:cNvPr>
          <p:cNvCxnSpPr/>
          <p:nvPr/>
        </p:nvCxnSpPr>
        <p:spPr>
          <a:xfrm>
            <a:off x="6324550" y="3899320"/>
            <a:ext cx="5228898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83387928-A90F-B7CC-2A77-953189B069A4}"/>
              </a:ext>
            </a:extLst>
          </p:cNvPr>
          <p:cNvCxnSpPr/>
          <p:nvPr/>
        </p:nvCxnSpPr>
        <p:spPr>
          <a:xfrm>
            <a:off x="6334694" y="4437486"/>
            <a:ext cx="5228898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63F6DC1B-EF4C-4316-FA86-4F61A7513C12}"/>
              </a:ext>
            </a:extLst>
          </p:cNvPr>
          <p:cNvCxnSpPr/>
          <p:nvPr/>
        </p:nvCxnSpPr>
        <p:spPr>
          <a:xfrm>
            <a:off x="6359097" y="4918638"/>
            <a:ext cx="5228898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9DCDC441-BE76-B779-0821-ACCB9CE45EBC}"/>
              </a:ext>
            </a:extLst>
          </p:cNvPr>
          <p:cNvCxnSpPr/>
          <p:nvPr/>
        </p:nvCxnSpPr>
        <p:spPr>
          <a:xfrm>
            <a:off x="6370139" y="5318293"/>
            <a:ext cx="5228898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A8BD22DD-34CA-BF37-06FF-137613E8A99F}"/>
              </a:ext>
            </a:extLst>
          </p:cNvPr>
          <p:cNvCxnSpPr>
            <a:cxnSpLocks/>
          </p:cNvCxnSpPr>
          <p:nvPr/>
        </p:nvCxnSpPr>
        <p:spPr>
          <a:xfrm>
            <a:off x="6363569" y="5857099"/>
            <a:ext cx="5287804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BA9EF352-427C-A4DE-D9F6-0AC00D2852B1}"/>
              </a:ext>
            </a:extLst>
          </p:cNvPr>
          <p:cNvCxnSpPr>
            <a:cxnSpLocks/>
          </p:cNvCxnSpPr>
          <p:nvPr/>
        </p:nvCxnSpPr>
        <p:spPr>
          <a:xfrm>
            <a:off x="5005003" y="6468661"/>
            <a:ext cx="6683212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name_18 Years in the Industry">
            <a:extLst>
              <a:ext uri="{FF2B5EF4-FFF2-40B4-BE49-F238E27FC236}">
                <a16:creationId xmlns:a16="http://schemas.microsoft.com/office/drawing/2014/main" id="{33221C01-F88F-6947-99CD-81FE4BA1D8F2}"/>
              </a:ext>
            </a:extLst>
          </p:cNvPr>
          <p:cNvSpPr/>
          <p:nvPr/>
        </p:nvSpPr>
        <p:spPr>
          <a:xfrm>
            <a:off x="630491" y="5800200"/>
            <a:ext cx="800100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050"/>
              </a:lnSpc>
            </a:pPr>
            <a:r>
              <a:rPr lang="en-US" sz="1600" b="1">
                <a:solidFill>
                  <a:srgbClr val="FF7E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19+</a:t>
            </a:r>
            <a:r>
              <a:rPr lang="en-US" sz="1000" b="1">
                <a:solidFill>
                  <a:srgbClr val="FF7E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
</a:t>
            </a:r>
            <a:r>
              <a:rPr lang="en-US" sz="90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Years in the Industry</a:t>
            </a:r>
            <a:endParaRPr lang="en-US" sz="90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4" name="name_3 Continents 7 offices">
            <a:extLst>
              <a:ext uri="{FF2B5EF4-FFF2-40B4-BE49-F238E27FC236}">
                <a16:creationId xmlns:a16="http://schemas.microsoft.com/office/drawing/2014/main" id="{95FCA44C-0910-3619-4CDD-B78590AE3453}"/>
              </a:ext>
            </a:extLst>
          </p:cNvPr>
          <p:cNvSpPr/>
          <p:nvPr/>
        </p:nvSpPr>
        <p:spPr>
          <a:xfrm>
            <a:off x="2349481" y="5832184"/>
            <a:ext cx="2038350" cy="1745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950"/>
              </a:lnSpc>
            </a:pPr>
            <a:r>
              <a:rPr lang="en-US" sz="1400" b="1">
                <a:solidFill>
                  <a:srgbClr val="FF7E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3 Continents, 7 offices</a:t>
            </a:r>
            <a:endParaRPr lang="en-US" sz="1400">
              <a:solidFill>
                <a:srgbClr val="000000"/>
              </a:solidFill>
              <a:latin typeface="Segoe Sans Display"/>
            </a:endParaRPr>
          </a:p>
        </p:txBody>
      </p:sp>
      <p:sp>
        <p:nvSpPr>
          <p:cNvPr id="65" name="North America Europe Asia">
            <a:extLst>
              <a:ext uri="{FF2B5EF4-FFF2-40B4-BE49-F238E27FC236}">
                <a16:creationId xmlns:a16="http://schemas.microsoft.com/office/drawing/2014/main" id="{13DA63B9-0332-B903-839E-346C17F23E55}"/>
              </a:ext>
            </a:extLst>
          </p:cNvPr>
          <p:cNvSpPr/>
          <p:nvPr/>
        </p:nvSpPr>
        <p:spPr>
          <a:xfrm>
            <a:off x="2338508" y="5970222"/>
            <a:ext cx="1285875" cy="184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950"/>
              </a:lnSpc>
            </a:pPr>
            <a:r>
              <a:rPr lang="en-US" sz="750">
                <a:solidFill>
                  <a:srgbClr val="FFFFFF"/>
                </a:solidFill>
                <a:latin typeface="Open Sans Regular" pitchFamily="34" charset="0"/>
                <a:ea typeface="Open Sans Regular" pitchFamily="34" charset="-122"/>
                <a:cs typeface="Open Sans Regular" pitchFamily="34" charset="-120"/>
              </a:rPr>
              <a:t>North America, Europe, Asia</a:t>
            </a:r>
            <a:endParaRPr lang="en-US" sz="750">
              <a:solidFill>
                <a:srgbClr val="000000"/>
              </a:solidFill>
              <a:latin typeface="Segoe Sans Display"/>
            </a:endParaRPr>
          </a:p>
        </p:txBody>
      </p:sp>
      <p:sp>
        <p:nvSpPr>
          <p:cNvPr id="66" name="name_500 Multi-Skilled Professionals">
            <a:extLst>
              <a:ext uri="{FF2B5EF4-FFF2-40B4-BE49-F238E27FC236}">
                <a16:creationId xmlns:a16="http://schemas.microsoft.com/office/drawing/2014/main" id="{534BC47B-EF50-DD75-4652-CF6D8D091BB7}"/>
              </a:ext>
            </a:extLst>
          </p:cNvPr>
          <p:cNvSpPr/>
          <p:nvPr/>
        </p:nvSpPr>
        <p:spPr>
          <a:xfrm>
            <a:off x="1442358" y="5841189"/>
            <a:ext cx="902833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050"/>
              </a:lnSpc>
            </a:pPr>
            <a:r>
              <a:rPr lang="en-US" sz="1600" b="1">
                <a:solidFill>
                  <a:srgbClr val="FF7E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500+</a:t>
            </a:r>
            <a:r>
              <a:rPr lang="en-US" sz="1000" b="1">
                <a:solidFill>
                  <a:srgbClr val="FF7E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
</a:t>
            </a:r>
            <a:r>
              <a:rPr lang="en-US" sz="90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Multi-Skilled Professionals</a:t>
            </a:r>
            <a:endParaRPr lang="en-US" sz="90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7" name="Rectangle 66" descr="preencoded.png">
            <a:extLst>
              <a:ext uri="{FF2B5EF4-FFF2-40B4-BE49-F238E27FC236}">
                <a16:creationId xmlns:a16="http://schemas.microsoft.com/office/drawing/2014/main" id="{961AE3FD-61F0-0DEE-8232-DED37E07AF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rcRect/>
          <a:stretch/>
        </p:blipFill>
        <p:spPr>
          <a:xfrm>
            <a:off x="4920068" y="664316"/>
            <a:ext cx="6942202" cy="415803"/>
          </a:xfrm>
          <a:prstGeom prst="rect">
            <a:avLst/>
          </a:prstGeom>
        </p:spPr>
      </p:pic>
      <p:sp>
        <p:nvSpPr>
          <p:cNvPr id="68" name="ACCELERATORS">
            <a:extLst>
              <a:ext uri="{FF2B5EF4-FFF2-40B4-BE49-F238E27FC236}">
                <a16:creationId xmlns:a16="http://schemas.microsoft.com/office/drawing/2014/main" id="{92202B1A-D2F1-5C31-4231-2975BCC5CA90}"/>
              </a:ext>
            </a:extLst>
          </p:cNvPr>
          <p:cNvSpPr/>
          <p:nvPr/>
        </p:nvSpPr>
        <p:spPr>
          <a:xfrm>
            <a:off x="5238113" y="769091"/>
            <a:ext cx="1371600" cy="95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100"/>
              </a:lnSpc>
            </a:pPr>
            <a:r>
              <a:rPr lang="en-US" sz="1200" b="1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ACCELERATORS</a:t>
            </a:r>
            <a:endParaRPr lang="en-US" sz="1200">
              <a:solidFill>
                <a:srgbClr val="000000"/>
              </a:solidFill>
              <a:latin typeface="Segoe Sans Display"/>
            </a:endParaRPr>
          </a:p>
        </p:txBody>
      </p:sp>
      <p:pic>
        <p:nvPicPr>
          <p:cNvPr id="69" name="Picture 68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D50E5EF8-E041-E9BB-041A-1B86B4B29438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9410" y="1229223"/>
            <a:ext cx="978811" cy="246048"/>
          </a:xfrm>
          <a:prstGeom prst="rect">
            <a:avLst/>
          </a:prstGeom>
        </p:spPr>
      </p:pic>
      <p:pic>
        <p:nvPicPr>
          <p:cNvPr id="70" name="Picture 69" descr="A black background with a red triangle&#10;&#10;AI-generated content may be incorrect.">
            <a:extLst>
              <a:ext uri="{FF2B5EF4-FFF2-40B4-BE49-F238E27FC236}">
                <a16:creationId xmlns:a16="http://schemas.microsoft.com/office/drawing/2014/main" id="{B0587430-F44D-AEEA-2DD3-D2C704891CD9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566" y="1252855"/>
            <a:ext cx="1061760" cy="290922"/>
          </a:xfrm>
          <a:prstGeom prst="rect">
            <a:avLst/>
          </a:prstGeom>
        </p:spPr>
      </p:pic>
      <p:pic>
        <p:nvPicPr>
          <p:cNvPr id="71" name="Picture 70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EA412C3E-820D-B6F6-CE47-E95FAD14F4C3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9944" y="1275382"/>
            <a:ext cx="1204177" cy="236019"/>
          </a:xfrm>
          <a:prstGeom prst="rect">
            <a:avLst/>
          </a:prstGeom>
        </p:spPr>
      </p:pic>
      <p:pic>
        <p:nvPicPr>
          <p:cNvPr id="72" name="Picture 71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8A931ED9-EEBE-7A1A-83C0-0FA95E1F8B7C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1226" y="1219312"/>
            <a:ext cx="1117559" cy="292089"/>
          </a:xfrm>
          <a:prstGeom prst="rect">
            <a:avLst/>
          </a:prstGeom>
        </p:spPr>
      </p:pic>
      <p:pic>
        <p:nvPicPr>
          <p:cNvPr id="73" name="Picture 72" descr="A black background with yellow flowers&#10;&#10;AI-generated content may be incorrect.">
            <a:extLst>
              <a:ext uri="{FF2B5EF4-FFF2-40B4-BE49-F238E27FC236}">
                <a16:creationId xmlns:a16="http://schemas.microsoft.com/office/drawing/2014/main" id="{58B2AAEF-4720-226C-E0A6-90F05551DBFA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7739" y="1138779"/>
            <a:ext cx="1130258" cy="444484"/>
          </a:xfrm>
          <a:prstGeom prst="rect">
            <a:avLst/>
          </a:prstGeom>
        </p:spPr>
      </p:pic>
      <p:pic>
        <p:nvPicPr>
          <p:cNvPr id="74" name="Rectangle 910" descr="preencoded.png">
            <a:extLst>
              <a:ext uri="{FF2B5EF4-FFF2-40B4-BE49-F238E27FC236}">
                <a16:creationId xmlns:a16="http://schemas.microsoft.com/office/drawing/2014/main" id="{B4DEF198-0221-A5DE-4DAD-17A100765F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rcRect/>
          <a:stretch/>
        </p:blipFill>
        <p:spPr>
          <a:xfrm>
            <a:off x="4920068" y="2921743"/>
            <a:ext cx="1133475" cy="396698"/>
          </a:xfrm>
          <a:prstGeom prst="rect">
            <a:avLst/>
          </a:prstGeom>
        </p:spPr>
      </p:pic>
      <p:sp>
        <p:nvSpPr>
          <p:cNvPr id="75" name="Manufacturing">
            <a:extLst>
              <a:ext uri="{FF2B5EF4-FFF2-40B4-BE49-F238E27FC236}">
                <a16:creationId xmlns:a16="http://schemas.microsoft.com/office/drawing/2014/main" id="{1F090FF0-CCF1-16BE-C41C-35FD6FE87ADB}"/>
              </a:ext>
            </a:extLst>
          </p:cNvPr>
          <p:cNvSpPr/>
          <p:nvPr/>
        </p:nvSpPr>
        <p:spPr>
          <a:xfrm>
            <a:off x="5024843" y="2934944"/>
            <a:ext cx="10287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Manufacturing</a:t>
            </a: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Sans Display"/>
              <a:ea typeface="+mn-ea"/>
              <a:cs typeface="+mn-cs"/>
            </a:endParaRPr>
          </a:p>
        </p:txBody>
      </p:sp>
      <p:pic>
        <p:nvPicPr>
          <p:cNvPr id="76" name="Rectangle 910" descr="preencoded.png">
            <a:extLst>
              <a:ext uri="{FF2B5EF4-FFF2-40B4-BE49-F238E27FC236}">
                <a16:creationId xmlns:a16="http://schemas.microsoft.com/office/drawing/2014/main" id="{3BB10911-237D-17A3-134D-55BD36EDA4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rcRect/>
          <a:stretch/>
        </p:blipFill>
        <p:spPr>
          <a:xfrm>
            <a:off x="4920068" y="3431335"/>
            <a:ext cx="1133475" cy="346408"/>
          </a:xfrm>
          <a:prstGeom prst="rect">
            <a:avLst/>
          </a:prstGeom>
        </p:spPr>
      </p:pic>
      <p:sp>
        <p:nvSpPr>
          <p:cNvPr id="77" name="CPG Retail">
            <a:extLst>
              <a:ext uri="{FF2B5EF4-FFF2-40B4-BE49-F238E27FC236}">
                <a16:creationId xmlns:a16="http://schemas.microsoft.com/office/drawing/2014/main" id="{9AAECAB3-7C54-11D3-2A62-6D708D9B9DA3}"/>
              </a:ext>
            </a:extLst>
          </p:cNvPr>
          <p:cNvSpPr/>
          <p:nvPr/>
        </p:nvSpPr>
        <p:spPr>
          <a:xfrm>
            <a:off x="5121929" y="3453631"/>
            <a:ext cx="762000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CPG, Retail</a:t>
            </a: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Sans Display"/>
              <a:ea typeface="+mn-ea"/>
              <a:cs typeface="+mn-cs"/>
            </a:endParaRPr>
          </a:p>
        </p:txBody>
      </p:sp>
      <p:pic>
        <p:nvPicPr>
          <p:cNvPr id="78" name="Rectangle 910" descr="preencoded.png">
            <a:extLst>
              <a:ext uri="{FF2B5EF4-FFF2-40B4-BE49-F238E27FC236}">
                <a16:creationId xmlns:a16="http://schemas.microsoft.com/office/drawing/2014/main" id="{1CD20EC7-916B-905E-24CC-D00AB50290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rcRect/>
          <a:stretch/>
        </p:blipFill>
        <p:spPr>
          <a:xfrm>
            <a:off x="4936914" y="3941835"/>
            <a:ext cx="1133475" cy="449935"/>
          </a:xfrm>
          <a:prstGeom prst="rect">
            <a:avLst/>
          </a:prstGeom>
        </p:spPr>
      </p:pic>
      <p:sp>
        <p:nvSpPr>
          <p:cNvPr id="79" name="Oil  Gas Energy">
            <a:extLst>
              <a:ext uri="{FF2B5EF4-FFF2-40B4-BE49-F238E27FC236}">
                <a16:creationId xmlns:a16="http://schemas.microsoft.com/office/drawing/2014/main" id="{DF00AAAD-7137-63E4-C827-8DFA0C01B5E2}"/>
              </a:ext>
            </a:extLst>
          </p:cNvPr>
          <p:cNvSpPr/>
          <p:nvPr/>
        </p:nvSpPr>
        <p:spPr>
          <a:xfrm>
            <a:off x="4926415" y="4027838"/>
            <a:ext cx="11620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Oil &amp; Gas, </a:t>
            </a:r>
            <a:b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</a:b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Energy</a:t>
            </a: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Sans Display"/>
              <a:ea typeface="+mn-ea"/>
              <a:cs typeface="+mn-cs"/>
            </a:endParaRPr>
          </a:p>
        </p:txBody>
      </p:sp>
      <p:pic>
        <p:nvPicPr>
          <p:cNvPr id="80" name="Rectangle 910" descr="preencoded.png">
            <a:extLst>
              <a:ext uri="{FF2B5EF4-FFF2-40B4-BE49-F238E27FC236}">
                <a16:creationId xmlns:a16="http://schemas.microsoft.com/office/drawing/2014/main" id="{EA9DDAC5-89CA-0139-AE20-977908B7017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rcRect/>
          <a:stretch/>
        </p:blipFill>
        <p:spPr>
          <a:xfrm>
            <a:off x="4938973" y="4488941"/>
            <a:ext cx="1133475" cy="371759"/>
          </a:xfrm>
          <a:prstGeom prst="rect">
            <a:avLst/>
          </a:prstGeom>
        </p:spPr>
      </p:pic>
      <p:sp>
        <p:nvSpPr>
          <p:cNvPr id="81" name="Healthcare and Pharma">
            <a:extLst>
              <a:ext uri="{FF2B5EF4-FFF2-40B4-BE49-F238E27FC236}">
                <a16:creationId xmlns:a16="http://schemas.microsoft.com/office/drawing/2014/main" id="{9ACAEF76-D75E-5B2B-91C5-432491816F85}"/>
              </a:ext>
            </a:extLst>
          </p:cNvPr>
          <p:cNvSpPr/>
          <p:nvPr/>
        </p:nvSpPr>
        <p:spPr>
          <a:xfrm>
            <a:off x="4927053" y="4550029"/>
            <a:ext cx="1162970" cy="204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10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Healthcare and Life Sciences</a:t>
            </a:r>
            <a:endParaRPr kumimoji="0" lang="en-US" sz="8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Sans Display"/>
              <a:ea typeface="+mn-ea"/>
              <a:cs typeface="+mn-cs"/>
            </a:endParaRPr>
          </a:p>
        </p:txBody>
      </p:sp>
      <p:pic>
        <p:nvPicPr>
          <p:cNvPr id="82" name="Rectangle 910" descr="preencoded.png">
            <a:extLst>
              <a:ext uri="{FF2B5EF4-FFF2-40B4-BE49-F238E27FC236}">
                <a16:creationId xmlns:a16="http://schemas.microsoft.com/office/drawing/2014/main" id="{C14B35EE-2EFE-2AE6-C0B9-0B9723D84FF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rcRect/>
          <a:stretch/>
        </p:blipFill>
        <p:spPr>
          <a:xfrm>
            <a:off x="4928050" y="4960157"/>
            <a:ext cx="1133475" cy="336419"/>
          </a:xfrm>
          <a:prstGeom prst="rect">
            <a:avLst/>
          </a:prstGeom>
        </p:spPr>
      </p:pic>
      <p:pic>
        <p:nvPicPr>
          <p:cNvPr id="83" name="Rectangle 910" descr="preencoded.png">
            <a:extLst>
              <a:ext uri="{FF2B5EF4-FFF2-40B4-BE49-F238E27FC236}">
                <a16:creationId xmlns:a16="http://schemas.microsoft.com/office/drawing/2014/main" id="{1388814E-0B4A-C6C3-F7D4-E0F311D09B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rcRect/>
          <a:stretch/>
        </p:blipFill>
        <p:spPr>
          <a:xfrm>
            <a:off x="4939970" y="5410651"/>
            <a:ext cx="1133475" cy="367532"/>
          </a:xfrm>
          <a:prstGeom prst="rect">
            <a:avLst/>
          </a:prstGeom>
        </p:spPr>
      </p:pic>
      <p:pic>
        <p:nvPicPr>
          <p:cNvPr id="84" name="Rectangle 910" descr="preencoded.png">
            <a:extLst>
              <a:ext uri="{FF2B5EF4-FFF2-40B4-BE49-F238E27FC236}">
                <a16:creationId xmlns:a16="http://schemas.microsoft.com/office/drawing/2014/main" id="{01E51AFC-FB02-9011-8F09-33219D65B6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rcRect/>
          <a:stretch/>
        </p:blipFill>
        <p:spPr>
          <a:xfrm>
            <a:off x="4928050" y="5936791"/>
            <a:ext cx="1133475" cy="396730"/>
          </a:xfrm>
          <a:prstGeom prst="rect">
            <a:avLst/>
          </a:prstGeom>
        </p:spPr>
      </p:pic>
      <p:sp>
        <p:nvSpPr>
          <p:cNvPr id="85" name="BSFI">
            <a:extLst>
              <a:ext uri="{FF2B5EF4-FFF2-40B4-BE49-F238E27FC236}">
                <a16:creationId xmlns:a16="http://schemas.microsoft.com/office/drawing/2014/main" id="{C4105235-A14E-6093-41EF-542C7F7D6EA6}"/>
              </a:ext>
            </a:extLst>
          </p:cNvPr>
          <p:cNvSpPr/>
          <p:nvPr/>
        </p:nvSpPr>
        <p:spPr>
          <a:xfrm>
            <a:off x="5363353" y="4976601"/>
            <a:ext cx="3143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BSFI</a:t>
            </a: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Sans Display"/>
              <a:ea typeface="+mn-ea"/>
              <a:cs typeface="+mn-cs"/>
            </a:endParaRPr>
          </a:p>
        </p:txBody>
      </p:sp>
      <p:sp>
        <p:nvSpPr>
          <p:cNvPr id="86" name="Government">
            <a:extLst>
              <a:ext uri="{FF2B5EF4-FFF2-40B4-BE49-F238E27FC236}">
                <a16:creationId xmlns:a16="http://schemas.microsoft.com/office/drawing/2014/main" id="{C43F82BD-BF11-3D85-C7CC-9D0D30B0C776}"/>
              </a:ext>
            </a:extLst>
          </p:cNvPr>
          <p:cNvSpPr/>
          <p:nvPr/>
        </p:nvSpPr>
        <p:spPr>
          <a:xfrm>
            <a:off x="5133044" y="5417117"/>
            <a:ext cx="8763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Government</a:t>
            </a: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Sans Display"/>
              <a:ea typeface="+mn-ea"/>
              <a:cs typeface="+mn-cs"/>
            </a:endParaRPr>
          </a:p>
        </p:txBody>
      </p:sp>
      <p:sp>
        <p:nvSpPr>
          <p:cNvPr id="87" name="Travel and Hospitality">
            <a:extLst>
              <a:ext uri="{FF2B5EF4-FFF2-40B4-BE49-F238E27FC236}">
                <a16:creationId xmlns:a16="http://schemas.microsoft.com/office/drawing/2014/main" id="{E43CA879-955C-2592-752C-5110330D7A88}"/>
              </a:ext>
            </a:extLst>
          </p:cNvPr>
          <p:cNvSpPr/>
          <p:nvPr/>
        </p:nvSpPr>
        <p:spPr>
          <a:xfrm>
            <a:off x="5014495" y="6000462"/>
            <a:ext cx="9048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10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Travel and Hospitality / Others</a:t>
            </a:r>
            <a:endParaRPr kumimoji="0" lang="en-US" sz="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Sans Display"/>
              <a:ea typeface="+mn-ea"/>
              <a:cs typeface="+mn-cs"/>
            </a:endParaRPr>
          </a:p>
        </p:txBody>
      </p:sp>
      <p:pic>
        <p:nvPicPr>
          <p:cNvPr id="88" name="01 1" descr="preencoded.png">
            <a:extLst>
              <a:ext uri="{FF2B5EF4-FFF2-40B4-BE49-F238E27FC236}">
                <a16:creationId xmlns:a16="http://schemas.microsoft.com/office/drawing/2014/main" id="{7D90F648-75F1-CB12-7449-8D5AE58CCA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rcRect/>
          <a:stretch/>
        </p:blipFill>
        <p:spPr>
          <a:xfrm>
            <a:off x="4761732" y="1839340"/>
            <a:ext cx="1331665" cy="266333"/>
          </a:xfrm>
          <a:prstGeom prst="rect">
            <a:avLst/>
          </a:prstGeom>
        </p:spPr>
      </p:pic>
      <p:pic>
        <p:nvPicPr>
          <p:cNvPr id="89" name="Picture 8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EBA11C98-A685-6AB9-D1F3-B163DEBB98E1}"/>
              </a:ext>
            </a:extLst>
          </p:cNvPr>
          <p:cNvPicPr>
            <a:picLocks noChangeAspect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5825" y="1817822"/>
            <a:ext cx="1134701" cy="304570"/>
          </a:xfrm>
          <a:prstGeom prst="rect">
            <a:avLst/>
          </a:prstGeom>
        </p:spPr>
      </p:pic>
      <p:pic>
        <p:nvPicPr>
          <p:cNvPr id="90" name="Picture 89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6142FF5E-79E9-D007-EC3B-80D6C1E6DD56}"/>
              </a:ext>
            </a:extLst>
          </p:cNvPr>
          <p:cNvPicPr>
            <a:picLocks noChangeAspect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2575" y="1839745"/>
            <a:ext cx="1055170" cy="286344"/>
          </a:xfrm>
          <a:prstGeom prst="rect">
            <a:avLst/>
          </a:prstGeom>
        </p:spPr>
      </p:pic>
      <p:pic>
        <p:nvPicPr>
          <p:cNvPr id="91" name="Picture 90" descr="A logo with blue and orange text&#10;&#10;AI-generated content may be incorrect.">
            <a:extLst>
              <a:ext uri="{FF2B5EF4-FFF2-40B4-BE49-F238E27FC236}">
                <a16:creationId xmlns:a16="http://schemas.microsoft.com/office/drawing/2014/main" id="{2518F77E-8E76-E32C-BB27-A633C673B5B8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4643" y="1758056"/>
            <a:ext cx="933857" cy="481078"/>
          </a:xfrm>
          <a:prstGeom prst="rect">
            <a:avLst/>
          </a:prstGeom>
        </p:spPr>
      </p:pic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D076E967-DECA-2F6C-FFC2-E85AA8B6C421}"/>
              </a:ext>
            </a:extLst>
          </p:cNvPr>
          <p:cNvCxnSpPr>
            <a:cxnSpLocks/>
          </p:cNvCxnSpPr>
          <p:nvPr/>
        </p:nvCxnSpPr>
        <p:spPr>
          <a:xfrm>
            <a:off x="4948911" y="1688100"/>
            <a:ext cx="6702462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Partners">
            <a:extLst>
              <a:ext uri="{FF2B5EF4-FFF2-40B4-BE49-F238E27FC236}">
                <a16:creationId xmlns:a16="http://schemas.microsoft.com/office/drawing/2014/main" id="{6265467E-47FA-B8F7-C54A-962409445EDB}"/>
              </a:ext>
            </a:extLst>
          </p:cNvPr>
          <p:cNvSpPr/>
          <p:nvPr/>
        </p:nvSpPr>
        <p:spPr>
          <a:xfrm>
            <a:off x="4376100" y="2321570"/>
            <a:ext cx="7783286" cy="4480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TRUSTED BY 200+ ENTERPRISES WORLDWIDE INCLUDING</a:t>
            </a:r>
            <a:r>
              <a:rPr lang="en-US" sz="1200" b="1">
                <a:solidFill>
                  <a:schemeClr val="bg1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SEVERAL</a:t>
            </a:r>
            <a:r>
              <a:rPr lang="en-US" sz="1200" b="1">
                <a:solidFill>
                  <a:schemeClr val="bg1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FORTUNE 500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Sans Display"/>
              <a:ea typeface="+mn-ea"/>
              <a:cs typeface="+mn-cs"/>
            </a:endParaRPr>
          </a:p>
        </p:txBody>
      </p:sp>
      <p:pic>
        <p:nvPicPr>
          <p:cNvPr id="96" name="Picture 95">
            <a:extLst>
              <a:ext uri="{FF2B5EF4-FFF2-40B4-BE49-F238E27FC236}">
                <a16:creationId xmlns:a16="http://schemas.microsoft.com/office/drawing/2014/main" id="{C1F74A76-E08B-251C-DC2C-8B6A8ABB3CAE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0007" y="2949551"/>
            <a:ext cx="645882" cy="234132"/>
          </a:xfrm>
          <a:prstGeom prst="rect">
            <a:avLst/>
          </a:prstGeom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EE024F84-09DA-3D51-E7E8-0F22E1260290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9888" y="4653417"/>
            <a:ext cx="958297" cy="109306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0C512EE3-773F-88AA-1828-19BF6EFD31CA}"/>
              </a:ext>
            </a:extLst>
          </p:cNvPr>
          <p:cNvPicPr>
            <a:picLocks noChangeAspect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3656" y="5098142"/>
            <a:ext cx="806109" cy="99742"/>
          </a:xfrm>
          <a:prstGeom prst="rect">
            <a:avLst/>
          </a:prstGeom>
        </p:spPr>
      </p:pic>
      <p:sp>
        <p:nvSpPr>
          <p:cNvPr id="101" name="Our Focus">
            <a:extLst>
              <a:ext uri="{FF2B5EF4-FFF2-40B4-BE49-F238E27FC236}">
                <a16:creationId xmlns:a16="http://schemas.microsoft.com/office/drawing/2014/main" id="{B2C53352-C342-8557-CA54-EC9C833DB0EA}"/>
              </a:ext>
            </a:extLst>
          </p:cNvPr>
          <p:cNvSpPr/>
          <p:nvPr/>
        </p:nvSpPr>
        <p:spPr>
          <a:xfrm rot="-5400000">
            <a:off x="-797163" y="3329925"/>
            <a:ext cx="2815837" cy="2871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50" b="1" i="0" u="none" strike="noStrike" kern="1200" cap="none" spc="0" normalizeH="0" baseline="0" noProof="0">
                <a:ln>
                  <a:noFill/>
                </a:ln>
                <a:solidFill>
                  <a:srgbClr val="263B5E"/>
                </a:solidFill>
                <a:effectLst/>
                <a:uLnTx/>
                <a:uFillTx/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Our Focus</a:t>
            </a:r>
            <a:endParaRPr kumimoji="0" lang="en-US" sz="40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Sans Display"/>
              <a:ea typeface="+mn-ea"/>
              <a:cs typeface="+mn-cs"/>
            </a:endParaRPr>
          </a:p>
        </p:txBody>
      </p:sp>
      <p:pic>
        <p:nvPicPr>
          <p:cNvPr id="102" name="Picture 101">
            <a:extLst>
              <a:ext uri="{FF2B5EF4-FFF2-40B4-BE49-F238E27FC236}">
                <a16:creationId xmlns:a16="http://schemas.microsoft.com/office/drawing/2014/main" id="{164CC172-51BE-D44A-ED7E-449926A90EB4}"/>
              </a:ext>
            </a:extLst>
          </p:cNvPr>
          <p:cNvPicPr>
            <a:picLocks noChangeAspect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236" y="1823874"/>
            <a:ext cx="3591935" cy="3642584"/>
          </a:xfrm>
          <a:prstGeom prst="rect">
            <a:avLst/>
          </a:prstGeom>
        </p:spPr>
      </p:pic>
      <p:pic>
        <p:nvPicPr>
          <p:cNvPr id="103" name="Picture 102" descr="A white circle with black text&#10;&#10;AI-generated content may be incorrect.">
            <a:extLst>
              <a:ext uri="{FF2B5EF4-FFF2-40B4-BE49-F238E27FC236}">
                <a16:creationId xmlns:a16="http://schemas.microsoft.com/office/drawing/2014/main" id="{1722BEA4-9377-AAC3-7F9F-F5F8759A2E0E}"/>
              </a:ext>
            </a:extLst>
          </p:cNvPr>
          <p:cNvPicPr>
            <a:picLocks noChangeAspect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332" y="3071649"/>
            <a:ext cx="1159019" cy="1157032"/>
          </a:xfrm>
          <a:prstGeom prst="rect">
            <a:avLst/>
          </a:prstGeom>
        </p:spPr>
      </p:pic>
      <p:pic>
        <p:nvPicPr>
          <p:cNvPr id="104" name="Picture 103" descr="A blue circle with white text&#10;&#10;AI-generated content may be incorrect.">
            <a:extLst>
              <a:ext uri="{FF2B5EF4-FFF2-40B4-BE49-F238E27FC236}">
                <a16:creationId xmlns:a16="http://schemas.microsoft.com/office/drawing/2014/main" id="{B1968AE9-3A62-C338-4F27-4938575CBB16}"/>
              </a:ext>
            </a:extLst>
          </p:cNvPr>
          <p:cNvPicPr>
            <a:picLocks noChangeAspect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435" y="2669156"/>
            <a:ext cx="2193955" cy="2193955"/>
          </a:xfrm>
          <a:prstGeom prst="rect">
            <a:avLst/>
          </a:prstGeom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BCB8A98C-52D9-734C-9C24-F37935864F7F}"/>
              </a:ext>
            </a:extLst>
          </p:cNvPr>
          <p:cNvPicPr>
            <a:picLocks noChangeAspect="1"/>
          </p:cNvPicPr>
          <p:nvPr/>
        </p:nvPicPr>
        <p:blipFill>
          <a:blip r:embed="rId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7152" y="3417534"/>
            <a:ext cx="734007" cy="468172"/>
          </a:xfrm>
          <a:prstGeom prst="rect">
            <a:avLst/>
          </a:prstGeom>
        </p:spPr>
      </p:pic>
      <p:pic>
        <p:nvPicPr>
          <p:cNvPr id="108" name="Picture 107">
            <a:extLst>
              <a:ext uri="{FF2B5EF4-FFF2-40B4-BE49-F238E27FC236}">
                <a16:creationId xmlns:a16="http://schemas.microsoft.com/office/drawing/2014/main" id="{3E39BD39-1073-DF99-E2E2-80584633023E}"/>
              </a:ext>
            </a:extLst>
          </p:cNvPr>
          <p:cNvPicPr>
            <a:picLocks noChangeAspect="1"/>
          </p:cNvPicPr>
          <p:nvPr/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6941" y="3220648"/>
            <a:ext cx="821153" cy="821153"/>
          </a:xfrm>
          <a:prstGeom prst="rect">
            <a:avLst/>
          </a:prstGeom>
        </p:spPr>
      </p:pic>
      <p:pic>
        <p:nvPicPr>
          <p:cNvPr id="8" name="image 236" descr="preencoded.png">
            <a:extLst>
              <a:ext uri="{FF2B5EF4-FFF2-40B4-BE49-F238E27FC236}">
                <a16:creationId xmlns:a16="http://schemas.microsoft.com/office/drawing/2014/main" id="{C00B4572-7B84-D744-7308-570DC00B3162}"/>
              </a:ext>
            </a:extLst>
          </p:cNvPr>
          <p:cNvPicPr>
            <a:picLocks noChangeAspect="1"/>
          </p:cNvPicPr>
          <p:nvPr/>
        </p:nvPicPr>
        <p:blipFill>
          <a:blip r:embed="rId67"/>
          <a:srcRect/>
          <a:stretch/>
        </p:blipFill>
        <p:spPr>
          <a:xfrm>
            <a:off x="11561509" y="5970222"/>
            <a:ext cx="523824" cy="25715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825AD63C-3E10-A1F6-05C6-BB93D0EF9AB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8"/>
              </a:ext>
            </a:extLst>
          </a:blip>
          <a:stretch>
            <a:fillRect/>
          </a:stretch>
        </p:blipFill>
        <p:spPr>
          <a:xfrm>
            <a:off x="11075044" y="5922620"/>
            <a:ext cx="415803" cy="415803"/>
          </a:xfrm>
          <a:prstGeom prst="rect">
            <a:avLst/>
          </a:prstGeom>
        </p:spPr>
      </p:pic>
      <p:pic>
        <p:nvPicPr>
          <p:cNvPr id="13" name="Picture 12" descr="Adura Oil and Gas News | Energy Voice">
            <a:extLst>
              <a:ext uri="{FF2B5EF4-FFF2-40B4-BE49-F238E27FC236}">
                <a16:creationId xmlns:a16="http://schemas.microsoft.com/office/drawing/2014/main" id="{666B63A4-8EFB-7ADC-2398-F07A266E1065}"/>
              </a:ext>
            </a:extLst>
          </p:cNvPr>
          <p:cNvPicPr>
            <a:picLocks noChangeAspect="1"/>
          </p:cNvPicPr>
          <p:nvPr/>
        </p:nvPicPr>
        <p:blipFill>
          <a:blip r:embed="rId69"/>
          <a:stretch>
            <a:fillRect/>
          </a:stretch>
        </p:blipFill>
        <p:spPr>
          <a:xfrm>
            <a:off x="11711992" y="4211236"/>
            <a:ext cx="449672" cy="253060"/>
          </a:xfrm>
          <a:prstGeom prst="rect">
            <a:avLst/>
          </a:prstGeom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id="{4AEBBDBD-C41D-123D-BA71-1BEDAE73CAAB}"/>
              </a:ext>
            </a:extLst>
          </p:cNvPr>
          <p:cNvPicPr>
            <a:picLocks noChangeAspect="1"/>
          </p:cNvPicPr>
          <p:nvPr/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3" y="0"/>
            <a:ext cx="166688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19BCA4A-1BA4-4C3D-AFEF-216117B7F4C7}"/>
              </a:ext>
            </a:extLst>
          </p:cNvPr>
          <p:cNvPicPr>
            <a:picLocks noChangeAspect="1"/>
          </p:cNvPicPr>
          <p:nvPr/>
        </p:nvPicPr>
        <p:blipFill>
          <a:blip r:embed="rId71"/>
          <a:stretch>
            <a:fillRect/>
          </a:stretch>
        </p:blipFill>
        <p:spPr>
          <a:xfrm>
            <a:off x="9702492" y="1799111"/>
            <a:ext cx="1295551" cy="3540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9EECE3E-1CA8-281D-1DBB-D80B8530C10C}"/>
              </a:ext>
            </a:extLst>
          </p:cNvPr>
          <p:cNvPicPr>
            <a:picLocks noChangeAspect="1"/>
          </p:cNvPicPr>
          <p:nvPr/>
        </p:nvPicPr>
        <p:blipFill>
          <a:blip r:embed="rId72"/>
          <a:stretch>
            <a:fillRect/>
          </a:stretch>
        </p:blipFill>
        <p:spPr>
          <a:xfrm>
            <a:off x="10946627" y="1820278"/>
            <a:ext cx="1086809" cy="325303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42F649EF-7740-E26E-17A5-033F5E71A48E}"/>
              </a:ext>
            </a:extLst>
          </p:cNvPr>
          <p:cNvPicPr>
            <a:picLocks noChangeAspect="1"/>
          </p:cNvPicPr>
          <p:nvPr/>
        </p:nvPicPr>
        <p:blipFill>
          <a:blip r:embed="rId73"/>
          <a:stretch>
            <a:fillRect/>
          </a:stretch>
        </p:blipFill>
        <p:spPr>
          <a:xfrm>
            <a:off x="11066402" y="1104871"/>
            <a:ext cx="1059890" cy="415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30305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4C25DC-ACED-F0B6-E261-7142AB154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2C833F7-EF09-5345-D217-5848B6FDF698}"/>
              </a:ext>
            </a:extLst>
          </p:cNvPr>
          <p:cNvSpPr/>
          <p:nvPr/>
        </p:nvSpPr>
        <p:spPr>
          <a:xfrm>
            <a:off x="791307" y="1728788"/>
            <a:ext cx="7876037" cy="4286534"/>
          </a:xfrm>
          <a:prstGeom prst="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39B00744-DE04-0120-59B8-93AC15393CB9}"/>
              </a:ext>
            </a:extLst>
          </p:cNvPr>
          <p:cNvSpPr/>
          <p:nvPr/>
        </p:nvSpPr>
        <p:spPr>
          <a:xfrm>
            <a:off x="8899855" y="3566160"/>
            <a:ext cx="5943600" cy="5943600"/>
          </a:xfrm>
          <a:prstGeom prst="ellipse">
            <a:avLst/>
          </a:prstGeom>
          <a:ln w="15875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38531DD4-7D04-550C-5459-1788E4EEB284}"/>
              </a:ext>
            </a:extLst>
          </p:cNvPr>
          <p:cNvSpPr/>
          <p:nvPr/>
        </p:nvSpPr>
        <p:spPr>
          <a:xfrm>
            <a:off x="10180015" y="4846320"/>
            <a:ext cx="3291840" cy="3291840"/>
          </a:xfrm>
          <a:prstGeom prst="ellipse">
            <a:avLst/>
          </a:prstGeom>
          <a:ln w="15875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ADD3A144-55A6-D5FA-FDD8-4DF96362EBF1}"/>
              </a:ext>
            </a:extLst>
          </p:cNvPr>
          <p:cNvSpPr txBox="1"/>
          <p:nvPr/>
        </p:nvSpPr>
        <p:spPr>
          <a:xfrm>
            <a:off x="608428" y="582737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500">
              <a:solidFill>
                <a:schemeClr val="accent2"/>
              </a:solidFill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5905C65D-1DF1-4747-1505-01FD6C6913F5}"/>
              </a:ext>
            </a:extLst>
          </p:cNvPr>
          <p:cNvSpPr txBox="1"/>
          <p:nvPr/>
        </p:nvSpPr>
        <p:spPr>
          <a:xfrm>
            <a:off x="791307" y="414915"/>
            <a:ext cx="107301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002060"/>
                </a:solidFill>
                <a:latin typeface="Montserrat" pitchFamily="2" charset="0"/>
                <a:ea typeface="Cambria" pitchFamily="34" charset="-122"/>
                <a:cs typeface="Cambria" pitchFamily="34" charset="-120"/>
              </a:rPr>
              <a:t>NEXT STEPS</a:t>
            </a: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20343800-926E-EC81-81AE-784C1862E377}"/>
              </a:ext>
            </a:extLst>
          </p:cNvPr>
          <p:cNvSpPr/>
          <p:nvPr/>
        </p:nvSpPr>
        <p:spPr>
          <a:xfrm>
            <a:off x="1005840" y="2111180"/>
            <a:ext cx="7282126" cy="3616569"/>
          </a:xfrm>
          <a:prstGeom prst="roundRect">
            <a:avLst>
              <a:gd name="adj" fmla="val 3077"/>
            </a:avLst>
          </a:prstGeom>
          <a:solidFill>
            <a:schemeClr val="bg1"/>
          </a:solidFill>
          <a:ln w="12700">
            <a:solidFill>
              <a:srgbClr val="3A4784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E7D966DD-955B-C220-C651-C69AA9C06792}"/>
              </a:ext>
            </a:extLst>
          </p:cNvPr>
          <p:cNvSpPr txBox="1"/>
          <p:nvPr/>
        </p:nvSpPr>
        <p:spPr>
          <a:xfrm>
            <a:off x="1078992" y="3017520"/>
            <a:ext cx="277977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62881456-54AA-E0B2-6081-7BC82EC6F507}"/>
              </a:ext>
            </a:extLst>
          </p:cNvPr>
          <p:cNvSpPr txBox="1"/>
          <p:nvPr/>
        </p:nvSpPr>
        <p:spPr>
          <a:xfrm>
            <a:off x="1299594" y="2604350"/>
            <a:ext cx="6694618" cy="25354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0000"/>
              </a:lnSpc>
            </a:pPr>
            <a:r>
              <a:rPr lang="en-US" sz="140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1. </a:t>
            </a:r>
            <a:r>
              <a:rPr lang="en-US" sz="1400" b="1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Setup Governance Audit controls</a:t>
            </a:r>
            <a:r>
              <a:rPr lang="en-US" sz="140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in Purview &amp; M365</a:t>
            </a:r>
          </a:p>
          <a:p>
            <a:pPr>
              <a:lnSpc>
                <a:spcPct val="150000"/>
              </a:lnSpc>
            </a:pPr>
            <a:r>
              <a:rPr lang="en-US" sz="140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r>
              <a:rPr lang="en-US" sz="1400" b="1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Implement Dashboards</a:t>
            </a:r>
            <a:r>
              <a:rPr lang="en-US" sz="140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for tracking metrics across multiple streams</a:t>
            </a:r>
          </a:p>
          <a:p>
            <a:pPr>
              <a:lnSpc>
                <a:spcPct val="150000"/>
              </a:lnSpc>
            </a:pPr>
            <a:r>
              <a:rPr lang="en-US" sz="140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Agent Governance</a:t>
            </a:r>
          </a:p>
          <a:p>
            <a:pPr>
              <a:lnSpc>
                <a:spcPct val="150000"/>
              </a:lnSpc>
            </a:pPr>
            <a:r>
              <a:rPr lang="en-US" sz="140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User Licenses</a:t>
            </a:r>
          </a:p>
          <a:p>
            <a:pPr marL="171450" indent="-171450">
              <a:lnSpc>
                <a:spcPct val="150000"/>
              </a:lnSpc>
              <a:buFont typeface="Calibri"/>
              <a:buChar char="-"/>
            </a:pPr>
            <a:r>
              <a:rPr lang="en-US" sz="140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User Adoption</a:t>
            </a:r>
            <a:endParaRPr lang="en-US" sz="20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lnSpc>
                <a:spcPct val="150000"/>
              </a:lnSpc>
              <a:buFont typeface="Calibri"/>
              <a:buChar char="-"/>
            </a:pPr>
            <a:r>
              <a:rPr lang="en-US" sz="140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Impact metrics</a:t>
            </a:r>
          </a:p>
          <a:p>
            <a:pPr marL="171450" indent="-171450">
              <a:lnSpc>
                <a:spcPct val="150000"/>
              </a:lnSpc>
              <a:buFont typeface="Calibri"/>
              <a:buChar char="-"/>
            </a:pPr>
            <a:r>
              <a:rPr lang="en-US" sz="140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Inventory Report</a:t>
            </a:r>
          </a:p>
          <a:p>
            <a:pPr>
              <a:lnSpc>
                <a:spcPct val="150000"/>
              </a:lnSpc>
            </a:pPr>
            <a:r>
              <a:rPr lang="en-US" sz="140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3.  </a:t>
            </a:r>
            <a:r>
              <a:rPr lang="en-US" sz="1400" b="1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Establish Level 3 Governance Readiness</a:t>
            </a:r>
            <a:r>
              <a:rPr lang="en-US" sz="140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with defined policies, controls &amp; oversight in 2-Weeks.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8B5BD23-59B8-2480-DEAB-A8367ABF32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3" y="0"/>
            <a:ext cx="166688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939407F1-C40D-2DD2-15FA-E7C69E0EB1D6}"/>
              </a:ext>
            </a:extLst>
          </p:cNvPr>
          <p:cNvGrpSpPr/>
          <p:nvPr/>
        </p:nvGrpSpPr>
        <p:grpSpPr>
          <a:xfrm>
            <a:off x="9274753" y="273850"/>
            <a:ext cx="2512272" cy="430908"/>
            <a:chOff x="952500" y="701344"/>
            <a:chExt cx="3185801" cy="546432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9BD0D059-31C2-70F2-831D-800486DA703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52500" y="769620"/>
              <a:ext cx="1648970" cy="478156"/>
            </a:xfrm>
            <a:prstGeom prst="rect">
              <a:avLst/>
            </a:prstGeom>
          </p:spPr>
        </p:pic>
        <p:pic>
          <p:nvPicPr>
            <p:cNvPr id="19" name="Image 6" descr="preencoded.png">
              <a:extLst>
                <a:ext uri="{FF2B5EF4-FFF2-40B4-BE49-F238E27FC236}">
                  <a16:creationId xmlns:a16="http://schemas.microsoft.com/office/drawing/2014/main" id="{9D80FC7F-0B31-6072-2AFE-1A2019742AA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2853791" y="783909"/>
              <a:ext cx="1284510" cy="449578"/>
            </a:xfrm>
            <a:prstGeom prst="rect">
              <a:avLst/>
            </a:prstGeom>
          </p:spPr>
        </p:pic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932405E-5F1D-6630-4FA0-638F50113F0E}"/>
                </a:ext>
              </a:extLst>
            </p:cNvPr>
            <p:cNvCxnSpPr/>
            <p:nvPr/>
          </p:nvCxnSpPr>
          <p:spPr>
            <a:xfrm>
              <a:off x="2740530" y="701344"/>
              <a:ext cx="0" cy="54643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86739F7D-3EEC-F47C-E45E-ED0DF0433E4D}"/>
              </a:ext>
            </a:extLst>
          </p:cNvPr>
          <p:cNvSpPr/>
          <p:nvPr/>
        </p:nvSpPr>
        <p:spPr>
          <a:xfrm>
            <a:off x="791307" y="1171933"/>
            <a:ext cx="2289364" cy="45719"/>
          </a:xfrm>
          <a:prstGeom prst="rect">
            <a:avLst/>
          </a:prstGeom>
          <a:solidFill>
            <a:srgbClr val="E585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672658F4-361C-0472-C0BD-1CAC0B0CE5BF}"/>
              </a:ext>
            </a:extLst>
          </p:cNvPr>
          <p:cNvSpPr txBox="1"/>
          <p:nvPr/>
        </p:nvSpPr>
        <p:spPr>
          <a:xfrm>
            <a:off x="6195693" y="2971800"/>
            <a:ext cx="277977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8703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3145B09-70E1-8BB0-0153-442406CFAB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0DE3DC-7445-BCFC-39C4-2FCC7AE260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075" y="260350"/>
            <a:ext cx="3416300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3572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61990" y="3549665"/>
            <a:ext cx="6731184" cy="10349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949"/>
              </a:lnSpc>
            </a:pPr>
            <a:r>
              <a:rPr lang="en-US" sz="8249">
                <a:solidFill>
                  <a:srgbClr val="E58527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THANK</a:t>
            </a:r>
            <a:r>
              <a:rPr lang="en-US" sz="8249">
                <a:solidFill>
                  <a:srgbClr val="263B5E">
                    <a:alpha val="100000"/>
                  </a:srgbClr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 YOU</a:t>
            </a:r>
            <a:endParaRPr lang="en-US" sz="8249"/>
          </a:p>
        </p:txBody>
      </p:sp>
      <p:pic>
        <p:nvPicPr>
          <p:cNvPr id="4" name="Image 1" descr=" 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2064" y="5800103"/>
            <a:ext cx="2876628" cy="9524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3438619" y="6067168"/>
            <a:ext cx="57152" cy="57144"/>
          </a:xfrm>
          <a:prstGeom prst="ellipse">
            <a:avLst/>
          </a:prstGeom>
          <a:solidFill>
            <a:srgbClr val="000000">
              <a:alpha val="100000"/>
            </a:srgbClr>
          </a:solidFill>
          <a:ln/>
        </p:spPr>
        <p:txBody>
          <a:bodyPr/>
          <a:lstStyle/>
          <a:p>
            <a:endParaRPr lang="en-US" sz="1350"/>
          </a:p>
        </p:txBody>
      </p:sp>
      <p:pic>
        <p:nvPicPr>
          <p:cNvPr id="6" name="Image 2" descr="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3346" y="-1293851"/>
            <a:ext cx="2823970" cy="438491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1F58F68-889D-179B-37D1-3D62B29C381A}"/>
              </a:ext>
            </a:extLst>
          </p:cNvPr>
          <p:cNvSpPr txBox="1"/>
          <p:nvPr/>
        </p:nvSpPr>
        <p:spPr>
          <a:xfrm>
            <a:off x="561989" y="4353536"/>
            <a:ext cx="1073738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>
                <a:solidFill>
                  <a:srgbClr val="182C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 are a global player in next-generation digital solutions &amp; services that modernize, automate and transform enterprise applications. With over 19+ years of experience, we have been enabling our clients globally to steer their digital transformation strategy using Cloud, Data &amp; AI. We build &amp; develop smart &amp; sustainable solutions to help our customers transform their conventional processes to match the next-generation technological trend. </a:t>
            </a:r>
          </a:p>
          <a:p>
            <a:endParaRPr lang="en-US" sz="1200">
              <a:solidFill>
                <a:srgbClr val="182C6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200">
                <a:solidFill>
                  <a:srgbClr val="182C6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 have a strong presence in the US, Europe, and Middle East, where we serve multiple ultra-large customers as well as SMBs from various sectors such as Public Sector, CPG, Retail, Oil &amp; Gas, Energy, Manufacturing, BFSI, Healthcare, etc. </a:t>
            </a:r>
            <a:endParaRPr lang="en-US" sz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6B9460-E556-C7FE-116D-09FD96B922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989" y="648605"/>
            <a:ext cx="3206040" cy="839361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763CAF1A-F647-B470-0027-7BB29CA0EC95}"/>
              </a:ext>
            </a:extLst>
          </p:cNvPr>
          <p:cNvSpPr txBox="1"/>
          <p:nvPr/>
        </p:nvSpPr>
        <p:spPr>
          <a:xfrm>
            <a:off x="8189175" y="5763071"/>
            <a:ext cx="45211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54">
              <a:defRPr/>
            </a:pPr>
            <a:r>
              <a:rPr lang="en-IN" sz="1600">
                <a:ln w="38100">
                  <a:noFill/>
                </a:ln>
                <a:latin typeface="Montserrat" panose="00000500000000000000" pitchFamily="50" charset="0"/>
                <a:ea typeface="Roboto Black" panose="02000000000000000000" pitchFamily="2" charset="0"/>
              </a:rPr>
              <a:t>Contact: </a:t>
            </a:r>
            <a:r>
              <a:rPr lang="en-IN" sz="1600" u="sng">
                <a:ln w="38100">
                  <a:noFill/>
                </a:ln>
                <a:latin typeface="Montserrat" panose="00000500000000000000" pitchFamily="50" charset="0"/>
                <a:ea typeface="Roboto Black" panose="02000000000000000000" pitchFamily="2" charset="0"/>
              </a:rPr>
              <a:t>advisors</a:t>
            </a:r>
            <a:r>
              <a:rPr lang="en-IN" sz="1600">
                <a:ln w="38100">
                  <a:noFill/>
                </a:ln>
                <a:latin typeface="Montserrat" panose="00000500000000000000" pitchFamily="50" charset="0"/>
                <a:ea typeface="Roboto Black" panose="02000000000000000000" pitchFamily="2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@acuvate.com</a:t>
            </a:r>
            <a:r>
              <a:rPr lang="en-IN" sz="1600">
                <a:ln w="38100">
                  <a:noFill/>
                </a:ln>
                <a:latin typeface="Montserrat" panose="00000500000000000000" pitchFamily="50" charset="0"/>
                <a:ea typeface="Roboto Black" panose="02000000000000000000" pitchFamily="2" charset="0"/>
              </a:rPr>
              <a:t> 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7479F13-E6AA-88F0-E7E3-95DDE2625FBF}"/>
              </a:ext>
            </a:extLst>
          </p:cNvPr>
          <p:cNvGrpSpPr/>
          <p:nvPr/>
        </p:nvGrpSpPr>
        <p:grpSpPr>
          <a:xfrm>
            <a:off x="8281130" y="6175347"/>
            <a:ext cx="2133075" cy="367055"/>
            <a:chOff x="4464535" y="6266082"/>
            <a:chExt cx="2133075" cy="367055"/>
          </a:xfrm>
        </p:grpSpPr>
        <p:pic>
          <p:nvPicPr>
            <p:cNvPr id="34" name="Picture 19">
              <a:hlinkClick r:id="rId7"/>
              <a:extLst>
                <a:ext uri="{FF2B5EF4-FFF2-40B4-BE49-F238E27FC236}">
                  <a16:creationId xmlns:a16="http://schemas.microsoft.com/office/drawing/2014/main" id="{47B64401-9E1F-2572-A9C0-899B8EFD6D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4535" y="6274503"/>
              <a:ext cx="351319" cy="3513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18">
              <a:hlinkClick r:id="rId9"/>
              <a:extLst>
                <a:ext uri="{FF2B5EF4-FFF2-40B4-BE49-F238E27FC236}">
                  <a16:creationId xmlns:a16="http://schemas.microsoft.com/office/drawing/2014/main" id="{091579F7-5D3E-2C44-BBC6-FC7E0D0CCA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6291" y="6281818"/>
              <a:ext cx="351319" cy="3513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17">
              <a:hlinkClick r:id="rId11"/>
              <a:extLst>
                <a:ext uri="{FF2B5EF4-FFF2-40B4-BE49-F238E27FC236}">
                  <a16:creationId xmlns:a16="http://schemas.microsoft.com/office/drawing/2014/main" id="{6EB7D78B-A8B4-3FC5-4385-38C91CCC15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09506" y="6280576"/>
              <a:ext cx="351319" cy="3513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16">
              <a:hlinkClick r:id="rId13"/>
              <a:extLst>
                <a:ext uri="{FF2B5EF4-FFF2-40B4-BE49-F238E27FC236}">
                  <a16:creationId xmlns:a16="http://schemas.microsoft.com/office/drawing/2014/main" id="{6F3F5054-8D19-C5C7-575C-CF0DADB22E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78" y="6274504"/>
              <a:ext cx="351319" cy="3513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Picture 15">
              <a:hlinkClick r:id="rId15"/>
              <a:extLst>
                <a:ext uri="{FF2B5EF4-FFF2-40B4-BE49-F238E27FC236}">
                  <a16:creationId xmlns:a16="http://schemas.microsoft.com/office/drawing/2014/main" id="{1D417673-7F77-19AF-1846-66A4B89669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6039" y="6266082"/>
              <a:ext cx="351319" cy="3513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00AA616B-D7DE-8859-7FE3-66ECFD98134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3" y="0"/>
            <a:ext cx="166688" cy="6858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8AE91B70-4BF5-596A-16F0-671AFB8B89AB}"/>
              </a:ext>
            </a:extLst>
          </p:cNvPr>
          <p:cNvGrpSpPr/>
          <p:nvPr/>
        </p:nvGrpSpPr>
        <p:grpSpPr>
          <a:xfrm>
            <a:off x="666977" y="2356906"/>
            <a:ext cx="2512272" cy="430908"/>
            <a:chOff x="952500" y="701344"/>
            <a:chExt cx="3185801" cy="546432"/>
          </a:xfrm>
        </p:grpSpPr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A9CB4E40-191E-C343-E8E7-1715121A80C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52500" y="769620"/>
              <a:ext cx="1648970" cy="478156"/>
            </a:xfrm>
            <a:prstGeom prst="rect">
              <a:avLst/>
            </a:prstGeom>
          </p:spPr>
        </p:pic>
        <p:pic>
          <p:nvPicPr>
            <p:cNvPr id="12" name="Image 6" descr="preencoded.png">
              <a:extLst>
                <a:ext uri="{FF2B5EF4-FFF2-40B4-BE49-F238E27FC236}">
                  <a16:creationId xmlns:a16="http://schemas.microsoft.com/office/drawing/2014/main" id="{DCF8BC49-856F-E308-8ADD-F5EAF53783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rcRect/>
            <a:stretch/>
          </p:blipFill>
          <p:spPr>
            <a:xfrm>
              <a:off x="2853791" y="783909"/>
              <a:ext cx="1284510" cy="449578"/>
            </a:xfrm>
            <a:prstGeom prst="rect">
              <a:avLst/>
            </a:prstGeom>
          </p:spPr>
        </p:pic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842F314-5D7C-7B9D-DE97-B24E39BA750E}"/>
                </a:ext>
              </a:extLst>
            </p:cNvPr>
            <p:cNvCxnSpPr/>
            <p:nvPr/>
          </p:nvCxnSpPr>
          <p:spPr>
            <a:xfrm>
              <a:off x="2740530" y="701344"/>
              <a:ext cx="0" cy="54643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4" name="Text 5">
            <a:extLst>
              <a:ext uri="{FF2B5EF4-FFF2-40B4-BE49-F238E27FC236}">
                <a16:creationId xmlns:a16="http://schemas.microsoft.com/office/drawing/2014/main" id="{C844DC3E-C2CE-2943-89C6-48FE63FBFB3B}"/>
              </a:ext>
            </a:extLst>
          </p:cNvPr>
          <p:cNvSpPr/>
          <p:nvPr/>
        </p:nvSpPr>
        <p:spPr>
          <a:xfrm>
            <a:off x="695419" y="209752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Presented by</a:t>
            </a:r>
            <a:endParaRPr lang="en-US" sz="1000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97CD38F1-2684-93A4-B6D1-C1C8745787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 rot="5400000">
            <a:off x="8621338" y="-77326"/>
            <a:ext cx="3493336" cy="36479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9a0c7552-3833-46c4-bbac-8bc7f960ee52}" enabled="0" method="" siteId="{9a0c7552-3833-46c4-bbac-8bc7f960ee5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37</Slides>
  <Notes>23</Notes>
  <HiddenSlides>2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revision>4</cp:revision>
  <dcterms:created xsi:type="dcterms:W3CDTF">2026-09-09T17:00:50Z</dcterms:created>
  <dcterms:modified xsi:type="dcterms:W3CDTF">2026-09-16T07:35:35Z</dcterms:modified>
</cp:coreProperties>
</file>