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8" r:id="rId2"/>
    <p:sldId id="2143188116" r:id="rId3"/>
    <p:sldId id="267" r:id="rId4"/>
    <p:sldId id="280" r:id="rId5"/>
    <p:sldId id="256" r:id="rId6"/>
    <p:sldId id="458" r:id="rId7"/>
    <p:sldId id="661" r:id="rId8"/>
    <p:sldId id="2147480747" r:id="rId9"/>
    <p:sldId id="2147480748" r:id="rId10"/>
    <p:sldId id="2147480740" r:id="rId11"/>
    <p:sldId id="2147480738" r:id="rId12"/>
    <p:sldId id="2147480746" r:id="rId13"/>
    <p:sldId id="2147480743" r:id="rId14"/>
    <p:sldId id="2147480741" r:id="rId15"/>
    <p:sldId id="2147480742" r:id="rId16"/>
    <p:sldId id="2147480744" r:id="rId17"/>
    <p:sldId id="263" r:id="rId18"/>
    <p:sldId id="264" r:id="rId19"/>
    <p:sldId id="265" r:id="rId20"/>
    <p:sldId id="261" r:id="rId21"/>
    <p:sldId id="262" r:id="rId22"/>
    <p:sldId id="2147480737"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6F995E-2960-DF4A-A7D7-05EF07C8107D}">
          <p14:sldIdLst>
            <p14:sldId id="268"/>
            <p14:sldId id="2143188116"/>
            <p14:sldId id="267"/>
            <p14:sldId id="280"/>
          </p14:sldIdLst>
        </p14:section>
        <p14:section name="Chris" id="{8E97C950-581A-4739-815F-5235B82E54CD}">
          <p14:sldIdLst>
            <p14:sldId id="256"/>
            <p14:sldId id="458"/>
            <p14:sldId id="661"/>
            <p14:sldId id="2147480747"/>
            <p14:sldId id="2147480748"/>
          </p14:sldIdLst>
        </p14:section>
        <p14:section name="Untitled Section" id="{1FADA393-A980-1E42-A410-ECC96E970CEA}">
          <p14:sldIdLst>
            <p14:sldId id="2147480740"/>
            <p14:sldId id="2147480738"/>
            <p14:sldId id="2147480746"/>
            <p14:sldId id="2147480743"/>
            <p14:sldId id="2147480741"/>
            <p14:sldId id="2147480742"/>
            <p14:sldId id="2147480744"/>
            <p14:sldId id="263"/>
            <p14:sldId id="264"/>
            <p14:sldId id="265"/>
            <p14:sldId id="261"/>
            <p14:sldId id="262"/>
            <p14:sldId id="2147480737"/>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C61"/>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007F2D-359E-9918-0A33-C831A1ACCF1C}" v="98" dt="2026-09-16T08:18:12.881"/>
    <p1510:client id="{7C0A16DE-1478-494E-8A91-928DFABE6B2E}" v="340" dt="2026-09-16T14:39:22.057"/>
    <p1510:client id="{87845B8B-0F41-49BD-8E73-9AFBF1CCEE45}" v="15" dt="2026-09-16T15:28:01.298"/>
    <p1510:client id="{92A1F119-9C98-22A1-E7C2-DADA6D9ED413}" v="513" dt="2026-09-16T14:16:59.801"/>
    <p1510:client id="{BA394FD6-1EF1-4803-83D4-496D5D24A711}" v="446" dt="2026-09-16T14:18:10.624"/>
    <p1510:client id="{C69B6462-9516-44A1-AAD5-B48929CDB4FD}" v="3" dt="2026-09-16T10:27:03.1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6F5EFD-BF22-AF4D-A77D-5488980B0644}"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7FD82-86A4-9640-8A01-8BB4C0321F57}" type="slidenum">
              <a:rPr lang="en-US" smtClean="0"/>
              <a:t>‹#›</a:t>
            </a:fld>
            <a:endParaRPr lang="en-US"/>
          </a:p>
        </p:txBody>
      </p:sp>
    </p:spTree>
    <p:extLst>
      <p:ext uri="{BB962C8B-B14F-4D97-AF65-F5344CB8AC3E}">
        <p14:creationId xmlns:p14="http://schemas.microsoft.com/office/powerpoint/2010/main" val="16288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QUESTION 1 - Architecture vs. Delivery
In large automation programs, what is the bigger obstacle: technical integration, or fragmented ownership?
ANSWER
In my experience, large automation programs rarely stall because the technology can't be integrated. They stall because ownership is fragmented.
You can solve an API problem. You can connect a legacy system. You can work through identity, security, and data issues. Those are engineering problems with engineering solutions. The harder problem is when a process crosses five departments, nobody owns the process end to end, and every group has a different set of priorities, policies, and success metrics.
That's where architecture and delivery have to come together. Before automating a process, I want to know: Who owns the outcome? Who can make decisions when the process crosses organizational boundaries? And what measurable business result are we trying to improve?
One of the mistakes organizations make is automating individual tasks without addressing the process around them. You end up with pockets of automation but not necessarily a better operating model.
So if I had to choose between technical integration and fragmented ownership, fragmented ownership is usually the bigger obstacle. The best automation programs create clear business ownership first and then use technology to redesign the process around the outcome.
THEME: Enterprise AI isn't primarily a technology transformation; it's an operating-model transformation enabled by technology.</a:t>
            </a:r>
          </a:p>
        </p:txBody>
      </p:sp>
      <p:sp>
        <p:nvSpPr>
          <p:cNvPr id="4" name="Slide Number Placeholder 3"/>
          <p:cNvSpPr>
            <a:spLocks noGrp="1"/>
          </p:cNvSpPr>
          <p:nvPr>
            <p:ph type="sldNum" sz="quarter" idx="5"/>
          </p:nvPr>
        </p:nvSpPr>
        <p:spPr/>
        <p:txBody>
          <a:bodyPr/>
          <a:lstStyle/>
          <a:p>
            <a:fld id="{9B567637-DAE9-4ADD-BF95-4D10D9659AD7}" type="slidenum">
              <a:t>5</a:t>
            </a:fld>
            <a:endParaRPr lang="en-US"/>
          </a:p>
        </p:txBody>
      </p:sp>
    </p:spTree>
    <p:extLst>
      <p:ext uri="{BB962C8B-B14F-4D97-AF65-F5344CB8AC3E}">
        <p14:creationId xmlns:p14="http://schemas.microsoft.com/office/powerpoint/2010/main" val="2501945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QUESTION 2 - Tackling Complexity and Red Tape
How should AI automation deal with organizational complexity and administrative red tape?
ANSWER
The goal of AI automation shouldn't be to digitize bureaucracy. It should be to remove it.
We've spent decades building systems around organizational structures: one application for finance, another for HR, another for IT, another for operations. Then we ask employees or customers to understand how all of those systems work together. That's backwards.
AI agents give us an opportunity to change that model. Instead of making a person navigate five systems, fill out three forms, understand which department owns something, and then follow up on the status, an agent can orchestrate that work across the systems on their behalf.
But there's an important architectural principle: the agent shouldn't become another system of record. It should be an orchestration layer over the systems and processes the organization already trusts.
That means using APIs, connectors, identity, business rules, and governed automation to let the agent find information, initiate workflows, collect approvals, update systems, and report the result back to the user.
Done correctly, the technology becomes less visible. The employee or customer expresses the outcome they need, and the automation handles the organizational complexity behind it.
That's the opportunity with AI: not adding another layer of software for people to manage, but creating an intelligent layer that hides complexity and eliminates unnecessary administrative work.
THEME: Enterprise AI isn't primarily a technology transformation; it's an operating-model transformation enabled by technology.</a:t>
            </a:r>
          </a:p>
        </p:txBody>
      </p:sp>
      <p:sp>
        <p:nvSpPr>
          <p:cNvPr id="4" name="Slide Number Placeholder 3"/>
          <p:cNvSpPr>
            <a:spLocks noGrp="1"/>
          </p:cNvSpPr>
          <p:nvPr>
            <p:ph type="sldNum" sz="quarter" idx="5"/>
          </p:nvPr>
        </p:nvSpPr>
        <p:spPr/>
        <p:txBody>
          <a:bodyPr/>
          <a:lstStyle/>
          <a:p>
            <a:fld id="{9B567637-DAE9-4ADD-BF95-4D10D9659AD7}" type="slidenum">
              <a:t>6</a:t>
            </a:fld>
            <a:endParaRPr lang="en-US"/>
          </a:p>
        </p:txBody>
      </p:sp>
    </p:spTree>
    <p:extLst>
      <p:ext uri="{BB962C8B-B14F-4D97-AF65-F5344CB8AC3E}">
        <p14:creationId xmlns:p14="http://schemas.microsoft.com/office/powerpoint/2010/main" val="414604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QUESTION 3 - Making Existing Investments Work
For organizations that already have significant investments in Microsoft 365, Azure, databases, and enterprise applications, where should they start?
ANSWER
I would start with a simple question: What capabilities do we already own?
Most enterprises don't have a technology shortage. They have an integration and utilization problem.
They already have identity in Entra ID, collaboration and content in Microsoft 365, data in SQL, Dataverse and legacy systems, APIs in Azure, workflows in Power Automate, analytics in Power BI or Fabric, and increasingly an agent and orchestration layer through Copilot Studio and the broader Microsoft AI platform.
The opportunity is to connect those assets rather than introducing another isolated automation platform.
An agent doesn't need all of the enterprise's data copied into a new system. It needs governed access to the right data and the ability to take the right actions. That can mean retrieving knowledge from SharePoint, querying a business system, calling an API, triggering an existing Power Automate workflow, interacting with a legacy application, or handing a task to another specialized agent.
I think that's where agentic automation becomes especially powerful. It turns the existing technology estate into a set of capabilities that agents can reason over and orchestrate.
So I wouldn't begin with, "What new AI product should we buy?" I'd begin with, "What are the highest-friction processes in the organization, what capabilities do we already have to solve them, and what's missing?"
That shifts the conversation from buying another platform to extracting more value from investments the organization has already made.
THEME: Enterprise AI isn't primarily a technology transformation; it's an operating-model transformation enabled by technology.</a:t>
            </a:r>
          </a:p>
        </p:txBody>
      </p:sp>
      <p:sp>
        <p:nvSpPr>
          <p:cNvPr id="4" name="Slide Number Placeholder 3"/>
          <p:cNvSpPr>
            <a:spLocks noGrp="1"/>
          </p:cNvSpPr>
          <p:nvPr>
            <p:ph type="sldNum" sz="quarter" idx="5"/>
          </p:nvPr>
        </p:nvSpPr>
        <p:spPr/>
        <p:txBody>
          <a:bodyPr/>
          <a:lstStyle/>
          <a:p>
            <a:fld id="{9B567637-DAE9-4ADD-BF95-4D10D9659AD7}" type="slidenum">
              <a:t>7</a:t>
            </a:fld>
            <a:endParaRPr lang="en-US"/>
          </a:p>
        </p:txBody>
      </p:sp>
    </p:spTree>
    <p:extLst>
      <p:ext uri="{BB962C8B-B14F-4D97-AF65-F5344CB8AC3E}">
        <p14:creationId xmlns:p14="http://schemas.microsoft.com/office/powerpoint/2010/main" val="2863473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3746E-C1B7-83C1-6F50-F0D820B8EC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699DC-FC1B-5A27-C0A0-CA9A320757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643A79-7C21-7FDA-DFDB-798C10BC9A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A68084-B12F-EB5E-E03C-92F1F75D30AC}"/>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4170551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45847-3123-F8B8-E4CF-90DA36F87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F9AF2-0A22-124D-525A-2256169D26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DAC90-B6DE-7DFA-036D-02516D6B9B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B6C4FE-1C5B-4480-0240-9044E628A8AD}"/>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187715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7B95-37F4-57ED-2BEA-AD9AB446B8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5B00B3-A742-D33D-E807-8EEC56C992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B7B9B8-84D4-A127-D479-B66A88E77AD0}"/>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5" name="Footer Placeholder 4">
            <a:extLst>
              <a:ext uri="{FF2B5EF4-FFF2-40B4-BE49-F238E27FC236}">
                <a16:creationId xmlns:a16="http://schemas.microsoft.com/office/drawing/2014/main" id="{9C0A02C0-38E0-D4F4-9EC7-53B5EE68C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ED9143-ADB9-18E6-881C-74EB2CE1640D}"/>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391820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292A5-1360-E75B-BF22-5703D16500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484353-A479-1E9F-8470-3F61C511E2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E93AFD-2302-BF92-6FB1-9F05CE215368}"/>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5" name="Footer Placeholder 4">
            <a:extLst>
              <a:ext uri="{FF2B5EF4-FFF2-40B4-BE49-F238E27FC236}">
                <a16:creationId xmlns:a16="http://schemas.microsoft.com/office/drawing/2014/main" id="{AFAB979A-0504-46A8-21B3-768B8E7B0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96311C-3AC2-3CE7-F15C-BBED0D1C75BC}"/>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3988994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FC6F-3F76-D2B5-7AA2-5602361E76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FDBA65-BC48-C553-B5E3-990FF831FC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17D31D-C529-D9E3-D10A-1A8B4D4479F5}"/>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5" name="Footer Placeholder 4">
            <a:extLst>
              <a:ext uri="{FF2B5EF4-FFF2-40B4-BE49-F238E27FC236}">
                <a16:creationId xmlns:a16="http://schemas.microsoft.com/office/drawing/2014/main" id="{C85DB22A-F587-EA3B-F862-9DDE3EB20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A8451-34BE-C21B-45B5-0844E17CD5E0}"/>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841578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50E7E-822D-B83E-2674-0C5A456D3E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6AEF77-E81E-AA3F-F578-AE5C35D6A8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310332-832B-F314-D906-DC787B9E0F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4054F9-DD48-8BBF-83DE-6F9E7B92AC80}"/>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6" name="Footer Placeholder 5">
            <a:extLst>
              <a:ext uri="{FF2B5EF4-FFF2-40B4-BE49-F238E27FC236}">
                <a16:creationId xmlns:a16="http://schemas.microsoft.com/office/drawing/2014/main" id="{2067EEC6-1F47-0F70-9A18-FC4F0620AD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8749D-9CBA-E146-1379-207CFB99A5FA}"/>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894295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A9C2-6654-50F0-01C4-9FCA018F38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634724-2C4A-BC6F-0E0F-1CCD79C4D4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3C1335-5B3B-8E8C-0F20-C36D03F7DE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F997AC-C3A5-C8A0-55C9-4EB397B67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0F64F1-E6E3-C4DF-EA96-EEAA533C73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2F5617-D7E8-7BF7-106F-71429B2CA7F6}"/>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8" name="Footer Placeholder 7">
            <a:extLst>
              <a:ext uri="{FF2B5EF4-FFF2-40B4-BE49-F238E27FC236}">
                <a16:creationId xmlns:a16="http://schemas.microsoft.com/office/drawing/2014/main" id="{47EA93BB-9E90-CB7F-474F-1C09F390B6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98B547-0E4A-BD0A-A3B6-5435E93FC223}"/>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3119574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6A18F-0773-3F59-F023-5322BEAF36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0E338D-41FD-2673-36EC-2AB7D3B76464}"/>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4" name="Footer Placeholder 3">
            <a:extLst>
              <a:ext uri="{FF2B5EF4-FFF2-40B4-BE49-F238E27FC236}">
                <a16:creationId xmlns:a16="http://schemas.microsoft.com/office/drawing/2014/main" id="{0BE6B2C9-F3FC-75A2-F76D-80CBFD7FBA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67B540-CDBA-EB70-45B7-27E6D3AB901D}"/>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276675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F2F562-8BAE-F808-117F-53750BEDFBBB}"/>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3" name="Footer Placeholder 2">
            <a:extLst>
              <a:ext uri="{FF2B5EF4-FFF2-40B4-BE49-F238E27FC236}">
                <a16:creationId xmlns:a16="http://schemas.microsoft.com/office/drawing/2014/main" id="{AEB47FFA-CF3A-F818-03CA-E00DE4BBB2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2F389E-9F93-3281-7C56-E5BA78F12992}"/>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1728563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9ED1-690B-FF61-644D-4DB4999559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E0CF22-D1B0-7613-6BB7-AEE0DC9A2C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AFDC85-1123-324B-59B4-6449725E8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90BAB-EE46-448C-16A6-67DDD202DE19}"/>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6" name="Footer Placeholder 5">
            <a:extLst>
              <a:ext uri="{FF2B5EF4-FFF2-40B4-BE49-F238E27FC236}">
                <a16:creationId xmlns:a16="http://schemas.microsoft.com/office/drawing/2014/main" id="{7E985DC6-D0C5-1631-9F70-E3CF15337F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058637-BF33-F18A-7BE1-BF757C0AFB88}"/>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3564040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19014-0EBC-0EA9-3204-8F6D0E5DEC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7F03EE-E148-DC2D-0BE3-111B1B1508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191DF1-9FB6-85E4-CB7D-AC076CD56B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B546D8-FDAD-0BE9-27F3-36E2CEE146FD}"/>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6" name="Footer Placeholder 5">
            <a:extLst>
              <a:ext uri="{FF2B5EF4-FFF2-40B4-BE49-F238E27FC236}">
                <a16:creationId xmlns:a16="http://schemas.microsoft.com/office/drawing/2014/main" id="{A4888C99-7504-0D9F-0BA4-526AC839AA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F22A41-3957-CD44-FBF9-54050131F685}"/>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83574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FCAEF-737F-A396-9C06-81DA7A68C6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7A1890-4FE2-C1C9-572D-FD65709D13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F2D8B2-318D-6DB4-23DE-9F71728C7895}"/>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5" name="Footer Placeholder 4">
            <a:extLst>
              <a:ext uri="{FF2B5EF4-FFF2-40B4-BE49-F238E27FC236}">
                <a16:creationId xmlns:a16="http://schemas.microsoft.com/office/drawing/2014/main" id="{9F1EE8AC-BAC1-25D9-D087-A649D3BDC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A213D-3290-98F6-8386-4AC38EE469E8}"/>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1882748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8C59F5-79BC-A578-5AFB-4AF462C694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A98C4E-262C-CB15-6D12-2EB8FD3D5D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B7C766-7A2F-7EDB-2AFA-B554442D6BC5}"/>
              </a:ext>
            </a:extLst>
          </p:cNvPr>
          <p:cNvSpPr>
            <a:spLocks noGrp="1"/>
          </p:cNvSpPr>
          <p:nvPr>
            <p:ph type="dt" sz="half" idx="10"/>
          </p:nvPr>
        </p:nvSpPr>
        <p:spPr/>
        <p:txBody>
          <a:bodyPr/>
          <a:lstStyle/>
          <a:p>
            <a:fld id="{77BCE9F6-8E69-448E-8F15-72E9277B4522}" type="datetimeFigureOut">
              <a:rPr lang="en-US" smtClean="0"/>
              <a:t>9/17/2026</a:t>
            </a:fld>
            <a:endParaRPr lang="en-US"/>
          </a:p>
        </p:txBody>
      </p:sp>
      <p:sp>
        <p:nvSpPr>
          <p:cNvPr id="5" name="Footer Placeholder 4">
            <a:extLst>
              <a:ext uri="{FF2B5EF4-FFF2-40B4-BE49-F238E27FC236}">
                <a16:creationId xmlns:a16="http://schemas.microsoft.com/office/drawing/2014/main" id="{5AE38CEE-0B49-13B6-C226-C9610CDDE4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849C03-A4EB-B7FC-03B7-B7AA259A2540}"/>
              </a:ext>
            </a:extLst>
          </p:cNvPr>
          <p:cNvSpPr>
            <a:spLocks noGrp="1"/>
          </p:cNvSpPr>
          <p:nvPr>
            <p:ph type="sldNum" sz="quarter" idx="12"/>
          </p:nvPr>
        </p:nvSpPr>
        <p:spPr/>
        <p:txBody>
          <a:bodyPr/>
          <a:lstStyle/>
          <a:p>
            <a:fld id="{BA18D403-554F-4289-94D7-6E345E9701BA}" type="slidenum">
              <a:rPr lang="en-US" smtClean="0"/>
              <a:t>‹#›</a:t>
            </a:fld>
            <a:endParaRPr lang="en-US"/>
          </a:p>
        </p:txBody>
      </p:sp>
    </p:spTree>
    <p:extLst>
      <p:ext uri="{BB962C8B-B14F-4D97-AF65-F5344CB8AC3E}">
        <p14:creationId xmlns:p14="http://schemas.microsoft.com/office/powerpoint/2010/main" val="1824550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617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1629097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6CEE69-B6CC-FD4F-D612-30F97BDE5D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EA228-840C-5E51-D3B0-2CCBF6BDC0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B72A3F-018A-137F-8580-25FA976FC7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BCE9F6-8E69-448E-8F15-72E9277B4522}" type="datetimeFigureOut">
              <a:rPr lang="en-US" smtClean="0"/>
              <a:t>9/17/2026</a:t>
            </a:fld>
            <a:endParaRPr lang="en-US"/>
          </a:p>
        </p:txBody>
      </p:sp>
      <p:sp>
        <p:nvSpPr>
          <p:cNvPr id="5" name="Footer Placeholder 4">
            <a:extLst>
              <a:ext uri="{FF2B5EF4-FFF2-40B4-BE49-F238E27FC236}">
                <a16:creationId xmlns:a16="http://schemas.microsoft.com/office/drawing/2014/main" id="{CBA88D3A-7354-89AF-D36A-FF15CD305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781143F-FEF8-19A4-CE09-523C869683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18D403-554F-4289-94D7-6E345E9701BA}" type="slidenum">
              <a:rPr lang="en-US" smtClean="0"/>
              <a:t>‹#›</a:t>
            </a:fld>
            <a:endParaRPr lang="en-US"/>
          </a:p>
        </p:txBody>
      </p:sp>
    </p:spTree>
    <p:extLst>
      <p:ext uri="{BB962C8B-B14F-4D97-AF65-F5344CB8AC3E}">
        <p14:creationId xmlns:p14="http://schemas.microsoft.com/office/powerpoint/2010/main" val="1100202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7.jpeg"/><Relationship Id="rId11" Type="http://schemas.openxmlformats.org/officeDocument/2006/relationships/image" Target="../media/image14.png"/><Relationship Id="rId5" Type="http://schemas.openxmlformats.org/officeDocument/2006/relationships/image" Target="../media/image6.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9.png"/><Relationship Id="rId9" Type="http://schemas.openxmlformats.org/officeDocument/2006/relationships/image" Target="../media/image12.pn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www.facebook.com/AcuvateSoftware" TargetMode="External"/><Relationship Id="rId18" Type="http://schemas.openxmlformats.org/officeDocument/2006/relationships/image" Target="../media/image9.png"/><Relationship Id="rId3" Type="http://schemas.openxmlformats.org/officeDocument/2006/relationships/image" Target="../media/image26.svg"/><Relationship Id="rId7" Type="http://schemas.openxmlformats.org/officeDocument/2006/relationships/hyperlink" Target="https://www.linkedin.com/company/acuvate/" TargetMode="External"/><Relationship Id="rId12" Type="http://schemas.openxmlformats.org/officeDocument/2006/relationships/image" Target="../media/image30.png"/><Relationship Id="rId17" Type="http://schemas.openxmlformats.org/officeDocument/2006/relationships/image" Target="../media/image4.png"/><Relationship Id="rId2" Type="http://schemas.openxmlformats.org/officeDocument/2006/relationships/notesSlide" Target="../notesSlides/notesSlide6.xml"/><Relationship Id="rId16" Type="http://schemas.openxmlformats.org/officeDocument/2006/relationships/image" Target="../media/image32.png"/><Relationship Id="rId20" Type="http://schemas.openxmlformats.org/officeDocument/2006/relationships/image" Target="../media/image7.jpeg"/><Relationship Id="rId1" Type="http://schemas.openxmlformats.org/officeDocument/2006/relationships/slideLayout" Target="../slideLayouts/slideLayout12.xml"/><Relationship Id="rId6" Type="http://schemas.openxmlformats.org/officeDocument/2006/relationships/hyperlink" Target="mailto:info@acuvate.com" TargetMode="External"/><Relationship Id="rId11" Type="http://schemas.openxmlformats.org/officeDocument/2006/relationships/hyperlink" Target="https://twitter.com/Acuvate" TargetMode="External"/><Relationship Id="rId5" Type="http://schemas.openxmlformats.org/officeDocument/2006/relationships/image" Target="../media/image1.png"/><Relationship Id="rId15" Type="http://schemas.openxmlformats.org/officeDocument/2006/relationships/hyperlink" Target="https://www.instagram.com/acuvate/" TargetMode="External"/><Relationship Id="rId10" Type="http://schemas.openxmlformats.org/officeDocument/2006/relationships/image" Target="../media/image29.png"/><Relationship Id="rId19" Type="http://schemas.openxmlformats.org/officeDocument/2006/relationships/image" Target="../media/image6.png"/><Relationship Id="rId4" Type="http://schemas.openxmlformats.org/officeDocument/2006/relationships/image" Target="../media/image27.png"/><Relationship Id="rId9" Type="http://schemas.openxmlformats.org/officeDocument/2006/relationships/hyperlink" Target="https://www.youtube.com/channel/UC0QDnJZk5eUuJeA2hqDwIjQ" TargetMode="External"/><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7.jpe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6.png"/><Relationship Id="rId2" Type="http://schemas.openxmlformats.org/officeDocument/2006/relationships/notesSlide" Target="../notesSlides/notesSlide7.xml"/><Relationship Id="rId16"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4.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microsoft.com/en-us/agents/adoption-maturity-model/?utm_source=chatgpt.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microsoft.com/en/customers/story/25425-nxp-semiconductors-power-apps?utm_source=chatgpt.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learn.microsoft.com/en-us/agents/adoption-patterns/choose-pattern?utm_source=chatgpt.com" TargetMode="External"/><Relationship Id="rId2" Type="http://schemas.openxmlformats.org/officeDocument/2006/relationships/hyperlink" Target="https://learn.microsoft.com/en-us/agents/adoption-maturity-model/?utm_source=chatgpt.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learn.microsoft.com/en-us/agents/adoption-patterns/choose-pattern?utm_source=chatgpt.com" TargetMode="External"/><Relationship Id="rId7" Type="http://schemas.openxmlformats.org/officeDocument/2006/relationships/image" Target="../media/image7.jpeg"/><Relationship Id="rId2" Type="http://schemas.openxmlformats.org/officeDocument/2006/relationships/hyperlink" Target="https://learn.microsoft.com/en-us/agents/adoption-maturity-model/?utm_source=chatgpt.com"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hyperlink" Target="https://www.microsoft.com/en/customers/story/25425-nxp-semiconductors-power-apps?utm_source=chatgpt.com" TargetMode="External"/><Relationship Id="rId7" Type="http://schemas.openxmlformats.org/officeDocument/2006/relationships/image" Target="../media/image7.jpeg"/><Relationship Id="rId2" Type="http://schemas.openxmlformats.org/officeDocument/2006/relationships/hyperlink" Target="https://www.clicktime.com/case-studies/nxp-semiconductors-financial-control-system?utm_source=chatgpt.com&#8203;"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hyperlink" Target="https://www.facebook.com/AcuvateSoftware" TargetMode="External"/><Relationship Id="rId18" Type="http://schemas.openxmlformats.org/officeDocument/2006/relationships/image" Target="../media/image9.png"/><Relationship Id="rId3" Type="http://schemas.openxmlformats.org/officeDocument/2006/relationships/image" Target="../media/image26.svg"/><Relationship Id="rId7" Type="http://schemas.openxmlformats.org/officeDocument/2006/relationships/hyperlink" Target="https://www.linkedin.com/company/acuvate/" TargetMode="External"/><Relationship Id="rId12" Type="http://schemas.openxmlformats.org/officeDocument/2006/relationships/image" Target="../media/image30.png"/><Relationship Id="rId17" Type="http://schemas.openxmlformats.org/officeDocument/2006/relationships/image" Target="../media/image4.png"/><Relationship Id="rId2" Type="http://schemas.openxmlformats.org/officeDocument/2006/relationships/notesSlide" Target="../notesSlides/notesSlide8.xml"/><Relationship Id="rId16" Type="http://schemas.openxmlformats.org/officeDocument/2006/relationships/image" Target="../media/image32.png"/><Relationship Id="rId1" Type="http://schemas.openxmlformats.org/officeDocument/2006/relationships/slideLayout" Target="../slideLayouts/slideLayout12.xml"/><Relationship Id="rId6" Type="http://schemas.openxmlformats.org/officeDocument/2006/relationships/hyperlink" Target="mailto:info@acuvate.com" TargetMode="External"/><Relationship Id="rId11" Type="http://schemas.openxmlformats.org/officeDocument/2006/relationships/hyperlink" Target="https://twitter.com/Acuvate" TargetMode="External"/><Relationship Id="rId5" Type="http://schemas.openxmlformats.org/officeDocument/2006/relationships/image" Target="../media/image1.png"/><Relationship Id="rId15" Type="http://schemas.openxmlformats.org/officeDocument/2006/relationships/hyperlink" Target="https://www.instagram.com/acuvate/" TargetMode="External"/><Relationship Id="rId10" Type="http://schemas.openxmlformats.org/officeDocument/2006/relationships/image" Target="../media/image29.png"/><Relationship Id="rId19" Type="http://schemas.openxmlformats.org/officeDocument/2006/relationships/image" Target="../media/image6.png"/><Relationship Id="rId4" Type="http://schemas.openxmlformats.org/officeDocument/2006/relationships/image" Target="../media/image27.png"/><Relationship Id="rId9" Type="http://schemas.openxmlformats.org/officeDocument/2006/relationships/hyperlink" Target="https://www.youtube.com/channel/UC0QDnJZk5eUuJeA2hqDwIjQ" TargetMode="External"/><Relationship Id="rId1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9FD"/>
          </a:solidFill>
          <a:ln/>
        </p:spPr>
        <p:txBody>
          <a:bodyPr/>
          <a:lstStyle/>
          <a:p>
            <a:endParaRPr lang="en-US"/>
          </a:p>
        </p:txBody>
      </p:sp>
      <p:sp>
        <p:nvSpPr>
          <p:cNvPr id="3" name="Shape 1"/>
          <p:cNvSpPr/>
          <p:nvPr/>
        </p:nvSpPr>
        <p:spPr>
          <a:xfrm>
            <a:off x="518007" y="457200"/>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104163" y="2126353"/>
            <a:ext cx="3657600" cy="274320"/>
          </a:xfrm>
          <a:prstGeom prst="rect">
            <a:avLst/>
          </a:prstGeom>
          <a:noFill/>
          <a:ln/>
        </p:spPr>
        <p:txBody>
          <a:bodyPr wrap="square" lIns="0" tIns="0" rIns="0" bIns="0" rtlCol="0" anchor="ctr"/>
          <a:lstStyle/>
          <a:p>
            <a:pPr marL="0" indent="0">
              <a:buNone/>
            </a:pPr>
            <a:r>
              <a:rPr lang="en-US" sz="1300" b="1" kern="0" spc="120">
                <a:solidFill>
                  <a:srgbClr val="F47B20"/>
                </a:solidFill>
                <a:latin typeface="Open Sans" panose="020B0606030504020204" pitchFamily="34" charset="0"/>
                <a:ea typeface="Open Sans" panose="020B0606030504020204" pitchFamily="34" charset="0"/>
                <a:cs typeface="Open Sans" panose="020B0606030504020204" pitchFamily="34" charset="0"/>
              </a:rPr>
              <a:t>INDUSTRY TRACK SESSION</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p:cNvSpPr/>
          <p:nvPr/>
        </p:nvSpPr>
        <p:spPr>
          <a:xfrm>
            <a:off x="1042709" y="2539544"/>
            <a:ext cx="10185486" cy="553271"/>
          </a:xfrm>
          <a:prstGeom prst="rect">
            <a:avLst/>
          </a:prstGeom>
          <a:noFill/>
          <a:ln/>
        </p:spPr>
        <p:txBody>
          <a:bodyPr wrap="square" lIns="0" tIns="0" rIns="0" bIns="0" rtlCol="0" anchor="t"/>
          <a:lstStyle/>
          <a:p>
            <a:pPr defTabSz="1219170">
              <a:defRPr/>
            </a:pPr>
            <a:r>
              <a:rPr lang="en-IN" sz="4000" b="1" i="1">
                <a:solidFill>
                  <a:srgbClr val="002060"/>
                </a:solidFill>
                <a:latin typeface="Montserrat" pitchFamily="2" charset="0"/>
                <a:ea typeface="Open Sans" panose="020B0606030504020204" pitchFamily="34" charset="0"/>
                <a:cs typeface="Open Sans" panose="020B0606030504020204" pitchFamily="34" charset="0"/>
              </a:rPr>
              <a:t>Executive Roundtable</a:t>
            </a:r>
            <a:endParaRPr lang="en-US" sz="4000" b="1" i="1">
              <a:solidFill>
                <a:srgbClr val="002060"/>
              </a:solidFill>
              <a:latin typeface="Montserrat" pitchFamily="2" charset="0"/>
              <a:ea typeface="Open Sans" panose="020B0606030504020204" pitchFamily="34" charset="0"/>
              <a:cs typeface="Open Sans" panose="020B0606030504020204" pitchFamily="34" charset="0"/>
            </a:endParaRPr>
          </a:p>
        </p:txBody>
      </p:sp>
      <p:sp>
        <p:nvSpPr>
          <p:cNvPr id="20" name="Shape 18"/>
          <p:cNvSpPr/>
          <p:nvPr/>
        </p:nvSpPr>
        <p:spPr>
          <a:xfrm>
            <a:off x="1005840" y="5074920"/>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029200"/>
            <a:ext cx="100584" cy="100584"/>
          </a:xfrm>
          <a:prstGeom prst="ellipse">
            <a:avLst/>
          </a:prstGeom>
          <a:solidFill>
            <a:srgbClr val="1B2A5B"/>
          </a:solidFill>
          <a:ln/>
        </p:spPr>
        <p:txBody>
          <a:bodyPr/>
          <a:lstStyle/>
          <a:p>
            <a:endParaRPr lang="en-US"/>
          </a:p>
        </p:txBody>
      </p:sp>
      <p:sp>
        <p:nvSpPr>
          <p:cNvPr id="22" name="Text 20"/>
          <p:cNvSpPr/>
          <p:nvPr/>
        </p:nvSpPr>
        <p:spPr>
          <a:xfrm>
            <a:off x="1024129" y="5319779"/>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16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927845"/>
            <a:ext cx="3206040" cy="839361"/>
          </a:xfrm>
          <a:prstGeom prst="rect">
            <a:avLst/>
          </a:prstGeom>
        </p:spPr>
      </p:pic>
      <p:grpSp>
        <p:nvGrpSpPr>
          <p:cNvPr id="5" name="Group 4">
            <a:extLst>
              <a:ext uri="{FF2B5EF4-FFF2-40B4-BE49-F238E27FC236}">
                <a16:creationId xmlns:a16="http://schemas.microsoft.com/office/drawing/2014/main" id="{AC71FA90-1281-57FC-D5CE-EF627AD36B37}"/>
              </a:ext>
            </a:extLst>
          </p:cNvPr>
          <p:cNvGrpSpPr/>
          <p:nvPr/>
        </p:nvGrpSpPr>
        <p:grpSpPr>
          <a:xfrm>
            <a:off x="1011838" y="3943597"/>
            <a:ext cx="5298109" cy="722783"/>
            <a:chOff x="1011838" y="4027883"/>
            <a:chExt cx="5298109" cy="722783"/>
          </a:xfrm>
        </p:grpSpPr>
        <p:sp>
          <p:nvSpPr>
            <p:cNvPr id="7" name="Text 5"/>
            <p:cNvSpPr/>
            <p:nvPr/>
          </p:nvSpPr>
          <p:spPr>
            <a:xfrm>
              <a:off x="1011838" y="4027883"/>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a:ea typeface="Calibri"/>
                  <a:cs typeface="Calibri"/>
                </a:rPr>
                <a:t>Presented by</a:t>
              </a:r>
              <a:endParaRPr lang="en-US" sz="1000">
                <a:latin typeface="Calibri"/>
                <a:ea typeface="Calibri"/>
                <a:cs typeface="Calibri"/>
              </a:endParaRPr>
            </a:p>
          </p:txBody>
        </p:sp>
        <p:pic>
          <p:nvPicPr>
            <p:cNvPr id="32" name="Graphic 31">
              <a:extLst>
                <a:ext uri="{FF2B5EF4-FFF2-40B4-BE49-F238E27FC236}">
                  <a16:creationId xmlns:a16="http://schemas.microsoft.com/office/drawing/2014/main" id="{232791D5-81B0-4FB9-5B1C-71A5490CB2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129" y="4364362"/>
              <a:ext cx="1332209" cy="386304"/>
            </a:xfrm>
            <a:prstGeom prst="rect">
              <a:avLst/>
            </a:prstGeom>
          </p:spPr>
        </p:pic>
        <p:pic>
          <p:nvPicPr>
            <p:cNvPr id="34" name="Graphic 33">
              <a:extLst>
                <a:ext uri="{FF2B5EF4-FFF2-40B4-BE49-F238E27FC236}">
                  <a16:creationId xmlns:a16="http://schemas.microsoft.com/office/drawing/2014/main" id="{35FD2CC2-9438-8575-BE13-F718C06D09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04575" y="4364362"/>
              <a:ext cx="1639202" cy="349561"/>
            </a:xfrm>
            <a:prstGeom prst="rect">
              <a:avLst/>
            </a:prstGeom>
          </p:spPr>
        </p:pic>
        <p:cxnSp>
          <p:nvCxnSpPr>
            <p:cNvPr id="40" name="Straight Connector 39">
              <a:extLst>
                <a:ext uri="{FF2B5EF4-FFF2-40B4-BE49-F238E27FC236}">
                  <a16:creationId xmlns:a16="http://schemas.microsoft.com/office/drawing/2014/main" id="{A3D301CB-C8BC-8459-86B8-05AA13479011}"/>
                </a:ext>
              </a:extLst>
            </p:cNvPr>
            <p:cNvCxnSpPr/>
            <p:nvPr/>
          </p:nvCxnSpPr>
          <p:spPr>
            <a:xfrm>
              <a:off x="2523393" y="4346778"/>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74C2E-F854-5D7A-F71B-DD72FFDAAB20}"/>
                </a:ext>
              </a:extLst>
            </p:cNvPr>
            <p:cNvCxnSpPr/>
            <p:nvPr/>
          </p:nvCxnSpPr>
          <p:spPr>
            <a:xfrm>
              <a:off x="4495801" y="4337265"/>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10F0B4-1401-38CB-37AA-0D6F4447DAAB}"/>
                </a:ext>
              </a:extLst>
            </p:cNvPr>
            <p:cNvCxnSpPr/>
            <p:nvPr/>
          </p:nvCxnSpPr>
          <p:spPr>
            <a:xfrm>
              <a:off x="6309947" y="4327619"/>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3" name="Text 20">
            <a:extLst>
              <a:ext uri="{FF2B5EF4-FFF2-40B4-BE49-F238E27FC236}">
                <a16:creationId xmlns:a16="http://schemas.microsoft.com/office/drawing/2014/main" id="{F48FD8A2-56B1-206A-4310-F79CEE5528F8}"/>
              </a:ext>
            </a:extLst>
          </p:cNvPr>
          <p:cNvSpPr/>
          <p:nvPr/>
        </p:nvSpPr>
        <p:spPr>
          <a:xfrm>
            <a:off x="4362066" y="4845448"/>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17:00–17:45 CEST  |  11:00–11:45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042710" y="3271838"/>
            <a:ext cx="9956913" cy="546706"/>
          </a:xfrm>
          <a:prstGeom prst="rect">
            <a:avLst/>
          </a:prstGeom>
          <a:noFill/>
          <a:ln/>
        </p:spPr>
        <p:txBody>
          <a:bodyPr wrap="square" lIns="0" tIns="0" rIns="0" bIns="0" rtlCol="0" anchor="t"/>
          <a:lstStyle/>
          <a:p>
            <a:pPr defTabSz="1219170">
              <a:defRPr/>
            </a:pPr>
            <a:r>
              <a:rPr lang="en-IN" sz="2400">
                <a:latin typeface="Open Sans" panose="020B0606030504020204" pitchFamily="34" charset="0"/>
                <a:ea typeface="Open Sans" panose="020B0606030504020204" pitchFamily="34" charset="0"/>
                <a:cs typeface="Open Sans" panose="020B0606030504020204" pitchFamily="34" charset="0"/>
              </a:rPr>
              <a:t>Scaling Enterprise AI: Customer Perspectives &amp; Lessons Learned</a:t>
            </a:r>
            <a:endParaRPr lang="en-US" sz="2400" i="1">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A56AB02B-20B5-9A20-8975-03C51C5DB3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1" y="0"/>
            <a:ext cx="166688" cy="6858000"/>
          </a:xfrm>
          <a:prstGeom prst="rect">
            <a:avLst/>
          </a:prstGeom>
        </p:spPr>
      </p:pic>
      <p:pic>
        <p:nvPicPr>
          <p:cNvPr id="11" name="Graphic 5">
            <a:extLst>
              <a:ext uri="{FF2B5EF4-FFF2-40B4-BE49-F238E27FC236}">
                <a16:creationId xmlns:a16="http://schemas.microsoft.com/office/drawing/2014/main" id="{EC010EEC-10B7-C3F3-66F4-8D953A9B3DD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8914636" y="396852"/>
            <a:ext cx="2726321" cy="2847017"/>
          </a:xfrm>
          <a:prstGeom prst="rect">
            <a:avLst/>
          </a:prstGeom>
        </p:spPr>
      </p:pic>
      <p:pic>
        <p:nvPicPr>
          <p:cNvPr id="6" name="Image 27" descr="preencoded.png">
            <a:extLst>
              <a:ext uri="{FF2B5EF4-FFF2-40B4-BE49-F238E27FC236}">
                <a16:creationId xmlns:a16="http://schemas.microsoft.com/office/drawing/2014/main" id="{6B267A05-589D-D1BE-FCBC-EFE48BBA95A2}"/>
              </a:ext>
            </a:extLst>
          </p:cNvPr>
          <p:cNvPicPr>
            <a:picLocks noChangeAspect="1"/>
          </p:cNvPicPr>
          <p:nvPr/>
        </p:nvPicPr>
        <p:blipFill>
          <a:blip r:embed="rId8"/>
          <a:srcRect/>
          <a:stretch/>
        </p:blipFill>
        <p:spPr>
          <a:xfrm>
            <a:off x="6482138" y="4303851"/>
            <a:ext cx="813027" cy="284560"/>
          </a:xfrm>
          <a:prstGeom prst="rect">
            <a:avLst/>
          </a:prstGeom>
        </p:spPr>
      </p:pic>
      <p:pic>
        <p:nvPicPr>
          <p:cNvPr id="8" name="Picture 7">
            <a:extLst>
              <a:ext uri="{FF2B5EF4-FFF2-40B4-BE49-F238E27FC236}">
                <a16:creationId xmlns:a16="http://schemas.microsoft.com/office/drawing/2014/main" id="{CEC1C197-1BD3-2C4C-8205-BC049DAC1DC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47826" y="4369198"/>
            <a:ext cx="1520551" cy="172250"/>
          </a:xfrm>
          <a:prstGeom prst="rect">
            <a:avLst/>
          </a:prstGeom>
        </p:spPr>
      </p:pic>
    </p:spTree>
    <p:extLst>
      <p:ext uri="{BB962C8B-B14F-4D97-AF65-F5344CB8AC3E}">
        <p14:creationId xmlns:p14="http://schemas.microsoft.com/office/powerpoint/2010/main" val="610578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32C4F9D-591C-542D-0405-2909B842A2FC}"/>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3348193-7312-931F-713D-0AC2F8C93582}"/>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5F047A9B-2B84-96C9-DDBC-C6D4BD7F0A9A}"/>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2432435" y="376196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5DD5894-1DA7-BA5A-D6C6-49D5B6F39B49}"/>
              </a:ext>
            </a:extLst>
          </p:cNvPr>
          <p:cNvSpPr txBox="1"/>
          <p:nvPr/>
        </p:nvSpPr>
        <p:spPr>
          <a:xfrm>
            <a:off x="1230587" y="2368688"/>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89F4FAF9-95A1-881E-20C1-A29313C79E71}"/>
              </a:ext>
            </a:extLst>
          </p:cNvPr>
          <p:cNvSpPr txBox="1"/>
          <p:nvPr/>
        </p:nvSpPr>
        <p:spPr>
          <a:xfrm>
            <a:off x="2432435" y="5693841"/>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53F64A9E-52CB-3BC6-4B0B-84C6587CF58C}"/>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66C356F3-9DDD-7483-9D64-E8CB5C0B8210}"/>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85B4189-022E-8C05-607A-EAE224F3A0AC}"/>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0F8F6C4C-1501-88DC-8DB8-EF646912F47C}"/>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55848D0-BB84-3FD6-8EB7-851E908507F5}"/>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91B82AF-2BDD-99E4-892F-4C0D19F759E4}"/>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80C7AF5-BD3B-0B7D-D012-AC22C89B05B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7EE90EA-5A96-36FF-789A-DFF70EAC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8B8B036A-CC84-3510-8965-57A0970B1914}"/>
              </a:ext>
            </a:extLst>
          </p:cNvPr>
          <p:cNvGrpSpPr/>
          <p:nvPr/>
        </p:nvGrpSpPr>
        <p:grpSpPr>
          <a:xfrm>
            <a:off x="8201347" y="186136"/>
            <a:ext cx="3785865" cy="282536"/>
            <a:chOff x="8239447" y="206762"/>
            <a:chExt cx="3785865" cy="282536"/>
          </a:xfrm>
        </p:grpSpPr>
        <p:grpSp>
          <p:nvGrpSpPr>
            <p:cNvPr id="6" name="Group 5">
              <a:extLst>
                <a:ext uri="{FF2B5EF4-FFF2-40B4-BE49-F238E27FC236}">
                  <a16:creationId xmlns:a16="http://schemas.microsoft.com/office/drawing/2014/main" id="{0D50FB2B-DDD1-353E-4C09-A0C9CD2B77DD}"/>
                </a:ext>
              </a:extLst>
            </p:cNvPr>
            <p:cNvGrpSpPr/>
            <p:nvPr/>
          </p:nvGrpSpPr>
          <p:grpSpPr>
            <a:xfrm>
              <a:off x="8239447" y="206762"/>
              <a:ext cx="3785865" cy="282536"/>
              <a:chOff x="6716486" y="186498"/>
              <a:chExt cx="5308826" cy="396193"/>
            </a:xfrm>
          </p:grpSpPr>
          <p:pic>
            <p:nvPicPr>
              <p:cNvPr id="8" name="Image 1" descr="preencoded.png">
                <a:extLst>
                  <a:ext uri="{FF2B5EF4-FFF2-40B4-BE49-F238E27FC236}">
                    <a16:creationId xmlns:a16="http://schemas.microsoft.com/office/drawing/2014/main" id="{448C198F-606E-445F-5FDB-D07FC8620872}"/>
                  </a:ext>
                </a:extLst>
              </p:cNvPr>
              <p:cNvPicPr>
                <a:picLocks noChangeAspect="1"/>
              </p:cNvPicPr>
              <p:nvPr/>
            </p:nvPicPr>
            <p:blipFill>
              <a:blip r:embed="rId4"/>
              <a:srcRect/>
              <a:stretch/>
            </p:blipFill>
            <p:spPr>
              <a:xfrm>
                <a:off x="6716486" y="186498"/>
                <a:ext cx="4395788" cy="396193"/>
              </a:xfrm>
              <a:prstGeom prst="rect">
                <a:avLst/>
              </a:prstGeom>
            </p:spPr>
          </p:pic>
          <p:pic>
            <p:nvPicPr>
              <p:cNvPr id="9" name="Image 27" descr="preencoded.png">
                <a:extLst>
                  <a:ext uri="{FF2B5EF4-FFF2-40B4-BE49-F238E27FC236}">
                    <a16:creationId xmlns:a16="http://schemas.microsoft.com/office/drawing/2014/main" id="{541B26BE-2D8F-9ADA-056E-41D2FE7C5134}"/>
                  </a:ext>
                </a:extLst>
              </p:cNvPr>
              <p:cNvPicPr>
                <a:picLocks noChangeAspect="1"/>
              </p:cNvPicPr>
              <p:nvPr/>
            </p:nvPicPr>
            <p:blipFill>
              <a:blip r:embed="rId5"/>
              <a:srcRect/>
              <a:stretch/>
            </p:blipFill>
            <p:spPr>
              <a:xfrm>
                <a:off x="11212285" y="224597"/>
                <a:ext cx="813027" cy="284560"/>
              </a:xfrm>
              <a:prstGeom prst="rect">
                <a:avLst/>
              </a:prstGeom>
            </p:spPr>
          </p:pic>
        </p:grpSp>
        <p:pic>
          <p:nvPicPr>
            <p:cNvPr id="7" name="Picture 6">
              <a:extLst>
                <a:ext uri="{FF2B5EF4-FFF2-40B4-BE49-F238E27FC236}">
                  <a16:creationId xmlns:a16="http://schemas.microsoft.com/office/drawing/2014/main" id="{AF89665D-CF16-4644-0551-DE654F7CFA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668474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75D4F9-7FE2-78C5-CC74-907CF7457FC6}"/>
              </a:ext>
            </a:extLst>
          </p:cNvPr>
          <p:cNvSpPr/>
          <p:nvPr/>
        </p:nvSpPr>
        <p:spPr>
          <a:xfrm>
            <a:off x="10701490" y="0"/>
            <a:ext cx="1490509" cy="68580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 1"/>
          <p:cNvSpPr/>
          <p:nvPr/>
        </p:nvSpPr>
        <p:spPr>
          <a:xfrm>
            <a:off x="526987" y="1476244"/>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526987" y="2057269"/>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sp>
        <p:nvSpPr>
          <p:cNvPr id="52" name="Text 16"/>
          <p:cNvSpPr/>
          <p:nvPr/>
        </p:nvSpPr>
        <p:spPr>
          <a:xfrm>
            <a:off x="888021" y="4946757"/>
            <a:ext cx="1088275" cy="932808"/>
          </a:xfrm>
          <a:prstGeom prst="rect">
            <a:avLst/>
          </a:prstGeom>
          <a:noFill/>
          <a:ln/>
        </p:spPr>
        <p:txBody>
          <a:bodyPr wrap="square" lIns="0" tIns="0" rIns="0" bIns="0" rtlCol="0" anchor="t"/>
          <a:lstStyle/>
          <a:p>
            <a:pPr algn="ctr">
              <a:lnSpc>
                <a:spcPts val="1069"/>
              </a:lnSpc>
            </a:pPr>
            <a:endParaRPr lang="en-US" sz="800" b="1" kern="0" spc="-21">
              <a:solidFill>
                <a:srgbClr val="000000">
                  <a:alpha val="99000"/>
                </a:srgbClr>
              </a:solidFill>
              <a:latin typeface="Open Sans"/>
              <a:ea typeface="Open Sans"/>
              <a:cs typeface="Open Sans"/>
            </a:endParaRPr>
          </a:p>
        </p:txBody>
      </p:sp>
      <p:pic>
        <p:nvPicPr>
          <p:cNvPr id="57" name="Picture 56">
            <a:extLst>
              <a:ext uri="{FF2B5EF4-FFF2-40B4-BE49-F238E27FC236}">
                <a16:creationId xmlns:a16="http://schemas.microsoft.com/office/drawing/2014/main" id="{1DB6F60D-E024-AA84-4E02-7E0805D78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4" y="0"/>
            <a:ext cx="166688" cy="6858000"/>
          </a:xfrm>
          <a:prstGeom prst="rect">
            <a:avLst/>
          </a:prstGeom>
        </p:spPr>
      </p:pic>
      <p:grpSp>
        <p:nvGrpSpPr>
          <p:cNvPr id="45" name="Group 44">
            <a:extLst>
              <a:ext uri="{FF2B5EF4-FFF2-40B4-BE49-F238E27FC236}">
                <a16:creationId xmlns:a16="http://schemas.microsoft.com/office/drawing/2014/main" id="{E18D008C-A00C-1A33-D051-0F7D8AE7A3E9}"/>
              </a:ext>
            </a:extLst>
          </p:cNvPr>
          <p:cNvGrpSpPr/>
          <p:nvPr/>
        </p:nvGrpSpPr>
        <p:grpSpPr>
          <a:xfrm>
            <a:off x="526988" y="484267"/>
            <a:ext cx="5308826" cy="396193"/>
            <a:chOff x="526988" y="484267"/>
            <a:chExt cx="5308826" cy="396193"/>
          </a:xfrm>
        </p:grpSpPr>
        <p:pic>
          <p:nvPicPr>
            <p:cNvPr id="4" name="Image 1" descr="preencoded.png"/>
            <p:cNvPicPr>
              <a:picLocks noChangeAspect="1"/>
            </p:cNvPicPr>
            <p:nvPr/>
          </p:nvPicPr>
          <p:blipFill>
            <a:blip r:embed="rId4"/>
            <a:srcRect/>
            <a:stretch/>
          </p:blipFill>
          <p:spPr>
            <a:xfrm>
              <a:off x="526988" y="484267"/>
              <a:ext cx="4395788" cy="396193"/>
            </a:xfrm>
            <a:prstGeom prst="rect">
              <a:avLst/>
            </a:prstGeom>
          </p:spPr>
        </p:pic>
        <p:pic>
          <p:nvPicPr>
            <p:cNvPr id="38" name="Image 27" descr="preencoded.png"/>
            <p:cNvPicPr>
              <a:picLocks noChangeAspect="1"/>
            </p:cNvPicPr>
            <p:nvPr/>
          </p:nvPicPr>
          <p:blipFill>
            <a:blip r:embed="rId5"/>
            <a:srcRect/>
            <a:stretch/>
          </p:blipFill>
          <p:spPr>
            <a:xfrm>
              <a:off x="5022787" y="522366"/>
              <a:ext cx="813027" cy="284560"/>
            </a:xfrm>
            <a:prstGeom prst="rect">
              <a:avLst/>
            </a:prstGeom>
          </p:spPr>
        </p:pic>
        <p:pic>
          <p:nvPicPr>
            <p:cNvPr id="3" name="Picture 2">
              <a:extLst>
                <a:ext uri="{FF2B5EF4-FFF2-40B4-BE49-F238E27FC236}">
                  <a16:creationId xmlns:a16="http://schemas.microsoft.com/office/drawing/2014/main" id="{73A8F5A1-F9B3-D798-07A4-B8DB7CAD9ED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4938" y="610385"/>
              <a:ext cx="1270783" cy="143956"/>
            </a:xfrm>
            <a:prstGeom prst="rect">
              <a:avLst/>
            </a:prstGeom>
          </p:spPr>
        </p:pic>
      </p:grpSp>
      <p:grpSp>
        <p:nvGrpSpPr>
          <p:cNvPr id="51" name="Group 50">
            <a:extLst>
              <a:ext uri="{FF2B5EF4-FFF2-40B4-BE49-F238E27FC236}">
                <a16:creationId xmlns:a16="http://schemas.microsoft.com/office/drawing/2014/main" id="{7A005AD9-0441-761E-9EB6-4EBB1E4C58C6}"/>
              </a:ext>
            </a:extLst>
          </p:cNvPr>
          <p:cNvGrpSpPr/>
          <p:nvPr/>
        </p:nvGrpSpPr>
        <p:grpSpPr>
          <a:xfrm>
            <a:off x="526987" y="2697924"/>
            <a:ext cx="10097127" cy="2487486"/>
            <a:chOff x="526987" y="2459272"/>
            <a:chExt cx="10097127" cy="2487486"/>
          </a:xfrm>
        </p:grpSpPr>
        <p:pic>
          <p:nvPicPr>
            <p:cNvPr id="12" name="Image 6" descr="preencoded.png"/>
            <p:cNvPicPr>
              <a:picLocks noChangeAspect="1"/>
            </p:cNvPicPr>
            <p:nvPr/>
          </p:nvPicPr>
          <p:blipFill>
            <a:blip r:embed="rId7"/>
            <a:srcRect/>
            <a:stretch/>
          </p:blipFill>
          <p:spPr>
            <a:xfrm>
              <a:off x="2579164" y="2459272"/>
              <a:ext cx="1888414" cy="2480214"/>
            </a:xfrm>
            <a:prstGeom prst="rect">
              <a:avLst/>
            </a:prstGeom>
          </p:spPr>
        </p:pic>
        <p:sp>
          <p:nvSpPr>
            <p:cNvPr id="13" name="Text 4"/>
            <p:cNvSpPr/>
            <p:nvPr/>
          </p:nvSpPr>
          <p:spPr>
            <a:xfrm>
              <a:off x="2791637" y="3906961"/>
              <a:ext cx="1366542" cy="105570"/>
            </a:xfrm>
            <a:prstGeom prst="rect">
              <a:avLst/>
            </a:prstGeom>
            <a:noFill/>
            <a:ln/>
          </p:spPr>
          <p:txBody>
            <a:bodyPr wrap="square" lIns="0" tIns="0" rIns="0" bIns="0" rtlCol="0" anchor="ctr"/>
            <a:lstStyle/>
            <a:p>
              <a:pPr algn="ctr">
                <a:lnSpc>
                  <a:spcPts val="2096"/>
                </a:lnSpc>
              </a:pPr>
              <a:r>
                <a:rPr lang="en-US" sz="900" b="1">
                  <a:solidFill>
                    <a:srgbClr val="182C61">
                      <a:alpha val="99000"/>
                    </a:srgbClr>
                  </a:solidFill>
                  <a:latin typeface="Open Sans" pitchFamily="34" charset="0"/>
                  <a:ea typeface="Open Sans" pitchFamily="34" charset="-122"/>
                  <a:cs typeface="Open Sans" pitchFamily="34" charset="-120"/>
                </a:rPr>
                <a:t>Sundeep Jain</a:t>
              </a:r>
              <a:endParaRPr lang="en-US" sz="900"/>
            </a:p>
          </p:txBody>
        </p:sp>
        <p:pic>
          <p:nvPicPr>
            <p:cNvPr id="14" name="Image 7" descr="preencoded.png"/>
            <p:cNvPicPr>
              <a:picLocks noChangeAspect="1"/>
            </p:cNvPicPr>
            <p:nvPr/>
          </p:nvPicPr>
          <p:blipFill>
            <a:blip r:embed="rId8"/>
            <a:srcRect/>
            <a:stretch/>
          </p:blipFill>
          <p:spPr>
            <a:xfrm>
              <a:off x="2812366" y="2604374"/>
              <a:ext cx="1326659" cy="1209196"/>
            </a:xfrm>
            <a:prstGeom prst="rect">
              <a:avLst/>
            </a:prstGeom>
          </p:spPr>
        </p:pic>
        <p:pic>
          <p:nvPicPr>
            <p:cNvPr id="15" name="Image 8" descr="preencoded.png"/>
            <p:cNvPicPr>
              <a:picLocks noChangeAspect="1"/>
            </p:cNvPicPr>
            <p:nvPr/>
          </p:nvPicPr>
          <p:blipFill>
            <a:blip r:embed="rId9"/>
            <a:srcRect/>
            <a:stretch/>
          </p:blipFill>
          <p:spPr>
            <a:xfrm>
              <a:off x="2812349" y="2604374"/>
              <a:ext cx="1326659" cy="1209196"/>
            </a:xfrm>
            <a:prstGeom prst="rect">
              <a:avLst/>
            </a:prstGeom>
          </p:spPr>
        </p:pic>
        <p:pic>
          <p:nvPicPr>
            <p:cNvPr id="16" name="Image 9" descr="preencoded.png"/>
            <p:cNvPicPr>
              <a:picLocks noChangeAspect="1"/>
            </p:cNvPicPr>
            <p:nvPr/>
          </p:nvPicPr>
          <p:blipFill>
            <a:blip r:embed="rId10"/>
            <a:srcRect/>
            <a:stretch/>
          </p:blipFill>
          <p:spPr>
            <a:xfrm>
              <a:off x="6683512" y="2466544"/>
              <a:ext cx="1888418" cy="2480213"/>
            </a:xfrm>
            <a:prstGeom prst="rect">
              <a:avLst/>
            </a:prstGeom>
          </p:spPr>
        </p:pic>
        <p:sp>
          <p:nvSpPr>
            <p:cNvPr id="17" name="Text 5"/>
            <p:cNvSpPr/>
            <p:nvPr/>
          </p:nvSpPr>
          <p:spPr>
            <a:xfrm>
              <a:off x="6895989" y="3888855"/>
              <a:ext cx="1366542" cy="105570"/>
            </a:xfrm>
            <a:prstGeom prst="rect">
              <a:avLst/>
            </a:prstGeom>
            <a:noFill/>
            <a:ln/>
          </p:spPr>
          <p:txBody>
            <a:bodyPr wrap="square" lIns="0" tIns="0" rIns="0" bIns="0" rtlCol="0" anchor="ctr"/>
            <a:lstStyle/>
            <a:p>
              <a:pPr algn="ctr">
                <a:lnSpc>
                  <a:spcPts val="2096"/>
                </a:lnSpc>
              </a:pPr>
              <a:r>
                <a:rPr lang="en-US" sz="900" b="1">
                  <a:solidFill>
                    <a:srgbClr val="182C61">
                      <a:alpha val="99000"/>
                    </a:srgbClr>
                  </a:solidFill>
                  <a:latin typeface="Open Sans" pitchFamily="34" charset="0"/>
                  <a:ea typeface="Open Sans" pitchFamily="34" charset="-122"/>
                  <a:cs typeface="Open Sans" pitchFamily="34" charset="-120"/>
                </a:rPr>
                <a:t>Bruno Marques</a:t>
              </a:r>
              <a:endParaRPr lang="en-US" sz="900"/>
            </a:p>
          </p:txBody>
        </p:sp>
        <p:pic>
          <p:nvPicPr>
            <p:cNvPr id="18" name="Image 10" descr="preencoded.png"/>
            <p:cNvPicPr>
              <a:picLocks noChangeAspect="1"/>
            </p:cNvPicPr>
            <p:nvPr/>
          </p:nvPicPr>
          <p:blipFill>
            <a:blip r:embed="rId8"/>
            <a:srcRect/>
            <a:stretch/>
          </p:blipFill>
          <p:spPr>
            <a:xfrm>
              <a:off x="6916718" y="2604374"/>
              <a:ext cx="1326659" cy="1209196"/>
            </a:xfrm>
            <a:prstGeom prst="rect">
              <a:avLst/>
            </a:prstGeom>
          </p:spPr>
        </p:pic>
        <p:pic>
          <p:nvPicPr>
            <p:cNvPr id="19" name="Image 11" descr="preencoded.png"/>
            <p:cNvPicPr>
              <a:picLocks noChangeAspect="1"/>
            </p:cNvPicPr>
            <p:nvPr/>
          </p:nvPicPr>
          <p:blipFill>
            <a:blip r:embed="rId11"/>
            <a:srcRect/>
            <a:stretch/>
          </p:blipFill>
          <p:spPr>
            <a:xfrm>
              <a:off x="6916700" y="2604374"/>
              <a:ext cx="1326662" cy="1209196"/>
            </a:xfrm>
            <a:prstGeom prst="rect">
              <a:avLst/>
            </a:prstGeom>
          </p:spPr>
        </p:pic>
        <p:pic>
          <p:nvPicPr>
            <p:cNvPr id="20" name="Image 12" descr="preencoded.png"/>
            <p:cNvPicPr>
              <a:picLocks noChangeAspect="1"/>
            </p:cNvPicPr>
            <p:nvPr/>
          </p:nvPicPr>
          <p:blipFill>
            <a:blip r:embed="rId7"/>
            <a:srcRect/>
            <a:stretch/>
          </p:blipFill>
          <p:spPr>
            <a:xfrm>
              <a:off x="526987" y="2466544"/>
              <a:ext cx="1888414" cy="2480213"/>
            </a:xfrm>
            <a:prstGeom prst="rect">
              <a:avLst/>
            </a:prstGeom>
          </p:spPr>
        </p:pic>
        <p:sp>
          <p:nvSpPr>
            <p:cNvPr id="21" name="Text 6"/>
            <p:cNvSpPr/>
            <p:nvPr/>
          </p:nvSpPr>
          <p:spPr>
            <a:xfrm>
              <a:off x="739476" y="3906961"/>
              <a:ext cx="1366542" cy="105570"/>
            </a:xfrm>
            <a:prstGeom prst="rect">
              <a:avLst/>
            </a:prstGeom>
            <a:noFill/>
            <a:ln/>
          </p:spPr>
          <p:txBody>
            <a:bodyPr wrap="square" lIns="0" tIns="0" rIns="0" bIns="0" rtlCol="0" anchor="ctr"/>
            <a:lstStyle/>
            <a:p>
              <a:pPr algn="ctr">
                <a:lnSpc>
                  <a:spcPts val="2096"/>
                </a:lnSpc>
              </a:pPr>
              <a:r>
                <a:rPr lang="en-US" sz="900" b="1">
                  <a:solidFill>
                    <a:srgbClr val="182C61">
                      <a:alpha val="99000"/>
                    </a:srgbClr>
                  </a:solidFill>
                  <a:latin typeface="Open Sans"/>
                  <a:ea typeface="Open Sans"/>
                  <a:cs typeface="Open Sans"/>
                </a:rPr>
                <a:t>Ninja Subramanian</a:t>
              </a:r>
              <a:endParaRPr lang="en-US" sz="900"/>
            </a:p>
          </p:txBody>
        </p:sp>
        <p:pic>
          <p:nvPicPr>
            <p:cNvPr id="22" name="Image 13" descr="preencoded.png"/>
            <p:cNvPicPr>
              <a:picLocks noChangeAspect="1"/>
            </p:cNvPicPr>
            <p:nvPr/>
          </p:nvPicPr>
          <p:blipFill>
            <a:blip r:embed="rId8"/>
            <a:srcRect/>
            <a:stretch/>
          </p:blipFill>
          <p:spPr>
            <a:xfrm>
              <a:off x="760205" y="2604374"/>
              <a:ext cx="1326659" cy="1209196"/>
            </a:xfrm>
            <a:prstGeom prst="rect">
              <a:avLst/>
            </a:prstGeom>
          </p:spPr>
        </p:pic>
        <p:pic>
          <p:nvPicPr>
            <p:cNvPr id="23" name="Image 14" descr="preencoded.png"/>
            <p:cNvPicPr>
              <a:picLocks noChangeAspect="1"/>
            </p:cNvPicPr>
            <p:nvPr/>
          </p:nvPicPr>
          <p:blipFill>
            <a:blip r:embed="rId12"/>
            <a:srcRect/>
            <a:stretch/>
          </p:blipFill>
          <p:spPr>
            <a:xfrm>
              <a:off x="760205" y="2604374"/>
              <a:ext cx="1326659" cy="1209196"/>
            </a:xfrm>
            <a:prstGeom prst="rect">
              <a:avLst/>
            </a:prstGeom>
          </p:spPr>
        </p:pic>
        <p:pic>
          <p:nvPicPr>
            <p:cNvPr id="24" name="Image 15" descr="preencoded.png"/>
            <p:cNvPicPr>
              <a:picLocks noChangeAspect="1"/>
            </p:cNvPicPr>
            <p:nvPr/>
          </p:nvPicPr>
          <p:blipFill>
            <a:blip r:embed="rId13"/>
            <a:srcRect/>
            <a:stretch/>
          </p:blipFill>
          <p:spPr>
            <a:xfrm>
              <a:off x="953744" y="4543806"/>
              <a:ext cx="895674" cy="190678"/>
            </a:xfrm>
            <a:prstGeom prst="rect">
              <a:avLst/>
            </a:prstGeom>
          </p:spPr>
        </p:pic>
        <p:pic>
          <p:nvPicPr>
            <p:cNvPr id="25" name="Image 16" descr="preencoded.png"/>
            <p:cNvPicPr>
              <a:picLocks noChangeAspect="1"/>
            </p:cNvPicPr>
            <p:nvPr/>
          </p:nvPicPr>
          <p:blipFill>
            <a:blip r:embed="rId14"/>
            <a:srcRect/>
            <a:stretch/>
          </p:blipFill>
          <p:spPr>
            <a:xfrm>
              <a:off x="4631341" y="2466545"/>
              <a:ext cx="1888414" cy="2472942"/>
            </a:xfrm>
            <a:prstGeom prst="rect">
              <a:avLst/>
            </a:prstGeom>
          </p:spPr>
        </p:pic>
        <p:sp>
          <p:nvSpPr>
            <p:cNvPr id="26" name="Text 7"/>
            <p:cNvSpPr/>
            <p:nvPr/>
          </p:nvSpPr>
          <p:spPr>
            <a:xfrm>
              <a:off x="4843827" y="3906961"/>
              <a:ext cx="1366542" cy="105570"/>
            </a:xfrm>
            <a:prstGeom prst="rect">
              <a:avLst/>
            </a:prstGeom>
            <a:noFill/>
            <a:ln/>
          </p:spPr>
          <p:txBody>
            <a:bodyPr wrap="square" lIns="0" tIns="0" rIns="0" bIns="0" rtlCol="0" anchor="ctr"/>
            <a:lstStyle/>
            <a:p>
              <a:pPr algn="ctr">
                <a:lnSpc>
                  <a:spcPts val="2096"/>
                </a:lnSpc>
              </a:pPr>
              <a:r>
                <a:rPr lang="en-US" sz="900" b="1">
                  <a:solidFill>
                    <a:srgbClr val="182C61">
                      <a:alpha val="99000"/>
                    </a:srgbClr>
                  </a:solidFill>
                  <a:latin typeface="Open Sans" pitchFamily="34" charset="0"/>
                  <a:ea typeface="Open Sans" pitchFamily="34" charset="-122"/>
                  <a:cs typeface="Open Sans" pitchFamily="34" charset="-120"/>
                </a:rPr>
                <a:t>Chelsea Horton</a:t>
              </a:r>
              <a:endParaRPr lang="en-US" sz="900"/>
            </a:p>
          </p:txBody>
        </p:sp>
        <p:pic>
          <p:nvPicPr>
            <p:cNvPr id="27" name="Image 17" descr="preencoded.png"/>
            <p:cNvPicPr>
              <a:picLocks noChangeAspect="1"/>
            </p:cNvPicPr>
            <p:nvPr/>
          </p:nvPicPr>
          <p:blipFill>
            <a:blip r:embed="rId8"/>
            <a:srcRect/>
            <a:stretch/>
          </p:blipFill>
          <p:spPr>
            <a:xfrm>
              <a:off x="4864556" y="2604374"/>
              <a:ext cx="1326659" cy="1209196"/>
            </a:xfrm>
            <a:prstGeom prst="rect">
              <a:avLst/>
            </a:prstGeom>
          </p:spPr>
        </p:pic>
        <p:pic>
          <p:nvPicPr>
            <p:cNvPr id="28" name="Image 18" descr="preencoded.png"/>
            <p:cNvPicPr>
              <a:picLocks noChangeAspect="1"/>
            </p:cNvPicPr>
            <p:nvPr/>
          </p:nvPicPr>
          <p:blipFill>
            <a:blip r:embed="rId15"/>
            <a:srcRect/>
            <a:stretch/>
          </p:blipFill>
          <p:spPr>
            <a:xfrm>
              <a:off x="4864556" y="2604374"/>
              <a:ext cx="1326659" cy="1209196"/>
            </a:xfrm>
            <a:prstGeom prst="rect">
              <a:avLst/>
            </a:prstGeom>
          </p:spPr>
        </p:pic>
        <p:pic>
          <p:nvPicPr>
            <p:cNvPr id="31" name="Image 21" descr="preencoded.png"/>
            <p:cNvPicPr>
              <a:picLocks noChangeAspect="1"/>
            </p:cNvPicPr>
            <p:nvPr/>
          </p:nvPicPr>
          <p:blipFill>
            <a:blip r:embed="rId7"/>
            <a:srcRect/>
            <a:stretch/>
          </p:blipFill>
          <p:spPr>
            <a:xfrm>
              <a:off x="8735692" y="2459272"/>
              <a:ext cx="1888422" cy="2487486"/>
            </a:xfrm>
            <a:prstGeom prst="rect">
              <a:avLst/>
            </a:prstGeom>
          </p:spPr>
        </p:pic>
        <p:sp>
          <p:nvSpPr>
            <p:cNvPr id="34" name="Text 8"/>
            <p:cNvSpPr/>
            <p:nvPr/>
          </p:nvSpPr>
          <p:spPr>
            <a:xfrm>
              <a:off x="8948179" y="3906961"/>
              <a:ext cx="1366542" cy="105570"/>
            </a:xfrm>
            <a:prstGeom prst="rect">
              <a:avLst/>
            </a:prstGeom>
            <a:noFill/>
            <a:ln/>
          </p:spPr>
          <p:txBody>
            <a:bodyPr wrap="square" lIns="0" tIns="0" rIns="0" bIns="0" rtlCol="0" anchor="ctr"/>
            <a:lstStyle/>
            <a:p>
              <a:pPr algn="ctr">
                <a:lnSpc>
                  <a:spcPts val="2096"/>
                </a:lnSpc>
              </a:pPr>
              <a:r>
                <a:rPr lang="en-US" sz="900" b="1">
                  <a:solidFill>
                    <a:srgbClr val="182C61">
                      <a:alpha val="99000"/>
                    </a:srgbClr>
                  </a:solidFill>
                  <a:latin typeface="Open Sans" pitchFamily="34" charset="0"/>
                  <a:ea typeface="Open Sans" pitchFamily="34" charset="-122"/>
                  <a:cs typeface="Open Sans" pitchFamily="34" charset="-120"/>
                </a:rPr>
                <a:t>Chris Lohret</a:t>
              </a:r>
              <a:endParaRPr lang="en-US" sz="900"/>
            </a:p>
          </p:txBody>
        </p:sp>
        <p:pic>
          <p:nvPicPr>
            <p:cNvPr id="35" name="Image 24" descr="preencoded.png"/>
            <p:cNvPicPr>
              <a:picLocks noChangeAspect="1"/>
            </p:cNvPicPr>
            <p:nvPr/>
          </p:nvPicPr>
          <p:blipFill>
            <a:blip r:embed="rId8"/>
            <a:srcRect/>
            <a:stretch/>
          </p:blipFill>
          <p:spPr>
            <a:xfrm>
              <a:off x="8968908" y="2604374"/>
              <a:ext cx="1326659" cy="1209196"/>
            </a:xfrm>
            <a:prstGeom prst="rect">
              <a:avLst/>
            </a:prstGeom>
          </p:spPr>
        </p:pic>
        <p:pic>
          <p:nvPicPr>
            <p:cNvPr id="36" name="Image 25" descr="preencoded.png"/>
            <p:cNvPicPr>
              <a:picLocks noChangeAspect="1"/>
            </p:cNvPicPr>
            <p:nvPr/>
          </p:nvPicPr>
          <p:blipFill>
            <a:blip r:embed="rId16"/>
            <a:srcRect/>
            <a:stretch/>
          </p:blipFill>
          <p:spPr>
            <a:xfrm>
              <a:off x="8968908" y="2604374"/>
              <a:ext cx="1326659" cy="1209196"/>
            </a:xfrm>
            <a:prstGeom prst="rect">
              <a:avLst/>
            </a:prstGeom>
          </p:spPr>
        </p:pic>
        <p:pic>
          <p:nvPicPr>
            <p:cNvPr id="37" name="Image 26" descr="preencoded.png"/>
            <p:cNvPicPr>
              <a:picLocks noChangeAspect="1"/>
            </p:cNvPicPr>
            <p:nvPr/>
          </p:nvPicPr>
          <p:blipFill>
            <a:blip r:embed="rId17"/>
            <a:srcRect/>
            <a:stretch/>
          </p:blipFill>
          <p:spPr>
            <a:xfrm>
              <a:off x="3226440" y="4522374"/>
              <a:ext cx="546475" cy="191267"/>
            </a:xfrm>
            <a:prstGeom prst="rect">
              <a:avLst/>
            </a:prstGeom>
          </p:spPr>
        </p:pic>
        <p:sp>
          <p:nvSpPr>
            <p:cNvPr id="46" name="Text 10"/>
            <p:cNvSpPr/>
            <p:nvPr/>
          </p:nvSpPr>
          <p:spPr>
            <a:xfrm>
              <a:off x="638433" y="4165275"/>
              <a:ext cx="1585772" cy="290207"/>
            </a:xfrm>
            <a:prstGeom prst="rect">
              <a:avLst/>
            </a:prstGeom>
            <a:noFill/>
            <a:ln/>
          </p:spPr>
          <p:txBody>
            <a:bodyPr wrap="square" lIns="0" tIns="0" rIns="0" bIns="0" rtlCol="0" anchor="t"/>
            <a:lstStyle/>
            <a:p>
              <a:pPr algn="ctr">
                <a:lnSpc>
                  <a:spcPts val="1012"/>
                </a:lnSpc>
              </a:pPr>
              <a:r>
                <a:rPr lang="en-US" sz="800">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AI Business Transformation Sales Lead - Manufacturing</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47" name="Text 11"/>
            <p:cNvSpPr/>
            <p:nvPr/>
          </p:nvSpPr>
          <p:spPr>
            <a:xfrm>
              <a:off x="2690607" y="4165275"/>
              <a:ext cx="1585772" cy="262568"/>
            </a:xfrm>
            <a:prstGeom prst="rect">
              <a:avLst/>
            </a:prstGeom>
            <a:noFill/>
            <a:ln/>
          </p:spPr>
          <p:txBody>
            <a:bodyPr wrap="square" lIns="0" tIns="0" rIns="0" bIns="0" rtlCol="0" anchor="t"/>
            <a:lstStyle/>
            <a:p>
              <a:pPr algn="ctr">
                <a:lnSpc>
                  <a:spcPts val="905"/>
                </a:lnSpc>
              </a:pPr>
              <a:r>
                <a:rPr lang="en-US" sz="700">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Enterprise AI Strategy, Global Cloud and Digital Infrastructure Leader</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48" name="Text 12"/>
            <p:cNvSpPr/>
            <p:nvPr/>
          </p:nvSpPr>
          <p:spPr>
            <a:xfrm>
              <a:off x="5136635" y="4165275"/>
              <a:ext cx="808434" cy="262568"/>
            </a:xfrm>
            <a:prstGeom prst="rect">
              <a:avLst/>
            </a:prstGeom>
            <a:noFill/>
            <a:ln/>
          </p:spPr>
          <p:txBody>
            <a:bodyPr wrap="square" lIns="0" tIns="0" rIns="0" bIns="0" rtlCol="0" anchor="t"/>
            <a:lstStyle/>
            <a:p>
              <a:pPr algn="ctr">
                <a:lnSpc>
                  <a:spcPts val="905"/>
                </a:lnSpc>
              </a:pPr>
              <a:r>
                <a:rPr lang="en-US" sz="700">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AI Transformation Leader</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49" name="Text 13"/>
            <p:cNvSpPr/>
            <p:nvPr/>
          </p:nvSpPr>
          <p:spPr>
            <a:xfrm>
              <a:off x="6846781" y="4165275"/>
              <a:ext cx="1492491" cy="262568"/>
            </a:xfrm>
            <a:prstGeom prst="rect">
              <a:avLst/>
            </a:prstGeom>
            <a:noFill/>
            <a:ln/>
          </p:spPr>
          <p:txBody>
            <a:bodyPr wrap="square" lIns="0" tIns="0" rIns="0" bIns="0" rtlCol="0" anchor="t"/>
            <a:lstStyle/>
            <a:p>
              <a:pPr algn="ctr">
                <a:lnSpc>
                  <a:spcPts val="905"/>
                </a:lnSpc>
              </a:pPr>
              <a:r>
                <a:rPr lang="en-US" sz="700">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Business Applications Energy/Telco/</a:t>
              </a:r>
              <a:r>
                <a:rPr lang="en-US" sz="700" err="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ProServ</a:t>
              </a:r>
              <a:r>
                <a:rPr lang="en-US" sz="700">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 Lead @EMEA</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14"/>
            <p:cNvSpPr/>
            <p:nvPr/>
          </p:nvSpPr>
          <p:spPr>
            <a:xfrm>
              <a:off x="9178800" y="4165275"/>
              <a:ext cx="922443" cy="262568"/>
            </a:xfrm>
            <a:prstGeom prst="rect">
              <a:avLst/>
            </a:prstGeom>
            <a:noFill/>
            <a:ln/>
          </p:spPr>
          <p:txBody>
            <a:bodyPr wrap="square" lIns="0" tIns="0" rIns="0" bIns="0" rtlCol="0" anchor="t"/>
            <a:lstStyle/>
            <a:p>
              <a:pPr algn="ctr">
                <a:lnSpc>
                  <a:spcPts val="905"/>
                </a:lnSpc>
              </a:pPr>
              <a:r>
                <a:rPr lang="en-IN" sz="800"/>
                <a:t>Apps and AI Specialist</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11" name="Image 15" descr="preencoded.png">
              <a:extLst>
                <a:ext uri="{FF2B5EF4-FFF2-40B4-BE49-F238E27FC236}">
                  <a16:creationId xmlns:a16="http://schemas.microsoft.com/office/drawing/2014/main" id="{719AF613-3B68-5334-561B-EB09CC86F3E9}"/>
                </a:ext>
              </a:extLst>
            </p:cNvPr>
            <p:cNvPicPr>
              <a:picLocks noChangeAspect="1"/>
            </p:cNvPicPr>
            <p:nvPr/>
          </p:nvPicPr>
          <p:blipFill>
            <a:blip r:embed="rId13"/>
            <a:srcRect/>
            <a:stretch/>
          </p:blipFill>
          <p:spPr>
            <a:xfrm>
              <a:off x="7152880" y="4530359"/>
              <a:ext cx="895674" cy="190678"/>
            </a:xfrm>
            <a:prstGeom prst="rect">
              <a:avLst/>
            </a:prstGeom>
          </p:spPr>
        </p:pic>
        <p:pic>
          <p:nvPicPr>
            <p:cNvPr id="39" name="Image 15" descr="preencoded.png">
              <a:extLst>
                <a:ext uri="{FF2B5EF4-FFF2-40B4-BE49-F238E27FC236}">
                  <a16:creationId xmlns:a16="http://schemas.microsoft.com/office/drawing/2014/main" id="{979711C7-F367-3A83-9242-5B94095A130B}"/>
                </a:ext>
              </a:extLst>
            </p:cNvPr>
            <p:cNvPicPr>
              <a:picLocks noChangeAspect="1"/>
            </p:cNvPicPr>
            <p:nvPr/>
          </p:nvPicPr>
          <p:blipFill>
            <a:blip r:embed="rId13"/>
            <a:srcRect/>
            <a:stretch/>
          </p:blipFill>
          <p:spPr>
            <a:xfrm>
              <a:off x="9169275" y="4530359"/>
              <a:ext cx="895674" cy="190678"/>
            </a:xfrm>
            <a:prstGeom prst="rect">
              <a:avLst/>
            </a:prstGeom>
          </p:spPr>
        </p:pic>
        <p:pic>
          <p:nvPicPr>
            <p:cNvPr id="8" name="Picture 7">
              <a:extLst>
                <a:ext uri="{FF2B5EF4-FFF2-40B4-BE49-F238E27FC236}">
                  <a16:creationId xmlns:a16="http://schemas.microsoft.com/office/drawing/2014/main" id="{7A2A457A-9A63-6E81-96E2-F61523B062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1327" y="4552697"/>
              <a:ext cx="808434" cy="91581"/>
            </a:xfrm>
            <a:prstGeom prst="rect">
              <a:avLst/>
            </a:prstGeom>
          </p:spPr>
        </p:pic>
      </p:grpSp>
      <p:pic>
        <p:nvPicPr>
          <p:cNvPr id="10" name="Picture 9">
            <a:extLst>
              <a:ext uri="{FF2B5EF4-FFF2-40B4-BE49-F238E27FC236}">
                <a16:creationId xmlns:a16="http://schemas.microsoft.com/office/drawing/2014/main" id="{787D70C6-187A-B963-C437-DDB8505E6D8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1554103" y="0"/>
            <a:ext cx="637897"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F56CBBA-E47B-643F-9510-D56ABDCC6466}"/>
              </a:ext>
            </a:extLst>
          </p:cNvPr>
          <p:cNvGrpSpPr/>
          <p:nvPr/>
        </p:nvGrpSpPr>
        <p:grpSpPr>
          <a:xfrm>
            <a:off x="3048838" y="1495829"/>
            <a:ext cx="6094324" cy="1569660"/>
            <a:chOff x="3048838" y="757144"/>
            <a:chExt cx="6094323" cy="1569660"/>
          </a:xfrm>
        </p:grpSpPr>
        <p:sp>
          <p:nvSpPr>
            <p:cNvPr id="4" name="Rounded Rectangle 3">
              <a:extLst>
                <a:ext uri="{FF2B5EF4-FFF2-40B4-BE49-F238E27FC236}">
                  <a16:creationId xmlns:a16="http://schemas.microsoft.com/office/drawing/2014/main" id="{9EC88D1C-5D3F-AD0C-0AE1-F4ECADF39882}"/>
                </a:ext>
              </a:extLst>
            </p:cNvPr>
            <p:cNvSpPr/>
            <p:nvPr/>
          </p:nvSpPr>
          <p:spPr>
            <a:xfrm>
              <a:off x="6166336" y="1541974"/>
              <a:ext cx="1691473" cy="711145"/>
            </a:xfrm>
            <a:prstGeom prst="roundRect">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5FEACC5-58F0-D58A-85E9-E81CC64FAD77}"/>
                </a:ext>
              </a:extLst>
            </p:cNvPr>
            <p:cNvSpPr txBox="1"/>
            <p:nvPr/>
          </p:nvSpPr>
          <p:spPr>
            <a:xfrm>
              <a:off x="3048838" y="757144"/>
              <a:ext cx="6094324" cy="1569660"/>
            </a:xfrm>
            <a:prstGeom prst="rect">
              <a:avLst/>
            </a:prstGeom>
            <a:noFill/>
          </p:spPr>
          <p:txBody>
            <a:bodyPr wrap="square">
              <a:spAutoFit/>
            </a:bodyPr>
            <a:lstStyle/>
            <a:p>
              <a:pPr algn="ctr"/>
              <a:r>
                <a:rPr lang="en-IN" sz="4800" b="1">
                  <a:latin typeface="Montserrat" pitchFamily="2" charset="77"/>
                </a:rPr>
                <a:t>The Roundtable Is Now  </a:t>
              </a:r>
              <a:r>
                <a:rPr lang="en-IN" sz="4800" b="1">
                  <a:solidFill>
                    <a:schemeClr val="bg1"/>
                  </a:solidFill>
                  <a:latin typeface="Montserrat" pitchFamily="2" charset="77"/>
                </a:rPr>
                <a:t>Live</a:t>
              </a:r>
              <a:endParaRPr lang="en-US" sz="4800" b="1">
                <a:solidFill>
                  <a:schemeClr val="bg1"/>
                </a:solidFill>
                <a:latin typeface="Montserrat" pitchFamily="2" charset="77"/>
              </a:endParaRPr>
            </a:p>
          </p:txBody>
        </p:sp>
      </p:grpSp>
      <p:pic>
        <p:nvPicPr>
          <p:cNvPr id="5" name="Picture 4">
            <a:extLst>
              <a:ext uri="{FF2B5EF4-FFF2-40B4-BE49-F238E27FC236}">
                <a16:creationId xmlns:a16="http://schemas.microsoft.com/office/drawing/2014/main" id="{9ED56D91-4DB6-44C7-CE75-F9A117A85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66688" cy="6858000"/>
          </a:xfrm>
          <a:prstGeom prst="rect">
            <a:avLst/>
          </a:prstGeom>
        </p:spPr>
      </p:pic>
      <p:sp>
        <p:nvSpPr>
          <p:cNvPr id="13" name="Text 17">
            <a:extLst>
              <a:ext uri="{FF2B5EF4-FFF2-40B4-BE49-F238E27FC236}">
                <a16:creationId xmlns:a16="http://schemas.microsoft.com/office/drawing/2014/main" id="{FE9B0C93-A2C7-68B9-FDF0-3058731C14E8}"/>
              </a:ext>
            </a:extLst>
          </p:cNvPr>
          <p:cNvSpPr/>
          <p:nvPr/>
        </p:nvSpPr>
        <p:spPr>
          <a:xfrm>
            <a:off x="954727" y="3727697"/>
            <a:ext cx="10545199" cy="880824"/>
          </a:xfrm>
          <a:prstGeom prst="rect">
            <a:avLst/>
          </a:prstGeom>
          <a:noFill/>
          <a:ln/>
        </p:spPr>
        <p:txBody>
          <a:bodyPr wrap="square" lIns="0" tIns="0" rIns="0" bIns="0" rtlCol="0" anchor="t"/>
          <a:lstStyle/>
          <a:p>
            <a:pPr algn="ctr" defTabSz="1219170">
              <a:defRPr/>
            </a:pPr>
            <a:r>
              <a:rPr lang="en-IN" sz="4000" b="1" i="1">
                <a:solidFill>
                  <a:srgbClr val="002060"/>
                </a:solidFill>
                <a:latin typeface="Open Sans" panose="020B0606030504020204" pitchFamily="34" charset="0"/>
                <a:ea typeface="Open Sans" panose="020B0606030504020204" pitchFamily="34" charset="0"/>
                <a:cs typeface="Open Sans" panose="020B0606030504020204" pitchFamily="34" charset="0"/>
              </a:rPr>
              <a:t>Executive Roundtable</a:t>
            </a:r>
            <a:endParaRPr lang="en-US" sz="4000" b="1" i="1">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7">
            <a:extLst>
              <a:ext uri="{FF2B5EF4-FFF2-40B4-BE49-F238E27FC236}">
                <a16:creationId xmlns:a16="http://schemas.microsoft.com/office/drawing/2014/main" id="{AAD6B875-C6BA-FE23-58FE-F398C00FAB2C}"/>
              </a:ext>
            </a:extLst>
          </p:cNvPr>
          <p:cNvSpPr/>
          <p:nvPr/>
        </p:nvSpPr>
        <p:spPr>
          <a:xfrm>
            <a:off x="2394062" y="4526049"/>
            <a:ext cx="7544549" cy="870372"/>
          </a:xfrm>
          <a:prstGeom prst="rect">
            <a:avLst/>
          </a:prstGeom>
          <a:noFill/>
          <a:ln/>
        </p:spPr>
        <p:txBody>
          <a:bodyPr wrap="square" lIns="0" tIns="0" rIns="0" bIns="0" rtlCol="0" anchor="t"/>
          <a:lstStyle/>
          <a:p>
            <a:pPr algn="ctr" defTabSz="1219170">
              <a:defRPr/>
            </a:pPr>
            <a:r>
              <a:rPr lang="en-IN" sz="2800">
                <a:latin typeface="Open Sans" panose="020B0606030504020204" pitchFamily="34" charset="0"/>
                <a:ea typeface="Open Sans" panose="020B0606030504020204" pitchFamily="34" charset="0"/>
                <a:cs typeface="Open Sans" panose="020B0606030504020204" pitchFamily="34" charset="0"/>
              </a:rPr>
              <a:t>Scaling Enterprise AI: Customer Perspectives &amp; Lessons Learned</a:t>
            </a:r>
            <a:endParaRPr lang="en-US" sz="2800" i="1">
              <a:latin typeface="Open Sans" panose="020B0606030504020204" pitchFamily="34" charset="0"/>
              <a:ea typeface="Open Sans" panose="020B0606030504020204" pitchFamily="34" charset="0"/>
              <a:cs typeface="Open Sans" panose="020B0606030504020204" pitchFamily="34" charset="0"/>
            </a:endParaRPr>
          </a:p>
        </p:txBody>
      </p:sp>
      <p:sp>
        <p:nvSpPr>
          <p:cNvPr id="15" name="Rounded Rectangle 14">
            <a:extLst>
              <a:ext uri="{FF2B5EF4-FFF2-40B4-BE49-F238E27FC236}">
                <a16:creationId xmlns:a16="http://schemas.microsoft.com/office/drawing/2014/main" id="{1B61DD09-22BE-43BE-35F3-CC2F31B85988}"/>
              </a:ext>
            </a:extLst>
          </p:cNvPr>
          <p:cNvSpPr/>
          <p:nvPr/>
        </p:nvSpPr>
        <p:spPr>
          <a:xfrm>
            <a:off x="2930714" y="1256572"/>
            <a:ext cx="6339016" cy="2126707"/>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grpSp>
        <p:nvGrpSpPr>
          <p:cNvPr id="16" name="Group 15">
            <a:extLst>
              <a:ext uri="{FF2B5EF4-FFF2-40B4-BE49-F238E27FC236}">
                <a16:creationId xmlns:a16="http://schemas.microsoft.com/office/drawing/2014/main" id="{38CD641F-5E08-F719-770B-45B7F64CE0B1}"/>
              </a:ext>
            </a:extLst>
          </p:cNvPr>
          <p:cNvGrpSpPr/>
          <p:nvPr/>
        </p:nvGrpSpPr>
        <p:grpSpPr>
          <a:xfrm>
            <a:off x="8201347" y="186136"/>
            <a:ext cx="3785865" cy="282536"/>
            <a:chOff x="8239447" y="206762"/>
            <a:chExt cx="3785865" cy="282536"/>
          </a:xfrm>
        </p:grpSpPr>
        <p:grpSp>
          <p:nvGrpSpPr>
            <p:cNvPr id="11" name="Group 10">
              <a:extLst>
                <a:ext uri="{FF2B5EF4-FFF2-40B4-BE49-F238E27FC236}">
                  <a16:creationId xmlns:a16="http://schemas.microsoft.com/office/drawing/2014/main" id="{640C06C8-7E81-C738-24E6-88F22B9C4E88}"/>
                </a:ext>
              </a:extLst>
            </p:cNvPr>
            <p:cNvGrpSpPr/>
            <p:nvPr/>
          </p:nvGrpSpPr>
          <p:grpSpPr>
            <a:xfrm>
              <a:off x="8239447" y="206762"/>
              <a:ext cx="3785865" cy="282536"/>
              <a:chOff x="6716486" y="186498"/>
              <a:chExt cx="5308826" cy="396193"/>
            </a:xfrm>
          </p:grpSpPr>
          <p:pic>
            <p:nvPicPr>
              <p:cNvPr id="8" name="Image 1" descr="preencoded.png">
                <a:extLst>
                  <a:ext uri="{FF2B5EF4-FFF2-40B4-BE49-F238E27FC236}">
                    <a16:creationId xmlns:a16="http://schemas.microsoft.com/office/drawing/2014/main" id="{87EFDC8F-D736-CB78-4517-3DB551AA1AFC}"/>
                  </a:ext>
                </a:extLst>
              </p:cNvPr>
              <p:cNvPicPr>
                <a:picLocks noChangeAspect="1"/>
              </p:cNvPicPr>
              <p:nvPr/>
            </p:nvPicPr>
            <p:blipFill>
              <a:blip r:embed="rId3"/>
              <a:srcRect/>
              <a:stretch/>
            </p:blipFill>
            <p:spPr>
              <a:xfrm>
                <a:off x="6716486" y="186498"/>
                <a:ext cx="4395788" cy="396193"/>
              </a:xfrm>
              <a:prstGeom prst="rect">
                <a:avLst/>
              </a:prstGeom>
            </p:spPr>
          </p:pic>
          <p:pic>
            <p:nvPicPr>
              <p:cNvPr id="10" name="Image 27" descr="preencoded.png">
                <a:extLst>
                  <a:ext uri="{FF2B5EF4-FFF2-40B4-BE49-F238E27FC236}">
                    <a16:creationId xmlns:a16="http://schemas.microsoft.com/office/drawing/2014/main" id="{3054E54D-8EA7-AC12-0A62-7FE802282FB7}"/>
                  </a:ext>
                </a:extLst>
              </p:cNvPr>
              <p:cNvPicPr>
                <a:picLocks noChangeAspect="1"/>
              </p:cNvPicPr>
              <p:nvPr/>
            </p:nvPicPr>
            <p:blipFill>
              <a:blip r:embed="rId4"/>
              <a:srcRect/>
              <a:stretch/>
            </p:blipFill>
            <p:spPr>
              <a:xfrm>
                <a:off x="11212285" y="224597"/>
                <a:ext cx="813027" cy="284560"/>
              </a:xfrm>
              <a:prstGeom prst="rect">
                <a:avLst/>
              </a:prstGeom>
            </p:spPr>
          </p:pic>
        </p:grpSp>
        <p:pic>
          <p:nvPicPr>
            <p:cNvPr id="7" name="Picture 6">
              <a:extLst>
                <a:ext uri="{FF2B5EF4-FFF2-40B4-BE49-F238E27FC236}">
                  <a16:creationId xmlns:a16="http://schemas.microsoft.com/office/drawing/2014/main" id="{C0F46FE7-2FCB-51DC-5010-7FC3B1065E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3624042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4BE848-FDCD-1A0A-4BF3-83815F905677}"/>
              </a:ext>
            </a:extLst>
          </p:cNvPr>
          <p:cNvSpPr/>
          <p:nvPr/>
        </p:nvSpPr>
        <p:spPr>
          <a:xfrm>
            <a:off x="457200" y="503227"/>
            <a:ext cx="9601200"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b="1">
                <a:solidFill>
                  <a:srgbClr val="0E1F3C"/>
                </a:solidFill>
                <a:effectLst/>
                <a:latin typeface="Montserrat" pitchFamily="2" charset="77"/>
              </a:rPr>
              <a:t>Fragmented Ownership Stalls Automation Programs More Often Than Technical Integration</a:t>
            </a:r>
            <a:endParaRPr lang="en-US" sz="1400">
              <a:latin typeface="Montserrat" pitchFamily="2" charset="77"/>
            </a:endParaRPr>
          </a:p>
        </p:txBody>
      </p:sp>
      <p:sp>
        <p:nvSpPr>
          <p:cNvPr id="8" name="Rectangle 7">
            <a:extLst>
              <a:ext uri="{FF2B5EF4-FFF2-40B4-BE49-F238E27FC236}">
                <a16:creationId xmlns:a16="http://schemas.microsoft.com/office/drawing/2014/main" id="{F5A0E719-BDB1-EEC9-D010-A6352CA7FA08}"/>
              </a:ext>
            </a:extLst>
          </p:cNvPr>
          <p:cNvSpPr/>
          <p:nvPr/>
        </p:nvSpPr>
        <p:spPr>
          <a:xfrm>
            <a:off x="457200" y="1752600"/>
            <a:ext cx="43738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B3A6B"/>
                </a:solidFill>
                <a:effectLst/>
                <a:latin typeface="Open Sans" pitchFamily="2" charset="0"/>
                <a:ea typeface="Open Sans" pitchFamily="2" charset="0"/>
                <a:cs typeface="Open Sans" pitchFamily="2" charset="0"/>
              </a:rPr>
              <a:t>Before You Automate, Answer</a:t>
            </a:r>
            <a:endParaRPr lang="en-US">
              <a:latin typeface="Open Sans" pitchFamily="2" charset="0"/>
              <a:ea typeface="Open Sans" pitchFamily="2" charset="0"/>
              <a:cs typeface="Open Sans" pitchFamily="2" charset="0"/>
            </a:endParaRPr>
          </a:p>
        </p:txBody>
      </p:sp>
      <p:sp>
        <p:nvSpPr>
          <p:cNvPr id="13" name="Rectangle 12">
            <a:extLst>
              <a:ext uri="{FF2B5EF4-FFF2-40B4-BE49-F238E27FC236}">
                <a16:creationId xmlns:a16="http://schemas.microsoft.com/office/drawing/2014/main" id="{B6AD0CD7-04A1-F2A3-F3F8-A4408B84B928}"/>
              </a:ext>
            </a:extLst>
          </p:cNvPr>
          <p:cNvSpPr/>
          <p:nvPr/>
        </p:nvSpPr>
        <p:spPr>
          <a:xfrm>
            <a:off x="457200" y="2174240"/>
            <a:ext cx="4373880" cy="81280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Open Sans" pitchFamily="2" charset="0"/>
                <a:ea typeface="Open Sans" pitchFamily="2" charset="0"/>
                <a:cs typeface="Open Sans" pitchFamily="2" charset="0"/>
              </a:rPr>
              <a:t>Ownership</a:t>
            </a:r>
          </a:p>
          <a:p>
            <a:pPr>
              <a:buNone/>
            </a:pPr>
            <a:r>
              <a:rPr lang="en-US" sz="1400">
                <a:solidFill>
                  <a:srgbClr val="FFFFFF"/>
                </a:solidFill>
                <a:effectLst/>
                <a:latin typeface="Open Sans" pitchFamily="2" charset="0"/>
                <a:ea typeface="Open Sans" pitchFamily="2" charset="0"/>
                <a:cs typeface="Open Sans" pitchFamily="2" charset="0"/>
              </a:rPr>
              <a:t>Who owns the outcome end to end?</a:t>
            </a:r>
            <a:endParaRPr lang="en-US" sz="1600">
              <a:latin typeface="Open Sans" pitchFamily="2" charset="0"/>
              <a:ea typeface="Open Sans" pitchFamily="2" charset="0"/>
              <a:cs typeface="Open Sans" pitchFamily="2" charset="0"/>
            </a:endParaRPr>
          </a:p>
        </p:txBody>
      </p:sp>
      <p:sp>
        <p:nvSpPr>
          <p:cNvPr id="19" name="Rectangle 18">
            <a:extLst>
              <a:ext uri="{FF2B5EF4-FFF2-40B4-BE49-F238E27FC236}">
                <a16:creationId xmlns:a16="http://schemas.microsoft.com/office/drawing/2014/main" id="{13C53D13-231A-51F5-146E-CB30B802574F}"/>
              </a:ext>
            </a:extLst>
          </p:cNvPr>
          <p:cNvSpPr/>
          <p:nvPr/>
        </p:nvSpPr>
        <p:spPr>
          <a:xfrm>
            <a:off x="457200" y="3215640"/>
            <a:ext cx="4373880" cy="86868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Open Sans" pitchFamily="2" charset="0"/>
                <a:ea typeface="Open Sans" pitchFamily="2" charset="0"/>
                <a:cs typeface="Open Sans" pitchFamily="2" charset="0"/>
              </a:rPr>
              <a:t>Authority</a:t>
            </a:r>
          </a:p>
          <a:p>
            <a:pPr>
              <a:buNone/>
            </a:pPr>
            <a:r>
              <a:rPr lang="en-US" sz="1400">
                <a:solidFill>
                  <a:srgbClr val="FFFFFF"/>
                </a:solidFill>
                <a:effectLst/>
                <a:latin typeface="Open Sans" pitchFamily="2" charset="0"/>
                <a:ea typeface="Open Sans" pitchFamily="2" charset="0"/>
                <a:cs typeface="Open Sans" pitchFamily="2" charset="0"/>
              </a:rPr>
              <a:t>Who decides when the process crosses org lines?</a:t>
            </a:r>
            <a:endParaRPr lang="en-US" sz="1600">
              <a:latin typeface="Open Sans" pitchFamily="2" charset="0"/>
              <a:ea typeface="Open Sans" pitchFamily="2" charset="0"/>
              <a:cs typeface="Open Sans" pitchFamily="2" charset="0"/>
            </a:endParaRPr>
          </a:p>
        </p:txBody>
      </p:sp>
      <p:sp>
        <p:nvSpPr>
          <p:cNvPr id="26" name="Rectangle 25">
            <a:extLst>
              <a:ext uri="{FF2B5EF4-FFF2-40B4-BE49-F238E27FC236}">
                <a16:creationId xmlns:a16="http://schemas.microsoft.com/office/drawing/2014/main" id="{D073C70D-0744-38D3-1700-1A9752FC7BA1}"/>
              </a:ext>
            </a:extLst>
          </p:cNvPr>
          <p:cNvSpPr/>
          <p:nvPr/>
        </p:nvSpPr>
        <p:spPr>
          <a:xfrm>
            <a:off x="457200" y="4312920"/>
            <a:ext cx="4373880" cy="86868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Open Sans" pitchFamily="2" charset="0"/>
                <a:ea typeface="Open Sans" pitchFamily="2" charset="0"/>
                <a:cs typeface="Open Sans" pitchFamily="2" charset="0"/>
              </a:rPr>
              <a:t>Outcome</a:t>
            </a:r>
          </a:p>
          <a:p>
            <a:pPr>
              <a:buNone/>
            </a:pPr>
            <a:r>
              <a:rPr lang="en-US" sz="1400">
                <a:solidFill>
                  <a:srgbClr val="FFFFFF"/>
                </a:solidFill>
                <a:effectLst/>
                <a:latin typeface="Open Sans" pitchFamily="2" charset="0"/>
                <a:ea typeface="Open Sans" pitchFamily="2" charset="0"/>
                <a:cs typeface="Open Sans" pitchFamily="2" charset="0"/>
              </a:rPr>
              <a:t>What measurable business result improves?</a:t>
            </a:r>
            <a:endParaRPr lang="en-US" sz="1600">
              <a:latin typeface="Open Sans" pitchFamily="2" charset="0"/>
              <a:ea typeface="Open Sans" pitchFamily="2" charset="0"/>
              <a:cs typeface="Open Sans" pitchFamily="2" charset="0"/>
            </a:endParaRPr>
          </a:p>
        </p:txBody>
      </p:sp>
      <p:sp>
        <p:nvSpPr>
          <p:cNvPr id="34" name="Rectangle 33">
            <a:extLst>
              <a:ext uri="{FF2B5EF4-FFF2-40B4-BE49-F238E27FC236}">
                <a16:creationId xmlns:a16="http://schemas.microsoft.com/office/drawing/2014/main" id="{E54D8368-DD9B-AC1C-3108-FC9AAAD31634}"/>
              </a:ext>
            </a:extLst>
          </p:cNvPr>
          <p:cNvSpPr/>
          <p:nvPr/>
        </p:nvSpPr>
        <p:spPr>
          <a:xfrm>
            <a:off x="457200" y="5775960"/>
            <a:ext cx="11277600" cy="624840"/>
          </a:xfrm>
          <a:prstGeom prst="rect">
            <a:avLst/>
          </a:prstGeom>
          <a:solidFill>
            <a:srgbClr val="FF7E00"/>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Open Sans" pitchFamily="2" charset="0"/>
                <a:ea typeface="Open Sans" pitchFamily="2" charset="0"/>
                <a:cs typeface="Open Sans" pitchFamily="2" charset="0"/>
              </a:rPr>
              <a:t>The best programs establish clear business ownership first, then use technology to redesign the process around the outcome.</a:t>
            </a:r>
            <a:endParaRPr lang="en-US">
              <a:latin typeface="Open Sans" pitchFamily="2" charset="0"/>
              <a:ea typeface="Open Sans" pitchFamily="2" charset="0"/>
              <a:cs typeface="Open Sans" pitchFamily="2" charset="0"/>
            </a:endParaRPr>
          </a:p>
        </p:txBody>
      </p:sp>
      <p:pic>
        <p:nvPicPr>
          <p:cNvPr id="36" name="Picture 35" descr="Abstract illustration of a single connected pathway threading through five departmental blocks, representing end-to-end process ownership.">
            <a:extLst>
              <a:ext uri="{FF2B5EF4-FFF2-40B4-BE49-F238E27FC236}">
                <a16:creationId xmlns:a16="http://schemas.microsoft.com/office/drawing/2014/main" id="{74203115-D36C-3525-C62B-6D0D577237BC}"/>
              </a:ext>
            </a:extLst>
          </p:cNvPr>
          <p:cNvPicPr>
            <a:picLocks noChangeAspect="1"/>
          </p:cNvPicPr>
          <p:nvPr/>
        </p:nvPicPr>
        <p:blipFill>
          <a:blip r:embed="rId3"/>
          <a:stretch>
            <a:fillRect/>
          </a:stretch>
        </p:blipFill>
        <p:spPr>
          <a:xfrm>
            <a:off x="5173980" y="1783080"/>
            <a:ext cx="6560820" cy="3690461"/>
          </a:xfrm>
          <a:prstGeom prst="rect">
            <a:avLst/>
          </a:prstGeom>
        </p:spPr>
      </p:pic>
      <p:pic>
        <p:nvPicPr>
          <p:cNvPr id="2" name="Picture 1">
            <a:extLst>
              <a:ext uri="{FF2B5EF4-FFF2-40B4-BE49-F238E27FC236}">
                <a16:creationId xmlns:a16="http://schemas.microsoft.com/office/drawing/2014/main" id="{6EE4CC09-F815-3B7D-4262-AC6406CC5A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9" y="0"/>
            <a:ext cx="166688" cy="6858000"/>
          </a:xfrm>
          <a:prstGeom prst="rect">
            <a:avLst/>
          </a:prstGeom>
        </p:spPr>
      </p:pic>
      <p:sp>
        <p:nvSpPr>
          <p:cNvPr id="9" name="Shape 3">
            <a:extLst>
              <a:ext uri="{FF2B5EF4-FFF2-40B4-BE49-F238E27FC236}">
                <a16:creationId xmlns:a16="http://schemas.microsoft.com/office/drawing/2014/main" id="{F96ECBD9-D467-DD16-5259-2810916B4A72}"/>
              </a:ext>
            </a:extLst>
          </p:cNvPr>
          <p:cNvSpPr/>
          <p:nvPr/>
        </p:nvSpPr>
        <p:spPr>
          <a:xfrm>
            <a:off x="457200" y="155448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30291186-B431-05F3-943D-1854CD99D23A}"/>
              </a:ext>
            </a:extLst>
          </p:cNvPr>
          <p:cNvGrpSpPr/>
          <p:nvPr/>
        </p:nvGrpSpPr>
        <p:grpSpPr>
          <a:xfrm>
            <a:off x="8201347" y="186136"/>
            <a:ext cx="3785865" cy="282536"/>
            <a:chOff x="8239447" y="206762"/>
            <a:chExt cx="3785865" cy="282536"/>
          </a:xfrm>
        </p:grpSpPr>
        <p:grpSp>
          <p:nvGrpSpPr>
            <p:cNvPr id="11" name="Group 10">
              <a:extLst>
                <a:ext uri="{FF2B5EF4-FFF2-40B4-BE49-F238E27FC236}">
                  <a16:creationId xmlns:a16="http://schemas.microsoft.com/office/drawing/2014/main" id="{CF03535D-A776-BF30-3CB6-77D71A49AC7B}"/>
                </a:ext>
              </a:extLst>
            </p:cNvPr>
            <p:cNvGrpSpPr/>
            <p:nvPr/>
          </p:nvGrpSpPr>
          <p:grpSpPr>
            <a:xfrm>
              <a:off x="8239447" y="206762"/>
              <a:ext cx="3785865" cy="282536"/>
              <a:chOff x="6716486" y="186498"/>
              <a:chExt cx="5308826" cy="396193"/>
            </a:xfrm>
          </p:grpSpPr>
          <p:pic>
            <p:nvPicPr>
              <p:cNvPr id="14" name="Image 1" descr="preencoded.png">
                <a:extLst>
                  <a:ext uri="{FF2B5EF4-FFF2-40B4-BE49-F238E27FC236}">
                    <a16:creationId xmlns:a16="http://schemas.microsoft.com/office/drawing/2014/main" id="{529DC301-B418-8475-ACA5-D4EC22FA8B4A}"/>
                  </a:ext>
                </a:extLst>
              </p:cNvPr>
              <p:cNvPicPr>
                <a:picLocks noChangeAspect="1"/>
              </p:cNvPicPr>
              <p:nvPr/>
            </p:nvPicPr>
            <p:blipFill>
              <a:blip r:embed="rId5"/>
              <a:srcRect/>
              <a:stretch/>
            </p:blipFill>
            <p:spPr>
              <a:xfrm>
                <a:off x="6716486" y="186498"/>
                <a:ext cx="4395788" cy="396193"/>
              </a:xfrm>
              <a:prstGeom prst="rect">
                <a:avLst/>
              </a:prstGeom>
            </p:spPr>
          </p:pic>
          <p:pic>
            <p:nvPicPr>
              <p:cNvPr id="15" name="Image 27" descr="preencoded.png">
                <a:extLst>
                  <a:ext uri="{FF2B5EF4-FFF2-40B4-BE49-F238E27FC236}">
                    <a16:creationId xmlns:a16="http://schemas.microsoft.com/office/drawing/2014/main" id="{82D0FA4F-F60E-3AA5-E02D-2B72055BA098}"/>
                  </a:ext>
                </a:extLst>
              </p:cNvPr>
              <p:cNvPicPr>
                <a:picLocks noChangeAspect="1"/>
              </p:cNvPicPr>
              <p:nvPr/>
            </p:nvPicPr>
            <p:blipFill>
              <a:blip r:embed="rId6"/>
              <a:srcRect/>
              <a:stretch/>
            </p:blipFill>
            <p:spPr>
              <a:xfrm>
                <a:off x="11212285" y="224597"/>
                <a:ext cx="813027" cy="284560"/>
              </a:xfrm>
              <a:prstGeom prst="rect">
                <a:avLst/>
              </a:prstGeom>
            </p:spPr>
          </p:pic>
        </p:grpSp>
        <p:pic>
          <p:nvPicPr>
            <p:cNvPr id="12" name="Picture 11">
              <a:extLst>
                <a:ext uri="{FF2B5EF4-FFF2-40B4-BE49-F238E27FC236}">
                  <a16:creationId xmlns:a16="http://schemas.microsoft.com/office/drawing/2014/main" id="{4E48F476-FE45-5CB7-1B7D-4FFE660B60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B87A5B2D-980A-C7AC-985B-8FF499CC729A}"/>
              </a:ext>
            </a:extLst>
          </p:cNvPr>
          <p:cNvSpPr/>
          <p:nvPr/>
        </p:nvSpPr>
        <p:spPr>
          <a:xfrm>
            <a:off x="457200" y="457200"/>
            <a:ext cx="8562109"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b="1">
                <a:solidFill>
                  <a:srgbClr val="0E1F3C"/>
                </a:solidFill>
                <a:effectLst/>
                <a:latin typeface="Montserrat" pitchFamily="2" charset="77"/>
              </a:rPr>
              <a:t>The Agent Is An Orchestration Layer Over Systems The Organization Already Trusts</a:t>
            </a:r>
            <a:endParaRPr lang="en-US" sz="1400">
              <a:latin typeface="Montserrat" pitchFamily="2" charset="77"/>
            </a:endParaRPr>
          </a:p>
        </p:txBody>
      </p:sp>
      <p:sp>
        <p:nvSpPr>
          <p:cNvPr id="41" name="Rectangle 40">
            <a:extLst>
              <a:ext uri="{FF2B5EF4-FFF2-40B4-BE49-F238E27FC236}">
                <a16:creationId xmlns:a16="http://schemas.microsoft.com/office/drawing/2014/main" id="{4D7095E3-A383-24DE-E3E8-4DB9F42DF5F2}"/>
              </a:ext>
            </a:extLst>
          </p:cNvPr>
          <p:cNvSpPr/>
          <p:nvPr/>
        </p:nvSpPr>
        <p:spPr>
          <a:xfrm>
            <a:off x="457200" y="1783080"/>
            <a:ext cx="11277600" cy="41148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a:solidFill>
                  <a:srgbClr val="FFFFFF"/>
                </a:solidFill>
                <a:effectLst/>
                <a:latin typeface="Open Sans" pitchFamily="2" charset="0"/>
                <a:ea typeface="Open Sans" pitchFamily="2" charset="0"/>
                <a:cs typeface="Open Sans" pitchFamily="2" charset="0"/>
              </a:rPr>
              <a:t>An Employee Or Customer Expresses The Outcome They Need</a:t>
            </a:r>
            <a:endParaRPr lang="en-US">
              <a:latin typeface="Open Sans" pitchFamily="2" charset="0"/>
              <a:ea typeface="Open Sans" pitchFamily="2" charset="0"/>
              <a:cs typeface="Open Sans" pitchFamily="2" charset="0"/>
            </a:endParaRPr>
          </a:p>
        </p:txBody>
      </p:sp>
      <p:sp>
        <p:nvSpPr>
          <p:cNvPr id="45" name="Arrow: Down 44">
            <a:extLst>
              <a:ext uri="{FF2B5EF4-FFF2-40B4-BE49-F238E27FC236}">
                <a16:creationId xmlns:a16="http://schemas.microsoft.com/office/drawing/2014/main" id="{E271B13B-0434-E088-2C3E-5C1FFD2EA870}"/>
              </a:ext>
            </a:extLst>
          </p:cNvPr>
          <p:cNvSpPr/>
          <p:nvPr/>
        </p:nvSpPr>
        <p:spPr>
          <a:xfrm>
            <a:off x="5896000" y="2223135"/>
            <a:ext cx="400000" cy="400000"/>
          </a:xfrm>
          <a:prstGeom prst="downArrow">
            <a:avLst/>
          </a:prstGeom>
          <a:solidFill>
            <a:srgbClr val="2E9BD6"/>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50" name="Rectangle 49">
            <a:extLst>
              <a:ext uri="{FF2B5EF4-FFF2-40B4-BE49-F238E27FC236}">
                <a16:creationId xmlns:a16="http://schemas.microsoft.com/office/drawing/2014/main" id="{41E75801-57C1-5062-27E5-99BA53BC2B5D}"/>
              </a:ext>
            </a:extLst>
          </p:cNvPr>
          <p:cNvSpPr/>
          <p:nvPr/>
        </p:nvSpPr>
        <p:spPr>
          <a:xfrm>
            <a:off x="457200" y="2594560"/>
            <a:ext cx="11277600" cy="685800"/>
          </a:xfrm>
          <a:prstGeom prst="rect">
            <a:avLst/>
          </a:prstGeom>
          <a:solidFill>
            <a:srgbClr val="FF7E00"/>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b="1">
                <a:solidFill>
                  <a:srgbClr val="FFFFFF"/>
                </a:solidFill>
                <a:effectLst/>
                <a:latin typeface="Open Sans" pitchFamily="2" charset="0"/>
                <a:ea typeface="Open Sans" pitchFamily="2" charset="0"/>
                <a:cs typeface="Open Sans" pitchFamily="2" charset="0"/>
              </a:rPr>
              <a:t>Governed Agent Orchestration Layer</a:t>
            </a:r>
          </a:p>
          <a:p>
            <a:pPr>
              <a:buNone/>
            </a:pPr>
            <a:r>
              <a:rPr lang="en-US" sz="1600">
                <a:solidFill>
                  <a:srgbClr val="FFFFFF"/>
                </a:solidFill>
                <a:effectLst/>
                <a:latin typeface="Open Sans" pitchFamily="2" charset="0"/>
                <a:ea typeface="Open Sans" pitchFamily="2" charset="0"/>
                <a:cs typeface="Open Sans" pitchFamily="2" charset="0"/>
              </a:rPr>
              <a:t>Identity · APIs · connectors · business rules · governed automation</a:t>
            </a:r>
            <a:endParaRPr lang="en-US" sz="1600">
              <a:latin typeface="Open Sans" pitchFamily="2" charset="0"/>
              <a:ea typeface="Open Sans" pitchFamily="2" charset="0"/>
              <a:cs typeface="Open Sans" pitchFamily="2" charset="0"/>
            </a:endParaRPr>
          </a:p>
        </p:txBody>
      </p:sp>
      <p:sp>
        <p:nvSpPr>
          <p:cNvPr id="56" name="Arrow: Down 55">
            <a:extLst>
              <a:ext uri="{FF2B5EF4-FFF2-40B4-BE49-F238E27FC236}">
                <a16:creationId xmlns:a16="http://schemas.microsoft.com/office/drawing/2014/main" id="{358F7680-ABA7-EAE4-A81B-718E66967B7C}"/>
              </a:ext>
            </a:extLst>
          </p:cNvPr>
          <p:cNvSpPr/>
          <p:nvPr/>
        </p:nvSpPr>
        <p:spPr>
          <a:xfrm>
            <a:off x="1287780" y="3338100"/>
            <a:ext cx="320040" cy="360000"/>
          </a:xfrm>
          <a:prstGeom prst="downArrow">
            <a:avLst/>
          </a:prstGeom>
          <a:solidFill>
            <a:srgbClr val="2E9BD6"/>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63" name="Arrow: Down 62">
            <a:extLst>
              <a:ext uri="{FF2B5EF4-FFF2-40B4-BE49-F238E27FC236}">
                <a16:creationId xmlns:a16="http://schemas.microsoft.com/office/drawing/2014/main" id="{41D0B750-23C4-F1B3-8454-A5FF47A79AA4}"/>
              </a:ext>
            </a:extLst>
          </p:cNvPr>
          <p:cNvSpPr/>
          <p:nvPr/>
        </p:nvSpPr>
        <p:spPr>
          <a:xfrm>
            <a:off x="3611880" y="3338100"/>
            <a:ext cx="320040" cy="360000"/>
          </a:xfrm>
          <a:prstGeom prst="downArrow">
            <a:avLst/>
          </a:prstGeom>
          <a:solidFill>
            <a:srgbClr val="2E9BD6"/>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71" name="Arrow: Down 70">
            <a:extLst>
              <a:ext uri="{FF2B5EF4-FFF2-40B4-BE49-F238E27FC236}">
                <a16:creationId xmlns:a16="http://schemas.microsoft.com/office/drawing/2014/main" id="{A12FD43D-9D70-AFAA-39D1-A2EA477562A4}"/>
              </a:ext>
            </a:extLst>
          </p:cNvPr>
          <p:cNvSpPr/>
          <p:nvPr/>
        </p:nvSpPr>
        <p:spPr>
          <a:xfrm>
            <a:off x="5935980" y="3338100"/>
            <a:ext cx="320040" cy="360000"/>
          </a:xfrm>
          <a:prstGeom prst="downArrow">
            <a:avLst/>
          </a:prstGeom>
          <a:solidFill>
            <a:srgbClr val="2E9BD6"/>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80" name="Arrow: Down 79">
            <a:extLst>
              <a:ext uri="{FF2B5EF4-FFF2-40B4-BE49-F238E27FC236}">
                <a16:creationId xmlns:a16="http://schemas.microsoft.com/office/drawing/2014/main" id="{BF2F5A7E-6256-5510-C050-9C7A55A23B21}"/>
              </a:ext>
            </a:extLst>
          </p:cNvPr>
          <p:cNvSpPr/>
          <p:nvPr/>
        </p:nvSpPr>
        <p:spPr>
          <a:xfrm>
            <a:off x="8260080" y="3338100"/>
            <a:ext cx="320040" cy="360000"/>
          </a:xfrm>
          <a:prstGeom prst="downArrow">
            <a:avLst/>
          </a:prstGeom>
          <a:solidFill>
            <a:srgbClr val="2E9BD6"/>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90" name="Arrow: Down 89">
            <a:extLst>
              <a:ext uri="{FF2B5EF4-FFF2-40B4-BE49-F238E27FC236}">
                <a16:creationId xmlns:a16="http://schemas.microsoft.com/office/drawing/2014/main" id="{DCBA7A27-8DB0-3AE7-1F37-FA2C9A29A6F7}"/>
              </a:ext>
            </a:extLst>
          </p:cNvPr>
          <p:cNvSpPr/>
          <p:nvPr/>
        </p:nvSpPr>
        <p:spPr>
          <a:xfrm>
            <a:off x="10584180" y="3338100"/>
            <a:ext cx="320040" cy="360000"/>
          </a:xfrm>
          <a:prstGeom prst="downArrow">
            <a:avLst/>
          </a:prstGeom>
          <a:solidFill>
            <a:srgbClr val="2E9BD6"/>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101" name="Rectangle 100">
            <a:extLst>
              <a:ext uri="{FF2B5EF4-FFF2-40B4-BE49-F238E27FC236}">
                <a16:creationId xmlns:a16="http://schemas.microsoft.com/office/drawing/2014/main" id="{F1D3C759-1643-500A-748F-B5312E5DED8D}"/>
              </a:ext>
            </a:extLst>
          </p:cNvPr>
          <p:cNvSpPr/>
          <p:nvPr/>
        </p:nvSpPr>
        <p:spPr>
          <a:xfrm>
            <a:off x="457200" y="3755840"/>
            <a:ext cx="1981200" cy="777240"/>
          </a:xfrm>
          <a:prstGeom prst="rect">
            <a:avLst/>
          </a:prstGeom>
          <a:solidFill>
            <a:srgbClr val="182C6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sz="1400" b="1">
                <a:solidFill>
                  <a:srgbClr val="FFFFFF"/>
                </a:solidFill>
                <a:effectLst/>
                <a:latin typeface="Open Sans" pitchFamily="2" charset="0"/>
                <a:ea typeface="Open Sans" pitchFamily="2" charset="0"/>
                <a:cs typeface="Open Sans" pitchFamily="2" charset="0"/>
              </a:rPr>
              <a:t>Microsoft 365</a:t>
            </a:r>
          </a:p>
          <a:p>
            <a:pPr algn="ctr">
              <a:buNone/>
            </a:pPr>
            <a:r>
              <a:rPr lang="en-US" sz="1200">
                <a:solidFill>
                  <a:srgbClr val="FFFFFF"/>
                </a:solidFill>
                <a:effectLst/>
                <a:latin typeface="Open Sans" pitchFamily="2" charset="0"/>
                <a:ea typeface="Open Sans" pitchFamily="2" charset="0"/>
                <a:cs typeface="Open Sans" pitchFamily="2" charset="0"/>
              </a:rPr>
              <a:t>Content and collaboration</a:t>
            </a:r>
            <a:endParaRPr lang="en-US" sz="1600">
              <a:latin typeface="Open Sans" pitchFamily="2" charset="0"/>
              <a:ea typeface="Open Sans" pitchFamily="2" charset="0"/>
              <a:cs typeface="Open Sans" pitchFamily="2" charset="0"/>
            </a:endParaRPr>
          </a:p>
        </p:txBody>
      </p:sp>
      <p:sp>
        <p:nvSpPr>
          <p:cNvPr id="113" name="Rectangle 112">
            <a:extLst>
              <a:ext uri="{FF2B5EF4-FFF2-40B4-BE49-F238E27FC236}">
                <a16:creationId xmlns:a16="http://schemas.microsoft.com/office/drawing/2014/main" id="{C3BD2AF4-7785-E10A-7E60-97B27B062B6A}"/>
              </a:ext>
            </a:extLst>
          </p:cNvPr>
          <p:cNvSpPr/>
          <p:nvPr/>
        </p:nvSpPr>
        <p:spPr>
          <a:xfrm>
            <a:off x="2781300" y="3755840"/>
            <a:ext cx="1981200" cy="777240"/>
          </a:xfrm>
          <a:prstGeom prst="rect">
            <a:avLst/>
          </a:prstGeom>
          <a:solidFill>
            <a:srgbClr val="182C6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sz="1400" b="1">
                <a:solidFill>
                  <a:srgbClr val="FFFFFF"/>
                </a:solidFill>
                <a:effectLst/>
                <a:latin typeface="Open Sans" pitchFamily="2" charset="0"/>
                <a:ea typeface="Open Sans" pitchFamily="2" charset="0"/>
                <a:cs typeface="Open Sans" pitchFamily="2" charset="0"/>
              </a:rPr>
              <a:t>Entra Id</a:t>
            </a:r>
          </a:p>
          <a:p>
            <a:pPr algn="ctr">
              <a:buNone/>
            </a:pPr>
            <a:r>
              <a:rPr lang="en-US" sz="1200">
                <a:solidFill>
                  <a:srgbClr val="FFFFFF"/>
                </a:solidFill>
                <a:effectLst/>
                <a:latin typeface="Open Sans" pitchFamily="2" charset="0"/>
                <a:ea typeface="Open Sans" pitchFamily="2" charset="0"/>
                <a:cs typeface="Open Sans" pitchFamily="2" charset="0"/>
              </a:rPr>
              <a:t>Identity and access</a:t>
            </a:r>
            <a:endParaRPr lang="en-US" sz="1600">
              <a:latin typeface="Open Sans" pitchFamily="2" charset="0"/>
              <a:ea typeface="Open Sans" pitchFamily="2" charset="0"/>
              <a:cs typeface="Open Sans" pitchFamily="2" charset="0"/>
            </a:endParaRPr>
          </a:p>
        </p:txBody>
      </p:sp>
      <p:sp>
        <p:nvSpPr>
          <p:cNvPr id="126" name="Rectangle 125">
            <a:extLst>
              <a:ext uri="{FF2B5EF4-FFF2-40B4-BE49-F238E27FC236}">
                <a16:creationId xmlns:a16="http://schemas.microsoft.com/office/drawing/2014/main" id="{33F2BA8C-8511-9AFD-AB73-74BC1CF03CE6}"/>
              </a:ext>
            </a:extLst>
          </p:cNvPr>
          <p:cNvSpPr/>
          <p:nvPr/>
        </p:nvSpPr>
        <p:spPr>
          <a:xfrm>
            <a:off x="5105400" y="3755840"/>
            <a:ext cx="1981200" cy="777240"/>
          </a:xfrm>
          <a:prstGeom prst="rect">
            <a:avLst/>
          </a:prstGeom>
          <a:solidFill>
            <a:srgbClr val="182C6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sz="1400" b="1">
                <a:solidFill>
                  <a:srgbClr val="FFFFFF"/>
                </a:solidFill>
                <a:effectLst/>
                <a:latin typeface="Open Sans" pitchFamily="2" charset="0"/>
                <a:ea typeface="Open Sans" pitchFamily="2" charset="0"/>
                <a:cs typeface="Open Sans" pitchFamily="2" charset="0"/>
              </a:rPr>
              <a:t>Line Of Business</a:t>
            </a:r>
          </a:p>
          <a:p>
            <a:pPr algn="ctr">
              <a:buNone/>
            </a:pPr>
            <a:r>
              <a:rPr lang="en-US" sz="1200">
                <a:solidFill>
                  <a:srgbClr val="FFFFFF"/>
                </a:solidFill>
                <a:effectLst/>
                <a:latin typeface="Open Sans" pitchFamily="2" charset="0"/>
                <a:ea typeface="Open Sans" pitchFamily="2" charset="0"/>
                <a:cs typeface="Open Sans" pitchFamily="2" charset="0"/>
              </a:rPr>
              <a:t>SQL, Dataverse, legacy</a:t>
            </a:r>
            <a:endParaRPr lang="en-US" sz="1600">
              <a:latin typeface="Open Sans" pitchFamily="2" charset="0"/>
              <a:ea typeface="Open Sans" pitchFamily="2" charset="0"/>
              <a:cs typeface="Open Sans" pitchFamily="2" charset="0"/>
            </a:endParaRPr>
          </a:p>
        </p:txBody>
      </p:sp>
      <p:sp>
        <p:nvSpPr>
          <p:cNvPr id="140" name="Rectangle 139">
            <a:extLst>
              <a:ext uri="{FF2B5EF4-FFF2-40B4-BE49-F238E27FC236}">
                <a16:creationId xmlns:a16="http://schemas.microsoft.com/office/drawing/2014/main" id="{3B38E45B-DE63-360E-02A9-32290FE786E6}"/>
              </a:ext>
            </a:extLst>
          </p:cNvPr>
          <p:cNvSpPr/>
          <p:nvPr/>
        </p:nvSpPr>
        <p:spPr>
          <a:xfrm>
            <a:off x="7429500" y="3755840"/>
            <a:ext cx="1981200" cy="777240"/>
          </a:xfrm>
          <a:prstGeom prst="rect">
            <a:avLst/>
          </a:prstGeom>
          <a:solidFill>
            <a:srgbClr val="182C6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sz="1400" b="1">
                <a:solidFill>
                  <a:srgbClr val="FFFFFF"/>
                </a:solidFill>
                <a:effectLst/>
                <a:latin typeface="Open Sans" pitchFamily="2" charset="0"/>
                <a:ea typeface="Open Sans" pitchFamily="2" charset="0"/>
                <a:cs typeface="Open Sans" pitchFamily="2" charset="0"/>
              </a:rPr>
              <a:t>Power Automate</a:t>
            </a:r>
          </a:p>
          <a:p>
            <a:pPr algn="ctr">
              <a:buNone/>
            </a:pPr>
            <a:r>
              <a:rPr lang="en-US" sz="1200">
                <a:solidFill>
                  <a:srgbClr val="FFFFFF"/>
                </a:solidFill>
                <a:effectLst/>
                <a:latin typeface="Open Sans" pitchFamily="2" charset="0"/>
                <a:ea typeface="Open Sans" pitchFamily="2" charset="0"/>
                <a:cs typeface="Open Sans" pitchFamily="2" charset="0"/>
              </a:rPr>
              <a:t>Existing workflows</a:t>
            </a:r>
            <a:endParaRPr lang="en-US" sz="1600">
              <a:latin typeface="Open Sans" pitchFamily="2" charset="0"/>
              <a:ea typeface="Open Sans" pitchFamily="2" charset="0"/>
              <a:cs typeface="Open Sans" pitchFamily="2" charset="0"/>
            </a:endParaRPr>
          </a:p>
        </p:txBody>
      </p:sp>
      <p:sp>
        <p:nvSpPr>
          <p:cNvPr id="155" name="Rectangle 154">
            <a:extLst>
              <a:ext uri="{FF2B5EF4-FFF2-40B4-BE49-F238E27FC236}">
                <a16:creationId xmlns:a16="http://schemas.microsoft.com/office/drawing/2014/main" id="{9D1B32C1-7138-252F-A72B-2C0B576456B8}"/>
              </a:ext>
            </a:extLst>
          </p:cNvPr>
          <p:cNvSpPr/>
          <p:nvPr/>
        </p:nvSpPr>
        <p:spPr>
          <a:xfrm>
            <a:off x="9753600" y="3755840"/>
            <a:ext cx="1981200" cy="777240"/>
          </a:xfrm>
          <a:prstGeom prst="rect">
            <a:avLst/>
          </a:prstGeom>
          <a:solidFill>
            <a:srgbClr val="182C6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r>
              <a:rPr lang="en-US" sz="1400" b="1">
                <a:solidFill>
                  <a:srgbClr val="FFFFFF"/>
                </a:solidFill>
                <a:effectLst/>
                <a:latin typeface="Open Sans" pitchFamily="2" charset="0"/>
                <a:ea typeface="Open Sans" pitchFamily="2" charset="0"/>
                <a:cs typeface="Open Sans" pitchFamily="2" charset="0"/>
              </a:rPr>
              <a:t>Power Bi / Fabric</a:t>
            </a:r>
          </a:p>
          <a:p>
            <a:pPr algn="ctr">
              <a:buNone/>
            </a:pPr>
            <a:r>
              <a:rPr lang="en-US" sz="1200">
                <a:solidFill>
                  <a:srgbClr val="FFFFFF"/>
                </a:solidFill>
                <a:effectLst/>
                <a:latin typeface="Open Sans" pitchFamily="2" charset="0"/>
                <a:ea typeface="Open Sans" pitchFamily="2" charset="0"/>
                <a:cs typeface="Open Sans" pitchFamily="2" charset="0"/>
              </a:rPr>
              <a:t>Analytics and reporting</a:t>
            </a:r>
            <a:endParaRPr lang="en-US" sz="1600">
              <a:latin typeface="Open Sans" pitchFamily="2" charset="0"/>
              <a:ea typeface="Open Sans" pitchFamily="2" charset="0"/>
              <a:cs typeface="Open Sans" pitchFamily="2" charset="0"/>
            </a:endParaRPr>
          </a:p>
        </p:txBody>
      </p:sp>
      <p:sp>
        <p:nvSpPr>
          <p:cNvPr id="171" name="Rectangle 170">
            <a:extLst>
              <a:ext uri="{FF2B5EF4-FFF2-40B4-BE49-F238E27FC236}">
                <a16:creationId xmlns:a16="http://schemas.microsoft.com/office/drawing/2014/main" id="{CE1ED666-8388-085B-05CB-B2D7CB7B6D8F}"/>
              </a:ext>
            </a:extLst>
          </p:cNvPr>
          <p:cNvSpPr/>
          <p:nvPr/>
        </p:nvSpPr>
        <p:spPr>
          <a:xfrm>
            <a:off x="457200" y="477156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E1F3C"/>
                </a:solidFill>
                <a:effectLst/>
                <a:latin typeface="Open Sans" pitchFamily="2" charset="0"/>
                <a:ea typeface="Open Sans" pitchFamily="2" charset="0"/>
                <a:cs typeface="Open Sans" pitchFamily="2" charset="0"/>
              </a:rPr>
              <a:t>Done correctly the technology becomes less visible: the person states the outcome, and the automation absorbs the organizational complexity behind it.</a:t>
            </a:r>
            <a:endParaRPr lang="en-US" sz="1600">
              <a:latin typeface="Open Sans" pitchFamily="2" charset="0"/>
              <a:ea typeface="Open Sans" pitchFamily="2" charset="0"/>
              <a:cs typeface="Open Sans" pitchFamily="2" charset="0"/>
            </a:endParaRPr>
          </a:p>
        </p:txBody>
      </p:sp>
      <p:sp>
        <p:nvSpPr>
          <p:cNvPr id="188" name="Rectangle 187">
            <a:extLst>
              <a:ext uri="{FF2B5EF4-FFF2-40B4-BE49-F238E27FC236}">
                <a16:creationId xmlns:a16="http://schemas.microsoft.com/office/drawing/2014/main" id="{E24685C5-4E85-13B7-F728-58E21A290752}"/>
              </a:ext>
            </a:extLst>
          </p:cNvPr>
          <p:cNvSpPr/>
          <p:nvPr/>
        </p:nvSpPr>
        <p:spPr>
          <a:xfrm>
            <a:off x="457200" y="5603630"/>
            <a:ext cx="11277600" cy="411480"/>
          </a:xfrm>
          <a:prstGeom prst="rect">
            <a:avLst/>
          </a:prstGeom>
          <a:solidFill>
            <a:srgbClr val="FF7E00"/>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a:solidFill>
                  <a:srgbClr val="FFFFFF"/>
                </a:solidFill>
                <a:effectLst/>
                <a:latin typeface="Open Sans" pitchFamily="2" charset="0"/>
                <a:ea typeface="Open Sans" pitchFamily="2" charset="0"/>
                <a:cs typeface="Open Sans" pitchFamily="2" charset="0"/>
              </a:rPr>
              <a:t>The goal of AI automation is not to digitize bureaucracy — it is to remove it.</a:t>
            </a:r>
            <a:endParaRPr lang="en-US">
              <a:latin typeface="Open Sans" pitchFamily="2" charset="0"/>
              <a:ea typeface="Open Sans" pitchFamily="2" charset="0"/>
              <a:cs typeface="Open Sans" pitchFamily="2" charset="0"/>
            </a:endParaRPr>
          </a:p>
        </p:txBody>
      </p:sp>
      <p:pic>
        <p:nvPicPr>
          <p:cNvPr id="7" name="Picture 6">
            <a:extLst>
              <a:ext uri="{FF2B5EF4-FFF2-40B4-BE49-F238E27FC236}">
                <a16:creationId xmlns:a16="http://schemas.microsoft.com/office/drawing/2014/main" id="{832B2BE7-8C10-E9B4-4546-A7FF1C278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9" y="0"/>
            <a:ext cx="166688" cy="6858000"/>
          </a:xfrm>
          <a:prstGeom prst="rect">
            <a:avLst/>
          </a:prstGeom>
        </p:spPr>
      </p:pic>
      <p:sp>
        <p:nvSpPr>
          <p:cNvPr id="12" name="Shape 3">
            <a:extLst>
              <a:ext uri="{FF2B5EF4-FFF2-40B4-BE49-F238E27FC236}">
                <a16:creationId xmlns:a16="http://schemas.microsoft.com/office/drawing/2014/main" id="{63165C3F-E424-284B-88AD-1F1E59025F23}"/>
              </a:ext>
            </a:extLst>
          </p:cNvPr>
          <p:cNvSpPr/>
          <p:nvPr/>
        </p:nvSpPr>
        <p:spPr>
          <a:xfrm>
            <a:off x="457200" y="146160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grpSp>
        <p:nvGrpSpPr>
          <p:cNvPr id="2" name="Group 1">
            <a:extLst>
              <a:ext uri="{FF2B5EF4-FFF2-40B4-BE49-F238E27FC236}">
                <a16:creationId xmlns:a16="http://schemas.microsoft.com/office/drawing/2014/main" id="{4FD48000-AD41-009A-3531-5C9A6800A4F2}"/>
              </a:ext>
            </a:extLst>
          </p:cNvPr>
          <p:cNvGrpSpPr/>
          <p:nvPr/>
        </p:nvGrpSpPr>
        <p:grpSpPr>
          <a:xfrm>
            <a:off x="8201347" y="186136"/>
            <a:ext cx="3785865" cy="282536"/>
            <a:chOff x="8239447" y="206762"/>
            <a:chExt cx="3785865" cy="282536"/>
          </a:xfrm>
        </p:grpSpPr>
        <p:grpSp>
          <p:nvGrpSpPr>
            <p:cNvPr id="3" name="Group 2">
              <a:extLst>
                <a:ext uri="{FF2B5EF4-FFF2-40B4-BE49-F238E27FC236}">
                  <a16:creationId xmlns:a16="http://schemas.microsoft.com/office/drawing/2014/main" id="{BED1995D-3AC0-E30A-2487-00DA13FB1E86}"/>
                </a:ext>
              </a:extLst>
            </p:cNvPr>
            <p:cNvGrpSpPr/>
            <p:nvPr/>
          </p:nvGrpSpPr>
          <p:grpSpPr>
            <a:xfrm>
              <a:off x="8239447" y="206762"/>
              <a:ext cx="3785865" cy="282536"/>
              <a:chOff x="6716486" y="186498"/>
              <a:chExt cx="5308826" cy="396193"/>
            </a:xfrm>
          </p:grpSpPr>
          <p:pic>
            <p:nvPicPr>
              <p:cNvPr id="5" name="Image 1" descr="preencoded.png">
                <a:extLst>
                  <a:ext uri="{FF2B5EF4-FFF2-40B4-BE49-F238E27FC236}">
                    <a16:creationId xmlns:a16="http://schemas.microsoft.com/office/drawing/2014/main" id="{BAA90F07-26DC-B256-6C26-B55F579E890D}"/>
                  </a:ext>
                </a:extLst>
              </p:cNvPr>
              <p:cNvPicPr>
                <a:picLocks noChangeAspect="1"/>
              </p:cNvPicPr>
              <p:nvPr/>
            </p:nvPicPr>
            <p:blipFill>
              <a:blip r:embed="rId4"/>
              <a:srcRect/>
              <a:stretch/>
            </p:blipFill>
            <p:spPr>
              <a:xfrm>
                <a:off x="6716486" y="186498"/>
                <a:ext cx="4395788" cy="396193"/>
              </a:xfrm>
              <a:prstGeom prst="rect">
                <a:avLst/>
              </a:prstGeom>
            </p:spPr>
          </p:pic>
          <p:pic>
            <p:nvPicPr>
              <p:cNvPr id="6" name="Image 27" descr="preencoded.png">
                <a:extLst>
                  <a:ext uri="{FF2B5EF4-FFF2-40B4-BE49-F238E27FC236}">
                    <a16:creationId xmlns:a16="http://schemas.microsoft.com/office/drawing/2014/main" id="{F905AC17-DEF5-BABA-DA32-803406A342BF}"/>
                  </a:ext>
                </a:extLst>
              </p:cNvPr>
              <p:cNvPicPr>
                <a:picLocks noChangeAspect="1"/>
              </p:cNvPicPr>
              <p:nvPr/>
            </p:nvPicPr>
            <p:blipFill>
              <a:blip r:embed="rId5"/>
              <a:srcRect/>
              <a:stretch/>
            </p:blipFill>
            <p:spPr>
              <a:xfrm>
                <a:off x="11212285" y="224597"/>
                <a:ext cx="813027" cy="284560"/>
              </a:xfrm>
              <a:prstGeom prst="rect">
                <a:avLst/>
              </a:prstGeom>
            </p:spPr>
          </p:pic>
        </p:grpSp>
        <p:pic>
          <p:nvPicPr>
            <p:cNvPr id="4" name="Picture 3">
              <a:extLst>
                <a:ext uri="{FF2B5EF4-FFF2-40B4-BE49-F238E27FC236}">
                  <a16:creationId xmlns:a16="http://schemas.microsoft.com/office/drawing/2014/main" id="{319E4A57-597A-C2BC-F0AC-D050FBFFC3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988591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9" name="Rectangle 188">
            <a:extLst>
              <a:ext uri="{FF2B5EF4-FFF2-40B4-BE49-F238E27FC236}">
                <a16:creationId xmlns:a16="http://schemas.microsoft.com/office/drawing/2014/main" id="{EF55D34C-8603-C23B-B72D-C55D8E4C129A}"/>
              </a:ext>
            </a:extLst>
          </p:cNvPr>
          <p:cNvSpPr/>
          <p:nvPr/>
        </p:nvSpPr>
        <p:spPr>
          <a:xfrm>
            <a:off x="390525" y="457200"/>
            <a:ext cx="9816865" cy="1051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b="1">
                <a:solidFill>
                  <a:srgbClr val="0E1F3C"/>
                </a:solidFill>
                <a:effectLst/>
                <a:latin typeface="Montserrat" pitchFamily="2" charset="77"/>
              </a:rPr>
              <a:t>Most Enterprises Have An Integration And Utilization Problem, Not A Technology Shortage</a:t>
            </a:r>
            <a:endParaRPr lang="en-US" sz="1400">
              <a:latin typeface="Montserrat" pitchFamily="2" charset="77"/>
            </a:endParaRPr>
          </a:p>
        </p:txBody>
      </p:sp>
      <p:sp>
        <p:nvSpPr>
          <p:cNvPr id="191" name="Rectangle 190">
            <a:extLst>
              <a:ext uri="{FF2B5EF4-FFF2-40B4-BE49-F238E27FC236}">
                <a16:creationId xmlns:a16="http://schemas.microsoft.com/office/drawing/2014/main" id="{328A36B4-4832-1CAF-1234-9A9436CDB017}"/>
              </a:ext>
            </a:extLst>
          </p:cNvPr>
          <p:cNvSpPr/>
          <p:nvPr/>
        </p:nvSpPr>
        <p:spPr>
          <a:xfrm>
            <a:off x="457200" y="1783080"/>
            <a:ext cx="3606800" cy="254508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Rectangle 193">
            <a:extLst>
              <a:ext uri="{FF2B5EF4-FFF2-40B4-BE49-F238E27FC236}">
                <a16:creationId xmlns:a16="http://schemas.microsoft.com/office/drawing/2014/main" id="{CB9D780E-1B97-90F1-DB9A-09EFD360E535}"/>
              </a:ext>
            </a:extLst>
          </p:cNvPr>
          <p:cNvSpPr/>
          <p:nvPr/>
        </p:nvSpPr>
        <p:spPr>
          <a:xfrm>
            <a:off x="4292600" y="1783080"/>
            <a:ext cx="3606800" cy="254508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198" name="Rectangle 197">
            <a:extLst>
              <a:ext uri="{FF2B5EF4-FFF2-40B4-BE49-F238E27FC236}">
                <a16:creationId xmlns:a16="http://schemas.microsoft.com/office/drawing/2014/main" id="{26B967F2-E95E-AFE3-4FD6-E747C6AE1C7C}"/>
              </a:ext>
            </a:extLst>
          </p:cNvPr>
          <p:cNvSpPr/>
          <p:nvPr/>
        </p:nvSpPr>
        <p:spPr>
          <a:xfrm>
            <a:off x="8128000" y="1783080"/>
            <a:ext cx="3606800" cy="2545080"/>
          </a:xfrm>
          <a:prstGeom prst="rect">
            <a:avLst/>
          </a:prstGeom>
          <a:solidFill>
            <a:srgbClr val="1B3A6B"/>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Open Sans" pitchFamily="2" charset="0"/>
              <a:ea typeface="Open Sans" pitchFamily="2" charset="0"/>
              <a:cs typeface="Open Sans" pitchFamily="2" charset="0"/>
            </a:endParaRPr>
          </a:p>
        </p:txBody>
      </p:sp>
      <p:sp>
        <p:nvSpPr>
          <p:cNvPr id="203" name="Rectangle 202">
            <a:extLst>
              <a:ext uri="{FF2B5EF4-FFF2-40B4-BE49-F238E27FC236}">
                <a16:creationId xmlns:a16="http://schemas.microsoft.com/office/drawing/2014/main" id="{D53E293C-4260-BF63-4515-BB27156346A2}"/>
              </a:ext>
            </a:extLst>
          </p:cNvPr>
          <p:cNvSpPr/>
          <p:nvPr/>
        </p:nvSpPr>
        <p:spPr>
          <a:xfrm>
            <a:off x="640080" y="2006600"/>
            <a:ext cx="324104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Open Sans" pitchFamily="2" charset="0"/>
                <a:ea typeface="Open Sans" pitchFamily="2" charset="0"/>
                <a:cs typeface="Open Sans" pitchFamily="2" charset="0"/>
              </a:rPr>
              <a:t>What Do We Already Own?</a:t>
            </a:r>
            <a:endParaRPr lang="en-US">
              <a:latin typeface="Open Sans" pitchFamily="2" charset="0"/>
              <a:ea typeface="Open Sans" pitchFamily="2" charset="0"/>
              <a:cs typeface="Open Sans" pitchFamily="2" charset="0"/>
            </a:endParaRPr>
          </a:p>
        </p:txBody>
      </p:sp>
      <p:sp>
        <p:nvSpPr>
          <p:cNvPr id="209" name="Rectangle 208">
            <a:extLst>
              <a:ext uri="{FF2B5EF4-FFF2-40B4-BE49-F238E27FC236}">
                <a16:creationId xmlns:a16="http://schemas.microsoft.com/office/drawing/2014/main" id="{D32C589D-0B1C-B060-A5FA-4E5062A23F7F}"/>
              </a:ext>
            </a:extLst>
          </p:cNvPr>
          <p:cNvSpPr/>
          <p:nvPr/>
        </p:nvSpPr>
        <p:spPr>
          <a:xfrm>
            <a:off x="4475480" y="2006600"/>
            <a:ext cx="324104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Open Sans" pitchFamily="2" charset="0"/>
                <a:ea typeface="Open Sans" pitchFamily="2" charset="0"/>
                <a:cs typeface="Open Sans" pitchFamily="2" charset="0"/>
              </a:rPr>
              <a:t>Governed Access, Not Copies</a:t>
            </a:r>
            <a:endParaRPr lang="en-US">
              <a:latin typeface="Open Sans" pitchFamily="2" charset="0"/>
              <a:ea typeface="Open Sans" pitchFamily="2" charset="0"/>
              <a:cs typeface="Open Sans" pitchFamily="2" charset="0"/>
            </a:endParaRPr>
          </a:p>
        </p:txBody>
      </p:sp>
      <p:sp>
        <p:nvSpPr>
          <p:cNvPr id="216" name="Rectangle 215">
            <a:extLst>
              <a:ext uri="{FF2B5EF4-FFF2-40B4-BE49-F238E27FC236}">
                <a16:creationId xmlns:a16="http://schemas.microsoft.com/office/drawing/2014/main" id="{0037DCFB-FEA7-6379-0227-68ADAF3C5082}"/>
              </a:ext>
            </a:extLst>
          </p:cNvPr>
          <p:cNvSpPr/>
          <p:nvPr/>
        </p:nvSpPr>
        <p:spPr>
          <a:xfrm>
            <a:off x="8310880" y="2006600"/>
            <a:ext cx="324104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FFFFF"/>
                </a:solidFill>
                <a:effectLst/>
                <a:latin typeface="Open Sans" pitchFamily="2" charset="0"/>
                <a:ea typeface="Open Sans" pitchFamily="2" charset="0"/>
                <a:cs typeface="Open Sans" pitchFamily="2" charset="0"/>
              </a:rPr>
              <a:t>Start With The Highest Friction</a:t>
            </a:r>
            <a:endParaRPr lang="en-US">
              <a:latin typeface="Open Sans" pitchFamily="2" charset="0"/>
              <a:ea typeface="Open Sans" pitchFamily="2" charset="0"/>
              <a:cs typeface="Open Sans" pitchFamily="2" charset="0"/>
            </a:endParaRPr>
          </a:p>
        </p:txBody>
      </p:sp>
      <p:sp>
        <p:nvSpPr>
          <p:cNvPr id="224" name="Rectangle 223">
            <a:extLst>
              <a:ext uri="{FF2B5EF4-FFF2-40B4-BE49-F238E27FC236}">
                <a16:creationId xmlns:a16="http://schemas.microsoft.com/office/drawing/2014/main" id="{69D66FF5-2BC9-274E-8635-22E759AED551}"/>
              </a:ext>
            </a:extLst>
          </p:cNvPr>
          <p:cNvSpPr/>
          <p:nvPr/>
        </p:nvSpPr>
        <p:spPr>
          <a:xfrm>
            <a:off x="640080" y="2788920"/>
            <a:ext cx="3241040" cy="13563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Open Sans" pitchFamily="2" charset="0"/>
                <a:ea typeface="Open Sans" pitchFamily="2" charset="0"/>
                <a:cs typeface="Open Sans" pitchFamily="2" charset="0"/>
              </a:rPr>
              <a:t>Identity in Entra ID, content in Microsoft 365, data in SQL and Dataverse, APIs in Azure, workflows in Power Automate.</a:t>
            </a:r>
            <a:endParaRPr lang="en-US">
              <a:latin typeface="Open Sans" pitchFamily="2" charset="0"/>
              <a:ea typeface="Open Sans" pitchFamily="2" charset="0"/>
              <a:cs typeface="Open Sans" pitchFamily="2" charset="0"/>
            </a:endParaRPr>
          </a:p>
        </p:txBody>
      </p:sp>
      <p:sp>
        <p:nvSpPr>
          <p:cNvPr id="233" name="Rectangle 232">
            <a:extLst>
              <a:ext uri="{FF2B5EF4-FFF2-40B4-BE49-F238E27FC236}">
                <a16:creationId xmlns:a16="http://schemas.microsoft.com/office/drawing/2014/main" id="{7984D24F-5172-58A5-5D48-32F1DC9BE189}"/>
              </a:ext>
            </a:extLst>
          </p:cNvPr>
          <p:cNvSpPr/>
          <p:nvPr/>
        </p:nvSpPr>
        <p:spPr>
          <a:xfrm>
            <a:off x="4475480" y="2788920"/>
            <a:ext cx="3241040" cy="13563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Open Sans" pitchFamily="2" charset="0"/>
                <a:ea typeface="Open Sans" pitchFamily="2" charset="0"/>
                <a:cs typeface="Open Sans" pitchFamily="2" charset="0"/>
              </a:rPr>
              <a:t>An agent does not need enterprise data copied into a new system. It needs governed access and the ability to act.</a:t>
            </a:r>
            <a:endParaRPr lang="en-US">
              <a:latin typeface="Open Sans" pitchFamily="2" charset="0"/>
              <a:ea typeface="Open Sans" pitchFamily="2" charset="0"/>
              <a:cs typeface="Open Sans" pitchFamily="2" charset="0"/>
            </a:endParaRPr>
          </a:p>
        </p:txBody>
      </p:sp>
      <p:sp>
        <p:nvSpPr>
          <p:cNvPr id="243" name="Rectangle 242">
            <a:extLst>
              <a:ext uri="{FF2B5EF4-FFF2-40B4-BE49-F238E27FC236}">
                <a16:creationId xmlns:a16="http://schemas.microsoft.com/office/drawing/2014/main" id="{8AD0B03F-2644-ED72-0591-17D88EC48DB3}"/>
              </a:ext>
            </a:extLst>
          </p:cNvPr>
          <p:cNvSpPr/>
          <p:nvPr/>
        </p:nvSpPr>
        <p:spPr>
          <a:xfrm>
            <a:off x="8310880" y="2788920"/>
            <a:ext cx="3241040" cy="13563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Open Sans" pitchFamily="2" charset="0"/>
                <a:ea typeface="Open Sans" pitchFamily="2" charset="0"/>
                <a:cs typeface="Open Sans" pitchFamily="2" charset="0"/>
              </a:rPr>
              <a:t>Ask which processes carry the highest friction, which capabilities we already have, and what is genuinely missing.</a:t>
            </a:r>
            <a:endParaRPr lang="en-US">
              <a:latin typeface="Open Sans" pitchFamily="2" charset="0"/>
              <a:ea typeface="Open Sans" pitchFamily="2" charset="0"/>
              <a:cs typeface="Open Sans" pitchFamily="2" charset="0"/>
            </a:endParaRPr>
          </a:p>
        </p:txBody>
      </p:sp>
      <p:sp>
        <p:nvSpPr>
          <p:cNvPr id="254" name="Rectangle 253">
            <a:extLst>
              <a:ext uri="{FF2B5EF4-FFF2-40B4-BE49-F238E27FC236}">
                <a16:creationId xmlns:a16="http://schemas.microsoft.com/office/drawing/2014/main" id="{7727CF1A-15D7-F3AA-0E59-23849FC0EE68}"/>
              </a:ext>
            </a:extLst>
          </p:cNvPr>
          <p:cNvSpPr/>
          <p:nvPr/>
        </p:nvSpPr>
        <p:spPr>
          <a:xfrm>
            <a:off x="457200" y="4602480"/>
            <a:ext cx="11277600" cy="685800"/>
          </a:xfrm>
          <a:prstGeom prst="rect">
            <a:avLst/>
          </a:prstGeom>
          <a:solidFill>
            <a:srgbClr val="FF7E00"/>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Open Sans" pitchFamily="2" charset="0"/>
                <a:ea typeface="Open Sans" pitchFamily="2" charset="0"/>
                <a:cs typeface="Open Sans" pitchFamily="2" charset="0"/>
              </a:rPr>
              <a:t>That shifts the conversation from buying another platform to extracting more value from investments the organization has already made.</a:t>
            </a:r>
            <a:endParaRPr lang="en-US" sz="1600">
              <a:latin typeface="Open Sans" pitchFamily="2" charset="0"/>
              <a:ea typeface="Open Sans" pitchFamily="2" charset="0"/>
              <a:cs typeface="Open Sans" pitchFamily="2" charset="0"/>
            </a:endParaRPr>
          </a:p>
        </p:txBody>
      </p:sp>
      <p:sp>
        <p:nvSpPr>
          <p:cNvPr id="266" name="Rectangle 265">
            <a:extLst>
              <a:ext uri="{FF2B5EF4-FFF2-40B4-BE49-F238E27FC236}">
                <a16:creationId xmlns:a16="http://schemas.microsoft.com/office/drawing/2014/main" id="{76BF89AF-63C0-61F2-3306-D4ED8E90F9E4}"/>
              </a:ext>
            </a:extLst>
          </p:cNvPr>
          <p:cNvSpPr/>
          <p:nvPr/>
        </p:nvSpPr>
        <p:spPr>
          <a:xfrm>
            <a:off x="457200" y="5562600"/>
            <a:ext cx="112776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44546A"/>
                </a:solidFill>
                <a:effectLst/>
                <a:latin typeface="Open Sans" pitchFamily="2" charset="0"/>
                <a:ea typeface="Open Sans" pitchFamily="2" charset="0"/>
                <a:cs typeface="Open Sans" pitchFamily="2" charset="0"/>
              </a:rPr>
              <a:t>Enterprise AI is not primarily a technology transformation — it is an operating-model transformation enabled by technology.</a:t>
            </a:r>
            <a:endParaRPr lang="en-US">
              <a:latin typeface="Open Sans" pitchFamily="2" charset="0"/>
              <a:ea typeface="Open Sans" pitchFamily="2" charset="0"/>
              <a:cs typeface="Open Sans" pitchFamily="2" charset="0"/>
            </a:endParaRPr>
          </a:p>
        </p:txBody>
      </p:sp>
      <p:pic>
        <p:nvPicPr>
          <p:cNvPr id="2" name="Picture 1">
            <a:extLst>
              <a:ext uri="{FF2B5EF4-FFF2-40B4-BE49-F238E27FC236}">
                <a16:creationId xmlns:a16="http://schemas.microsoft.com/office/drawing/2014/main" id="{2A364000-8624-40F3-5C5B-9CACFFCC69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79" y="0"/>
            <a:ext cx="166688" cy="6858000"/>
          </a:xfrm>
          <a:prstGeom prst="rect">
            <a:avLst/>
          </a:prstGeom>
        </p:spPr>
      </p:pic>
      <p:sp>
        <p:nvSpPr>
          <p:cNvPr id="7" name="Shape 3">
            <a:extLst>
              <a:ext uri="{FF2B5EF4-FFF2-40B4-BE49-F238E27FC236}">
                <a16:creationId xmlns:a16="http://schemas.microsoft.com/office/drawing/2014/main" id="{7FEB4268-E159-5471-2C9E-A796B4790F8E}"/>
              </a:ext>
            </a:extLst>
          </p:cNvPr>
          <p:cNvSpPr/>
          <p:nvPr/>
        </p:nvSpPr>
        <p:spPr>
          <a:xfrm>
            <a:off x="457200" y="148336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grpSp>
        <p:nvGrpSpPr>
          <p:cNvPr id="8" name="Group 7">
            <a:extLst>
              <a:ext uri="{FF2B5EF4-FFF2-40B4-BE49-F238E27FC236}">
                <a16:creationId xmlns:a16="http://schemas.microsoft.com/office/drawing/2014/main" id="{57AD05EF-1B76-CD6C-057E-405BFB38388B}"/>
              </a:ext>
            </a:extLst>
          </p:cNvPr>
          <p:cNvGrpSpPr/>
          <p:nvPr/>
        </p:nvGrpSpPr>
        <p:grpSpPr>
          <a:xfrm>
            <a:off x="8201347" y="186136"/>
            <a:ext cx="3785865" cy="282536"/>
            <a:chOff x="8239447" y="206762"/>
            <a:chExt cx="3785865" cy="282536"/>
          </a:xfrm>
        </p:grpSpPr>
        <p:grpSp>
          <p:nvGrpSpPr>
            <p:cNvPr id="9" name="Group 8">
              <a:extLst>
                <a:ext uri="{FF2B5EF4-FFF2-40B4-BE49-F238E27FC236}">
                  <a16:creationId xmlns:a16="http://schemas.microsoft.com/office/drawing/2014/main" id="{54F70B42-3E31-E97E-B8FF-3E89775E6CD1}"/>
                </a:ext>
              </a:extLst>
            </p:cNvPr>
            <p:cNvGrpSpPr/>
            <p:nvPr/>
          </p:nvGrpSpPr>
          <p:grpSpPr>
            <a:xfrm>
              <a:off x="8239447" y="206762"/>
              <a:ext cx="3785865" cy="282536"/>
              <a:chOff x="6716486" y="186498"/>
              <a:chExt cx="5308826" cy="396193"/>
            </a:xfrm>
          </p:grpSpPr>
          <p:pic>
            <p:nvPicPr>
              <p:cNvPr id="11" name="Image 1" descr="preencoded.png">
                <a:extLst>
                  <a:ext uri="{FF2B5EF4-FFF2-40B4-BE49-F238E27FC236}">
                    <a16:creationId xmlns:a16="http://schemas.microsoft.com/office/drawing/2014/main" id="{E002E4B0-4CED-87FA-0141-36913A912471}"/>
                  </a:ext>
                </a:extLst>
              </p:cNvPr>
              <p:cNvPicPr>
                <a:picLocks noChangeAspect="1"/>
              </p:cNvPicPr>
              <p:nvPr/>
            </p:nvPicPr>
            <p:blipFill>
              <a:blip r:embed="rId4"/>
              <a:srcRect/>
              <a:stretch/>
            </p:blipFill>
            <p:spPr>
              <a:xfrm>
                <a:off x="6716486" y="186498"/>
                <a:ext cx="4395788" cy="396193"/>
              </a:xfrm>
              <a:prstGeom prst="rect">
                <a:avLst/>
              </a:prstGeom>
            </p:spPr>
          </p:pic>
          <p:pic>
            <p:nvPicPr>
              <p:cNvPr id="12" name="Image 27" descr="preencoded.png">
                <a:extLst>
                  <a:ext uri="{FF2B5EF4-FFF2-40B4-BE49-F238E27FC236}">
                    <a16:creationId xmlns:a16="http://schemas.microsoft.com/office/drawing/2014/main" id="{15B72FBA-CC61-558C-2736-4BA0EC0BF540}"/>
                  </a:ext>
                </a:extLst>
              </p:cNvPr>
              <p:cNvPicPr>
                <a:picLocks noChangeAspect="1"/>
              </p:cNvPicPr>
              <p:nvPr/>
            </p:nvPicPr>
            <p:blipFill>
              <a:blip r:embed="rId5"/>
              <a:srcRect/>
              <a:stretch/>
            </p:blipFill>
            <p:spPr>
              <a:xfrm>
                <a:off x="11212285" y="224597"/>
                <a:ext cx="813027" cy="284560"/>
              </a:xfrm>
              <a:prstGeom prst="rect">
                <a:avLst/>
              </a:prstGeom>
            </p:spPr>
          </p:pic>
        </p:grpSp>
        <p:pic>
          <p:nvPicPr>
            <p:cNvPr id="10" name="Picture 9">
              <a:extLst>
                <a:ext uri="{FF2B5EF4-FFF2-40B4-BE49-F238E27FC236}">
                  <a16:creationId xmlns:a16="http://schemas.microsoft.com/office/drawing/2014/main" id="{66A549FF-B3E6-FE25-3044-89D09B2E93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833089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49657-9D0E-4D89-4C2F-EC78A68FD4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AFCD21-C01F-99BE-48F3-F8043380B2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3" name="Picture 2">
            <a:extLst>
              <a:ext uri="{FF2B5EF4-FFF2-40B4-BE49-F238E27FC236}">
                <a16:creationId xmlns:a16="http://schemas.microsoft.com/office/drawing/2014/main" id="{EB5C286C-7C0D-16FA-22A8-E1FB1E6CE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5568" y="164869"/>
            <a:ext cx="5768456" cy="432125"/>
          </a:xfrm>
          <a:prstGeom prst="rect">
            <a:avLst/>
          </a:prstGeom>
        </p:spPr>
      </p:pic>
      <p:pic>
        <p:nvPicPr>
          <p:cNvPr id="10" name="Picture 9">
            <a:extLst>
              <a:ext uri="{FF2B5EF4-FFF2-40B4-BE49-F238E27FC236}">
                <a16:creationId xmlns:a16="http://schemas.microsoft.com/office/drawing/2014/main" id="{74C52F40-56B9-5EAF-8B3E-DC0619841EA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545734" y="309325"/>
            <a:ext cx="1369733" cy="154758"/>
          </a:xfrm>
          <a:prstGeom prst="rect">
            <a:avLst/>
          </a:prstGeom>
        </p:spPr>
      </p:pic>
    </p:spTree>
    <p:extLst>
      <p:ext uri="{BB962C8B-B14F-4D97-AF65-F5344CB8AC3E}">
        <p14:creationId xmlns:p14="http://schemas.microsoft.com/office/powerpoint/2010/main" val="4038469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AF8EC-7252-3CFC-C9FC-7661F6AA3436}"/>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A8039DB-F600-C525-09D0-C61BA8E81A66}"/>
              </a:ext>
            </a:extLst>
          </p:cNvPr>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a:extLst>
              <a:ext uri="{FF2B5EF4-FFF2-40B4-BE49-F238E27FC236}">
                <a16:creationId xmlns:a16="http://schemas.microsoft.com/office/drawing/2014/main" id="{9ADC08D8-054E-41E1-9E73-A892AA097C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sp>
        <p:nvSpPr>
          <p:cNvPr id="5" name="Shape 1">
            <a:extLst>
              <a:ext uri="{FF2B5EF4-FFF2-40B4-BE49-F238E27FC236}">
                <a16:creationId xmlns:a16="http://schemas.microsoft.com/office/drawing/2014/main" id="{50C3D7C5-8659-DB40-7562-9A913909DE62}"/>
              </a:ext>
            </a:extLst>
          </p:cNvPr>
          <p:cNvSpPr/>
          <p:nvPr/>
        </p:nvSpPr>
        <p:spPr>
          <a:xfrm>
            <a:off x="3438619" y="6067168"/>
            <a:ext cx="57152" cy="57144"/>
          </a:xfrm>
          <a:prstGeom prst="ellipse">
            <a:avLst/>
          </a:prstGeom>
          <a:solidFill>
            <a:srgbClr val="000000">
              <a:alpha val="100000"/>
            </a:srgbClr>
          </a:solidFill>
          <a:ln/>
        </p:spPr>
        <p:txBody>
          <a:bodyPr/>
          <a:lstStyle/>
          <a:p>
            <a:endParaRPr lang="en-US" sz="1350"/>
          </a:p>
        </p:txBody>
      </p:sp>
      <p:pic>
        <p:nvPicPr>
          <p:cNvPr id="6" name="Image 2" descr=" ">
            <a:extLst>
              <a:ext uri="{FF2B5EF4-FFF2-40B4-BE49-F238E27FC236}">
                <a16:creationId xmlns:a16="http://schemas.microsoft.com/office/drawing/2014/main" id="{F4228E21-E7E9-1377-3150-782D503B958D}"/>
              </a:ext>
            </a:extLst>
          </p:cNvPr>
          <p:cNvPicPr>
            <a:picLocks noChangeAspect="1"/>
          </p:cNvPicPr>
          <p:nvPr/>
        </p:nvPicPr>
        <p:blipFill>
          <a:blip r:embed="rId4"/>
          <a:stretch>
            <a:fillRect/>
          </a:stretch>
        </p:blipFill>
        <p:spPr>
          <a:xfrm>
            <a:off x="8069058" y="-1124169"/>
            <a:ext cx="2823970" cy="4384910"/>
          </a:xfrm>
          <a:prstGeom prst="rect">
            <a:avLst/>
          </a:prstGeom>
        </p:spPr>
      </p:pic>
      <p:sp>
        <p:nvSpPr>
          <p:cNvPr id="10" name="TextBox 9">
            <a:extLst>
              <a:ext uri="{FF2B5EF4-FFF2-40B4-BE49-F238E27FC236}">
                <a16:creationId xmlns:a16="http://schemas.microsoft.com/office/drawing/2014/main" id="{DC2F0990-F742-9811-D666-277694C1AA59}"/>
              </a:ext>
            </a:extLst>
          </p:cNvPr>
          <p:cNvSpPr txBox="1"/>
          <p:nvPr/>
        </p:nvSpPr>
        <p:spPr>
          <a:xfrm>
            <a:off x="561989" y="4353536"/>
            <a:ext cx="10737382" cy="1384995"/>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83859B4E-A28E-207F-844A-3C226E36E6C6}"/>
              </a:ext>
            </a:extLst>
          </p:cNvPr>
          <p:cNvPicPr>
            <a:picLocks noChangeAspect="1"/>
          </p:cNvPicPr>
          <p:nvPr/>
        </p:nvPicPr>
        <p:blipFill>
          <a:blip r:embed="rId5"/>
          <a:stretch>
            <a:fillRect/>
          </a:stretch>
        </p:blipFill>
        <p:spPr>
          <a:xfrm>
            <a:off x="561989" y="648605"/>
            <a:ext cx="3206040" cy="839361"/>
          </a:xfrm>
          <a:prstGeom prst="rect">
            <a:avLst/>
          </a:prstGeom>
        </p:spPr>
      </p:pic>
      <p:sp>
        <p:nvSpPr>
          <p:cNvPr id="25" name="Text 5">
            <a:extLst>
              <a:ext uri="{FF2B5EF4-FFF2-40B4-BE49-F238E27FC236}">
                <a16:creationId xmlns:a16="http://schemas.microsoft.com/office/drawing/2014/main" id="{9C754414-614C-0FC8-5CC6-47D81477D990}"/>
              </a:ext>
            </a:extLst>
          </p:cNvPr>
          <p:cNvSpPr/>
          <p:nvPr/>
        </p:nvSpPr>
        <p:spPr>
          <a:xfrm>
            <a:off x="631261" y="1703706"/>
            <a:ext cx="2835564" cy="344054"/>
          </a:xfrm>
          <a:prstGeom prst="rect">
            <a:avLst/>
          </a:prstGeom>
          <a:noFill/>
          <a:ln/>
        </p:spPr>
        <p:txBody>
          <a:bodyPr wrap="square" lIns="0" tIns="0" rIns="0" bIns="0" rtlCol="0" anchor="ctr"/>
          <a:lstStyle/>
          <a:p>
            <a:r>
              <a:rPr lang="en-US" sz="1400" b="1">
                <a:solidFill>
                  <a:srgbClr val="5A6478"/>
                </a:solidFill>
                <a:latin typeface="Calibri"/>
                <a:ea typeface="Calibri"/>
                <a:cs typeface="Calibri"/>
              </a:rPr>
              <a:t>Session Presented by</a:t>
            </a:r>
            <a:endParaRPr lang="en-US" sz="1400">
              <a:solidFill>
                <a:srgbClr val="000000"/>
              </a:solidFill>
              <a:latin typeface="Calibri"/>
              <a:ea typeface="Calibri"/>
              <a:cs typeface="Calibri"/>
            </a:endParaRPr>
          </a:p>
          <a:p>
            <a:pPr marL="0" indent="0">
              <a:buNone/>
            </a:pPr>
            <a:endParaRPr lang="en-US" sz="1400" b="1">
              <a:solidFill>
                <a:srgbClr val="5A6478"/>
              </a:solidFill>
              <a:latin typeface="Calibri"/>
              <a:ea typeface="Calibri"/>
              <a:cs typeface="Calibri"/>
            </a:endParaRPr>
          </a:p>
        </p:txBody>
      </p:sp>
      <p:sp>
        <p:nvSpPr>
          <p:cNvPr id="33" name="TextBox 32">
            <a:extLst>
              <a:ext uri="{FF2B5EF4-FFF2-40B4-BE49-F238E27FC236}">
                <a16:creationId xmlns:a16="http://schemas.microsoft.com/office/drawing/2014/main" id="{5D85D50E-531B-C735-61F0-3CF086D000A9}"/>
              </a:ext>
            </a:extLst>
          </p:cNvPr>
          <p:cNvSpPr txBox="1"/>
          <p:nvPr/>
        </p:nvSpPr>
        <p:spPr>
          <a:xfrm>
            <a:off x="8153616" y="5635588"/>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err="1">
                <a:ln w="38100">
                  <a:noFill/>
                </a:ln>
                <a:latin typeface="Montserrat" panose="00000500000000000000" pitchFamily="50" charset="0"/>
                <a:ea typeface="Roboto Black" panose="02000000000000000000" pitchFamily="2" charset="0"/>
              </a:rPr>
              <a:t>advisors</a:t>
            </a:r>
            <a:r>
              <a:rPr lang="en-IN" sz="1600" err="1">
                <a:ln w="38100">
                  <a:noFill/>
                </a:ln>
                <a:latin typeface="Montserrat" panose="00000500000000000000" pitchFamily="50" charset="0"/>
                <a:ea typeface="Roboto Black" panose="02000000000000000000" pitchFamily="2" charset="0"/>
                <a:hlinkClick r:id="rId6">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5A7A1E51-117B-B301-BE23-4A48E23134F7}"/>
              </a:ext>
            </a:extLst>
          </p:cNvPr>
          <p:cNvGrpSpPr/>
          <p:nvPr/>
        </p:nvGrpSpPr>
        <p:grpSpPr>
          <a:xfrm>
            <a:off x="8281129" y="6067168"/>
            <a:ext cx="2133075" cy="367055"/>
            <a:chOff x="4464535" y="6266082"/>
            <a:chExt cx="2133075" cy="367055"/>
          </a:xfrm>
        </p:grpSpPr>
        <p:pic>
          <p:nvPicPr>
            <p:cNvPr id="34" name="Picture 19">
              <a:hlinkClick r:id="rId7"/>
              <a:extLst>
                <a:ext uri="{FF2B5EF4-FFF2-40B4-BE49-F238E27FC236}">
                  <a16:creationId xmlns:a16="http://schemas.microsoft.com/office/drawing/2014/main" id="{708A854B-B5BF-FCE5-24A6-165DB988D8F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9"/>
              <a:extLst>
                <a:ext uri="{FF2B5EF4-FFF2-40B4-BE49-F238E27FC236}">
                  <a16:creationId xmlns:a16="http://schemas.microsoft.com/office/drawing/2014/main" id="{EB2E5768-F8E9-DBF4-A198-2718CF20B4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1"/>
              <a:extLst>
                <a:ext uri="{FF2B5EF4-FFF2-40B4-BE49-F238E27FC236}">
                  <a16:creationId xmlns:a16="http://schemas.microsoft.com/office/drawing/2014/main" id="{2280E8C8-EF07-09F7-3B39-04F0EBD154B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3"/>
              <a:extLst>
                <a:ext uri="{FF2B5EF4-FFF2-40B4-BE49-F238E27FC236}">
                  <a16:creationId xmlns:a16="http://schemas.microsoft.com/office/drawing/2014/main" id="{5ADA9A81-3FA9-725B-B458-EC371B70F7A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5"/>
              <a:extLst>
                <a:ext uri="{FF2B5EF4-FFF2-40B4-BE49-F238E27FC236}">
                  <a16:creationId xmlns:a16="http://schemas.microsoft.com/office/drawing/2014/main" id="{5049A0A4-46C8-58F6-D663-CE4789E46B5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D5046C26-8039-BFC7-6EC4-DD000B56D68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4" name="Image 1" descr="preencoded.png">
            <a:extLst>
              <a:ext uri="{FF2B5EF4-FFF2-40B4-BE49-F238E27FC236}">
                <a16:creationId xmlns:a16="http://schemas.microsoft.com/office/drawing/2014/main" id="{CC3D087E-8228-F4DE-5ED5-AE59ED743939}"/>
              </a:ext>
            </a:extLst>
          </p:cNvPr>
          <p:cNvPicPr>
            <a:picLocks noChangeAspect="1"/>
          </p:cNvPicPr>
          <p:nvPr/>
        </p:nvPicPr>
        <p:blipFill>
          <a:blip r:embed="rId18"/>
          <a:srcRect/>
          <a:stretch/>
        </p:blipFill>
        <p:spPr>
          <a:xfrm>
            <a:off x="731275" y="2002402"/>
            <a:ext cx="4395788" cy="396193"/>
          </a:xfrm>
          <a:prstGeom prst="rect">
            <a:avLst/>
          </a:prstGeom>
        </p:spPr>
      </p:pic>
      <p:pic>
        <p:nvPicPr>
          <p:cNvPr id="16" name="Image 27" descr="preencoded.png">
            <a:extLst>
              <a:ext uri="{FF2B5EF4-FFF2-40B4-BE49-F238E27FC236}">
                <a16:creationId xmlns:a16="http://schemas.microsoft.com/office/drawing/2014/main" id="{512F5A69-234F-F417-02C3-B2A0A009964C}"/>
              </a:ext>
            </a:extLst>
          </p:cNvPr>
          <p:cNvPicPr>
            <a:picLocks noChangeAspect="1"/>
          </p:cNvPicPr>
          <p:nvPr/>
        </p:nvPicPr>
        <p:blipFill>
          <a:blip r:embed="rId19"/>
          <a:srcRect/>
          <a:stretch/>
        </p:blipFill>
        <p:spPr>
          <a:xfrm>
            <a:off x="5227074" y="2040501"/>
            <a:ext cx="813027" cy="284560"/>
          </a:xfrm>
          <a:prstGeom prst="rect">
            <a:avLst/>
          </a:prstGeom>
        </p:spPr>
      </p:pic>
      <p:pic>
        <p:nvPicPr>
          <p:cNvPr id="7" name="Picture 6">
            <a:extLst>
              <a:ext uri="{FF2B5EF4-FFF2-40B4-BE49-F238E27FC236}">
                <a16:creationId xmlns:a16="http://schemas.microsoft.com/office/drawing/2014/main" id="{5C5BA4F3-1E46-1288-6308-564669F473D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674419" y="2121379"/>
            <a:ext cx="1435605" cy="158237"/>
          </a:xfrm>
          <a:prstGeom prst="rect">
            <a:avLst/>
          </a:prstGeom>
        </p:spPr>
      </p:pic>
    </p:spTree>
    <p:extLst>
      <p:ext uri="{BB962C8B-B14F-4D97-AF65-F5344CB8AC3E}">
        <p14:creationId xmlns:p14="http://schemas.microsoft.com/office/powerpoint/2010/main" val="355284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40AC-3AFB-9AF4-77F4-8ECAAE4C0931}"/>
            </a:ext>
          </a:extLst>
        </p:cNvPr>
        <p:cNvGrpSpPr/>
        <p:nvPr/>
      </p:nvGrpSpPr>
      <p:grpSpPr>
        <a:xfrm>
          <a:off x="0" y="0"/>
          <a:ext cx="0" cy="0"/>
          <a:chOff x="0" y="0"/>
          <a:chExt cx="0" cy="0"/>
        </a:xfrm>
      </p:grpSpPr>
      <p:sp>
        <p:nvSpPr>
          <p:cNvPr id="5" name="Text 1">
            <a:extLst>
              <a:ext uri="{FF2B5EF4-FFF2-40B4-BE49-F238E27FC236}">
                <a16:creationId xmlns:a16="http://schemas.microsoft.com/office/drawing/2014/main" id="{37100987-0E75-D1E8-38C4-769C6EF382D4}"/>
              </a:ext>
            </a:extLst>
          </p:cNvPr>
          <p:cNvSpPr/>
          <p:nvPr/>
        </p:nvSpPr>
        <p:spPr>
          <a:xfrm>
            <a:off x="688912" y="1322467"/>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a:extLst>
              <a:ext uri="{FF2B5EF4-FFF2-40B4-BE49-F238E27FC236}">
                <a16:creationId xmlns:a16="http://schemas.microsoft.com/office/drawing/2014/main" id="{C2831953-04A1-26DE-FE12-BA4A2121A4BF}"/>
              </a:ext>
            </a:extLst>
          </p:cNvPr>
          <p:cNvSpPr/>
          <p:nvPr/>
        </p:nvSpPr>
        <p:spPr>
          <a:xfrm>
            <a:off x="688912" y="1903492"/>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grpSp>
        <p:nvGrpSpPr>
          <p:cNvPr id="2" name="Group 1">
            <a:extLst>
              <a:ext uri="{FF2B5EF4-FFF2-40B4-BE49-F238E27FC236}">
                <a16:creationId xmlns:a16="http://schemas.microsoft.com/office/drawing/2014/main" id="{B16F7878-916A-52E3-FEDB-B15027089908}"/>
              </a:ext>
            </a:extLst>
          </p:cNvPr>
          <p:cNvGrpSpPr/>
          <p:nvPr/>
        </p:nvGrpSpPr>
        <p:grpSpPr>
          <a:xfrm>
            <a:off x="688912" y="2459271"/>
            <a:ext cx="10097126" cy="3968594"/>
            <a:chOff x="954086" y="2740024"/>
            <a:chExt cx="9279262" cy="3647139"/>
          </a:xfrm>
        </p:grpSpPr>
        <p:pic>
          <p:nvPicPr>
            <p:cNvPr id="12" name="Image 6" descr="preencoded.png">
              <a:extLst>
                <a:ext uri="{FF2B5EF4-FFF2-40B4-BE49-F238E27FC236}">
                  <a16:creationId xmlns:a16="http://schemas.microsoft.com/office/drawing/2014/main" id="{55CA48F1-3AF5-D198-C290-FBA4802E776F}"/>
                </a:ext>
              </a:extLst>
            </p:cNvPr>
            <p:cNvPicPr>
              <a:picLocks noChangeAspect="1"/>
            </p:cNvPicPr>
            <p:nvPr/>
          </p:nvPicPr>
          <p:blipFill>
            <a:blip r:embed="rId3"/>
            <a:srcRect/>
            <a:stretch/>
          </p:blipFill>
          <p:spPr>
            <a:xfrm>
              <a:off x="2840037" y="2740024"/>
              <a:ext cx="1735453" cy="3640455"/>
            </a:xfrm>
            <a:prstGeom prst="rect">
              <a:avLst/>
            </a:prstGeom>
          </p:spPr>
        </p:pic>
        <p:sp>
          <p:nvSpPr>
            <p:cNvPr id="13" name="Text 4">
              <a:extLst>
                <a:ext uri="{FF2B5EF4-FFF2-40B4-BE49-F238E27FC236}">
                  <a16:creationId xmlns:a16="http://schemas.microsoft.com/office/drawing/2014/main" id="{3D016967-B29C-E4BF-8803-240C4ACB6848}"/>
                </a:ext>
              </a:extLst>
            </p:cNvPr>
            <p:cNvSpPr/>
            <p:nvPr/>
          </p:nvSpPr>
          <p:spPr>
            <a:xfrm>
              <a:off x="3035300" y="4052945"/>
              <a:ext cx="1255852" cy="97019"/>
            </a:xfrm>
            <a:prstGeom prst="rect">
              <a:avLst/>
            </a:prstGeom>
            <a:noFill/>
            <a:ln/>
          </p:spPr>
          <p:txBody>
            <a:bodyPr wrap="square" lIns="0" tIns="0" rIns="0" bIns="0" rtlCol="0" anchor="ctr"/>
            <a:lstStyle/>
            <a:p>
              <a:pPr algn="ctr">
                <a:lnSpc>
                  <a:spcPts val="2096"/>
                </a:lnSpc>
              </a:pPr>
              <a:r>
                <a:rPr lang="en-US" sz="800" b="1">
                  <a:solidFill>
                    <a:srgbClr val="182C61">
                      <a:alpha val="99000"/>
                    </a:srgbClr>
                  </a:solidFill>
                  <a:latin typeface="Open Sans" pitchFamily="34" charset="0"/>
                  <a:ea typeface="Open Sans" pitchFamily="34" charset="-122"/>
                  <a:cs typeface="Open Sans" pitchFamily="34" charset="-120"/>
                </a:rPr>
                <a:t>Sundeep Jain</a:t>
              </a:r>
              <a:endParaRPr lang="en-US" sz="800"/>
            </a:p>
          </p:txBody>
        </p:sp>
        <p:pic>
          <p:nvPicPr>
            <p:cNvPr id="14" name="Image 7" descr="preencoded.png">
              <a:extLst>
                <a:ext uri="{FF2B5EF4-FFF2-40B4-BE49-F238E27FC236}">
                  <a16:creationId xmlns:a16="http://schemas.microsoft.com/office/drawing/2014/main" id="{A56DD7DE-0358-7ACE-EFDA-4F60BE7A2965}"/>
                </a:ext>
              </a:extLst>
            </p:cNvPr>
            <p:cNvPicPr>
              <a:picLocks noChangeAspect="1"/>
            </p:cNvPicPr>
            <p:nvPr/>
          </p:nvPicPr>
          <p:blipFill>
            <a:blip r:embed="rId4"/>
            <a:srcRect/>
            <a:stretch/>
          </p:blipFill>
          <p:spPr>
            <a:xfrm>
              <a:off x="3054350" y="2873374"/>
              <a:ext cx="1219200" cy="1111251"/>
            </a:xfrm>
            <a:prstGeom prst="rect">
              <a:avLst/>
            </a:prstGeom>
          </p:spPr>
        </p:pic>
        <p:pic>
          <p:nvPicPr>
            <p:cNvPr id="15" name="Image 8" descr="preencoded.png">
              <a:extLst>
                <a:ext uri="{FF2B5EF4-FFF2-40B4-BE49-F238E27FC236}">
                  <a16:creationId xmlns:a16="http://schemas.microsoft.com/office/drawing/2014/main" id="{1C137701-4FD4-0075-59A7-C03285B81DB7}"/>
                </a:ext>
              </a:extLst>
            </p:cNvPr>
            <p:cNvPicPr>
              <a:picLocks noChangeAspect="1"/>
            </p:cNvPicPr>
            <p:nvPr/>
          </p:nvPicPr>
          <p:blipFill>
            <a:blip r:embed="rId5"/>
            <a:srcRect/>
            <a:stretch/>
          </p:blipFill>
          <p:spPr>
            <a:xfrm>
              <a:off x="3054334" y="2873374"/>
              <a:ext cx="1219200" cy="1111251"/>
            </a:xfrm>
            <a:prstGeom prst="rect">
              <a:avLst/>
            </a:prstGeom>
          </p:spPr>
        </p:pic>
        <p:pic>
          <p:nvPicPr>
            <p:cNvPr id="16" name="Image 9" descr="preencoded.png">
              <a:extLst>
                <a:ext uri="{FF2B5EF4-FFF2-40B4-BE49-F238E27FC236}">
                  <a16:creationId xmlns:a16="http://schemas.microsoft.com/office/drawing/2014/main" id="{30F1F4D8-CB80-6686-5482-16633439B3E5}"/>
                </a:ext>
              </a:extLst>
            </p:cNvPr>
            <p:cNvPicPr>
              <a:picLocks noChangeAspect="1"/>
            </p:cNvPicPr>
            <p:nvPr/>
          </p:nvPicPr>
          <p:blipFill>
            <a:blip r:embed="rId6"/>
            <a:srcRect/>
            <a:stretch/>
          </p:blipFill>
          <p:spPr>
            <a:xfrm>
              <a:off x="6611938" y="2740024"/>
              <a:ext cx="1735457" cy="3640455"/>
            </a:xfrm>
            <a:prstGeom prst="rect">
              <a:avLst/>
            </a:prstGeom>
          </p:spPr>
        </p:pic>
        <p:sp>
          <p:nvSpPr>
            <p:cNvPr id="17" name="Text 5">
              <a:extLst>
                <a:ext uri="{FF2B5EF4-FFF2-40B4-BE49-F238E27FC236}">
                  <a16:creationId xmlns:a16="http://schemas.microsoft.com/office/drawing/2014/main" id="{58AAEE2C-8348-2C3F-E3E4-2B29D35982F6}"/>
                </a:ext>
              </a:extLst>
            </p:cNvPr>
            <p:cNvSpPr/>
            <p:nvPr/>
          </p:nvSpPr>
          <p:spPr>
            <a:xfrm>
              <a:off x="6807200" y="4036305"/>
              <a:ext cx="1255852" cy="97019"/>
            </a:xfrm>
            <a:prstGeom prst="rect">
              <a:avLst/>
            </a:prstGeom>
            <a:noFill/>
            <a:ln/>
          </p:spPr>
          <p:txBody>
            <a:bodyPr wrap="square" lIns="0" tIns="0" rIns="0" bIns="0" rtlCol="0" anchor="ctr"/>
            <a:lstStyle/>
            <a:p>
              <a:pPr algn="ctr">
                <a:lnSpc>
                  <a:spcPts val="2096"/>
                </a:lnSpc>
              </a:pPr>
              <a:r>
                <a:rPr lang="en-US" sz="800" b="1">
                  <a:solidFill>
                    <a:srgbClr val="182C61">
                      <a:alpha val="99000"/>
                    </a:srgbClr>
                  </a:solidFill>
                  <a:latin typeface="Open Sans" pitchFamily="34" charset="0"/>
                  <a:ea typeface="Open Sans" pitchFamily="34" charset="-122"/>
                  <a:cs typeface="Open Sans" pitchFamily="34" charset="-120"/>
                </a:rPr>
                <a:t>Bruno Marques</a:t>
              </a:r>
              <a:endParaRPr lang="en-US" sz="800"/>
            </a:p>
          </p:txBody>
        </p:sp>
        <p:pic>
          <p:nvPicPr>
            <p:cNvPr id="18" name="Image 10" descr="preencoded.png">
              <a:extLst>
                <a:ext uri="{FF2B5EF4-FFF2-40B4-BE49-F238E27FC236}">
                  <a16:creationId xmlns:a16="http://schemas.microsoft.com/office/drawing/2014/main" id="{9E775403-7D43-0FF7-5095-2807AE83291A}"/>
                </a:ext>
              </a:extLst>
            </p:cNvPr>
            <p:cNvPicPr>
              <a:picLocks noChangeAspect="1"/>
            </p:cNvPicPr>
            <p:nvPr/>
          </p:nvPicPr>
          <p:blipFill>
            <a:blip r:embed="rId4"/>
            <a:srcRect/>
            <a:stretch/>
          </p:blipFill>
          <p:spPr>
            <a:xfrm>
              <a:off x="6826250" y="2873374"/>
              <a:ext cx="1219200" cy="1111251"/>
            </a:xfrm>
            <a:prstGeom prst="rect">
              <a:avLst/>
            </a:prstGeom>
          </p:spPr>
        </p:pic>
        <p:pic>
          <p:nvPicPr>
            <p:cNvPr id="19" name="Image 11" descr="preencoded.png">
              <a:extLst>
                <a:ext uri="{FF2B5EF4-FFF2-40B4-BE49-F238E27FC236}">
                  <a16:creationId xmlns:a16="http://schemas.microsoft.com/office/drawing/2014/main" id="{F67CA664-E3C1-B994-8041-73BE9C4073E4}"/>
                </a:ext>
              </a:extLst>
            </p:cNvPr>
            <p:cNvPicPr>
              <a:picLocks noChangeAspect="1"/>
            </p:cNvPicPr>
            <p:nvPr/>
          </p:nvPicPr>
          <p:blipFill>
            <a:blip r:embed="rId7"/>
            <a:srcRect/>
            <a:stretch/>
          </p:blipFill>
          <p:spPr>
            <a:xfrm>
              <a:off x="6826234" y="2873374"/>
              <a:ext cx="1219203" cy="1111251"/>
            </a:xfrm>
            <a:prstGeom prst="rect">
              <a:avLst/>
            </a:prstGeom>
          </p:spPr>
        </p:pic>
        <p:pic>
          <p:nvPicPr>
            <p:cNvPr id="20" name="Image 12" descr="preencoded.png">
              <a:extLst>
                <a:ext uri="{FF2B5EF4-FFF2-40B4-BE49-F238E27FC236}">
                  <a16:creationId xmlns:a16="http://schemas.microsoft.com/office/drawing/2014/main" id="{3DEA4D61-6E81-EAF2-6507-1007EF4B82F0}"/>
                </a:ext>
              </a:extLst>
            </p:cNvPr>
            <p:cNvPicPr>
              <a:picLocks noChangeAspect="1"/>
            </p:cNvPicPr>
            <p:nvPr/>
          </p:nvPicPr>
          <p:blipFill>
            <a:blip r:embed="rId3"/>
            <a:srcRect/>
            <a:stretch/>
          </p:blipFill>
          <p:spPr>
            <a:xfrm>
              <a:off x="954086" y="2746708"/>
              <a:ext cx="1735453" cy="3640455"/>
            </a:xfrm>
            <a:prstGeom prst="rect">
              <a:avLst/>
            </a:prstGeom>
          </p:spPr>
        </p:pic>
        <p:sp>
          <p:nvSpPr>
            <p:cNvPr id="21" name="Text 6">
              <a:extLst>
                <a:ext uri="{FF2B5EF4-FFF2-40B4-BE49-F238E27FC236}">
                  <a16:creationId xmlns:a16="http://schemas.microsoft.com/office/drawing/2014/main" id="{9D7593AF-728E-AF90-305D-17E23BA7D347}"/>
                </a:ext>
              </a:extLst>
            </p:cNvPr>
            <p:cNvSpPr/>
            <p:nvPr/>
          </p:nvSpPr>
          <p:spPr>
            <a:xfrm>
              <a:off x="1149363" y="4052945"/>
              <a:ext cx="1255852" cy="97019"/>
            </a:xfrm>
            <a:prstGeom prst="rect">
              <a:avLst/>
            </a:prstGeom>
            <a:noFill/>
            <a:ln/>
          </p:spPr>
          <p:txBody>
            <a:bodyPr wrap="square" lIns="0" tIns="0" rIns="0" bIns="0" rtlCol="0" anchor="ctr"/>
            <a:lstStyle/>
            <a:p>
              <a:pPr algn="ctr">
                <a:lnSpc>
                  <a:spcPts val="2096"/>
                </a:lnSpc>
              </a:pPr>
              <a:r>
                <a:rPr lang="en-US" sz="800" b="1">
                  <a:solidFill>
                    <a:srgbClr val="182C61">
                      <a:alpha val="99000"/>
                    </a:srgbClr>
                  </a:solidFill>
                  <a:latin typeface="Open Sans" pitchFamily="34" charset="0"/>
                  <a:ea typeface="Open Sans" pitchFamily="34" charset="-122"/>
                  <a:cs typeface="Open Sans" pitchFamily="34" charset="-120"/>
                </a:rPr>
                <a:t>Ninja </a:t>
              </a:r>
              <a:r>
                <a:rPr lang="en-US" sz="800" b="1" err="1">
                  <a:solidFill>
                    <a:srgbClr val="182C61">
                      <a:alpha val="99000"/>
                    </a:srgbClr>
                  </a:solidFill>
                  <a:latin typeface="Open Sans" pitchFamily="34" charset="0"/>
                  <a:ea typeface="Open Sans" pitchFamily="34" charset="-122"/>
                  <a:cs typeface="Open Sans" pitchFamily="34" charset="-120"/>
                </a:rPr>
                <a:t>subramanian</a:t>
              </a:r>
              <a:endParaRPr lang="en-US" sz="800"/>
            </a:p>
          </p:txBody>
        </p:sp>
        <p:pic>
          <p:nvPicPr>
            <p:cNvPr id="22" name="Image 13" descr="preencoded.png">
              <a:extLst>
                <a:ext uri="{FF2B5EF4-FFF2-40B4-BE49-F238E27FC236}">
                  <a16:creationId xmlns:a16="http://schemas.microsoft.com/office/drawing/2014/main" id="{5640EA9B-3C38-74CB-187D-C95194941547}"/>
                </a:ext>
              </a:extLst>
            </p:cNvPr>
            <p:cNvPicPr>
              <a:picLocks noChangeAspect="1"/>
            </p:cNvPicPr>
            <p:nvPr/>
          </p:nvPicPr>
          <p:blipFill>
            <a:blip r:embed="rId4"/>
            <a:srcRect/>
            <a:stretch/>
          </p:blipFill>
          <p:spPr>
            <a:xfrm>
              <a:off x="1168413" y="2873374"/>
              <a:ext cx="1219200" cy="1111251"/>
            </a:xfrm>
            <a:prstGeom prst="rect">
              <a:avLst/>
            </a:prstGeom>
          </p:spPr>
        </p:pic>
        <p:pic>
          <p:nvPicPr>
            <p:cNvPr id="23" name="Image 14" descr="preencoded.png">
              <a:extLst>
                <a:ext uri="{FF2B5EF4-FFF2-40B4-BE49-F238E27FC236}">
                  <a16:creationId xmlns:a16="http://schemas.microsoft.com/office/drawing/2014/main" id="{93A79DE6-3A99-DA30-E9A2-221F1E34F4AF}"/>
                </a:ext>
              </a:extLst>
            </p:cNvPr>
            <p:cNvPicPr>
              <a:picLocks noChangeAspect="1"/>
            </p:cNvPicPr>
            <p:nvPr/>
          </p:nvPicPr>
          <p:blipFill>
            <a:blip r:embed="rId8"/>
            <a:srcRect/>
            <a:stretch/>
          </p:blipFill>
          <p:spPr>
            <a:xfrm>
              <a:off x="1168413" y="2873374"/>
              <a:ext cx="1219200" cy="1111251"/>
            </a:xfrm>
            <a:prstGeom prst="rect">
              <a:avLst/>
            </a:prstGeom>
          </p:spPr>
        </p:pic>
        <p:pic>
          <p:nvPicPr>
            <p:cNvPr id="24" name="Image 15" descr="preencoded.png">
              <a:extLst>
                <a:ext uri="{FF2B5EF4-FFF2-40B4-BE49-F238E27FC236}">
                  <a16:creationId xmlns:a16="http://schemas.microsoft.com/office/drawing/2014/main" id="{D089E751-0A4C-AF6D-5982-C5F2B83E0E1B}"/>
                </a:ext>
              </a:extLst>
            </p:cNvPr>
            <p:cNvPicPr>
              <a:picLocks noChangeAspect="1"/>
            </p:cNvPicPr>
            <p:nvPr/>
          </p:nvPicPr>
          <p:blipFill>
            <a:blip r:embed="rId9"/>
            <a:srcRect/>
            <a:stretch/>
          </p:blipFill>
          <p:spPr>
            <a:xfrm>
              <a:off x="1514482" y="4547367"/>
              <a:ext cx="540825" cy="115135"/>
            </a:xfrm>
            <a:prstGeom prst="rect">
              <a:avLst/>
            </a:prstGeom>
          </p:spPr>
        </p:pic>
        <p:pic>
          <p:nvPicPr>
            <p:cNvPr id="25" name="Image 16" descr="preencoded.png">
              <a:extLst>
                <a:ext uri="{FF2B5EF4-FFF2-40B4-BE49-F238E27FC236}">
                  <a16:creationId xmlns:a16="http://schemas.microsoft.com/office/drawing/2014/main" id="{1FC1DD16-6AAE-4CDA-C060-835E7B2F0CBD}"/>
                </a:ext>
              </a:extLst>
            </p:cNvPr>
            <p:cNvPicPr>
              <a:picLocks noChangeAspect="1"/>
            </p:cNvPicPr>
            <p:nvPr/>
          </p:nvPicPr>
          <p:blipFill>
            <a:blip r:embed="rId10"/>
            <a:srcRect/>
            <a:stretch/>
          </p:blipFill>
          <p:spPr>
            <a:xfrm>
              <a:off x="4725988" y="2740024"/>
              <a:ext cx="1735453" cy="3640455"/>
            </a:xfrm>
            <a:prstGeom prst="rect">
              <a:avLst/>
            </a:prstGeom>
          </p:spPr>
        </p:pic>
        <p:sp>
          <p:nvSpPr>
            <p:cNvPr id="26" name="Text 7">
              <a:extLst>
                <a:ext uri="{FF2B5EF4-FFF2-40B4-BE49-F238E27FC236}">
                  <a16:creationId xmlns:a16="http://schemas.microsoft.com/office/drawing/2014/main" id="{EE9575DD-0930-829F-00EE-7C77B89CC8A2}"/>
                </a:ext>
              </a:extLst>
            </p:cNvPr>
            <p:cNvSpPr/>
            <p:nvPr/>
          </p:nvSpPr>
          <p:spPr>
            <a:xfrm>
              <a:off x="4921263" y="4052945"/>
              <a:ext cx="1255852" cy="97019"/>
            </a:xfrm>
            <a:prstGeom prst="rect">
              <a:avLst/>
            </a:prstGeom>
            <a:noFill/>
            <a:ln/>
          </p:spPr>
          <p:txBody>
            <a:bodyPr wrap="square" lIns="0" tIns="0" rIns="0" bIns="0" rtlCol="0" anchor="ctr"/>
            <a:lstStyle/>
            <a:p>
              <a:pPr algn="ctr">
                <a:lnSpc>
                  <a:spcPts val="2096"/>
                </a:lnSpc>
              </a:pPr>
              <a:r>
                <a:rPr lang="en-US" sz="800" b="1">
                  <a:solidFill>
                    <a:srgbClr val="182C61">
                      <a:alpha val="99000"/>
                    </a:srgbClr>
                  </a:solidFill>
                  <a:latin typeface="Open Sans" pitchFamily="34" charset="0"/>
                  <a:ea typeface="Open Sans" pitchFamily="34" charset="-122"/>
                  <a:cs typeface="Open Sans" pitchFamily="34" charset="-120"/>
                </a:rPr>
                <a:t>Chelsea Horton</a:t>
              </a:r>
              <a:endParaRPr lang="en-US" sz="800"/>
            </a:p>
          </p:txBody>
        </p:sp>
        <p:pic>
          <p:nvPicPr>
            <p:cNvPr id="27" name="Image 17" descr="preencoded.png">
              <a:extLst>
                <a:ext uri="{FF2B5EF4-FFF2-40B4-BE49-F238E27FC236}">
                  <a16:creationId xmlns:a16="http://schemas.microsoft.com/office/drawing/2014/main" id="{3F0A6685-1A39-B2F4-6C80-3EAD9C9A8B59}"/>
                </a:ext>
              </a:extLst>
            </p:cNvPr>
            <p:cNvPicPr>
              <a:picLocks noChangeAspect="1"/>
            </p:cNvPicPr>
            <p:nvPr/>
          </p:nvPicPr>
          <p:blipFill>
            <a:blip r:embed="rId4"/>
            <a:srcRect/>
            <a:stretch/>
          </p:blipFill>
          <p:spPr>
            <a:xfrm>
              <a:off x="4940313" y="2873374"/>
              <a:ext cx="1219200" cy="1111251"/>
            </a:xfrm>
            <a:prstGeom prst="rect">
              <a:avLst/>
            </a:prstGeom>
          </p:spPr>
        </p:pic>
        <p:pic>
          <p:nvPicPr>
            <p:cNvPr id="28" name="Image 18" descr="preencoded.png">
              <a:extLst>
                <a:ext uri="{FF2B5EF4-FFF2-40B4-BE49-F238E27FC236}">
                  <a16:creationId xmlns:a16="http://schemas.microsoft.com/office/drawing/2014/main" id="{3B06BB86-5C99-3005-D6F4-6718300B93E5}"/>
                </a:ext>
              </a:extLst>
            </p:cNvPr>
            <p:cNvPicPr>
              <a:picLocks noChangeAspect="1"/>
            </p:cNvPicPr>
            <p:nvPr/>
          </p:nvPicPr>
          <p:blipFill>
            <a:blip r:embed="rId11"/>
            <a:srcRect/>
            <a:stretch/>
          </p:blipFill>
          <p:spPr>
            <a:xfrm>
              <a:off x="4940313" y="2873374"/>
              <a:ext cx="1219200" cy="1111251"/>
            </a:xfrm>
            <a:prstGeom prst="rect">
              <a:avLst/>
            </a:prstGeom>
          </p:spPr>
        </p:pic>
        <p:pic>
          <p:nvPicPr>
            <p:cNvPr id="31" name="Image 21" descr="preencoded.png">
              <a:extLst>
                <a:ext uri="{FF2B5EF4-FFF2-40B4-BE49-F238E27FC236}">
                  <a16:creationId xmlns:a16="http://schemas.microsoft.com/office/drawing/2014/main" id="{1E528219-09A3-9339-DE16-DF04C814AAF6}"/>
                </a:ext>
              </a:extLst>
            </p:cNvPr>
            <p:cNvPicPr>
              <a:picLocks noChangeAspect="1"/>
            </p:cNvPicPr>
            <p:nvPr/>
          </p:nvPicPr>
          <p:blipFill>
            <a:blip r:embed="rId3"/>
            <a:srcRect/>
            <a:stretch/>
          </p:blipFill>
          <p:spPr>
            <a:xfrm>
              <a:off x="8497888" y="2740024"/>
              <a:ext cx="1735460" cy="3640455"/>
            </a:xfrm>
            <a:prstGeom prst="rect">
              <a:avLst/>
            </a:prstGeom>
          </p:spPr>
        </p:pic>
        <p:pic>
          <p:nvPicPr>
            <p:cNvPr id="32" name="Image 22" descr="preencoded.png">
              <a:extLst>
                <a:ext uri="{FF2B5EF4-FFF2-40B4-BE49-F238E27FC236}">
                  <a16:creationId xmlns:a16="http://schemas.microsoft.com/office/drawing/2014/main" id="{559424FD-A534-27C3-4A9C-DC1C3D2685B2}"/>
                </a:ext>
              </a:extLst>
            </p:cNvPr>
            <p:cNvPicPr>
              <a:picLocks noChangeAspect="1"/>
            </p:cNvPicPr>
            <p:nvPr/>
          </p:nvPicPr>
          <p:blipFill>
            <a:blip r:embed="rId9"/>
            <a:srcRect/>
            <a:stretch/>
          </p:blipFill>
          <p:spPr>
            <a:xfrm>
              <a:off x="7172333" y="4530726"/>
              <a:ext cx="540825" cy="115135"/>
            </a:xfrm>
            <a:prstGeom prst="rect">
              <a:avLst/>
            </a:prstGeom>
          </p:spPr>
        </p:pic>
        <p:pic>
          <p:nvPicPr>
            <p:cNvPr id="33" name="Image 23" descr="preencoded.png">
              <a:extLst>
                <a:ext uri="{FF2B5EF4-FFF2-40B4-BE49-F238E27FC236}">
                  <a16:creationId xmlns:a16="http://schemas.microsoft.com/office/drawing/2014/main" id="{55122BA5-DC20-4543-0D30-92CBA130E2D3}"/>
                </a:ext>
              </a:extLst>
            </p:cNvPr>
            <p:cNvPicPr>
              <a:picLocks noChangeAspect="1"/>
            </p:cNvPicPr>
            <p:nvPr/>
          </p:nvPicPr>
          <p:blipFill>
            <a:blip r:embed="rId9"/>
            <a:srcRect/>
            <a:stretch/>
          </p:blipFill>
          <p:spPr>
            <a:xfrm>
              <a:off x="9058269" y="4530727"/>
              <a:ext cx="540829" cy="115135"/>
            </a:xfrm>
            <a:prstGeom prst="rect">
              <a:avLst/>
            </a:prstGeom>
          </p:spPr>
        </p:pic>
        <p:sp>
          <p:nvSpPr>
            <p:cNvPr id="34" name="Text 8">
              <a:extLst>
                <a:ext uri="{FF2B5EF4-FFF2-40B4-BE49-F238E27FC236}">
                  <a16:creationId xmlns:a16="http://schemas.microsoft.com/office/drawing/2014/main" id="{0DF50324-D59D-F3FA-CFE2-52C65B541F6F}"/>
                </a:ext>
              </a:extLst>
            </p:cNvPr>
            <p:cNvSpPr/>
            <p:nvPr/>
          </p:nvSpPr>
          <p:spPr>
            <a:xfrm>
              <a:off x="8693163" y="4052945"/>
              <a:ext cx="1255852" cy="97019"/>
            </a:xfrm>
            <a:prstGeom prst="rect">
              <a:avLst/>
            </a:prstGeom>
            <a:noFill/>
            <a:ln/>
          </p:spPr>
          <p:txBody>
            <a:bodyPr wrap="square" lIns="0" tIns="0" rIns="0" bIns="0" rtlCol="0" anchor="ctr"/>
            <a:lstStyle/>
            <a:p>
              <a:pPr algn="ctr">
                <a:lnSpc>
                  <a:spcPts val="2096"/>
                </a:lnSpc>
              </a:pPr>
              <a:r>
                <a:rPr lang="en-US" sz="800" b="1">
                  <a:solidFill>
                    <a:srgbClr val="182C61">
                      <a:alpha val="99000"/>
                    </a:srgbClr>
                  </a:solidFill>
                  <a:latin typeface="Open Sans" pitchFamily="34" charset="0"/>
                  <a:ea typeface="Open Sans" pitchFamily="34" charset="-122"/>
                  <a:cs typeface="Open Sans" pitchFamily="34" charset="-120"/>
                </a:rPr>
                <a:t>Chris Lohret</a:t>
              </a:r>
              <a:endParaRPr lang="en-US" sz="800"/>
            </a:p>
          </p:txBody>
        </p:sp>
        <p:pic>
          <p:nvPicPr>
            <p:cNvPr id="35" name="Image 24" descr="preencoded.png">
              <a:extLst>
                <a:ext uri="{FF2B5EF4-FFF2-40B4-BE49-F238E27FC236}">
                  <a16:creationId xmlns:a16="http://schemas.microsoft.com/office/drawing/2014/main" id="{F07B37AA-3A87-35F9-ECBE-A31C4B1CF0CE}"/>
                </a:ext>
              </a:extLst>
            </p:cNvPr>
            <p:cNvPicPr>
              <a:picLocks noChangeAspect="1"/>
            </p:cNvPicPr>
            <p:nvPr/>
          </p:nvPicPr>
          <p:blipFill>
            <a:blip r:embed="rId4"/>
            <a:srcRect/>
            <a:stretch/>
          </p:blipFill>
          <p:spPr>
            <a:xfrm>
              <a:off x="8712213" y="2873374"/>
              <a:ext cx="1219200" cy="1111251"/>
            </a:xfrm>
            <a:prstGeom prst="rect">
              <a:avLst/>
            </a:prstGeom>
          </p:spPr>
        </p:pic>
        <p:pic>
          <p:nvPicPr>
            <p:cNvPr id="36" name="Image 25" descr="preencoded.png">
              <a:extLst>
                <a:ext uri="{FF2B5EF4-FFF2-40B4-BE49-F238E27FC236}">
                  <a16:creationId xmlns:a16="http://schemas.microsoft.com/office/drawing/2014/main" id="{DB7CD519-73FF-1802-B4C2-5C7207478B89}"/>
                </a:ext>
              </a:extLst>
            </p:cNvPr>
            <p:cNvPicPr>
              <a:picLocks noChangeAspect="1"/>
            </p:cNvPicPr>
            <p:nvPr/>
          </p:nvPicPr>
          <p:blipFill>
            <a:blip r:embed="rId12"/>
            <a:srcRect/>
            <a:stretch/>
          </p:blipFill>
          <p:spPr>
            <a:xfrm>
              <a:off x="8712213" y="2873374"/>
              <a:ext cx="1219200" cy="1111251"/>
            </a:xfrm>
            <a:prstGeom prst="rect">
              <a:avLst/>
            </a:prstGeom>
          </p:spPr>
        </p:pic>
        <p:pic>
          <p:nvPicPr>
            <p:cNvPr id="37" name="Image 26" descr="preencoded.png">
              <a:extLst>
                <a:ext uri="{FF2B5EF4-FFF2-40B4-BE49-F238E27FC236}">
                  <a16:creationId xmlns:a16="http://schemas.microsoft.com/office/drawing/2014/main" id="{7CA6D8DF-32B5-5E21-D994-BBE101E2606C}"/>
                </a:ext>
              </a:extLst>
            </p:cNvPr>
            <p:cNvPicPr>
              <a:picLocks noChangeAspect="1"/>
            </p:cNvPicPr>
            <p:nvPr/>
          </p:nvPicPr>
          <p:blipFill>
            <a:blip r:embed="rId13"/>
            <a:srcRect/>
            <a:stretch/>
          </p:blipFill>
          <p:spPr>
            <a:xfrm>
              <a:off x="3524251" y="4555683"/>
              <a:ext cx="329973" cy="115491"/>
            </a:xfrm>
            <a:prstGeom prst="rect">
              <a:avLst/>
            </a:prstGeom>
          </p:spPr>
        </p:pic>
        <p:pic>
          <p:nvPicPr>
            <p:cNvPr id="40" name="Image 29" descr="preencoded.png">
              <a:extLst>
                <a:ext uri="{FF2B5EF4-FFF2-40B4-BE49-F238E27FC236}">
                  <a16:creationId xmlns:a16="http://schemas.microsoft.com/office/drawing/2014/main" id="{159BFB4C-46B7-91D4-0F49-2E751904F514}"/>
                </a:ext>
              </a:extLst>
            </p:cNvPr>
            <p:cNvPicPr>
              <a:picLocks noChangeAspect="1"/>
            </p:cNvPicPr>
            <p:nvPr/>
          </p:nvPicPr>
          <p:blipFill>
            <a:blip r:embed="rId14"/>
            <a:srcRect/>
            <a:stretch/>
          </p:blipFill>
          <p:spPr>
            <a:xfrm>
              <a:off x="1143001" y="4816474"/>
              <a:ext cx="1381125" cy="1285875"/>
            </a:xfrm>
            <a:prstGeom prst="rect">
              <a:avLst/>
            </a:prstGeom>
          </p:spPr>
        </p:pic>
        <p:pic>
          <p:nvPicPr>
            <p:cNvPr id="41" name="Image 30" descr="preencoded.png">
              <a:extLst>
                <a:ext uri="{FF2B5EF4-FFF2-40B4-BE49-F238E27FC236}">
                  <a16:creationId xmlns:a16="http://schemas.microsoft.com/office/drawing/2014/main" id="{219D94BB-3523-7E0D-115F-AB9DC7C119D2}"/>
                </a:ext>
              </a:extLst>
            </p:cNvPr>
            <p:cNvPicPr>
              <a:picLocks noChangeAspect="1"/>
            </p:cNvPicPr>
            <p:nvPr/>
          </p:nvPicPr>
          <p:blipFill>
            <a:blip r:embed="rId14"/>
            <a:srcRect/>
            <a:stretch/>
          </p:blipFill>
          <p:spPr>
            <a:xfrm>
              <a:off x="3028950" y="4816474"/>
              <a:ext cx="1381125" cy="1285875"/>
            </a:xfrm>
            <a:prstGeom prst="rect">
              <a:avLst/>
            </a:prstGeom>
          </p:spPr>
        </p:pic>
        <p:pic>
          <p:nvPicPr>
            <p:cNvPr id="42" name="Image 31" descr="preencoded.png">
              <a:extLst>
                <a:ext uri="{FF2B5EF4-FFF2-40B4-BE49-F238E27FC236}">
                  <a16:creationId xmlns:a16="http://schemas.microsoft.com/office/drawing/2014/main" id="{AC583F24-D3FA-8FE8-7850-D91B790738E1}"/>
                </a:ext>
              </a:extLst>
            </p:cNvPr>
            <p:cNvPicPr>
              <a:picLocks noChangeAspect="1"/>
            </p:cNvPicPr>
            <p:nvPr/>
          </p:nvPicPr>
          <p:blipFill>
            <a:blip r:embed="rId14"/>
            <a:srcRect/>
            <a:stretch/>
          </p:blipFill>
          <p:spPr>
            <a:xfrm>
              <a:off x="4914901" y="4816474"/>
              <a:ext cx="1381125" cy="1285875"/>
            </a:xfrm>
            <a:prstGeom prst="rect">
              <a:avLst/>
            </a:prstGeom>
          </p:spPr>
        </p:pic>
        <p:pic>
          <p:nvPicPr>
            <p:cNvPr id="43" name="Image 32" descr="preencoded.png">
              <a:extLst>
                <a:ext uri="{FF2B5EF4-FFF2-40B4-BE49-F238E27FC236}">
                  <a16:creationId xmlns:a16="http://schemas.microsoft.com/office/drawing/2014/main" id="{257A203A-A1F8-4B10-B690-53E4E85922DB}"/>
                </a:ext>
              </a:extLst>
            </p:cNvPr>
            <p:cNvPicPr>
              <a:picLocks noChangeAspect="1"/>
            </p:cNvPicPr>
            <p:nvPr/>
          </p:nvPicPr>
          <p:blipFill>
            <a:blip r:embed="rId14"/>
            <a:srcRect/>
            <a:stretch/>
          </p:blipFill>
          <p:spPr>
            <a:xfrm>
              <a:off x="6800850" y="4816474"/>
              <a:ext cx="1381125" cy="1285875"/>
            </a:xfrm>
            <a:prstGeom prst="rect">
              <a:avLst/>
            </a:prstGeom>
          </p:spPr>
        </p:pic>
        <p:pic>
          <p:nvPicPr>
            <p:cNvPr id="44" name="Image 33" descr="preencoded.png">
              <a:extLst>
                <a:ext uri="{FF2B5EF4-FFF2-40B4-BE49-F238E27FC236}">
                  <a16:creationId xmlns:a16="http://schemas.microsoft.com/office/drawing/2014/main" id="{C53756F7-1CCB-0200-6F97-7C936D5DFDBD}"/>
                </a:ext>
              </a:extLst>
            </p:cNvPr>
            <p:cNvPicPr>
              <a:picLocks noChangeAspect="1"/>
            </p:cNvPicPr>
            <p:nvPr/>
          </p:nvPicPr>
          <p:blipFill>
            <a:blip r:embed="rId14"/>
            <a:srcRect/>
            <a:stretch/>
          </p:blipFill>
          <p:spPr>
            <a:xfrm>
              <a:off x="8686801" y="4816474"/>
              <a:ext cx="1381125" cy="1285875"/>
            </a:xfrm>
            <a:prstGeom prst="rect">
              <a:avLst/>
            </a:prstGeom>
          </p:spPr>
        </p:pic>
        <p:sp>
          <p:nvSpPr>
            <p:cNvPr id="46" name="Text 10">
              <a:extLst>
                <a:ext uri="{FF2B5EF4-FFF2-40B4-BE49-F238E27FC236}">
                  <a16:creationId xmlns:a16="http://schemas.microsoft.com/office/drawing/2014/main" id="{B45D6966-4EAE-1A14-D27C-E1392D996E7A}"/>
                </a:ext>
              </a:extLst>
            </p:cNvPr>
            <p:cNvSpPr/>
            <p:nvPr/>
          </p:nvSpPr>
          <p:spPr>
            <a:xfrm>
              <a:off x="1047751" y="4235450"/>
              <a:ext cx="1457325" cy="266700"/>
            </a:xfrm>
            <a:prstGeom prst="rect">
              <a:avLst/>
            </a:prstGeom>
            <a:noFill/>
            <a:ln/>
          </p:spPr>
          <p:txBody>
            <a:bodyPr wrap="square" lIns="0" tIns="0" rIns="0" bIns="0" rtlCol="0" anchor="t"/>
            <a:lstStyle/>
            <a:p>
              <a:pPr algn="ctr">
                <a:lnSpc>
                  <a:spcPts val="1012"/>
                </a:lnSpc>
              </a:pPr>
              <a:r>
                <a:rPr lang="en-US" sz="675">
                  <a:solidFill>
                    <a:srgbClr val="000000">
                      <a:alpha val="99000"/>
                    </a:srgbClr>
                  </a:solidFill>
                  <a:latin typeface="Poppins" pitchFamily="34" charset="0"/>
                  <a:ea typeface="Poppins" pitchFamily="34" charset="-122"/>
                  <a:cs typeface="Poppins" pitchFamily="34" charset="-120"/>
                </a:rPr>
                <a:t>AI Business Transformation Sales Lead - Manufacturing</a:t>
              </a:r>
              <a:endParaRPr lang="en-US" sz="675"/>
            </a:p>
          </p:txBody>
        </p:sp>
        <p:sp>
          <p:nvSpPr>
            <p:cNvPr id="47" name="Text 11">
              <a:extLst>
                <a:ext uri="{FF2B5EF4-FFF2-40B4-BE49-F238E27FC236}">
                  <a16:creationId xmlns:a16="http://schemas.microsoft.com/office/drawing/2014/main" id="{2DF1C4B1-EFCC-0121-C8A3-C2ACD090F497}"/>
                </a:ext>
              </a:extLst>
            </p:cNvPr>
            <p:cNvSpPr/>
            <p:nvPr/>
          </p:nvSpPr>
          <p:spPr>
            <a:xfrm>
              <a:off x="2933700" y="4235450"/>
              <a:ext cx="1457325" cy="241300"/>
            </a:xfrm>
            <a:prstGeom prst="rect">
              <a:avLst/>
            </a:prstGeom>
            <a:noFill/>
            <a:ln/>
          </p:spPr>
          <p:txBody>
            <a:bodyPr wrap="square" lIns="0" tIns="0" rIns="0" bIns="0" rtlCol="0" anchor="t"/>
            <a:lstStyle/>
            <a:p>
              <a:pPr algn="ctr">
                <a:lnSpc>
                  <a:spcPts val="905"/>
                </a:lnSpc>
              </a:pPr>
              <a:r>
                <a:rPr lang="en-US" sz="604">
                  <a:solidFill>
                    <a:srgbClr val="000000">
                      <a:alpha val="99000"/>
                    </a:srgbClr>
                  </a:solidFill>
                  <a:latin typeface="Poppins" pitchFamily="34" charset="0"/>
                  <a:ea typeface="Poppins" pitchFamily="34" charset="-122"/>
                  <a:cs typeface="Poppins" pitchFamily="34" charset="-120"/>
                </a:rPr>
                <a:t>Enterprise AI Strategy, Global Cloud and Digital Infrastructure Leader</a:t>
              </a:r>
              <a:endParaRPr lang="en-US" sz="604"/>
            </a:p>
          </p:txBody>
        </p:sp>
        <p:sp>
          <p:nvSpPr>
            <p:cNvPr id="48" name="Text 12">
              <a:extLst>
                <a:ext uri="{FF2B5EF4-FFF2-40B4-BE49-F238E27FC236}">
                  <a16:creationId xmlns:a16="http://schemas.microsoft.com/office/drawing/2014/main" id="{8173FF5C-727B-7987-4484-4D8F67E42FDB}"/>
                </a:ext>
              </a:extLst>
            </p:cNvPr>
            <p:cNvSpPr/>
            <p:nvPr/>
          </p:nvSpPr>
          <p:spPr>
            <a:xfrm>
              <a:off x="5181600" y="4235450"/>
              <a:ext cx="742951" cy="241300"/>
            </a:xfrm>
            <a:prstGeom prst="rect">
              <a:avLst/>
            </a:prstGeom>
            <a:noFill/>
            <a:ln/>
          </p:spPr>
          <p:txBody>
            <a:bodyPr wrap="square" lIns="0" tIns="0" rIns="0" bIns="0" rtlCol="0" anchor="t"/>
            <a:lstStyle/>
            <a:p>
              <a:pPr algn="ctr">
                <a:lnSpc>
                  <a:spcPts val="905"/>
                </a:lnSpc>
              </a:pPr>
              <a:r>
                <a:rPr lang="en-US" sz="604">
                  <a:solidFill>
                    <a:srgbClr val="000000">
                      <a:alpha val="99000"/>
                    </a:srgbClr>
                  </a:solidFill>
                  <a:latin typeface="Poppins" pitchFamily="34" charset="0"/>
                  <a:ea typeface="Poppins" pitchFamily="34" charset="-122"/>
                  <a:cs typeface="Poppins" pitchFamily="34" charset="-120"/>
                </a:rPr>
                <a:t>AI Transformation Leader</a:t>
              </a:r>
              <a:endParaRPr lang="en-US" sz="604"/>
            </a:p>
          </p:txBody>
        </p:sp>
        <p:sp>
          <p:nvSpPr>
            <p:cNvPr id="49" name="Text 13">
              <a:extLst>
                <a:ext uri="{FF2B5EF4-FFF2-40B4-BE49-F238E27FC236}">
                  <a16:creationId xmlns:a16="http://schemas.microsoft.com/office/drawing/2014/main" id="{697D8D33-FCA8-7706-A97D-3773D4D10666}"/>
                </a:ext>
              </a:extLst>
            </p:cNvPr>
            <p:cNvSpPr/>
            <p:nvPr/>
          </p:nvSpPr>
          <p:spPr>
            <a:xfrm>
              <a:off x="6753225" y="4235450"/>
              <a:ext cx="1371600" cy="241300"/>
            </a:xfrm>
            <a:prstGeom prst="rect">
              <a:avLst/>
            </a:prstGeom>
            <a:noFill/>
            <a:ln/>
          </p:spPr>
          <p:txBody>
            <a:bodyPr wrap="square" lIns="0" tIns="0" rIns="0" bIns="0" rtlCol="0" anchor="t"/>
            <a:lstStyle/>
            <a:p>
              <a:pPr algn="ctr">
                <a:lnSpc>
                  <a:spcPts val="905"/>
                </a:lnSpc>
              </a:pPr>
              <a:r>
                <a:rPr lang="en-US" sz="604">
                  <a:solidFill>
                    <a:srgbClr val="000000">
                      <a:alpha val="99000"/>
                    </a:srgbClr>
                  </a:solidFill>
                  <a:latin typeface="Poppins" pitchFamily="34" charset="0"/>
                  <a:ea typeface="Poppins" pitchFamily="34" charset="-122"/>
                  <a:cs typeface="Poppins" pitchFamily="34" charset="-120"/>
                </a:rPr>
                <a:t>Business Applications Energy/Telco/ProServ Lead @EMEA</a:t>
              </a:r>
              <a:endParaRPr lang="en-US" sz="604"/>
            </a:p>
          </p:txBody>
        </p:sp>
        <p:sp>
          <p:nvSpPr>
            <p:cNvPr id="50" name="Text 14">
              <a:extLst>
                <a:ext uri="{FF2B5EF4-FFF2-40B4-BE49-F238E27FC236}">
                  <a16:creationId xmlns:a16="http://schemas.microsoft.com/office/drawing/2014/main" id="{63871DEB-B8C9-07F0-1BFA-25C2028AC525}"/>
                </a:ext>
              </a:extLst>
            </p:cNvPr>
            <p:cNvSpPr/>
            <p:nvPr/>
          </p:nvSpPr>
          <p:spPr>
            <a:xfrm>
              <a:off x="8896351" y="4235450"/>
              <a:ext cx="847725" cy="241300"/>
            </a:xfrm>
            <a:prstGeom prst="rect">
              <a:avLst/>
            </a:prstGeom>
            <a:noFill/>
            <a:ln/>
          </p:spPr>
          <p:txBody>
            <a:bodyPr wrap="square" lIns="0" tIns="0" rIns="0" bIns="0" rtlCol="0" anchor="t"/>
            <a:lstStyle/>
            <a:p>
              <a:pPr algn="ctr">
                <a:lnSpc>
                  <a:spcPts val="905"/>
                </a:lnSpc>
              </a:pPr>
              <a:r>
                <a:rPr lang="en-US" sz="604">
                  <a:solidFill>
                    <a:srgbClr val="000000">
                      <a:alpha val="99000"/>
                    </a:srgbClr>
                  </a:solidFill>
                  <a:latin typeface="Poppins" pitchFamily="34" charset="0"/>
                  <a:ea typeface="Poppins" pitchFamily="34" charset="-122"/>
                  <a:cs typeface="Poppins" pitchFamily="34" charset="-120"/>
                </a:rPr>
                <a:t>AI Business Process Specialist</a:t>
              </a:r>
              <a:endParaRPr lang="en-US" sz="604"/>
            </a:p>
          </p:txBody>
        </p:sp>
        <p:sp>
          <p:nvSpPr>
            <p:cNvPr id="52" name="Text 16">
              <a:extLst>
                <a:ext uri="{FF2B5EF4-FFF2-40B4-BE49-F238E27FC236}">
                  <a16:creationId xmlns:a16="http://schemas.microsoft.com/office/drawing/2014/main" id="{1D5A9EF6-4325-0C62-166D-57B8A1F6E802}"/>
                </a:ext>
              </a:extLst>
            </p:cNvPr>
            <p:cNvSpPr/>
            <p:nvPr/>
          </p:nvSpPr>
          <p:spPr>
            <a:xfrm>
              <a:off x="1285876" y="5026024"/>
              <a:ext cx="1000125" cy="857251"/>
            </a:xfrm>
            <a:prstGeom prst="rect">
              <a:avLst/>
            </a:prstGeom>
            <a:noFill/>
            <a:ln/>
          </p:spPr>
          <p:txBody>
            <a:bodyPr wrap="square" lIns="0" tIns="0" rIns="0" bIns="0" rtlCol="0" anchor="t"/>
            <a:lstStyle/>
            <a:p>
              <a:pPr algn="ctr">
                <a:lnSpc>
                  <a:spcPts val="1069"/>
                </a:lnSpc>
              </a:pP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Focused On Manufacturing Ai, Business Growth, And Digital Transformation</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3" name="Text 17">
              <a:extLst>
                <a:ext uri="{FF2B5EF4-FFF2-40B4-BE49-F238E27FC236}">
                  <a16:creationId xmlns:a16="http://schemas.microsoft.com/office/drawing/2014/main" id="{5C015675-F036-53B9-5871-1A23BF449F23}"/>
                </a:ext>
              </a:extLst>
            </p:cNvPr>
            <p:cNvSpPr/>
            <p:nvPr/>
          </p:nvSpPr>
          <p:spPr>
            <a:xfrm>
              <a:off x="3171825" y="5026024"/>
              <a:ext cx="1000125" cy="857251"/>
            </a:xfrm>
            <a:prstGeom prst="rect">
              <a:avLst/>
            </a:prstGeom>
            <a:noFill/>
            <a:ln/>
          </p:spPr>
          <p:txBody>
            <a:bodyPr wrap="square" lIns="0" tIns="0" rIns="0" bIns="0" rtlCol="0" anchor="t"/>
            <a:lstStyle/>
            <a:p>
              <a:pPr algn="ctr">
                <a:lnSpc>
                  <a:spcPts val="1069"/>
                </a:lnSpc>
              </a:pP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Focused On Scaling Ai, Cloud Platforms, </a:t>
              </a:r>
              <a:r>
                <a:rPr lang="en-US" sz="800" b="1" kern="0" spc="-21" err="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Aiops</a:t>
              </a: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 And Enterprise Productivity</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4" name="Text 18">
              <a:extLst>
                <a:ext uri="{FF2B5EF4-FFF2-40B4-BE49-F238E27FC236}">
                  <a16:creationId xmlns:a16="http://schemas.microsoft.com/office/drawing/2014/main" id="{423740EC-7E48-A876-CF2B-50679CDCFA6F}"/>
                </a:ext>
              </a:extLst>
            </p:cNvPr>
            <p:cNvSpPr/>
            <p:nvPr/>
          </p:nvSpPr>
          <p:spPr>
            <a:xfrm>
              <a:off x="5057776" y="5026024"/>
              <a:ext cx="1000125" cy="857251"/>
            </a:xfrm>
            <a:prstGeom prst="rect">
              <a:avLst/>
            </a:prstGeom>
            <a:noFill/>
            <a:ln/>
          </p:spPr>
          <p:txBody>
            <a:bodyPr wrap="square" lIns="0" tIns="0" rIns="0" bIns="0" rtlCol="0" anchor="t"/>
            <a:lstStyle/>
            <a:p>
              <a:pPr algn="ctr">
                <a:lnSpc>
                  <a:spcPts val="1069"/>
                </a:lnSpc>
              </a:pP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Experience Across Supply Chain, Integrated Business Planning And Data Management</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5" name="Text 19">
              <a:extLst>
                <a:ext uri="{FF2B5EF4-FFF2-40B4-BE49-F238E27FC236}">
                  <a16:creationId xmlns:a16="http://schemas.microsoft.com/office/drawing/2014/main" id="{ED91602E-7B90-10BD-F675-1F8A6CC51782}"/>
                </a:ext>
              </a:extLst>
            </p:cNvPr>
            <p:cNvSpPr/>
            <p:nvPr/>
          </p:nvSpPr>
          <p:spPr>
            <a:xfrm>
              <a:off x="6943725" y="5026024"/>
              <a:ext cx="1000125" cy="857251"/>
            </a:xfrm>
            <a:prstGeom prst="rect">
              <a:avLst/>
            </a:prstGeom>
            <a:noFill/>
            <a:ln/>
          </p:spPr>
          <p:txBody>
            <a:bodyPr wrap="square" lIns="0" tIns="0" rIns="0" bIns="0" rtlCol="0" anchor="t"/>
            <a:lstStyle/>
            <a:p>
              <a:pPr algn="ctr">
                <a:lnSpc>
                  <a:spcPts val="1069"/>
                </a:lnSpc>
              </a:pP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Focused On Complex Erp/</a:t>
              </a:r>
              <a:r>
                <a:rPr lang="en-US" sz="800" b="1" kern="0" spc="-21" err="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Crm</a:t>
              </a: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 Transformation Across Strategic </a:t>
              </a:r>
              <a:r>
                <a:rPr lang="en-US" sz="800" b="1" kern="0" spc="-21" err="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Emea</a:t>
              </a: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 Accounts</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6" name="Text 20">
              <a:extLst>
                <a:ext uri="{FF2B5EF4-FFF2-40B4-BE49-F238E27FC236}">
                  <a16:creationId xmlns:a16="http://schemas.microsoft.com/office/drawing/2014/main" id="{2037EA2C-6193-F4C5-B933-2366897D6819}"/>
                </a:ext>
              </a:extLst>
            </p:cNvPr>
            <p:cNvSpPr/>
            <p:nvPr/>
          </p:nvSpPr>
          <p:spPr>
            <a:xfrm>
              <a:off x="8829676" y="5026024"/>
              <a:ext cx="1000125" cy="857251"/>
            </a:xfrm>
            <a:prstGeom prst="rect">
              <a:avLst/>
            </a:prstGeom>
            <a:noFill/>
            <a:ln/>
          </p:spPr>
          <p:txBody>
            <a:bodyPr wrap="square" lIns="0" tIns="0" rIns="0" bIns="0" rtlCol="0" anchor="t"/>
            <a:lstStyle/>
            <a:p>
              <a:pPr algn="ctr">
                <a:lnSpc>
                  <a:spcPts val="1069"/>
                </a:lnSpc>
              </a:pPr>
              <a:r>
                <a:rPr lang="en-US" sz="800" b="1" kern="0" spc="-21">
                  <a:solidFill>
                    <a:srgbClr val="000000">
                      <a:alpha val="99000"/>
                    </a:srgbClr>
                  </a:solidFill>
                  <a:latin typeface="Open Sans" panose="020B0606030504020204" pitchFamily="34" charset="0"/>
                  <a:ea typeface="Open Sans" panose="020B0606030504020204" pitchFamily="34" charset="0"/>
                  <a:cs typeface="Open Sans" panose="020B0606030504020204" pitchFamily="34" charset="0"/>
                </a:rPr>
                <a:t>Currently Focused On Ai, Automation, And Business Applications At Microsoft</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grpSp>
      <p:pic>
        <p:nvPicPr>
          <p:cNvPr id="57" name="Picture 56">
            <a:extLst>
              <a:ext uri="{FF2B5EF4-FFF2-40B4-BE49-F238E27FC236}">
                <a16:creationId xmlns:a16="http://schemas.microsoft.com/office/drawing/2014/main" id="{0BF086C0-D096-E3FB-851B-3D24981A809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044" y="0"/>
            <a:ext cx="166688" cy="6858000"/>
          </a:xfrm>
          <a:prstGeom prst="rect">
            <a:avLst/>
          </a:prstGeom>
        </p:spPr>
      </p:pic>
      <p:grpSp>
        <p:nvGrpSpPr>
          <p:cNvPr id="7" name="Group 6">
            <a:extLst>
              <a:ext uri="{FF2B5EF4-FFF2-40B4-BE49-F238E27FC236}">
                <a16:creationId xmlns:a16="http://schemas.microsoft.com/office/drawing/2014/main" id="{63CC7333-F4E1-9A36-C692-8A8CF07D4AEA}"/>
              </a:ext>
            </a:extLst>
          </p:cNvPr>
          <p:cNvGrpSpPr/>
          <p:nvPr/>
        </p:nvGrpSpPr>
        <p:grpSpPr>
          <a:xfrm>
            <a:off x="688913" y="484267"/>
            <a:ext cx="5419860" cy="4038107"/>
            <a:chOff x="608469" y="556695"/>
            <a:chExt cx="5419860" cy="4038107"/>
          </a:xfrm>
        </p:grpSpPr>
        <p:pic>
          <p:nvPicPr>
            <p:cNvPr id="4" name="Image 1" descr="preencoded.png">
              <a:extLst>
                <a:ext uri="{FF2B5EF4-FFF2-40B4-BE49-F238E27FC236}">
                  <a16:creationId xmlns:a16="http://schemas.microsoft.com/office/drawing/2014/main" id="{EF8197DF-6EC0-6A3F-BA38-1E9581C42396}"/>
                </a:ext>
              </a:extLst>
            </p:cNvPr>
            <p:cNvPicPr>
              <a:picLocks noChangeAspect="1"/>
            </p:cNvPicPr>
            <p:nvPr/>
          </p:nvPicPr>
          <p:blipFill>
            <a:blip r:embed="rId16"/>
            <a:srcRect/>
            <a:stretch/>
          </p:blipFill>
          <p:spPr>
            <a:xfrm>
              <a:off x="608469" y="556695"/>
              <a:ext cx="4395788" cy="396193"/>
            </a:xfrm>
            <a:prstGeom prst="rect">
              <a:avLst/>
            </a:prstGeom>
          </p:spPr>
        </p:pic>
        <p:pic>
          <p:nvPicPr>
            <p:cNvPr id="38" name="Image 27" descr="preencoded.png">
              <a:extLst>
                <a:ext uri="{FF2B5EF4-FFF2-40B4-BE49-F238E27FC236}">
                  <a16:creationId xmlns:a16="http://schemas.microsoft.com/office/drawing/2014/main" id="{7C0A0EAE-2413-2E53-4961-11BE64AB31C2}"/>
                </a:ext>
              </a:extLst>
            </p:cNvPr>
            <p:cNvPicPr>
              <a:picLocks noChangeAspect="1"/>
            </p:cNvPicPr>
            <p:nvPr/>
          </p:nvPicPr>
          <p:blipFill>
            <a:blip r:embed="rId17"/>
            <a:srcRect/>
            <a:stretch/>
          </p:blipFill>
          <p:spPr>
            <a:xfrm>
              <a:off x="5104268" y="594794"/>
              <a:ext cx="813027" cy="284560"/>
            </a:xfrm>
            <a:prstGeom prst="rect">
              <a:avLst/>
            </a:prstGeom>
          </p:spPr>
        </p:pic>
        <p:pic>
          <p:nvPicPr>
            <p:cNvPr id="3" name="Picture 2">
              <a:extLst>
                <a:ext uri="{FF2B5EF4-FFF2-40B4-BE49-F238E27FC236}">
                  <a16:creationId xmlns:a16="http://schemas.microsoft.com/office/drawing/2014/main" id="{FE3D3A92-EFAB-777A-A9E4-B4F138F1DEB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36419" y="682813"/>
              <a:ext cx="1270783" cy="143956"/>
            </a:xfrm>
            <a:prstGeom prst="rect">
              <a:avLst/>
            </a:prstGeom>
          </p:spPr>
        </p:pic>
        <p:pic>
          <p:nvPicPr>
            <p:cNvPr id="8" name="Picture 7">
              <a:extLst>
                <a:ext uri="{FF2B5EF4-FFF2-40B4-BE49-F238E27FC236}">
                  <a16:creationId xmlns:a16="http://schemas.microsoft.com/office/drawing/2014/main" id="{D007B22E-DC04-0E8A-497F-B1291231863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219895" y="4503221"/>
              <a:ext cx="808434" cy="91581"/>
            </a:xfrm>
            <a:prstGeom prst="rect">
              <a:avLst/>
            </a:prstGeom>
          </p:spPr>
        </p:pic>
      </p:grpSp>
    </p:spTree>
    <p:extLst>
      <p:ext uri="{BB962C8B-B14F-4D97-AF65-F5344CB8AC3E}">
        <p14:creationId xmlns:p14="http://schemas.microsoft.com/office/powerpoint/2010/main" val="4019903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D6EE0-188B-F416-831B-4DA86C5476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77201DB-AF8B-5830-9417-D74DB9A5582D}"/>
              </a:ext>
            </a:extLst>
          </p:cNvPr>
          <p:cNvSpPr>
            <a:spLocks noGrp="1"/>
          </p:cNvSpPr>
          <p:nvPr>
            <p:ph idx="1"/>
          </p:nvPr>
        </p:nvSpPr>
        <p:spPr/>
        <p:txBody>
          <a:bodyPr/>
          <a:lstStyle/>
          <a:p>
            <a:r>
              <a:rPr lang="en-US"/>
              <a:t>#Pilot2Production</a:t>
            </a:r>
          </a:p>
          <a:p>
            <a:r>
              <a:rPr lang="en-US"/>
              <a:t>#AIUseCases</a:t>
            </a:r>
          </a:p>
          <a:p>
            <a:r>
              <a:rPr lang="en-US"/>
              <a:t>#OrgTransformation</a:t>
            </a:r>
          </a:p>
          <a:p>
            <a:r>
              <a:rPr lang="en-US"/>
              <a:t>#Data&amp;AIGovernance</a:t>
            </a:r>
          </a:p>
          <a:p>
            <a:r>
              <a:rPr lang="en-US"/>
              <a:t>#BusinessRoI</a:t>
            </a:r>
          </a:p>
          <a:p>
            <a:r>
              <a:rPr lang="en-US"/>
              <a:t>#AIOperations</a:t>
            </a:r>
          </a:p>
        </p:txBody>
      </p:sp>
    </p:spTree>
    <p:extLst>
      <p:ext uri="{BB962C8B-B14F-4D97-AF65-F5344CB8AC3E}">
        <p14:creationId xmlns:p14="http://schemas.microsoft.com/office/powerpoint/2010/main" val="396162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CF21-7083-3087-F4B0-C91003CA5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B0051-C5EB-CA1B-2FBF-BB1E1E37FEAE}"/>
              </a:ext>
            </a:extLst>
          </p:cNvPr>
          <p:cNvSpPr>
            <a:spLocks noGrp="1"/>
          </p:cNvSpPr>
          <p:nvPr>
            <p:ph type="title"/>
          </p:nvPr>
        </p:nvSpPr>
        <p:spPr>
          <a:xfrm>
            <a:off x="364836" y="-4330"/>
            <a:ext cx="10515600" cy="1325563"/>
          </a:xfrm>
        </p:spPr>
        <p:txBody>
          <a:bodyPr>
            <a:normAutofit/>
          </a:bodyPr>
          <a:lstStyle/>
          <a:p>
            <a:r>
              <a:rPr lang="en-US" sz="2400" b="1">
                <a:solidFill>
                  <a:schemeClr val="accent5"/>
                </a:solidFill>
                <a:latin typeface="Aptos"/>
              </a:rPr>
              <a:t>#Pilot2Production</a:t>
            </a:r>
          </a:p>
        </p:txBody>
      </p:sp>
      <p:sp>
        <p:nvSpPr>
          <p:cNvPr id="3" name="Content Placeholder 2">
            <a:extLst>
              <a:ext uri="{FF2B5EF4-FFF2-40B4-BE49-F238E27FC236}">
                <a16:creationId xmlns:a16="http://schemas.microsoft.com/office/drawing/2014/main" id="{FD9279A5-4C1A-B719-9C47-6132BD27A2A6}"/>
              </a:ext>
            </a:extLst>
          </p:cNvPr>
          <p:cNvSpPr>
            <a:spLocks noGrp="1"/>
          </p:cNvSpPr>
          <p:nvPr>
            <p:ph idx="1"/>
          </p:nvPr>
        </p:nvSpPr>
        <p:spPr>
          <a:xfrm>
            <a:off x="249383" y="994353"/>
            <a:ext cx="10515600" cy="4351338"/>
          </a:xfrm>
        </p:spPr>
        <p:txBody>
          <a:bodyPr vert="horz" lIns="91440" tIns="45720" rIns="91440" bIns="45720" rtlCol="0" anchor="t">
            <a:noAutofit/>
          </a:bodyPr>
          <a:lstStyle/>
          <a:p>
            <a:r>
              <a:rPr lang="en-US" sz="2400" b="1">
                <a:solidFill>
                  <a:schemeClr val="accent5">
                    <a:lumMod val="76000"/>
                  </a:schemeClr>
                </a:solidFill>
              </a:rPr>
              <a:t>Sundeep- </a:t>
            </a:r>
            <a:r>
              <a:rPr lang="en-US" sz="2400" b="1">
                <a:solidFill>
                  <a:srgbClr val="000000"/>
                </a:solidFill>
              </a:rPr>
              <a:t>Operational Question: </a:t>
            </a:r>
            <a:r>
              <a:rPr lang="en-US" sz="2400">
                <a:solidFill>
                  <a:srgbClr val="000000"/>
                </a:solidFill>
              </a:rPr>
              <a:t>Many industrial companies have run dozens of proofs-of-concept that never scale to multi-site operations. What separates the manufacturers who successfully scale AI solutions across global operations from those stuck in perpetual testing? </a:t>
            </a:r>
            <a:br>
              <a:rPr lang="en-US" sz="2400">
                <a:solidFill>
                  <a:srgbClr val="000000"/>
                </a:solidFill>
              </a:rPr>
            </a:br>
            <a:br>
              <a:rPr lang="en-US" sz="2400">
                <a:solidFill>
                  <a:srgbClr val="000000"/>
                </a:solidFill>
              </a:rPr>
            </a:br>
            <a:r>
              <a:rPr lang="en-US" sz="2400" b="1">
                <a:solidFill>
                  <a:schemeClr val="accent5">
                    <a:lumMod val="76000"/>
                  </a:schemeClr>
                </a:solidFill>
              </a:rPr>
              <a:t>CHRIS-</a:t>
            </a:r>
            <a:r>
              <a:rPr lang="en-US" sz="2400" b="1"/>
              <a:t> Primary Question: </a:t>
            </a:r>
            <a:r>
              <a:rPr lang="en-US" sz="2400"/>
              <a:t>Having operated as an architect, delivery lead, and partner CTO across large-scale enterprise and public sector programs, what is the primary reason large automation rollouts stall: </a:t>
            </a:r>
            <a:r>
              <a:rPr lang="en-US" sz="2400">
                <a:hlinkClick r:id="rId2"/>
              </a:rPr>
              <a:t>technical integration, or fragmented internal ownership?</a:t>
            </a:r>
            <a:br>
              <a:rPr lang="en-US" sz="2400"/>
            </a:br>
            <a:br>
              <a:rPr lang="en-US" sz="2400"/>
            </a:br>
            <a:r>
              <a:rPr lang="en-US" sz="2400" b="1">
                <a:solidFill>
                  <a:schemeClr val="accent5">
                    <a:lumMod val="76000"/>
                  </a:schemeClr>
                </a:solidFill>
              </a:rPr>
              <a:t>Ninja - </a:t>
            </a:r>
            <a:r>
              <a:rPr lang="en-US" sz="2400" b="1"/>
              <a:t>Rapid Follow-up / Probe: </a:t>
            </a:r>
            <a:r>
              <a:rPr lang="en-US" sz="2400"/>
              <a:t>What is the most common reason a manufacturing AI project fails to deliver its projected business case six months after rollout?</a:t>
            </a:r>
          </a:p>
          <a:p>
            <a:endParaRPr lang="en-US" sz="2400"/>
          </a:p>
          <a:p>
            <a:endParaRPr lang="en-US" sz="2400">
              <a:solidFill>
                <a:schemeClr val="accent5"/>
              </a:solidFill>
            </a:endParaRPr>
          </a:p>
        </p:txBody>
      </p:sp>
    </p:spTree>
    <p:extLst>
      <p:ext uri="{BB962C8B-B14F-4D97-AF65-F5344CB8AC3E}">
        <p14:creationId xmlns:p14="http://schemas.microsoft.com/office/powerpoint/2010/main" val="274063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E768D-D378-0F0D-B15F-EAFF0178E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2FE12F-237F-0E48-C06A-071D63224836}"/>
              </a:ext>
            </a:extLst>
          </p:cNvPr>
          <p:cNvSpPr>
            <a:spLocks noGrp="1"/>
          </p:cNvSpPr>
          <p:nvPr>
            <p:ph type="title"/>
          </p:nvPr>
        </p:nvSpPr>
        <p:spPr>
          <a:xfrm>
            <a:off x="549563" y="-119784"/>
            <a:ext cx="10515600" cy="1325563"/>
          </a:xfrm>
        </p:spPr>
        <p:txBody>
          <a:bodyPr>
            <a:normAutofit/>
          </a:bodyPr>
          <a:lstStyle/>
          <a:p>
            <a:r>
              <a:rPr lang="en-US" sz="2800" b="1">
                <a:solidFill>
                  <a:schemeClr val="accent5"/>
                </a:solidFill>
                <a:latin typeface="Aptos"/>
              </a:rPr>
              <a:t>#AIUseCases </a:t>
            </a:r>
            <a:endParaRPr lang="en-US" sz="2800" b="1">
              <a:solidFill>
                <a:schemeClr val="accent5"/>
              </a:solidFill>
            </a:endParaRPr>
          </a:p>
        </p:txBody>
      </p:sp>
      <p:sp>
        <p:nvSpPr>
          <p:cNvPr id="3" name="Content Placeholder 2">
            <a:extLst>
              <a:ext uri="{FF2B5EF4-FFF2-40B4-BE49-F238E27FC236}">
                <a16:creationId xmlns:a16="http://schemas.microsoft.com/office/drawing/2014/main" id="{8F058F3C-C6D9-3FA4-63BC-0FE95DF928C9}"/>
              </a:ext>
            </a:extLst>
          </p:cNvPr>
          <p:cNvSpPr>
            <a:spLocks noGrp="1"/>
          </p:cNvSpPr>
          <p:nvPr>
            <p:ph idx="1"/>
          </p:nvPr>
        </p:nvSpPr>
        <p:spPr>
          <a:xfrm>
            <a:off x="387928" y="878898"/>
            <a:ext cx="10515600" cy="4351338"/>
          </a:xfrm>
        </p:spPr>
        <p:txBody>
          <a:bodyPr vert="horz" lIns="91440" tIns="45720" rIns="91440" bIns="45720" rtlCol="0" anchor="t">
            <a:noAutofit/>
          </a:bodyPr>
          <a:lstStyle/>
          <a:p>
            <a:r>
              <a:rPr lang="en-US" sz="1800" b="1">
                <a:solidFill>
                  <a:schemeClr val="accent5">
                    <a:lumMod val="76000"/>
                  </a:schemeClr>
                </a:solidFill>
              </a:rPr>
              <a:t>Chelsea- </a:t>
            </a:r>
            <a:r>
              <a:rPr lang="en-US" sz="1800" b="1"/>
              <a:t>Primary Question: </a:t>
            </a:r>
            <a:r>
              <a:rPr lang="en-US" sz="1800"/>
              <a:t>Many organizations are struggling to define how AI fits into their existing workflows. What do you think of this challenge? In your experience, what have been the biggest lessons on how organizations need to reimagine their workflows to achieve meaningful and impactful AI transformation?</a:t>
            </a:r>
          </a:p>
          <a:p>
            <a:r>
              <a:rPr lang="en-US" sz="1800" b="1">
                <a:solidFill>
                  <a:schemeClr val="accent5">
                    <a:lumMod val="76000"/>
                  </a:schemeClr>
                </a:solidFill>
              </a:rPr>
              <a:t>Bruno -</a:t>
            </a:r>
            <a:r>
              <a:rPr lang="en-US" sz="1800" b="1"/>
              <a:t>Operational Question :</a:t>
            </a:r>
            <a:r>
              <a:rPr lang="en-US" sz="1800"/>
              <a:t> In capital-intensive sectors like energy and telecommunications, what is the most practical, high-ROI use case for autonomous agents that you are seeing deployed in EMEA right now?</a:t>
            </a:r>
          </a:p>
          <a:p>
            <a:r>
              <a:rPr lang="en-US" sz="1800" b="1">
                <a:solidFill>
                  <a:srgbClr val="FF0000"/>
                </a:solidFill>
              </a:rPr>
              <a:t>Sundeep- Business Impact Question:</a:t>
            </a:r>
            <a:r>
              <a:rPr lang="en-US" sz="1800">
                <a:solidFill>
                  <a:srgbClr val="FF0000"/>
                </a:solidFill>
              </a:rPr>
              <a:t> With long manufacturing lead times in the semiconductor industry, where does AI genuinely provide predictive leverage today, and where does human judgment still have to overrule the model?</a:t>
            </a:r>
          </a:p>
          <a:p>
            <a:r>
              <a:rPr lang="en-US" sz="1800" b="1">
                <a:solidFill>
                  <a:schemeClr val="accent5">
                    <a:lumMod val="76000"/>
                  </a:schemeClr>
                </a:solidFill>
              </a:rPr>
              <a:t>Ninja- </a:t>
            </a:r>
            <a:r>
              <a:rPr lang="en-US" sz="1800" b="1"/>
              <a:t>Primary Question:</a:t>
            </a:r>
            <a:r>
              <a:rPr lang="en-US" sz="1800"/>
              <a:t> In manufacturing, buzzwords evaporate quickly once you step onto the plant floor. Where are industrial enterprises seeing immediate, unglamorous efficiency gains from AI right now—outside of high-level predictive maintenance presentations?</a:t>
            </a:r>
          </a:p>
        </p:txBody>
      </p:sp>
    </p:spTree>
    <p:extLst>
      <p:ext uri="{BB962C8B-B14F-4D97-AF65-F5344CB8AC3E}">
        <p14:creationId xmlns:p14="http://schemas.microsoft.com/office/powerpoint/2010/main" val="4083725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57943-4A7F-C570-F5E7-79FA3233AAA1}"/>
              </a:ext>
            </a:extLst>
          </p:cNvPr>
          <p:cNvSpPr>
            <a:spLocks noGrp="1"/>
          </p:cNvSpPr>
          <p:nvPr>
            <p:ph type="title"/>
          </p:nvPr>
        </p:nvSpPr>
        <p:spPr>
          <a:xfrm>
            <a:off x="387927" y="-316057"/>
            <a:ext cx="10515600" cy="1325563"/>
          </a:xfrm>
        </p:spPr>
        <p:txBody>
          <a:bodyPr>
            <a:normAutofit/>
          </a:bodyPr>
          <a:lstStyle/>
          <a:p>
            <a:r>
              <a:rPr lang="en-US" sz="2800" b="1">
                <a:solidFill>
                  <a:schemeClr val="accent5"/>
                </a:solidFill>
                <a:latin typeface="Aptos"/>
              </a:rPr>
              <a:t>#OrgTransformation</a:t>
            </a:r>
            <a:endParaRPr lang="en-US" sz="2800" b="1">
              <a:solidFill>
                <a:schemeClr val="accent5"/>
              </a:solidFill>
            </a:endParaRPr>
          </a:p>
        </p:txBody>
      </p:sp>
      <p:sp>
        <p:nvSpPr>
          <p:cNvPr id="3" name="Content Placeholder 2">
            <a:extLst>
              <a:ext uri="{FF2B5EF4-FFF2-40B4-BE49-F238E27FC236}">
                <a16:creationId xmlns:a16="http://schemas.microsoft.com/office/drawing/2014/main" id="{4A550F43-F4E0-5D06-3B4D-26CC8A1E399D}"/>
              </a:ext>
            </a:extLst>
          </p:cNvPr>
          <p:cNvSpPr>
            <a:spLocks noGrp="1"/>
          </p:cNvSpPr>
          <p:nvPr>
            <p:ph idx="1"/>
          </p:nvPr>
        </p:nvSpPr>
        <p:spPr>
          <a:xfrm>
            <a:off x="387928" y="728807"/>
            <a:ext cx="10515600" cy="4351338"/>
          </a:xfrm>
        </p:spPr>
        <p:txBody>
          <a:bodyPr vert="horz" lIns="91440" tIns="45720" rIns="91440" bIns="45720" rtlCol="0" anchor="t">
            <a:noAutofit/>
          </a:bodyPr>
          <a:lstStyle/>
          <a:p>
            <a:r>
              <a:rPr lang="en-US" sz="1600" b="1">
                <a:solidFill>
                  <a:schemeClr val="accent5">
                    <a:lumMod val="76000"/>
                  </a:schemeClr>
                </a:solidFill>
              </a:rPr>
              <a:t>CHRIS--</a:t>
            </a:r>
            <a:r>
              <a:rPr lang="en-US" sz="1600"/>
              <a:t> </a:t>
            </a:r>
            <a:r>
              <a:rPr lang="en-US" sz="1600" b="1"/>
              <a:t>Operational Question :</a:t>
            </a:r>
            <a:r>
              <a:rPr lang="en-US" sz="1600"/>
              <a:t> How administrative complexity, fragmentation, and systemic friction hurt outcomes. How can AI-driven automation be used to eliminate bureaucracy and simplify operations without adding another layer of unmanageable software?</a:t>
            </a:r>
          </a:p>
          <a:p>
            <a:r>
              <a:rPr lang="en-US" sz="1600" b="1">
                <a:solidFill>
                  <a:schemeClr val="accent5">
                    <a:lumMod val="76000"/>
                  </a:schemeClr>
                </a:solidFill>
              </a:rPr>
              <a:t>BRUNO - </a:t>
            </a:r>
            <a:r>
              <a:rPr lang="en-US" sz="1600" b="1"/>
              <a:t>Primary Question :</a:t>
            </a:r>
            <a:r>
              <a:rPr lang="en-US" sz="1600"/>
              <a:t> Before leading business applications at Microsoft, you spent over a decade executing hands-on ERP, SAP, and supply chain logistics projects. When enterprises try to deploy an "Agentic Customer Experience", how often is the real bottleneck the AI model itself versus twenty years of disjointed ERP workflows? </a:t>
            </a:r>
          </a:p>
          <a:p>
            <a:r>
              <a:rPr lang="en-US" sz="1600" b="1">
                <a:solidFill>
                  <a:schemeClr val="accent5">
                    <a:lumMod val="76000"/>
                  </a:schemeClr>
                </a:solidFill>
              </a:rPr>
              <a:t>Bruno - </a:t>
            </a:r>
            <a:r>
              <a:rPr lang="en-US" sz="1600" b="1"/>
              <a:t>Execution Question: </a:t>
            </a:r>
            <a:r>
              <a:rPr lang="en-US" sz="1600"/>
              <a:t>Deploying autonomous agents requires structured, reliable business rules. How should leaders clean up legacy operational processes before attempting to automate customer interactions with AI? </a:t>
            </a:r>
          </a:p>
          <a:p>
            <a:r>
              <a:rPr lang="en-US" sz="1600" b="1">
                <a:solidFill>
                  <a:schemeClr val="accent5">
                    <a:lumMod val="76000"/>
                  </a:schemeClr>
                </a:solidFill>
              </a:rPr>
              <a:t>Chelsea- </a:t>
            </a:r>
            <a:r>
              <a:rPr lang="en-US" sz="1600" b="1"/>
              <a:t>Secondary Question: </a:t>
            </a:r>
            <a:r>
              <a:rPr lang="en-US" sz="1600"/>
              <a:t>Any transformation involves changes to "people, process, and technology"; however, the “people” part is the hardest part of any change. What specific strategies are you using to quell employee fears, increase transparency, and drive AI fluency across the company?</a:t>
            </a:r>
          </a:p>
          <a:p>
            <a:r>
              <a:rPr lang="en-US" sz="1600" b="1">
                <a:solidFill>
                  <a:schemeClr val="accent5">
                    <a:lumMod val="76000"/>
                  </a:schemeClr>
                </a:solidFill>
              </a:rPr>
              <a:t>Sundeep - </a:t>
            </a:r>
            <a:r>
              <a:rPr lang="en-US" sz="1600" b="1"/>
              <a:t>Operational Question:</a:t>
            </a:r>
            <a:r>
              <a:rPr lang="en-US" sz="1600"/>
              <a:t> NXP has worked on embedding natural language agents into mission-critical workflows like </a:t>
            </a:r>
            <a:r>
              <a:rPr lang="en-US" sz="1600">
                <a:hlinkClick r:id="rId2"/>
              </a:rPr>
              <a:t>product lifecycle management</a:t>
            </a:r>
            <a:r>
              <a:rPr lang="en-US" sz="1600"/>
              <a:t> (PLM) change requests. What unexpected organizational or process friction occurred when moving that from a controlled pilot to everyday engineering use?</a:t>
            </a:r>
          </a:p>
          <a:p>
            <a:r>
              <a:rPr lang="en-US" sz="1600" b="1">
                <a:solidFill>
                  <a:schemeClr val="accent5">
                    <a:lumMod val="76000"/>
                  </a:schemeClr>
                </a:solidFill>
              </a:rPr>
              <a:t>NINJA</a:t>
            </a:r>
            <a:r>
              <a:rPr lang="en-US" sz="1600" b="1"/>
              <a:t> Adoption Question: </a:t>
            </a:r>
            <a:r>
              <a:rPr lang="en-US" sz="1600"/>
              <a:t>How are plant managers and floor operators reacting when AI tools are integrated into manufacturing execution systems? What changes their perspective from skepticism to daily use?</a:t>
            </a:r>
          </a:p>
        </p:txBody>
      </p:sp>
    </p:spTree>
    <p:extLst>
      <p:ext uri="{BB962C8B-B14F-4D97-AF65-F5344CB8AC3E}">
        <p14:creationId xmlns:p14="http://schemas.microsoft.com/office/powerpoint/2010/main" val="3301382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526E-61D6-733A-86FD-5FB98671C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E745F0-1003-61FA-E92A-38E2F46D41A6}"/>
              </a:ext>
            </a:extLst>
          </p:cNvPr>
          <p:cNvSpPr>
            <a:spLocks noGrp="1"/>
          </p:cNvSpPr>
          <p:nvPr>
            <p:ph type="title"/>
          </p:nvPr>
        </p:nvSpPr>
        <p:spPr>
          <a:xfrm>
            <a:off x="572654" y="-131330"/>
            <a:ext cx="10515600" cy="1325563"/>
          </a:xfrm>
        </p:spPr>
        <p:txBody>
          <a:bodyPr>
            <a:normAutofit/>
          </a:bodyPr>
          <a:lstStyle/>
          <a:p>
            <a:r>
              <a:rPr lang="en-US" sz="3600" b="1">
                <a:solidFill>
                  <a:schemeClr val="accent5"/>
                </a:solidFill>
                <a:latin typeface="Aptos"/>
              </a:rPr>
              <a:t>#BusinessRoI</a:t>
            </a:r>
            <a:endParaRPr lang="en-US" sz="3600" b="1">
              <a:solidFill>
                <a:schemeClr val="accent5"/>
              </a:solidFill>
            </a:endParaRPr>
          </a:p>
        </p:txBody>
      </p:sp>
      <p:sp>
        <p:nvSpPr>
          <p:cNvPr id="3" name="Content Placeholder 2">
            <a:extLst>
              <a:ext uri="{FF2B5EF4-FFF2-40B4-BE49-F238E27FC236}">
                <a16:creationId xmlns:a16="http://schemas.microsoft.com/office/drawing/2014/main" id="{44E0DE6E-D385-715C-5A72-D8F71DE55650}"/>
              </a:ext>
            </a:extLst>
          </p:cNvPr>
          <p:cNvSpPr>
            <a:spLocks noGrp="1"/>
          </p:cNvSpPr>
          <p:nvPr>
            <p:ph idx="1"/>
          </p:nvPr>
        </p:nvSpPr>
        <p:spPr>
          <a:xfrm>
            <a:off x="480292" y="994353"/>
            <a:ext cx="10515600" cy="4351338"/>
          </a:xfrm>
        </p:spPr>
        <p:txBody>
          <a:bodyPr vert="horz" lIns="91440" tIns="45720" rIns="91440" bIns="45720" rtlCol="0" anchor="t">
            <a:noAutofit/>
          </a:bodyPr>
          <a:lstStyle/>
          <a:p>
            <a:r>
              <a:rPr lang="en-US" sz="2400" b="1">
                <a:solidFill>
                  <a:schemeClr val="accent5">
                    <a:lumMod val="76000"/>
                  </a:schemeClr>
                </a:solidFill>
              </a:rPr>
              <a:t>Chris- </a:t>
            </a:r>
            <a:r>
              <a:rPr lang="en-US" sz="2400" b="1"/>
              <a:t>Execution Question: </a:t>
            </a:r>
            <a:r>
              <a:rPr lang="en-US" sz="2400"/>
              <a:t>Many </a:t>
            </a:r>
            <a:r>
              <a:rPr lang="en-US" sz="2400">
                <a:hlinkClick r:id="rId2"/>
              </a:rPr>
              <a:t>enterprises already have massive</a:t>
            </a:r>
            <a:r>
              <a:rPr lang="en-US" sz="2400"/>
              <a:t> investments in Microsoft 365, Azure, and legacy databases. How can organizations extract agentic automation value from the stack they </a:t>
            </a:r>
            <a:r>
              <a:rPr lang="en-US" sz="2400">
                <a:hlinkClick r:id="rId3"/>
              </a:rPr>
              <a:t>already own instead</a:t>
            </a:r>
            <a:r>
              <a:rPr lang="en-US" sz="2400"/>
              <a:t> of buying yet another point solution? </a:t>
            </a:r>
          </a:p>
        </p:txBody>
      </p:sp>
    </p:spTree>
    <p:extLst>
      <p:ext uri="{BB962C8B-B14F-4D97-AF65-F5344CB8AC3E}">
        <p14:creationId xmlns:p14="http://schemas.microsoft.com/office/powerpoint/2010/main" val="3902653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B1887-2FF7-9DD2-D274-9E5310337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991D3-C144-5960-87A5-196B17F01A2A}"/>
              </a:ext>
            </a:extLst>
          </p:cNvPr>
          <p:cNvSpPr>
            <a:spLocks noGrp="1"/>
          </p:cNvSpPr>
          <p:nvPr>
            <p:ph type="title"/>
          </p:nvPr>
        </p:nvSpPr>
        <p:spPr>
          <a:xfrm>
            <a:off x="480291" y="-62057"/>
            <a:ext cx="10515600" cy="1325563"/>
          </a:xfrm>
        </p:spPr>
        <p:txBody>
          <a:bodyPr>
            <a:normAutofit/>
          </a:bodyPr>
          <a:lstStyle/>
          <a:p>
            <a:r>
              <a:rPr lang="en-US" sz="2800" b="1">
                <a:solidFill>
                  <a:schemeClr val="accent5"/>
                </a:solidFill>
                <a:latin typeface="Aptos"/>
              </a:rPr>
              <a:t>#AIOperations</a:t>
            </a:r>
            <a:endParaRPr lang="en-US" sz="2800" b="1">
              <a:solidFill>
                <a:schemeClr val="accent5"/>
              </a:solidFill>
            </a:endParaRPr>
          </a:p>
        </p:txBody>
      </p:sp>
      <p:sp>
        <p:nvSpPr>
          <p:cNvPr id="3" name="Content Placeholder 2">
            <a:extLst>
              <a:ext uri="{FF2B5EF4-FFF2-40B4-BE49-F238E27FC236}">
                <a16:creationId xmlns:a16="http://schemas.microsoft.com/office/drawing/2014/main" id="{47129061-B2F1-770E-1F3E-EFB140305B3F}"/>
              </a:ext>
            </a:extLst>
          </p:cNvPr>
          <p:cNvSpPr>
            <a:spLocks noGrp="1"/>
          </p:cNvSpPr>
          <p:nvPr>
            <p:ph idx="1"/>
          </p:nvPr>
        </p:nvSpPr>
        <p:spPr>
          <a:xfrm>
            <a:off x="330201" y="936626"/>
            <a:ext cx="10515600" cy="4351338"/>
          </a:xfrm>
        </p:spPr>
        <p:txBody>
          <a:bodyPr vert="horz" lIns="91440" tIns="45720" rIns="91440" bIns="45720" rtlCol="0" anchor="t">
            <a:noAutofit/>
          </a:bodyPr>
          <a:lstStyle/>
          <a:p>
            <a:r>
              <a:rPr lang="en-US" sz="2400" b="1">
                <a:solidFill>
                  <a:schemeClr val="accent5">
                    <a:lumMod val="76000"/>
                  </a:schemeClr>
                </a:solidFill>
              </a:rPr>
              <a:t>Sundeep- </a:t>
            </a:r>
            <a:r>
              <a:rPr lang="en-US" sz="2400" b="1"/>
              <a:t>Primary Question :</a:t>
            </a:r>
            <a:r>
              <a:rPr lang="en-US" sz="2400"/>
              <a:t> You led an initiative at NXP cutting FinOps tooling costs by 75% and driving 90% higher efficiency using near-real-time visibility dashboards. For AI infrastructure and compute workloads, how do you track the unit economics of a model or an agent before operational costs spiral out of control?</a:t>
            </a:r>
          </a:p>
          <a:p>
            <a:r>
              <a:rPr lang="en-US" sz="2400" b="1">
                <a:solidFill>
                  <a:schemeClr val="accent5">
                    <a:lumMod val="76000"/>
                  </a:schemeClr>
                </a:solidFill>
              </a:rPr>
              <a:t>Sundeep-</a:t>
            </a:r>
            <a:r>
              <a:rPr lang="en-US" sz="2400" b="1"/>
              <a:t> Rapid Follow-up / Probe: </a:t>
            </a:r>
            <a:r>
              <a:rPr lang="en-US" sz="2400"/>
              <a:t>When evaluating an enterprise AI initiative today, what is the single biggest "hidden cost" that vendors routinely leave out of the proposal?</a:t>
            </a:r>
          </a:p>
        </p:txBody>
      </p:sp>
    </p:spTree>
    <p:extLst>
      <p:ext uri="{BB962C8B-B14F-4D97-AF65-F5344CB8AC3E}">
        <p14:creationId xmlns:p14="http://schemas.microsoft.com/office/powerpoint/2010/main" val="3035621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87BD9-6325-EA13-64C9-1CFCDDBC9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4E5F7-3BDD-AEAA-10B5-7C8356E1F600}"/>
              </a:ext>
            </a:extLst>
          </p:cNvPr>
          <p:cNvSpPr>
            <a:spLocks noGrp="1"/>
          </p:cNvSpPr>
          <p:nvPr>
            <p:ph type="title"/>
          </p:nvPr>
        </p:nvSpPr>
        <p:spPr>
          <a:xfrm>
            <a:off x="838200" y="419554"/>
            <a:ext cx="10515600" cy="1325563"/>
          </a:xfrm>
        </p:spPr>
        <p:txBody>
          <a:bodyPr>
            <a:noAutofit/>
          </a:bodyPr>
          <a:lstStyle/>
          <a:p>
            <a:r>
              <a:rPr lang="en-US" sz="2800" b="1"/>
              <a:t>Chris </a:t>
            </a:r>
            <a:r>
              <a:rPr lang="en-US" sz="2800" b="1" err="1"/>
              <a:t>Lohret</a:t>
            </a:r>
            <a:br>
              <a:rPr lang="en-US" sz="2800" b="1"/>
            </a:br>
            <a:r>
              <a:rPr lang="en-US" sz="2000"/>
              <a:t>AI &amp; Automation Business Applications Specialist, Microsoft</a:t>
            </a:r>
            <a:endParaRPr lang="en-US" sz="2800"/>
          </a:p>
        </p:txBody>
      </p:sp>
      <p:sp>
        <p:nvSpPr>
          <p:cNvPr id="3" name="Content Placeholder 2">
            <a:extLst>
              <a:ext uri="{FF2B5EF4-FFF2-40B4-BE49-F238E27FC236}">
                <a16:creationId xmlns:a16="http://schemas.microsoft.com/office/drawing/2014/main" id="{B607F2F8-2CDE-502F-CEC9-CBE86887461A}"/>
              </a:ext>
            </a:extLst>
          </p:cNvPr>
          <p:cNvSpPr>
            <a:spLocks noGrp="1"/>
          </p:cNvSpPr>
          <p:nvPr>
            <p:ph idx="1"/>
          </p:nvPr>
        </p:nvSpPr>
        <p:spPr/>
        <p:txBody>
          <a:bodyPr vert="horz" lIns="91440" tIns="45720" rIns="91440" bIns="45720" rtlCol="0" anchor="t">
            <a:normAutofit/>
          </a:bodyPr>
          <a:lstStyle/>
          <a:p>
            <a:r>
              <a:rPr lang="en-US" sz="1600" b="1"/>
              <a:t>Primary Question (Architecture vs. Delivery):</a:t>
            </a:r>
            <a:r>
              <a:rPr lang="en-US" sz="1600"/>
              <a:t> Having operated as an architect, delivery lead, and partner CTO across large-scale enterprise and public sector programs, what is the primary reason large automation rollouts stall: </a:t>
            </a:r>
            <a:r>
              <a:rPr lang="en-US" sz="1600">
                <a:hlinkClick r:id="rId2"/>
              </a:rPr>
              <a:t>technical integration, or fragmented internal ownership?</a:t>
            </a:r>
            <a:r>
              <a:rPr lang="en-US" sz="1600"/>
              <a:t> </a:t>
            </a:r>
            <a:r>
              <a:rPr lang="en-US" sz="1600">
                <a:solidFill>
                  <a:schemeClr val="accent5"/>
                </a:solidFill>
              </a:rPr>
              <a:t>#OrgTransformation</a:t>
            </a:r>
          </a:p>
          <a:p>
            <a:r>
              <a:rPr lang="en-US" sz="1600" b="1"/>
              <a:t>Operational Question (Tackling Complexity and Red Tape):</a:t>
            </a:r>
            <a:r>
              <a:rPr lang="en-US" sz="1600"/>
              <a:t> How administrative complexity, fragmentation, and systemic friction hurt outcomes. How can AI-driven automation be used to eliminate bureaucracy and simplify operations without adding another layer of unmanageable software? </a:t>
            </a:r>
            <a:r>
              <a:rPr lang="en-US" sz="1600">
                <a:solidFill>
                  <a:schemeClr val="accent5"/>
                </a:solidFill>
              </a:rPr>
              <a:t>#OrgTransformation</a:t>
            </a:r>
            <a:endParaRPr lang="en-US" sz="1600"/>
          </a:p>
          <a:p>
            <a:pPr lvl="0"/>
            <a:r>
              <a:rPr lang="en-US" sz="1600" b="1"/>
              <a:t>Execution Question (Making Existing Investments Work):</a:t>
            </a:r>
            <a:endParaRPr lang="en-US" sz="1600"/>
          </a:p>
          <a:p>
            <a:r>
              <a:rPr lang="en-US" sz="1600"/>
              <a:t>Many </a:t>
            </a:r>
            <a:r>
              <a:rPr lang="en-US" sz="1600">
                <a:hlinkClick r:id="rId2"/>
              </a:rPr>
              <a:t>enterprises already have massive</a:t>
            </a:r>
            <a:r>
              <a:rPr lang="en-US" sz="1600"/>
              <a:t> investments in Microsoft 365, Azure, and legacy databases. How can organizations extract agentic automation value from the stack they </a:t>
            </a:r>
            <a:r>
              <a:rPr lang="en-US" sz="1600">
                <a:hlinkClick r:id="rId3"/>
              </a:rPr>
              <a:t>already own instead</a:t>
            </a:r>
            <a:r>
              <a:rPr lang="en-US" sz="1600"/>
              <a:t> of buying yet another point solution? </a:t>
            </a:r>
            <a:r>
              <a:rPr lang="en-US" sz="1600">
                <a:solidFill>
                  <a:schemeClr val="accent5"/>
                </a:solidFill>
              </a:rPr>
              <a:t>#BusinessRoI</a:t>
            </a:r>
            <a:endParaRPr lang="en-US" sz="1600"/>
          </a:p>
          <a:p>
            <a:pPr lvl="0"/>
            <a:r>
              <a:rPr lang="en-US" sz="1600" b="1"/>
              <a:t>Rapid Follow-up / Probe:</a:t>
            </a:r>
            <a:endParaRPr lang="en-US" sz="1600"/>
          </a:p>
          <a:p>
            <a:r>
              <a:rPr lang="en-US" sz="1600"/>
              <a:t>When an enterprise says they have an "AI adoption problem," what is the actual issue?</a:t>
            </a:r>
          </a:p>
        </p:txBody>
      </p:sp>
      <p:pic>
        <p:nvPicPr>
          <p:cNvPr id="8" name="Picture 7">
            <a:extLst>
              <a:ext uri="{FF2B5EF4-FFF2-40B4-BE49-F238E27FC236}">
                <a16:creationId xmlns:a16="http://schemas.microsoft.com/office/drawing/2014/main" id="{2177B79E-B88C-26E9-9FFC-40D167280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66688" cy="6858000"/>
          </a:xfrm>
          <a:prstGeom prst="rect">
            <a:avLst/>
          </a:prstGeom>
        </p:spPr>
      </p:pic>
      <p:grpSp>
        <p:nvGrpSpPr>
          <p:cNvPr id="9" name="Group 8">
            <a:extLst>
              <a:ext uri="{FF2B5EF4-FFF2-40B4-BE49-F238E27FC236}">
                <a16:creationId xmlns:a16="http://schemas.microsoft.com/office/drawing/2014/main" id="{C34056C9-431B-84DC-46C3-03AD5E0C991B}"/>
              </a:ext>
            </a:extLst>
          </p:cNvPr>
          <p:cNvGrpSpPr/>
          <p:nvPr/>
        </p:nvGrpSpPr>
        <p:grpSpPr>
          <a:xfrm>
            <a:off x="8201347" y="186136"/>
            <a:ext cx="3785865" cy="282536"/>
            <a:chOff x="8239447" y="206762"/>
            <a:chExt cx="3785865" cy="282536"/>
          </a:xfrm>
        </p:grpSpPr>
        <p:grpSp>
          <p:nvGrpSpPr>
            <p:cNvPr id="10" name="Group 9">
              <a:extLst>
                <a:ext uri="{FF2B5EF4-FFF2-40B4-BE49-F238E27FC236}">
                  <a16:creationId xmlns:a16="http://schemas.microsoft.com/office/drawing/2014/main" id="{09BA8D4F-013B-A78C-EA5D-4461A9D2F932}"/>
                </a:ext>
              </a:extLst>
            </p:cNvPr>
            <p:cNvGrpSpPr/>
            <p:nvPr/>
          </p:nvGrpSpPr>
          <p:grpSpPr>
            <a:xfrm>
              <a:off x="8239447" y="206762"/>
              <a:ext cx="3785865" cy="282536"/>
              <a:chOff x="6716486" y="186498"/>
              <a:chExt cx="5308826" cy="396193"/>
            </a:xfrm>
          </p:grpSpPr>
          <p:pic>
            <p:nvPicPr>
              <p:cNvPr id="12" name="Image 1" descr="preencoded.png">
                <a:extLst>
                  <a:ext uri="{FF2B5EF4-FFF2-40B4-BE49-F238E27FC236}">
                    <a16:creationId xmlns:a16="http://schemas.microsoft.com/office/drawing/2014/main" id="{7C85E160-EA1B-F0B8-1454-47349072CC48}"/>
                  </a:ext>
                </a:extLst>
              </p:cNvPr>
              <p:cNvPicPr>
                <a:picLocks noChangeAspect="1"/>
              </p:cNvPicPr>
              <p:nvPr/>
            </p:nvPicPr>
            <p:blipFill>
              <a:blip r:embed="rId5"/>
              <a:srcRect/>
              <a:stretch/>
            </p:blipFill>
            <p:spPr>
              <a:xfrm>
                <a:off x="6716486" y="186498"/>
                <a:ext cx="4395788" cy="396193"/>
              </a:xfrm>
              <a:prstGeom prst="rect">
                <a:avLst/>
              </a:prstGeom>
            </p:spPr>
          </p:pic>
          <p:pic>
            <p:nvPicPr>
              <p:cNvPr id="13" name="Image 27" descr="preencoded.png">
                <a:extLst>
                  <a:ext uri="{FF2B5EF4-FFF2-40B4-BE49-F238E27FC236}">
                    <a16:creationId xmlns:a16="http://schemas.microsoft.com/office/drawing/2014/main" id="{17127EEC-6D9E-E6CE-A7D0-DF753CFB5E00}"/>
                  </a:ext>
                </a:extLst>
              </p:cNvPr>
              <p:cNvPicPr>
                <a:picLocks noChangeAspect="1"/>
              </p:cNvPicPr>
              <p:nvPr/>
            </p:nvPicPr>
            <p:blipFill>
              <a:blip r:embed="rId6"/>
              <a:srcRect/>
              <a:stretch/>
            </p:blipFill>
            <p:spPr>
              <a:xfrm>
                <a:off x="11212285" y="224597"/>
                <a:ext cx="813027" cy="284560"/>
              </a:xfrm>
              <a:prstGeom prst="rect">
                <a:avLst/>
              </a:prstGeom>
            </p:spPr>
          </p:pic>
        </p:grpSp>
        <p:pic>
          <p:nvPicPr>
            <p:cNvPr id="11" name="Picture 10">
              <a:extLst>
                <a:ext uri="{FF2B5EF4-FFF2-40B4-BE49-F238E27FC236}">
                  <a16:creationId xmlns:a16="http://schemas.microsoft.com/office/drawing/2014/main" id="{7465DC85-BBED-CCFE-E386-0B7FBA308C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183700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DA475-3692-8E38-7A39-A6FB9E088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1E9E27-3674-C220-7E74-384E5562EBC8}"/>
              </a:ext>
            </a:extLst>
          </p:cNvPr>
          <p:cNvSpPr>
            <a:spLocks noGrp="1"/>
          </p:cNvSpPr>
          <p:nvPr>
            <p:ph type="title"/>
          </p:nvPr>
        </p:nvSpPr>
        <p:spPr>
          <a:xfrm>
            <a:off x="838200" y="419554"/>
            <a:ext cx="10515600" cy="1325563"/>
          </a:xfrm>
        </p:spPr>
        <p:txBody>
          <a:bodyPr>
            <a:noAutofit/>
          </a:bodyPr>
          <a:lstStyle/>
          <a:p>
            <a:r>
              <a:rPr lang="en-US" sz="2800" b="1"/>
              <a:t>Bruno Marques</a:t>
            </a:r>
            <a:br>
              <a:rPr lang="en-US" sz="2800" b="1"/>
            </a:br>
            <a:r>
              <a:rPr lang="en-US" sz="2000"/>
              <a:t>Business Applications Energy, Telco &amp; </a:t>
            </a:r>
            <a:r>
              <a:rPr lang="en-US" sz="2000" err="1"/>
              <a:t>ProServ</a:t>
            </a:r>
            <a:r>
              <a:rPr lang="en-US" sz="2000"/>
              <a:t> Lead, Microsoft EMEA</a:t>
            </a:r>
            <a:endParaRPr lang="en-US" sz="2800"/>
          </a:p>
        </p:txBody>
      </p:sp>
      <p:sp>
        <p:nvSpPr>
          <p:cNvPr id="3" name="Content Placeholder 2">
            <a:extLst>
              <a:ext uri="{FF2B5EF4-FFF2-40B4-BE49-F238E27FC236}">
                <a16:creationId xmlns:a16="http://schemas.microsoft.com/office/drawing/2014/main" id="{74169927-7990-9532-9C77-156D07A2D83E}"/>
              </a:ext>
            </a:extLst>
          </p:cNvPr>
          <p:cNvSpPr>
            <a:spLocks noGrp="1"/>
          </p:cNvSpPr>
          <p:nvPr>
            <p:ph idx="1"/>
          </p:nvPr>
        </p:nvSpPr>
        <p:spPr/>
        <p:txBody>
          <a:bodyPr>
            <a:normAutofit/>
          </a:bodyPr>
          <a:lstStyle/>
          <a:p>
            <a:r>
              <a:rPr lang="en-US" sz="1600" b="1"/>
              <a:t>Primary Question (Legacy ERP/CRM vs. AI Agents):</a:t>
            </a:r>
            <a:r>
              <a:rPr lang="en-US" sz="1600"/>
              <a:t> Before leading business applications at Microsoft, you spent over a decade executing hands-on ERP, SAP, and supply chain logistics projects. When enterprises try to deploy an "Agentic Customer Experience", how often is the real bottleneck the AI model itself versus twenty years of disjointed ERP workflows? </a:t>
            </a:r>
            <a:r>
              <a:rPr lang="en-US" sz="1600">
                <a:solidFill>
                  <a:schemeClr val="accent5"/>
                </a:solidFill>
              </a:rPr>
              <a:t>#OrgTransformation</a:t>
            </a:r>
          </a:p>
          <a:p>
            <a:pPr lvl="0"/>
            <a:r>
              <a:rPr lang="en-US" sz="1600" b="1"/>
              <a:t>Operational Question (Telco &amp; Energy Deployments):</a:t>
            </a:r>
            <a:r>
              <a:rPr lang="en-US" sz="1600"/>
              <a:t> In capital-intensive sectors like energy and telecommunications, what is the most practical, high-ROI use case for autonomous agents that you are seeing deployed in EMEA right now? </a:t>
            </a:r>
            <a:r>
              <a:rPr lang="en-US" sz="1600">
                <a:solidFill>
                  <a:schemeClr val="accent5"/>
                </a:solidFill>
              </a:rPr>
              <a:t>#AIUseCases </a:t>
            </a:r>
            <a:endParaRPr lang="en-US" sz="1600"/>
          </a:p>
          <a:p>
            <a:pPr lvl="0"/>
            <a:r>
              <a:rPr lang="en-US" sz="1600" b="1"/>
              <a:t>Execution Question (Process Simplification):</a:t>
            </a:r>
            <a:endParaRPr lang="en-US" sz="1600"/>
          </a:p>
          <a:p>
            <a:r>
              <a:rPr lang="en-US" sz="1600"/>
              <a:t>Deploying autonomous agents requires structured, reliable business rules. How should leaders clean up legacy operational processes before attempting to automate customer interactions with AI? </a:t>
            </a:r>
            <a:r>
              <a:rPr lang="en-US" sz="1600">
                <a:solidFill>
                  <a:schemeClr val="accent5"/>
                </a:solidFill>
              </a:rPr>
              <a:t>#OrgTransformation</a:t>
            </a:r>
            <a:endParaRPr lang="en-US" sz="1600"/>
          </a:p>
          <a:p>
            <a:pPr lvl="0"/>
            <a:r>
              <a:rPr lang="en-US" sz="1600" b="1"/>
              <a:t>Rapid Follow-up</a:t>
            </a:r>
            <a:r>
              <a:rPr lang="en-US" sz="1600"/>
              <a:t>: What is one legacy system or process habit you see enterprise clients cling to that kills an AI automation project before it even launches?</a:t>
            </a:r>
          </a:p>
        </p:txBody>
      </p:sp>
      <p:pic>
        <p:nvPicPr>
          <p:cNvPr id="8" name="Picture 7">
            <a:extLst>
              <a:ext uri="{FF2B5EF4-FFF2-40B4-BE49-F238E27FC236}">
                <a16:creationId xmlns:a16="http://schemas.microsoft.com/office/drawing/2014/main" id="{0BABB776-815E-7C02-0698-4E663C00C3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66688" cy="6858000"/>
          </a:xfrm>
          <a:prstGeom prst="rect">
            <a:avLst/>
          </a:prstGeom>
        </p:spPr>
      </p:pic>
      <p:grpSp>
        <p:nvGrpSpPr>
          <p:cNvPr id="9" name="Group 8">
            <a:extLst>
              <a:ext uri="{FF2B5EF4-FFF2-40B4-BE49-F238E27FC236}">
                <a16:creationId xmlns:a16="http://schemas.microsoft.com/office/drawing/2014/main" id="{CAD88B0F-7D08-F57B-6660-554E7A1ECB4F}"/>
              </a:ext>
            </a:extLst>
          </p:cNvPr>
          <p:cNvGrpSpPr/>
          <p:nvPr/>
        </p:nvGrpSpPr>
        <p:grpSpPr>
          <a:xfrm>
            <a:off x="8201347" y="186136"/>
            <a:ext cx="3785865" cy="282536"/>
            <a:chOff x="8239447" y="206762"/>
            <a:chExt cx="3785865" cy="282536"/>
          </a:xfrm>
        </p:grpSpPr>
        <p:grpSp>
          <p:nvGrpSpPr>
            <p:cNvPr id="10" name="Group 9">
              <a:extLst>
                <a:ext uri="{FF2B5EF4-FFF2-40B4-BE49-F238E27FC236}">
                  <a16:creationId xmlns:a16="http://schemas.microsoft.com/office/drawing/2014/main" id="{B7978B22-D574-1F96-8BD7-7263BDCD1F71}"/>
                </a:ext>
              </a:extLst>
            </p:cNvPr>
            <p:cNvGrpSpPr/>
            <p:nvPr/>
          </p:nvGrpSpPr>
          <p:grpSpPr>
            <a:xfrm>
              <a:off x="8239447" y="206762"/>
              <a:ext cx="3785865" cy="282536"/>
              <a:chOff x="6716486" y="186498"/>
              <a:chExt cx="5308826" cy="396193"/>
            </a:xfrm>
          </p:grpSpPr>
          <p:pic>
            <p:nvPicPr>
              <p:cNvPr id="12" name="Image 1" descr="preencoded.png">
                <a:extLst>
                  <a:ext uri="{FF2B5EF4-FFF2-40B4-BE49-F238E27FC236}">
                    <a16:creationId xmlns:a16="http://schemas.microsoft.com/office/drawing/2014/main" id="{D915350E-8999-CE01-36DB-61DEC43EC7A0}"/>
                  </a:ext>
                </a:extLst>
              </p:cNvPr>
              <p:cNvPicPr>
                <a:picLocks noChangeAspect="1"/>
              </p:cNvPicPr>
              <p:nvPr/>
            </p:nvPicPr>
            <p:blipFill>
              <a:blip r:embed="rId3"/>
              <a:srcRect/>
              <a:stretch/>
            </p:blipFill>
            <p:spPr>
              <a:xfrm>
                <a:off x="6716486" y="186498"/>
                <a:ext cx="4395788" cy="396193"/>
              </a:xfrm>
              <a:prstGeom prst="rect">
                <a:avLst/>
              </a:prstGeom>
            </p:spPr>
          </p:pic>
          <p:pic>
            <p:nvPicPr>
              <p:cNvPr id="13" name="Image 27" descr="preencoded.png">
                <a:extLst>
                  <a:ext uri="{FF2B5EF4-FFF2-40B4-BE49-F238E27FC236}">
                    <a16:creationId xmlns:a16="http://schemas.microsoft.com/office/drawing/2014/main" id="{0BEC8A58-B3B5-BD78-E869-6A85A2451035}"/>
                  </a:ext>
                </a:extLst>
              </p:cNvPr>
              <p:cNvPicPr>
                <a:picLocks noChangeAspect="1"/>
              </p:cNvPicPr>
              <p:nvPr/>
            </p:nvPicPr>
            <p:blipFill>
              <a:blip r:embed="rId4"/>
              <a:srcRect/>
              <a:stretch/>
            </p:blipFill>
            <p:spPr>
              <a:xfrm>
                <a:off x="11212285" y="224597"/>
                <a:ext cx="813027" cy="284560"/>
              </a:xfrm>
              <a:prstGeom prst="rect">
                <a:avLst/>
              </a:prstGeom>
            </p:spPr>
          </p:pic>
        </p:grpSp>
        <p:pic>
          <p:nvPicPr>
            <p:cNvPr id="11" name="Picture 10">
              <a:extLst>
                <a:ext uri="{FF2B5EF4-FFF2-40B4-BE49-F238E27FC236}">
                  <a16:creationId xmlns:a16="http://schemas.microsoft.com/office/drawing/2014/main" id="{4F379E9D-47DC-7052-F11B-6F3C142979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503649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F97D0-1762-A781-85C4-F1ED55D34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585F5-22E8-200E-EAB1-5B093A6FA3E3}"/>
              </a:ext>
            </a:extLst>
          </p:cNvPr>
          <p:cNvSpPr>
            <a:spLocks noGrp="1"/>
          </p:cNvSpPr>
          <p:nvPr>
            <p:ph type="title"/>
          </p:nvPr>
        </p:nvSpPr>
        <p:spPr>
          <a:xfrm>
            <a:off x="838200" y="419554"/>
            <a:ext cx="10515600" cy="1325563"/>
          </a:xfrm>
        </p:spPr>
        <p:txBody>
          <a:bodyPr>
            <a:noAutofit/>
          </a:bodyPr>
          <a:lstStyle/>
          <a:p>
            <a:r>
              <a:rPr lang="en-US" sz="2800" b="1"/>
              <a:t>Chelsea Horton</a:t>
            </a:r>
            <a:br>
              <a:rPr lang="en-US" sz="2800" b="1"/>
            </a:br>
            <a:r>
              <a:rPr lang="en-US" sz="2000"/>
              <a:t>AI Transformation Leader, Eastman</a:t>
            </a:r>
            <a:endParaRPr lang="en-US" sz="2800"/>
          </a:p>
        </p:txBody>
      </p:sp>
      <p:sp>
        <p:nvSpPr>
          <p:cNvPr id="3" name="Content Placeholder 2">
            <a:extLst>
              <a:ext uri="{FF2B5EF4-FFF2-40B4-BE49-F238E27FC236}">
                <a16:creationId xmlns:a16="http://schemas.microsoft.com/office/drawing/2014/main" id="{6EFCA2B6-5645-44A2-0668-1A91FB498B4D}"/>
              </a:ext>
            </a:extLst>
          </p:cNvPr>
          <p:cNvSpPr>
            <a:spLocks noGrp="1"/>
          </p:cNvSpPr>
          <p:nvPr>
            <p:ph idx="1"/>
          </p:nvPr>
        </p:nvSpPr>
        <p:spPr/>
        <p:txBody>
          <a:bodyPr>
            <a:normAutofit/>
          </a:bodyPr>
          <a:lstStyle/>
          <a:p>
            <a:pPr marL="0" lvl="0" indent="0">
              <a:buNone/>
            </a:pPr>
            <a:r>
              <a:rPr lang="en-US" sz="1600"/>
              <a:t>Primary Question:</a:t>
            </a:r>
          </a:p>
          <a:p>
            <a:pPr marL="0" indent="0">
              <a:buNone/>
            </a:pPr>
            <a:r>
              <a:rPr lang="en-US" sz="1600"/>
              <a:t>Many organizations are struggling to define how AI fits into their existing workflows. What do you think of this challenge? In your experience, what have been the biggest lessons on how organizations need to reimagine their workflows to achieve meaningful and impactful AI transformation? </a:t>
            </a:r>
            <a:r>
              <a:rPr lang="en-US" sz="1600">
                <a:solidFill>
                  <a:schemeClr val="accent5"/>
                </a:solidFill>
              </a:rPr>
              <a:t>#AIUseCases</a:t>
            </a:r>
          </a:p>
          <a:p>
            <a:pPr marL="0" lvl="0" indent="0">
              <a:buNone/>
            </a:pPr>
            <a:r>
              <a:rPr lang="en-US" sz="1600"/>
              <a:t>Secondary Question:</a:t>
            </a:r>
          </a:p>
          <a:p>
            <a:pPr marL="0" indent="0">
              <a:buNone/>
            </a:pPr>
            <a:r>
              <a:rPr lang="en-US" sz="1600"/>
              <a:t>Any transformation involves changes to "people, process, and technology"; however, the “people” part is the hardest part of any change. What specific strategies are you using to quell employee fears, increase transparency, and drive AI fluency across the company? </a:t>
            </a:r>
            <a:r>
              <a:rPr lang="en-US" sz="1600">
                <a:solidFill>
                  <a:schemeClr val="accent5"/>
                </a:solidFill>
              </a:rPr>
              <a:t>#OrgTransformation</a:t>
            </a:r>
          </a:p>
          <a:p>
            <a:pPr marL="0" lvl="0" indent="0">
              <a:buNone/>
            </a:pPr>
            <a:endParaRPr lang="en-US" sz="1600"/>
          </a:p>
        </p:txBody>
      </p:sp>
      <p:pic>
        <p:nvPicPr>
          <p:cNvPr id="8" name="Picture 7">
            <a:extLst>
              <a:ext uri="{FF2B5EF4-FFF2-40B4-BE49-F238E27FC236}">
                <a16:creationId xmlns:a16="http://schemas.microsoft.com/office/drawing/2014/main" id="{9201839A-ABA0-76A4-885C-9732D2227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66688" cy="6858000"/>
          </a:xfrm>
          <a:prstGeom prst="rect">
            <a:avLst/>
          </a:prstGeom>
        </p:spPr>
      </p:pic>
      <p:grpSp>
        <p:nvGrpSpPr>
          <p:cNvPr id="9" name="Group 8">
            <a:extLst>
              <a:ext uri="{FF2B5EF4-FFF2-40B4-BE49-F238E27FC236}">
                <a16:creationId xmlns:a16="http://schemas.microsoft.com/office/drawing/2014/main" id="{0B293F71-2F9C-083D-2195-1A0B0096980F}"/>
              </a:ext>
            </a:extLst>
          </p:cNvPr>
          <p:cNvGrpSpPr/>
          <p:nvPr/>
        </p:nvGrpSpPr>
        <p:grpSpPr>
          <a:xfrm>
            <a:off x="8201347" y="186136"/>
            <a:ext cx="3785865" cy="282536"/>
            <a:chOff x="8239447" y="206762"/>
            <a:chExt cx="3785865" cy="282536"/>
          </a:xfrm>
        </p:grpSpPr>
        <p:grpSp>
          <p:nvGrpSpPr>
            <p:cNvPr id="10" name="Group 9">
              <a:extLst>
                <a:ext uri="{FF2B5EF4-FFF2-40B4-BE49-F238E27FC236}">
                  <a16:creationId xmlns:a16="http://schemas.microsoft.com/office/drawing/2014/main" id="{00237152-9DCF-AA9B-ADFE-CE6099AF315F}"/>
                </a:ext>
              </a:extLst>
            </p:cNvPr>
            <p:cNvGrpSpPr/>
            <p:nvPr/>
          </p:nvGrpSpPr>
          <p:grpSpPr>
            <a:xfrm>
              <a:off x="8239447" y="206762"/>
              <a:ext cx="3785865" cy="282536"/>
              <a:chOff x="6716486" y="186498"/>
              <a:chExt cx="5308826" cy="396193"/>
            </a:xfrm>
          </p:grpSpPr>
          <p:pic>
            <p:nvPicPr>
              <p:cNvPr id="12" name="Image 1" descr="preencoded.png">
                <a:extLst>
                  <a:ext uri="{FF2B5EF4-FFF2-40B4-BE49-F238E27FC236}">
                    <a16:creationId xmlns:a16="http://schemas.microsoft.com/office/drawing/2014/main" id="{469069A7-DC1E-3BF8-DCBB-503DFBBDE3B1}"/>
                  </a:ext>
                </a:extLst>
              </p:cNvPr>
              <p:cNvPicPr>
                <a:picLocks noChangeAspect="1"/>
              </p:cNvPicPr>
              <p:nvPr/>
            </p:nvPicPr>
            <p:blipFill>
              <a:blip r:embed="rId3"/>
              <a:srcRect/>
              <a:stretch/>
            </p:blipFill>
            <p:spPr>
              <a:xfrm>
                <a:off x="6716486" y="186498"/>
                <a:ext cx="4395788" cy="396193"/>
              </a:xfrm>
              <a:prstGeom prst="rect">
                <a:avLst/>
              </a:prstGeom>
            </p:spPr>
          </p:pic>
          <p:pic>
            <p:nvPicPr>
              <p:cNvPr id="13" name="Image 27" descr="preencoded.png">
                <a:extLst>
                  <a:ext uri="{FF2B5EF4-FFF2-40B4-BE49-F238E27FC236}">
                    <a16:creationId xmlns:a16="http://schemas.microsoft.com/office/drawing/2014/main" id="{FC0C53B2-5DA5-966F-C081-897CA8B522CE}"/>
                  </a:ext>
                </a:extLst>
              </p:cNvPr>
              <p:cNvPicPr>
                <a:picLocks noChangeAspect="1"/>
              </p:cNvPicPr>
              <p:nvPr/>
            </p:nvPicPr>
            <p:blipFill>
              <a:blip r:embed="rId4"/>
              <a:srcRect/>
              <a:stretch/>
            </p:blipFill>
            <p:spPr>
              <a:xfrm>
                <a:off x="11212285" y="224597"/>
                <a:ext cx="813027" cy="284560"/>
              </a:xfrm>
              <a:prstGeom prst="rect">
                <a:avLst/>
              </a:prstGeom>
            </p:spPr>
          </p:pic>
        </p:grpSp>
        <p:pic>
          <p:nvPicPr>
            <p:cNvPr id="11" name="Picture 10">
              <a:extLst>
                <a:ext uri="{FF2B5EF4-FFF2-40B4-BE49-F238E27FC236}">
                  <a16:creationId xmlns:a16="http://schemas.microsoft.com/office/drawing/2014/main" id="{E23173B0-EC67-4005-3BC3-6B548644C6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709612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B2476-04FC-0CB8-EC21-54EBCCF131AB}"/>
              </a:ext>
            </a:extLst>
          </p:cNvPr>
          <p:cNvSpPr>
            <a:spLocks noGrp="1"/>
          </p:cNvSpPr>
          <p:nvPr>
            <p:ph type="title"/>
          </p:nvPr>
        </p:nvSpPr>
        <p:spPr>
          <a:xfrm>
            <a:off x="838200" y="419554"/>
            <a:ext cx="10515600" cy="1325563"/>
          </a:xfrm>
        </p:spPr>
        <p:txBody>
          <a:bodyPr>
            <a:noAutofit/>
          </a:bodyPr>
          <a:lstStyle/>
          <a:p>
            <a:r>
              <a:rPr lang="en-US" sz="2800" b="1"/>
              <a:t>Sundeep Jain, PMP</a:t>
            </a:r>
            <a:br>
              <a:rPr lang="en-US" sz="2800"/>
            </a:br>
            <a:r>
              <a:rPr lang="en-US" sz="1800" i="1"/>
              <a:t>Enterprise AI Strategy, Global Cloud and Digital Infrastructure Leader, NXP Semiconductors</a:t>
            </a:r>
            <a:br>
              <a:rPr lang="en-US" sz="1800"/>
            </a:br>
            <a:endParaRPr lang="en-US" sz="2800"/>
          </a:p>
        </p:txBody>
      </p:sp>
      <p:sp>
        <p:nvSpPr>
          <p:cNvPr id="3" name="Content Placeholder 2">
            <a:extLst>
              <a:ext uri="{FF2B5EF4-FFF2-40B4-BE49-F238E27FC236}">
                <a16:creationId xmlns:a16="http://schemas.microsoft.com/office/drawing/2014/main" id="{B7BEFB2A-EFD0-596C-8787-B24D015B5AF9}"/>
              </a:ext>
            </a:extLst>
          </p:cNvPr>
          <p:cNvSpPr>
            <a:spLocks noGrp="1"/>
          </p:cNvSpPr>
          <p:nvPr>
            <p:ph idx="1"/>
          </p:nvPr>
        </p:nvSpPr>
        <p:spPr/>
        <p:txBody>
          <a:bodyPr vert="horz" lIns="91440" tIns="45720" rIns="91440" bIns="45720" rtlCol="0" anchor="t">
            <a:normAutofit/>
          </a:bodyPr>
          <a:lstStyle/>
          <a:p>
            <a:r>
              <a:rPr lang="en-US" sz="1600" b="1"/>
              <a:t>Primary Question (Unit Economics &amp; Cost Visibility):</a:t>
            </a:r>
            <a:r>
              <a:rPr lang="en-US" sz="1600"/>
              <a:t> You led an initiative at NXP cutting FinOps tooling costs by 75% and driving 90% higher efficiency using near-real-time visibility dashboards. For AI infrastructure and compute workloads, how do you track the unit economics of a model or an agent before operational costs spiral out of control? </a:t>
            </a:r>
            <a:r>
              <a:rPr lang="en-US" sz="1600">
                <a:solidFill>
                  <a:schemeClr val="accent5"/>
                </a:solidFill>
              </a:rPr>
              <a:t>#AIOperations  #Data&amp;AIGovernance</a:t>
            </a:r>
            <a:br>
              <a:rPr lang="en-US" sz="1600"/>
            </a:br>
            <a:r>
              <a:rPr lang="en-US" sz="1600"/>
              <a:t>Cost </a:t>
            </a:r>
            <a:r>
              <a:rPr lang="en-US" sz="1600">
                <a:hlinkClick r:id="rId2"/>
              </a:rPr>
              <a:t>visibility</a:t>
            </a:r>
            <a:endParaRPr lang="en-US" sz="1600"/>
          </a:p>
          <a:p>
            <a:r>
              <a:rPr lang="en-US" sz="1600" b="1"/>
              <a:t>Operational Question (From Script to Production):</a:t>
            </a:r>
            <a:r>
              <a:rPr lang="en-US" sz="1600"/>
              <a:t> NXP has worked on embedding natural language agents into mission-critical workflows like </a:t>
            </a:r>
            <a:r>
              <a:rPr lang="en-US" sz="1600">
                <a:hlinkClick r:id="rId3"/>
              </a:rPr>
              <a:t>product lifecycle management</a:t>
            </a:r>
            <a:r>
              <a:rPr lang="en-US" sz="1600"/>
              <a:t> (PLM) change requests. What unexpected organizational or process friction occurred when moving that from a controlled pilot to everyday engineering use? </a:t>
            </a:r>
            <a:r>
              <a:rPr lang="en-US" sz="1600">
                <a:solidFill>
                  <a:schemeClr val="accent5"/>
                </a:solidFill>
              </a:rPr>
              <a:t>#OrgTransformation</a:t>
            </a:r>
          </a:p>
          <a:p>
            <a:r>
              <a:rPr lang="en-US" sz="1600" b="1"/>
              <a:t>Business Impact Question (Forecasting &amp; Supply Chain):</a:t>
            </a:r>
            <a:r>
              <a:rPr lang="en-US" sz="1600"/>
              <a:t> With long manufacturing lead times in the semiconductor industry, where does AI genuinely provide predictive leverage today, and where does human judgment still have to overrule the model? </a:t>
            </a:r>
            <a:r>
              <a:rPr lang="en-US" sz="1600">
                <a:solidFill>
                  <a:schemeClr val="accent5"/>
                </a:solidFill>
              </a:rPr>
              <a:t>#AIUseCases</a:t>
            </a:r>
          </a:p>
          <a:p>
            <a:pPr lvl="0"/>
            <a:r>
              <a:rPr lang="en-US" sz="1600" b="1"/>
              <a:t>Rapid Follow-up / Probe:</a:t>
            </a:r>
            <a:endParaRPr lang="en-US" sz="1600"/>
          </a:p>
          <a:p>
            <a:r>
              <a:rPr lang="en-US" sz="1600"/>
              <a:t>When evaluating an enterprise AI initiative today, what is the single biggest "hidden cost" that vendors routinely leave out of the proposal? </a:t>
            </a:r>
            <a:r>
              <a:rPr lang="en-US" sz="1600">
                <a:solidFill>
                  <a:schemeClr val="accent5"/>
                </a:solidFill>
              </a:rPr>
              <a:t>#AIOperations</a:t>
            </a:r>
          </a:p>
          <a:p>
            <a:endParaRPr lang="en-US" sz="1600"/>
          </a:p>
          <a:p>
            <a:endParaRPr lang="en-US" sz="1600"/>
          </a:p>
        </p:txBody>
      </p:sp>
      <p:pic>
        <p:nvPicPr>
          <p:cNvPr id="8" name="Picture 7">
            <a:extLst>
              <a:ext uri="{FF2B5EF4-FFF2-40B4-BE49-F238E27FC236}">
                <a16:creationId xmlns:a16="http://schemas.microsoft.com/office/drawing/2014/main" id="{B077C350-A237-7173-096A-2A50377D70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66688" cy="6858000"/>
          </a:xfrm>
          <a:prstGeom prst="rect">
            <a:avLst/>
          </a:prstGeom>
        </p:spPr>
      </p:pic>
      <p:grpSp>
        <p:nvGrpSpPr>
          <p:cNvPr id="9" name="Group 8">
            <a:extLst>
              <a:ext uri="{FF2B5EF4-FFF2-40B4-BE49-F238E27FC236}">
                <a16:creationId xmlns:a16="http://schemas.microsoft.com/office/drawing/2014/main" id="{031E2DD0-95C9-F58A-7CAC-4B57E7C37AB5}"/>
              </a:ext>
            </a:extLst>
          </p:cNvPr>
          <p:cNvGrpSpPr/>
          <p:nvPr/>
        </p:nvGrpSpPr>
        <p:grpSpPr>
          <a:xfrm>
            <a:off x="8201347" y="186136"/>
            <a:ext cx="3785865" cy="282536"/>
            <a:chOff x="8239447" y="206762"/>
            <a:chExt cx="3785865" cy="282536"/>
          </a:xfrm>
        </p:grpSpPr>
        <p:grpSp>
          <p:nvGrpSpPr>
            <p:cNvPr id="10" name="Group 9">
              <a:extLst>
                <a:ext uri="{FF2B5EF4-FFF2-40B4-BE49-F238E27FC236}">
                  <a16:creationId xmlns:a16="http://schemas.microsoft.com/office/drawing/2014/main" id="{B4F1E6C8-4939-614A-323B-8162C74936AB}"/>
                </a:ext>
              </a:extLst>
            </p:cNvPr>
            <p:cNvGrpSpPr/>
            <p:nvPr/>
          </p:nvGrpSpPr>
          <p:grpSpPr>
            <a:xfrm>
              <a:off x="8239447" y="206762"/>
              <a:ext cx="3785865" cy="282536"/>
              <a:chOff x="6716486" y="186498"/>
              <a:chExt cx="5308826" cy="396193"/>
            </a:xfrm>
          </p:grpSpPr>
          <p:pic>
            <p:nvPicPr>
              <p:cNvPr id="12" name="Image 1" descr="preencoded.png">
                <a:extLst>
                  <a:ext uri="{FF2B5EF4-FFF2-40B4-BE49-F238E27FC236}">
                    <a16:creationId xmlns:a16="http://schemas.microsoft.com/office/drawing/2014/main" id="{13093B52-F116-895A-4639-14A7DEE5B3AB}"/>
                  </a:ext>
                </a:extLst>
              </p:cNvPr>
              <p:cNvPicPr>
                <a:picLocks noChangeAspect="1"/>
              </p:cNvPicPr>
              <p:nvPr/>
            </p:nvPicPr>
            <p:blipFill>
              <a:blip r:embed="rId5"/>
              <a:srcRect/>
              <a:stretch/>
            </p:blipFill>
            <p:spPr>
              <a:xfrm>
                <a:off x="6716486" y="186498"/>
                <a:ext cx="4395788" cy="396193"/>
              </a:xfrm>
              <a:prstGeom prst="rect">
                <a:avLst/>
              </a:prstGeom>
            </p:spPr>
          </p:pic>
          <p:pic>
            <p:nvPicPr>
              <p:cNvPr id="13" name="Image 27" descr="preencoded.png">
                <a:extLst>
                  <a:ext uri="{FF2B5EF4-FFF2-40B4-BE49-F238E27FC236}">
                    <a16:creationId xmlns:a16="http://schemas.microsoft.com/office/drawing/2014/main" id="{64583541-9EF0-B6E2-A62D-494897AF9BD7}"/>
                  </a:ext>
                </a:extLst>
              </p:cNvPr>
              <p:cNvPicPr>
                <a:picLocks noChangeAspect="1"/>
              </p:cNvPicPr>
              <p:nvPr/>
            </p:nvPicPr>
            <p:blipFill>
              <a:blip r:embed="rId6"/>
              <a:srcRect/>
              <a:stretch/>
            </p:blipFill>
            <p:spPr>
              <a:xfrm>
                <a:off x="11212285" y="224597"/>
                <a:ext cx="813027" cy="284560"/>
              </a:xfrm>
              <a:prstGeom prst="rect">
                <a:avLst/>
              </a:prstGeom>
            </p:spPr>
          </p:pic>
        </p:grpSp>
        <p:pic>
          <p:nvPicPr>
            <p:cNvPr id="11" name="Picture 10">
              <a:extLst>
                <a:ext uri="{FF2B5EF4-FFF2-40B4-BE49-F238E27FC236}">
                  <a16:creationId xmlns:a16="http://schemas.microsoft.com/office/drawing/2014/main" id="{9B5E09E8-A1E7-DD4B-0B8F-772D216371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3963245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8FD5-C2F4-C337-2D99-DF5892B57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7FE20-4981-D368-64B9-3C39F190640F}"/>
              </a:ext>
            </a:extLst>
          </p:cNvPr>
          <p:cNvSpPr>
            <a:spLocks noGrp="1"/>
          </p:cNvSpPr>
          <p:nvPr>
            <p:ph type="title"/>
          </p:nvPr>
        </p:nvSpPr>
        <p:spPr>
          <a:xfrm>
            <a:off x="838200" y="419554"/>
            <a:ext cx="10515600" cy="1325563"/>
          </a:xfrm>
        </p:spPr>
        <p:txBody>
          <a:bodyPr>
            <a:noAutofit/>
          </a:bodyPr>
          <a:lstStyle/>
          <a:p>
            <a:r>
              <a:rPr lang="en-US" sz="2800" b="1"/>
              <a:t>Ninja Subramanian</a:t>
            </a:r>
            <a:br>
              <a:rPr lang="en-US" sz="2800" b="1"/>
            </a:br>
            <a:r>
              <a:rPr lang="en-US" sz="2000"/>
              <a:t>AI Business Transformation Manufacturing </a:t>
            </a:r>
            <a:r>
              <a:rPr lang="en-US" sz="2000" err="1"/>
              <a:t>Timezone</a:t>
            </a:r>
            <a:r>
              <a:rPr lang="en-US" sz="2000"/>
              <a:t> Sales Lead (Americas), Microsoft</a:t>
            </a:r>
            <a:endParaRPr lang="en-US" sz="2800"/>
          </a:p>
        </p:txBody>
      </p:sp>
      <p:sp>
        <p:nvSpPr>
          <p:cNvPr id="3" name="Content Placeholder 2">
            <a:extLst>
              <a:ext uri="{FF2B5EF4-FFF2-40B4-BE49-F238E27FC236}">
                <a16:creationId xmlns:a16="http://schemas.microsoft.com/office/drawing/2014/main" id="{28C02769-70AE-E7CA-64A0-3DCA69377BAC}"/>
              </a:ext>
            </a:extLst>
          </p:cNvPr>
          <p:cNvSpPr>
            <a:spLocks noGrp="1"/>
          </p:cNvSpPr>
          <p:nvPr>
            <p:ph idx="1"/>
          </p:nvPr>
        </p:nvSpPr>
        <p:spPr/>
        <p:txBody>
          <a:bodyPr>
            <a:normAutofit/>
          </a:bodyPr>
          <a:lstStyle/>
          <a:p>
            <a:r>
              <a:rPr lang="en-US" sz="1600" b="1"/>
              <a:t>Primary Question (Factory Floor Realities):</a:t>
            </a:r>
            <a:r>
              <a:rPr lang="en-US" sz="1600"/>
              <a:t> In manufacturing, buzzwords evaporate quickly once you step onto the plant floor. Where are industrial enterprises seeing immediate, unglamorous efficiency gains from AI right now—outside of high-level predictive maintenance presentations? </a:t>
            </a:r>
            <a:r>
              <a:rPr lang="en-US" sz="1600">
                <a:solidFill>
                  <a:schemeClr val="accent5"/>
                </a:solidFill>
              </a:rPr>
              <a:t>#AIUseCase</a:t>
            </a:r>
            <a:endParaRPr lang="en-US" sz="1600" b="1">
              <a:solidFill>
                <a:schemeClr val="accent5"/>
              </a:solidFill>
            </a:endParaRPr>
          </a:p>
          <a:p>
            <a:pPr lvl="0"/>
            <a:r>
              <a:rPr lang="en-US" sz="1600" b="1"/>
              <a:t>Operational Question (Overcoming "Pilot Purgatory"):</a:t>
            </a:r>
            <a:endParaRPr lang="en-US" sz="1600"/>
          </a:p>
          <a:p>
            <a:r>
              <a:rPr lang="en-US" sz="1600"/>
              <a:t>Many industrial companies have run dozens of proofs-of-concept that never scale to multi-site operations. What separates the manufacturers who successfully scale AI solutions across global operations from those stuck in perpetual testing? </a:t>
            </a:r>
            <a:r>
              <a:rPr lang="en-US" sz="1600">
                <a:solidFill>
                  <a:schemeClr val="accent5"/>
                </a:solidFill>
              </a:rPr>
              <a:t>#Pilot2Production</a:t>
            </a:r>
            <a:endParaRPr lang="en-US" sz="1600" b="1">
              <a:solidFill>
                <a:schemeClr val="accent5"/>
              </a:solidFill>
            </a:endParaRPr>
          </a:p>
          <a:p>
            <a:pPr lvl="0"/>
            <a:r>
              <a:rPr lang="en-US" sz="1600" b="1"/>
              <a:t>Adoption Question (Workforce &amp; Operational Technology):</a:t>
            </a:r>
            <a:endParaRPr lang="en-US" sz="1600"/>
          </a:p>
          <a:p>
            <a:r>
              <a:rPr lang="en-US" sz="1600"/>
              <a:t>How are plant managers and floor operators reacting when AI tools are integrated into manufacturing execution systems? What changes their perspective from skepticism to daily use? </a:t>
            </a:r>
            <a:r>
              <a:rPr lang="en-US" sz="1600">
                <a:solidFill>
                  <a:schemeClr val="accent5"/>
                </a:solidFill>
              </a:rPr>
              <a:t>#OrgTransformation</a:t>
            </a:r>
            <a:endParaRPr lang="en-US" sz="1600" b="1">
              <a:solidFill>
                <a:schemeClr val="accent5"/>
              </a:solidFill>
            </a:endParaRPr>
          </a:p>
          <a:p>
            <a:pPr lvl="0"/>
            <a:r>
              <a:rPr lang="en-US" sz="1600" b="1"/>
              <a:t>Rapid Follow-up / Probe:</a:t>
            </a:r>
            <a:endParaRPr lang="en-US" sz="1600"/>
          </a:p>
          <a:p>
            <a:r>
              <a:rPr lang="en-US" sz="1600"/>
              <a:t>What is the most common reason a manufacturing AI project fails to deliver its projected business case six months after rollout? </a:t>
            </a:r>
            <a:r>
              <a:rPr lang="en-US" sz="1600">
                <a:solidFill>
                  <a:schemeClr val="accent5"/>
                </a:solidFill>
              </a:rPr>
              <a:t>#BusinessRoI</a:t>
            </a:r>
          </a:p>
          <a:p>
            <a:endParaRPr lang="en-US" sz="1600"/>
          </a:p>
        </p:txBody>
      </p:sp>
      <p:pic>
        <p:nvPicPr>
          <p:cNvPr id="8" name="Picture 7">
            <a:extLst>
              <a:ext uri="{FF2B5EF4-FFF2-40B4-BE49-F238E27FC236}">
                <a16:creationId xmlns:a16="http://schemas.microsoft.com/office/drawing/2014/main" id="{6CAC4E36-FBC9-170F-8F06-3D58042AE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66688" cy="6858000"/>
          </a:xfrm>
          <a:prstGeom prst="rect">
            <a:avLst/>
          </a:prstGeom>
        </p:spPr>
      </p:pic>
      <p:grpSp>
        <p:nvGrpSpPr>
          <p:cNvPr id="9" name="Group 8">
            <a:extLst>
              <a:ext uri="{FF2B5EF4-FFF2-40B4-BE49-F238E27FC236}">
                <a16:creationId xmlns:a16="http://schemas.microsoft.com/office/drawing/2014/main" id="{B05977D5-7966-34DE-F0A1-AAA01E5092DA}"/>
              </a:ext>
            </a:extLst>
          </p:cNvPr>
          <p:cNvGrpSpPr/>
          <p:nvPr/>
        </p:nvGrpSpPr>
        <p:grpSpPr>
          <a:xfrm>
            <a:off x="8201347" y="186136"/>
            <a:ext cx="3785865" cy="282536"/>
            <a:chOff x="8239447" y="206762"/>
            <a:chExt cx="3785865" cy="282536"/>
          </a:xfrm>
        </p:grpSpPr>
        <p:grpSp>
          <p:nvGrpSpPr>
            <p:cNvPr id="10" name="Group 9">
              <a:extLst>
                <a:ext uri="{FF2B5EF4-FFF2-40B4-BE49-F238E27FC236}">
                  <a16:creationId xmlns:a16="http://schemas.microsoft.com/office/drawing/2014/main" id="{04EE3500-7028-AAAC-C7C1-FD691A731617}"/>
                </a:ext>
              </a:extLst>
            </p:cNvPr>
            <p:cNvGrpSpPr/>
            <p:nvPr/>
          </p:nvGrpSpPr>
          <p:grpSpPr>
            <a:xfrm>
              <a:off x="8239447" y="206762"/>
              <a:ext cx="3785865" cy="282536"/>
              <a:chOff x="6716486" y="186498"/>
              <a:chExt cx="5308826" cy="396193"/>
            </a:xfrm>
          </p:grpSpPr>
          <p:pic>
            <p:nvPicPr>
              <p:cNvPr id="12" name="Image 1" descr="preencoded.png">
                <a:extLst>
                  <a:ext uri="{FF2B5EF4-FFF2-40B4-BE49-F238E27FC236}">
                    <a16:creationId xmlns:a16="http://schemas.microsoft.com/office/drawing/2014/main" id="{12FE13C9-BE69-0D18-4D2C-FB2A6FB9D5CB}"/>
                  </a:ext>
                </a:extLst>
              </p:cNvPr>
              <p:cNvPicPr>
                <a:picLocks noChangeAspect="1"/>
              </p:cNvPicPr>
              <p:nvPr/>
            </p:nvPicPr>
            <p:blipFill>
              <a:blip r:embed="rId3"/>
              <a:srcRect/>
              <a:stretch/>
            </p:blipFill>
            <p:spPr>
              <a:xfrm>
                <a:off x="6716486" y="186498"/>
                <a:ext cx="4395788" cy="396193"/>
              </a:xfrm>
              <a:prstGeom prst="rect">
                <a:avLst/>
              </a:prstGeom>
            </p:spPr>
          </p:pic>
          <p:pic>
            <p:nvPicPr>
              <p:cNvPr id="13" name="Image 27" descr="preencoded.png">
                <a:extLst>
                  <a:ext uri="{FF2B5EF4-FFF2-40B4-BE49-F238E27FC236}">
                    <a16:creationId xmlns:a16="http://schemas.microsoft.com/office/drawing/2014/main" id="{3696D8B6-40B6-C7EC-E07D-41BC8BD6FBBC}"/>
                  </a:ext>
                </a:extLst>
              </p:cNvPr>
              <p:cNvPicPr>
                <a:picLocks noChangeAspect="1"/>
              </p:cNvPicPr>
              <p:nvPr/>
            </p:nvPicPr>
            <p:blipFill>
              <a:blip r:embed="rId4"/>
              <a:srcRect/>
              <a:stretch/>
            </p:blipFill>
            <p:spPr>
              <a:xfrm>
                <a:off x="11212285" y="224597"/>
                <a:ext cx="813027" cy="284560"/>
              </a:xfrm>
              <a:prstGeom prst="rect">
                <a:avLst/>
              </a:prstGeom>
            </p:spPr>
          </p:pic>
        </p:grpSp>
        <p:pic>
          <p:nvPicPr>
            <p:cNvPr id="11" name="Picture 10">
              <a:extLst>
                <a:ext uri="{FF2B5EF4-FFF2-40B4-BE49-F238E27FC236}">
                  <a16:creationId xmlns:a16="http://schemas.microsoft.com/office/drawing/2014/main" id="{2B9BA36B-C61A-62D4-A866-CEF8F678B1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8226" y="298152"/>
              <a:ext cx="896993" cy="101613"/>
            </a:xfrm>
            <a:prstGeom prst="rect">
              <a:avLst/>
            </a:prstGeom>
          </p:spPr>
        </p:pic>
      </p:grpSp>
    </p:spTree>
    <p:extLst>
      <p:ext uri="{BB962C8B-B14F-4D97-AF65-F5344CB8AC3E}">
        <p14:creationId xmlns:p14="http://schemas.microsoft.com/office/powerpoint/2010/main" val="2530835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3" name="Picture 2">
            <a:extLst>
              <a:ext uri="{FF2B5EF4-FFF2-40B4-BE49-F238E27FC236}">
                <a16:creationId xmlns:a16="http://schemas.microsoft.com/office/drawing/2014/main" id="{D79173E1-1F9A-8E83-73EF-9FFFD02D9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5568" y="164869"/>
            <a:ext cx="5768456" cy="432125"/>
          </a:xfrm>
          <a:prstGeom prst="rect">
            <a:avLst/>
          </a:prstGeom>
        </p:spPr>
      </p:pic>
      <p:pic>
        <p:nvPicPr>
          <p:cNvPr id="10" name="Picture 9">
            <a:extLst>
              <a:ext uri="{FF2B5EF4-FFF2-40B4-BE49-F238E27FC236}">
                <a16:creationId xmlns:a16="http://schemas.microsoft.com/office/drawing/2014/main" id="{049BED61-1558-A52F-953B-57255ED3FCF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545734" y="309325"/>
            <a:ext cx="1369733" cy="154758"/>
          </a:xfrm>
          <a:prstGeom prst="rect">
            <a:avLst/>
          </a:prstGeom>
        </p:spPr>
      </p:pic>
    </p:spTree>
    <p:extLst>
      <p:ext uri="{BB962C8B-B14F-4D97-AF65-F5344CB8AC3E}">
        <p14:creationId xmlns:p14="http://schemas.microsoft.com/office/powerpoint/2010/main" val="1169357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sp>
        <p:nvSpPr>
          <p:cNvPr id="5" name="Shape 1"/>
          <p:cNvSpPr/>
          <p:nvPr/>
        </p:nvSpPr>
        <p:spPr>
          <a:xfrm>
            <a:off x="3438619" y="6067168"/>
            <a:ext cx="57152" cy="57144"/>
          </a:xfrm>
          <a:prstGeom prst="ellipse">
            <a:avLst/>
          </a:prstGeom>
          <a:solidFill>
            <a:srgbClr val="000000">
              <a:alpha val="100000"/>
            </a:srgbClr>
          </a:solidFill>
          <a:ln/>
        </p:spPr>
        <p:txBody>
          <a:bodyPr/>
          <a:lstStyle/>
          <a:p>
            <a:endParaRPr lang="en-US" sz="1350"/>
          </a:p>
        </p:txBody>
      </p:sp>
      <p:pic>
        <p:nvPicPr>
          <p:cNvPr id="6" name="Image 2" descr=" "/>
          <p:cNvPicPr>
            <a:picLocks noChangeAspect="1"/>
          </p:cNvPicPr>
          <p:nvPr/>
        </p:nvPicPr>
        <p:blipFill>
          <a:blip r:embed="rId4"/>
          <a:stretch>
            <a:fillRect/>
          </a:stretch>
        </p:blipFill>
        <p:spPr>
          <a:xfrm>
            <a:off x="8069058" y="-1124169"/>
            <a:ext cx="2823970" cy="4384910"/>
          </a:xfrm>
          <a:prstGeom prst="rect">
            <a:avLst/>
          </a:prstGeom>
        </p:spPr>
      </p:pic>
      <p:sp>
        <p:nvSpPr>
          <p:cNvPr id="10" name="TextBox 9">
            <a:extLst>
              <a:ext uri="{FF2B5EF4-FFF2-40B4-BE49-F238E27FC236}">
                <a16:creationId xmlns:a16="http://schemas.microsoft.com/office/drawing/2014/main" id="{D1F58F68-889D-179B-37D1-3D62B29C381A}"/>
              </a:ext>
            </a:extLst>
          </p:cNvPr>
          <p:cNvSpPr txBox="1"/>
          <p:nvPr/>
        </p:nvSpPr>
        <p:spPr>
          <a:xfrm>
            <a:off x="561989" y="4353536"/>
            <a:ext cx="10737382" cy="1384995"/>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5"/>
          <a:stretch>
            <a:fillRect/>
          </a:stretch>
        </p:blipFill>
        <p:spPr>
          <a:xfrm>
            <a:off x="561989" y="648605"/>
            <a:ext cx="3206040" cy="839361"/>
          </a:xfrm>
          <a:prstGeom prst="rect">
            <a:avLst/>
          </a:prstGeom>
        </p:spPr>
      </p:pic>
      <p:sp>
        <p:nvSpPr>
          <p:cNvPr id="25" name="Text 5">
            <a:extLst>
              <a:ext uri="{FF2B5EF4-FFF2-40B4-BE49-F238E27FC236}">
                <a16:creationId xmlns:a16="http://schemas.microsoft.com/office/drawing/2014/main" id="{801B859D-B33B-9773-38AD-6AB9A1738FA4}"/>
              </a:ext>
            </a:extLst>
          </p:cNvPr>
          <p:cNvSpPr/>
          <p:nvPr/>
        </p:nvSpPr>
        <p:spPr>
          <a:xfrm>
            <a:off x="631261" y="1703706"/>
            <a:ext cx="2835564" cy="344054"/>
          </a:xfrm>
          <a:prstGeom prst="rect">
            <a:avLst/>
          </a:prstGeom>
          <a:noFill/>
          <a:ln/>
        </p:spPr>
        <p:txBody>
          <a:bodyPr wrap="square" lIns="0" tIns="0" rIns="0" bIns="0" rtlCol="0" anchor="ctr"/>
          <a:lstStyle/>
          <a:p>
            <a:r>
              <a:rPr lang="en-US" sz="1400" b="1">
                <a:solidFill>
                  <a:srgbClr val="5A6478"/>
                </a:solidFill>
                <a:latin typeface="Calibri"/>
                <a:ea typeface="Calibri"/>
                <a:cs typeface="Calibri"/>
              </a:rPr>
              <a:t>Session Presented by</a:t>
            </a:r>
            <a:endParaRPr lang="en-US" sz="1400">
              <a:solidFill>
                <a:srgbClr val="000000"/>
              </a:solidFill>
              <a:latin typeface="Calibri"/>
              <a:ea typeface="Calibri"/>
              <a:cs typeface="Calibri"/>
            </a:endParaRPr>
          </a:p>
          <a:p>
            <a:pPr marL="0" indent="0">
              <a:buNone/>
            </a:pPr>
            <a:endParaRPr lang="en-US" sz="1400" b="1">
              <a:solidFill>
                <a:srgbClr val="5A6478"/>
              </a:solidFill>
              <a:latin typeface="Calibri"/>
              <a:ea typeface="Calibri"/>
              <a:cs typeface="Calibri"/>
            </a:endParaRPr>
          </a:p>
        </p:txBody>
      </p:sp>
      <p:sp>
        <p:nvSpPr>
          <p:cNvPr id="33" name="TextBox 32">
            <a:extLst>
              <a:ext uri="{FF2B5EF4-FFF2-40B4-BE49-F238E27FC236}">
                <a16:creationId xmlns:a16="http://schemas.microsoft.com/office/drawing/2014/main" id="{763CAF1A-F647-B470-0027-7BB29CA0EC95}"/>
              </a:ext>
            </a:extLst>
          </p:cNvPr>
          <p:cNvSpPr txBox="1"/>
          <p:nvPr/>
        </p:nvSpPr>
        <p:spPr>
          <a:xfrm>
            <a:off x="8153616" y="5635588"/>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err="1">
                <a:ln w="38100">
                  <a:noFill/>
                </a:ln>
                <a:latin typeface="Montserrat" panose="00000500000000000000" pitchFamily="50" charset="0"/>
                <a:ea typeface="Roboto Black" panose="02000000000000000000" pitchFamily="2" charset="0"/>
              </a:rPr>
              <a:t>advisors</a:t>
            </a:r>
            <a:r>
              <a:rPr lang="en-IN" sz="1600" err="1">
                <a:ln w="38100">
                  <a:noFill/>
                </a:ln>
                <a:latin typeface="Montserrat" panose="00000500000000000000" pitchFamily="50" charset="0"/>
                <a:ea typeface="Roboto Black" panose="02000000000000000000" pitchFamily="2" charset="0"/>
                <a:hlinkClick r:id="rId6">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8281129" y="6067168"/>
            <a:ext cx="2133075" cy="367055"/>
            <a:chOff x="4464535" y="6266082"/>
            <a:chExt cx="2133075" cy="367055"/>
          </a:xfrm>
        </p:grpSpPr>
        <p:pic>
          <p:nvPicPr>
            <p:cNvPr id="34" name="Picture 19">
              <a:hlinkClick r:id="rId7"/>
              <a:extLst>
                <a:ext uri="{FF2B5EF4-FFF2-40B4-BE49-F238E27FC236}">
                  <a16:creationId xmlns:a16="http://schemas.microsoft.com/office/drawing/2014/main" id="{47B64401-9E1F-2572-A9C0-899B8EFD6D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9"/>
              <a:extLst>
                <a:ext uri="{FF2B5EF4-FFF2-40B4-BE49-F238E27FC236}">
                  <a16:creationId xmlns:a16="http://schemas.microsoft.com/office/drawing/2014/main" id="{091579F7-5D3E-2C44-BBC6-FC7E0D0CCA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1"/>
              <a:extLst>
                <a:ext uri="{FF2B5EF4-FFF2-40B4-BE49-F238E27FC236}">
                  <a16:creationId xmlns:a16="http://schemas.microsoft.com/office/drawing/2014/main" id="{6EB7D78B-A8B4-3FC5-4385-38C91CCC15F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3"/>
              <a:extLst>
                <a:ext uri="{FF2B5EF4-FFF2-40B4-BE49-F238E27FC236}">
                  <a16:creationId xmlns:a16="http://schemas.microsoft.com/office/drawing/2014/main" id="{6F3F5054-8D19-C5C7-575C-CF0DADB22E8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5"/>
              <a:extLst>
                <a:ext uri="{FF2B5EF4-FFF2-40B4-BE49-F238E27FC236}">
                  <a16:creationId xmlns:a16="http://schemas.microsoft.com/office/drawing/2014/main" id="{1D417673-7F77-19AF-1846-66A4B896699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8F3DE150-7762-3C52-BA6C-50BE0641319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4" name="Image 1" descr="preencoded.png">
            <a:extLst>
              <a:ext uri="{FF2B5EF4-FFF2-40B4-BE49-F238E27FC236}">
                <a16:creationId xmlns:a16="http://schemas.microsoft.com/office/drawing/2014/main" id="{56C7253E-CC00-AE88-901F-D37746A794AB}"/>
              </a:ext>
            </a:extLst>
          </p:cNvPr>
          <p:cNvPicPr>
            <a:picLocks noChangeAspect="1"/>
          </p:cNvPicPr>
          <p:nvPr/>
        </p:nvPicPr>
        <p:blipFill>
          <a:blip r:embed="rId18"/>
          <a:srcRect/>
          <a:stretch/>
        </p:blipFill>
        <p:spPr>
          <a:xfrm>
            <a:off x="731275" y="2002402"/>
            <a:ext cx="4395788" cy="396193"/>
          </a:xfrm>
          <a:prstGeom prst="rect">
            <a:avLst/>
          </a:prstGeom>
        </p:spPr>
      </p:pic>
      <p:pic>
        <p:nvPicPr>
          <p:cNvPr id="16" name="Image 27" descr="preencoded.png">
            <a:extLst>
              <a:ext uri="{FF2B5EF4-FFF2-40B4-BE49-F238E27FC236}">
                <a16:creationId xmlns:a16="http://schemas.microsoft.com/office/drawing/2014/main" id="{F5463C30-8CB6-309D-9B64-1CBABCA76E4F}"/>
              </a:ext>
            </a:extLst>
          </p:cNvPr>
          <p:cNvPicPr>
            <a:picLocks noChangeAspect="1"/>
          </p:cNvPicPr>
          <p:nvPr/>
        </p:nvPicPr>
        <p:blipFill>
          <a:blip r:embed="rId19"/>
          <a:srcRect/>
          <a:stretch/>
        </p:blipFill>
        <p:spPr>
          <a:xfrm>
            <a:off x="5227074" y="2040501"/>
            <a:ext cx="813027" cy="284560"/>
          </a:xfrm>
          <a:prstGeom prst="rect">
            <a:avLst/>
          </a:prstGeom>
        </p:spPr>
      </p:pic>
    </p:spTree>
    <p:extLst>
      <p:ext uri="{BB962C8B-B14F-4D97-AF65-F5344CB8AC3E}">
        <p14:creationId xmlns:p14="http://schemas.microsoft.com/office/powerpoint/2010/main" val="25552339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a0c7552-3833-46c4-bbac-8bc7f960ee52}" enabled="0" method="" siteId="{9a0c7552-3833-46c4-bbac-8bc7f960ee52}"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23</Slides>
  <Notes>8</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#Pilot2Production</vt:lpstr>
      <vt:lpstr>#AIUseCases </vt:lpstr>
      <vt:lpstr>#OrgTransformation</vt:lpstr>
      <vt:lpstr>#BusinessRoI</vt:lpstr>
      <vt:lpstr>#AIOperations</vt:lpstr>
      <vt:lpstr>Chris Lohret AI &amp; Automation Business Applications Specialist, Microsoft</vt:lpstr>
      <vt:lpstr>Bruno Marques Business Applications Energy, Telco &amp; ProServ Lead, Microsoft EMEA</vt:lpstr>
      <vt:lpstr>Chelsea Horton AI Transformation Leader, Eastman</vt:lpstr>
      <vt:lpstr>Sundeep Jain, PMP Enterprise AI Strategy, Global Cloud and Digital Infrastructure Leader, NXP Semiconductors </vt:lpstr>
      <vt:lpstr>Ninja Subramanian AI Business Transformation Manufacturing Timezone Sales Lead (Americas), Microsoft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Dependra Asuri</dc:creator>
  <cp:revision>4</cp:revision>
  <dcterms:created xsi:type="dcterms:W3CDTF">2026-09-08T11:39:59Z</dcterms:created>
  <dcterms:modified xsi:type="dcterms:W3CDTF">2026-09-17T12:10:50Z</dcterms:modified>
</cp:coreProperties>
</file>