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55" r:id="rId3"/>
  </p:sldMasterIdLst>
  <p:notesMasterIdLst>
    <p:notesMasterId r:id="rId60"/>
  </p:notesMasterIdLst>
  <p:handoutMasterIdLst>
    <p:handoutMasterId r:id="rId61"/>
  </p:handoutMasterIdLst>
  <p:sldIdLst>
    <p:sldId id="275" r:id="rId4"/>
    <p:sldId id="276" r:id="rId5"/>
    <p:sldId id="2143188116" r:id="rId6"/>
    <p:sldId id="2147480735" r:id="rId7"/>
    <p:sldId id="296" r:id="rId8"/>
    <p:sldId id="283" r:id="rId9"/>
    <p:sldId id="2147483646" r:id="rId10"/>
    <p:sldId id="479" r:id="rId11"/>
    <p:sldId id="281" r:id="rId12"/>
    <p:sldId id="282" r:id="rId13"/>
    <p:sldId id="284" r:id="rId14"/>
    <p:sldId id="288" r:id="rId15"/>
    <p:sldId id="289" r:id="rId16"/>
    <p:sldId id="290" r:id="rId17"/>
    <p:sldId id="291" r:id="rId18"/>
    <p:sldId id="292" r:id="rId19"/>
    <p:sldId id="293" r:id="rId20"/>
    <p:sldId id="294" r:id="rId21"/>
    <p:sldId id="279" r:id="rId22"/>
    <p:sldId id="267" r:id="rId23"/>
    <p:sldId id="274" r:id="rId24"/>
    <p:sldId id="277" r:id="rId25"/>
    <p:sldId id="2147481639" r:id="rId26"/>
    <p:sldId id="256" r:id="rId27"/>
    <p:sldId id="262" r:id="rId28"/>
    <p:sldId id="304" r:id="rId29"/>
    <p:sldId id="303" r:id="rId30"/>
    <p:sldId id="300" r:id="rId31"/>
    <p:sldId id="297" r:id="rId32"/>
    <p:sldId id="286" r:id="rId33"/>
    <p:sldId id="287" r:id="rId34"/>
    <p:sldId id="261" r:id="rId35"/>
    <p:sldId id="295" r:id="rId36"/>
    <p:sldId id="839" r:id="rId37"/>
    <p:sldId id="268" r:id="rId38"/>
    <p:sldId id="270" r:id="rId39"/>
    <p:sldId id="273" r:id="rId40"/>
    <p:sldId id="278" r:id="rId41"/>
    <p:sldId id="285" r:id="rId42"/>
    <p:sldId id="299" r:id="rId43"/>
    <p:sldId id="259" r:id="rId44"/>
    <p:sldId id="264" r:id="rId45"/>
    <p:sldId id="263" r:id="rId46"/>
    <p:sldId id="2341" r:id="rId47"/>
    <p:sldId id="2147483647" r:id="rId48"/>
    <p:sldId id="2344" r:id="rId49"/>
    <p:sldId id="257" r:id="rId50"/>
    <p:sldId id="258" r:id="rId51"/>
    <p:sldId id="265" r:id="rId52"/>
    <p:sldId id="269" r:id="rId53"/>
    <p:sldId id="272" r:id="rId54"/>
    <p:sldId id="266" r:id="rId55"/>
    <p:sldId id="2147483644" r:id="rId56"/>
    <p:sldId id="271" r:id="rId57"/>
    <p:sldId id="260" r:id="rId58"/>
    <p:sldId id="2147483645" r:id="rId5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F7AD287-0462-4A58-AE51-AC23D87C8024}">
          <p14:sldIdLst>
            <p14:sldId id="275"/>
            <p14:sldId id="276"/>
            <p14:sldId id="2143188116"/>
            <p14:sldId id="2147480735"/>
            <p14:sldId id="296"/>
            <p14:sldId id="283"/>
          </p14:sldIdLst>
        </p14:section>
        <p14:section name="Taiki" id="{19D9EF53-D7CC-42EC-968C-FBFB5836524A}">
          <p14:sldIdLst>
            <p14:sldId id="2147483646"/>
            <p14:sldId id="479"/>
            <p14:sldId id="281"/>
            <p14:sldId id="282"/>
            <p14:sldId id="284"/>
            <p14:sldId id="288"/>
            <p14:sldId id="289"/>
            <p14:sldId id="290"/>
            <p14:sldId id="291"/>
            <p14:sldId id="292"/>
            <p14:sldId id="293"/>
            <p14:sldId id="294"/>
            <p14:sldId id="279"/>
            <p14:sldId id="267"/>
            <p14:sldId id="274"/>
            <p14:sldId id="277"/>
            <p14:sldId id="2147481639"/>
            <p14:sldId id="256"/>
            <p14:sldId id="262"/>
          </p14:sldIdLst>
        </p14:section>
        <p14:section name="Kim Wiley" id="{6D1C52A6-18E0-41E5-B61E-A5F18B6736DE}">
          <p14:sldIdLst>
            <p14:sldId id="304"/>
            <p14:sldId id="303"/>
            <p14:sldId id="300"/>
            <p14:sldId id="297"/>
          </p14:sldIdLst>
        </p14:section>
        <p14:section name="Jagan" id="{FADFF9EC-5EFF-4694-B020-6C0BBA709F1C}">
          <p14:sldIdLst>
            <p14:sldId id="286"/>
            <p14:sldId id="287"/>
            <p14:sldId id="261"/>
            <p14:sldId id="295"/>
            <p14:sldId id="839"/>
            <p14:sldId id="268"/>
            <p14:sldId id="270"/>
            <p14:sldId id="273"/>
            <p14:sldId id="278"/>
            <p14:sldId id="285"/>
            <p14:sldId id="299"/>
            <p14:sldId id="259"/>
            <p14:sldId id="264"/>
            <p14:sldId id="263"/>
            <p14:sldId id="2341"/>
            <p14:sldId id="2147483647"/>
            <p14:sldId id="2344"/>
            <p14:sldId id="257"/>
            <p14:sldId id="258"/>
            <p14:sldId id="265"/>
            <p14:sldId id="269"/>
            <p14:sldId id="272"/>
            <p14:sldId id="266"/>
            <p14:sldId id="2147483644"/>
            <p14:sldId id="271"/>
            <p14:sldId id="260"/>
            <p14:sldId id="214748364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D1E2E-00A6-4747-A2F1-2C82FC3AD659}" v="32" dt="2026-09-16T13:09:00.949"/>
    <p1510:client id="{C4CE466E-DB01-4D76-B90A-1BDD078D1B69}" v="1" dt="2026-09-16T12:51:13.508"/>
    <p1510:client id="{D44D9591-BC44-4922-B5CE-346002B51601}" v="1910" dt="2026-09-16T13:38:03.709"/>
    <p1510:client id="{D526EF62-0299-00A4-ADF0-80E43962EFA3}" v="235" dt="2026-09-16T12:56:47.426"/>
    <p1510:client id="{FF7332C3-9CA8-4D4E-B96A-EA5D69FFCF79}" v="38" dt="2026-09-16T12:02:28.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microsoft.com/office/2015/10/relationships/revisionInfo" Target="revisionInfo.xml"/><Relationship Id="rId5" Type="http://schemas.openxmlformats.org/officeDocument/2006/relationships/slide" Target="slides/slide2.xml"/><Relationship Id="rId61" Type="http://schemas.openxmlformats.org/officeDocument/2006/relationships/handoutMaster" Target="handoutMasters/handout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rts/_rels/chart1.xml.rels><?xml version="1.0" encoding="UTF-8" standalone="yes"?>
<Relationships xmlns="http://schemas.openxmlformats.org/package/2006/relationships"><Relationship Id="rId3" Type="http://schemas.openxmlformats.org/officeDocument/2006/relationships/oleObject" Target="https://microsoft.sharepoint.com/teams/M365CAPE-ProjectNinjaCoreTeam/Shared%20Documents/FDE%20Ops/Pipeline%20Reporting/FDE%20Pipeline%20Report%20-%20CURREN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'[FDE Pipeline Report - CURRENT.xlsx]Weekly FYTD'!$J$2</c:f>
              <c:strCache>
                <c:ptCount val="1"/>
                <c:pt idx="0">
                  <c:v>Total FDE Engaged</c:v>
                </c:pt>
              </c:strCache>
            </c:strRef>
          </c:tx>
          <c:spPr>
            <a:ln w="28575" cap="rnd">
              <a:solidFill>
                <a:srgbClr val="FF7E00"/>
              </a:solidFill>
              <a:round/>
            </a:ln>
            <a:effectLst/>
          </c:spPr>
          <c:marker>
            <c:symbol val="none"/>
          </c:marker>
          <c:cat>
            <c:numRef>
              <c:f>'[FDE Pipeline Report - CURRENT.xlsx]Weekly FYTD'!$A$3:$A$21</c:f>
              <c:numCache>
                <c:formatCode>m/d/yyyy</c:formatCode>
                <c:ptCount val="19"/>
                <c:pt idx="0">
                  <c:v>45924</c:v>
                </c:pt>
                <c:pt idx="1">
                  <c:v>45943</c:v>
                </c:pt>
                <c:pt idx="2">
                  <c:v>45952</c:v>
                </c:pt>
                <c:pt idx="3">
                  <c:v>45966</c:v>
                </c:pt>
                <c:pt idx="4">
                  <c:v>45975</c:v>
                </c:pt>
                <c:pt idx="5">
                  <c:v>45985</c:v>
                </c:pt>
                <c:pt idx="6">
                  <c:v>45992</c:v>
                </c:pt>
                <c:pt idx="7">
                  <c:v>45999</c:v>
                </c:pt>
                <c:pt idx="8">
                  <c:v>46006</c:v>
                </c:pt>
                <c:pt idx="9">
                  <c:v>46027</c:v>
                </c:pt>
                <c:pt idx="10">
                  <c:v>46034</c:v>
                </c:pt>
                <c:pt idx="11">
                  <c:v>46042</c:v>
                </c:pt>
                <c:pt idx="12">
                  <c:v>46050</c:v>
                </c:pt>
                <c:pt idx="13">
                  <c:v>46055</c:v>
                </c:pt>
                <c:pt idx="14">
                  <c:v>46062</c:v>
                </c:pt>
                <c:pt idx="15">
                  <c:v>46070</c:v>
                </c:pt>
                <c:pt idx="16">
                  <c:v>46076</c:v>
                </c:pt>
                <c:pt idx="17">
                  <c:v>46083</c:v>
                </c:pt>
                <c:pt idx="18">
                  <c:v>46090</c:v>
                </c:pt>
              </c:numCache>
            </c:numRef>
          </c:cat>
          <c:val>
            <c:numRef>
              <c:f>'[FDE Pipeline Report - CURRENT.xlsx]Weekly FYTD'!$J$3:$J$21</c:f>
              <c:numCache>
                <c:formatCode>_(* #,##0_);_(* \(#,##0\);_(* "-"??_);_(@_)</c:formatCode>
                <c:ptCount val="19"/>
                <c:pt idx="0" formatCode="General">
                  <c:v>36</c:v>
                </c:pt>
                <c:pt idx="1">
                  <c:v>53</c:v>
                </c:pt>
                <c:pt idx="2">
                  <c:v>66</c:v>
                </c:pt>
                <c:pt idx="3">
                  <c:v>77</c:v>
                </c:pt>
                <c:pt idx="4">
                  <c:v>101</c:v>
                </c:pt>
                <c:pt idx="5" formatCode="General">
                  <c:v>121</c:v>
                </c:pt>
                <c:pt idx="6" formatCode="General">
                  <c:v>126</c:v>
                </c:pt>
                <c:pt idx="7" formatCode="General">
                  <c:v>132</c:v>
                </c:pt>
                <c:pt idx="8">
                  <c:v>143</c:v>
                </c:pt>
                <c:pt idx="9">
                  <c:v>148</c:v>
                </c:pt>
                <c:pt idx="10">
                  <c:v>161</c:v>
                </c:pt>
                <c:pt idx="11">
                  <c:v>168</c:v>
                </c:pt>
                <c:pt idx="12">
                  <c:v>174</c:v>
                </c:pt>
                <c:pt idx="13">
                  <c:v>181</c:v>
                </c:pt>
                <c:pt idx="14">
                  <c:v>185</c:v>
                </c:pt>
                <c:pt idx="15" formatCode="General">
                  <c:v>193</c:v>
                </c:pt>
                <c:pt idx="16" formatCode="General">
                  <c:v>195</c:v>
                </c:pt>
                <c:pt idx="17" formatCode="General">
                  <c:v>201</c:v>
                </c:pt>
                <c:pt idx="18" formatCode="General">
                  <c:v>208</c:v>
                </c:pt>
              </c:numCache>
            </c:numRef>
          </c:val>
          <c:smooth val="0"/>
          <c:extLst>
            <c:ext xmlns:c16="http://schemas.microsoft.com/office/drawing/2014/chart" uri="{C3380CC4-5D6E-409C-BE32-E72D297353CC}">
              <c16:uniqueId val="{00000000-85D0-4FEA-9A8E-AF919C781E33}"/>
            </c:ext>
          </c:extLst>
        </c:ser>
        <c:dLbls>
          <c:showLegendKey val="0"/>
          <c:showVal val="0"/>
          <c:showCatName val="0"/>
          <c:showSerName val="0"/>
          <c:showPercent val="0"/>
          <c:showBubbleSize val="0"/>
        </c:dLbls>
        <c:smooth val="0"/>
        <c:axId val="611727807"/>
        <c:axId val="611732127"/>
      </c:lineChart>
      <c:dateAx>
        <c:axId val="611727807"/>
        <c:scaling>
          <c:orientation val="minMax"/>
        </c:scaling>
        <c:delete val="0"/>
        <c:axPos val="b"/>
        <c:numFmt formatCode="m/d;@"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1732127"/>
        <c:crosses val="autoZero"/>
        <c:auto val="1"/>
        <c:lblOffset val="100"/>
        <c:baseTimeUnit val="days"/>
      </c:dateAx>
      <c:valAx>
        <c:axId val="6117321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117278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EF0F12-E375-4483-BBA5-028A14125D0B}" type="doc">
      <dgm:prSet loTypeId="urn:microsoft.com/office/officeart/2005/8/layout/default" loCatId="list" qsTypeId="urn:microsoft.com/office/officeart/2005/8/quickstyle/simple1#3" qsCatId="simple" csTypeId="urn:microsoft.com/office/officeart/2005/8/colors/accent0_3#3" csCatId="mainScheme" phldr="1"/>
      <dgm:spPr/>
      <dgm:t>
        <a:bodyPr/>
        <a:lstStyle/>
        <a:p>
          <a:endParaRPr lang="en-US"/>
        </a:p>
      </dgm:t>
    </dgm:pt>
    <dgm:pt modelId="{3694CB5D-4157-4496-94F8-568F82634733}">
      <dgm:prSet phldrT="[Tex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is the </a:t>
          </a:r>
          <a:r>
            <a:rPr lang="en-US" sz="2500" b="1" kern="1200">
              <a:solidFill>
                <a:prstClr val="white"/>
              </a:solidFill>
              <a:latin typeface="Segoe UI" panose="020B0502040204020203" pitchFamily="34" charset="0"/>
              <a:ea typeface="Yu Gothic UI Semilight"/>
              <a:cs typeface="Segoe UI" panose="020B0502040204020203" pitchFamily="34" charset="0"/>
            </a:rPr>
            <a:t>task</a:t>
          </a:r>
          <a:r>
            <a:rPr lang="en-US" sz="2500" kern="1200">
              <a:solidFill>
                <a:prstClr val="white"/>
              </a:solidFill>
              <a:latin typeface="Segoe UI" panose="020B0502040204020203" pitchFamily="34" charset="0"/>
              <a:ea typeface="Yu Gothic UI Semilight"/>
              <a:cs typeface="Segoe UI" panose="020B0502040204020203" pitchFamily="34" charset="0"/>
            </a:rPr>
            <a:t>?</a:t>
          </a:r>
        </a:p>
      </dgm:t>
    </dgm:pt>
    <dgm:pt modelId="{8E7072BB-AC3F-4825-B3B0-5D426C0DECF2}" type="parTrans" cxnId="{ACF0F47A-D00A-4142-A3D1-FF5C7ACB4D9C}">
      <dgm:prSet/>
      <dgm:spPr/>
      <dgm:t>
        <a:bodyPr/>
        <a:lstStyle/>
        <a:p>
          <a:endParaRPr lang="en-US"/>
        </a:p>
      </dgm:t>
    </dgm:pt>
    <dgm:pt modelId="{0F0A3F59-D7F7-4F82-ADFC-AA8130048F87}" type="sibTrans" cxnId="{ACF0F47A-D00A-4142-A3D1-FF5C7ACB4D9C}">
      <dgm:prSet/>
      <dgm:spPr/>
      <dgm:t>
        <a:bodyPr/>
        <a:lstStyle/>
        <a:p>
          <a:endParaRPr lang="en-US"/>
        </a:p>
      </dgm:t>
    </dgm:pt>
    <dgm:pt modelId="{ED92EFAB-AF63-4F36-AD16-352EB917C10C}">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Who</a:t>
          </a:r>
          <a:r>
            <a:rPr lang="en-US" sz="2500" kern="1200">
              <a:solidFill>
                <a:prstClr val="white"/>
              </a:solidFill>
              <a:latin typeface="Segoe UI" panose="020B0502040204020203" pitchFamily="34" charset="0"/>
              <a:ea typeface="Yu Gothic UI Semilight"/>
              <a:cs typeface="Segoe UI" panose="020B0502040204020203" pitchFamily="34" charset="0"/>
            </a:rPr>
            <a:t> is doing the work?</a:t>
          </a:r>
        </a:p>
      </dgm:t>
    </dgm:pt>
    <dgm:pt modelId="{F238B475-BA13-48C9-B4BC-1AE6B83A2717}" type="parTrans" cxnId="{012FED72-EE1F-4ABB-AB85-3624A42CEF1A}">
      <dgm:prSet/>
      <dgm:spPr/>
      <dgm:t>
        <a:bodyPr/>
        <a:lstStyle/>
        <a:p>
          <a:endParaRPr lang="en-US"/>
        </a:p>
      </dgm:t>
    </dgm:pt>
    <dgm:pt modelId="{53DCC927-28AB-4060-B914-A7EE1AA504B7}" type="sibTrans" cxnId="{012FED72-EE1F-4ABB-AB85-3624A42CEF1A}">
      <dgm:prSet/>
      <dgm:spPr/>
      <dgm:t>
        <a:bodyPr/>
        <a:lstStyle/>
        <a:p>
          <a:endParaRPr lang="en-US"/>
        </a:p>
      </dgm:t>
    </dgm:pt>
    <dgm:pt modelId="{C53ADC01-2E96-49A3-A7A0-71CE70316928}">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a:t>
          </a:r>
          <a:r>
            <a:rPr lang="en-US" sz="2500" b="1" kern="1200">
              <a:solidFill>
                <a:prstClr val="white"/>
              </a:solidFill>
              <a:latin typeface="Segoe UI" panose="020B0502040204020203" pitchFamily="34" charset="0"/>
              <a:ea typeface="Yu Gothic UI Semilight"/>
              <a:cs typeface="Segoe UI" panose="020B0502040204020203" pitchFamily="34" charset="0"/>
            </a:rPr>
            <a:t>activities</a:t>
          </a:r>
          <a:r>
            <a:rPr lang="en-US" sz="2500" kern="1200">
              <a:solidFill>
                <a:prstClr val="white"/>
              </a:solidFill>
              <a:latin typeface="Segoe UI" panose="020B0502040204020203" pitchFamily="34" charset="0"/>
              <a:ea typeface="Yu Gothic UI Semilight"/>
              <a:cs typeface="Segoe UI" panose="020B0502040204020203" pitchFamily="34" charset="0"/>
            </a:rPr>
            <a:t> are being performed?</a:t>
          </a:r>
        </a:p>
      </dgm:t>
    </dgm:pt>
    <dgm:pt modelId="{C9235FF7-4D1C-48DB-AB60-AF11A7183BFA}" type="parTrans" cxnId="{817F1215-0B4C-4D0F-B9A6-8F056F391AD3}">
      <dgm:prSet/>
      <dgm:spPr/>
      <dgm:t>
        <a:bodyPr/>
        <a:lstStyle/>
        <a:p>
          <a:endParaRPr lang="en-US"/>
        </a:p>
      </dgm:t>
    </dgm:pt>
    <dgm:pt modelId="{A42C3A7B-FB04-4887-B511-E7944515ED54}" type="sibTrans" cxnId="{817F1215-0B4C-4D0F-B9A6-8F056F391AD3}">
      <dgm:prSet/>
      <dgm:spPr/>
      <dgm:t>
        <a:bodyPr/>
        <a:lstStyle/>
        <a:p>
          <a:endParaRPr lang="en-US"/>
        </a:p>
      </dgm:t>
    </dgm:pt>
    <dgm:pt modelId="{37101955-AB07-40D1-A125-DD25A6EBEC8C}">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a:buNone/>
          </a:pPr>
          <a:r>
            <a:rPr lang="en-US" sz="2500" kern="1200">
              <a:solidFill>
                <a:prstClr val="white"/>
              </a:solidFill>
              <a:latin typeface="Segoe UI" panose="020B0502040204020203" pitchFamily="34" charset="0"/>
              <a:ea typeface="Yu Gothic UI Semilight"/>
              <a:cs typeface="Segoe UI" panose="020B0502040204020203" pitchFamily="34" charset="0"/>
            </a:rPr>
            <a:t>What</a:t>
          </a:r>
          <a:r>
            <a:rPr lang="en-US" sz="2500" kern="1200">
              <a:latin typeface="Segoe UI" panose="020B0502040204020203" pitchFamily="34" charset="0"/>
              <a:ea typeface="Yu Gothic UI Semilight"/>
              <a:cs typeface="Segoe UI" panose="020B0502040204020203" pitchFamily="34" charset="0"/>
            </a:rPr>
            <a:t> </a:t>
          </a:r>
          <a:r>
            <a:rPr lang="en-US" sz="2500" b="1" kern="1200">
              <a:latin typeface="Segoe UI" panose="020B0502040204020203" pitchFamily="34" charset="0"/>
              <a:ea typeface="Yu Gothic UI Semilight"/>
              <a:cs typeface="Segoe UI" panose="020B0502040204020203" pitchFamily="34" charset="0"/>
            </a:rPr>
            <a:t>data</a:t>
          </a:r>
          <a:r>
            <a:rPr lang="en-US" sz="2500" kern="1200">
              <a:latin typeface="Segoe UI" panose="020B0502040204020203" pitchFamily="34" charset="0"/>
              <a:ea typeface="Yu Gothic UI Semilight"/>
              <a:cs typeface="Segoe UI" panose="020B0502040204020203" pitchFamily="34" charset="0"/>
            </a:rPr>
            <a:t> is needed, created or edited?</a:t>
          </a:r>
        </a:p>
      </dgm:t>
    </dgm:pt>
    <dgm:pt modelId="{A7CDD8A6-4CF8-4F00-9484-4A5C60920BD5}" type="parTrans" cxnId="{9F4AF37E-058B-4453-A334-D00F3D242365}">
      <dgm:prSet/>
      <dgm:spPr/>
      <dgm:t>
        <a:bodyPr/>
        <a:lstStyle/>
        <a:p>
          <a:endParaRPr lang="en-US"/>
        </a:p>
      </dgm:t>
    </dgm:pt>
    <dgm:pt modelId="{02BEC4A5-D0FC-4E76-97E9-86300E36B070}" type="sibTrans" cxnId="{9F4AF37E-058B-4453-A334-D00F3D242365}">
      <dgm:prSet/>
      <dgm:spPr/>
      <dgm:t>
        <a:bodyPr/>
        <a:lstStyle/>
        <a:p>
          <a:endParaRPr lang="en-US"/>
        </a:p>
      </dgm:t>
    </dgm:pt>
    <dgm:pt modelId="{14DFDE53-0830-4A29-8E91-95FAD52D4D05}">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a:t>
          </a:r>
          <a:r>
            <a:rPr lang="en-US" sz="2500" b="1" kern="1200">
              <a:solidFill>
                <a:prstClr val="white"/>
              </a:solidFill>
              <a:latin typeface="Segoe UI" panose="020B0502040204020203" pitchFamily="34" charset="0"/>
              <a:ea typeface="Yu Gothic UI Semilight"/>
              <a:cs typeface="Segoe UI" panose="020B0502040204020203" pitchFamily="34" charset="0"/>
            </a:rPr>
            <a:t>decisions</a:t>
          </a:r>
          <a:r>
            <a:rPr lang="en-US" sz="2500" kern="1200">
              <a:solidFill>
                <a:prstClr val="white"/>
              </a:solidFill>
              <a:latin typeface="Segoe UI" panose="020B0502040204020203" pitchFamily="34" charset="0"/>
              <a:ea typeface="Yu Gothic UI Semilight"/>
              <a:cs typeface="Segoe UI" panose="020B0502040204020203" pitchFamily="34" charset="0"/>
            </a:rPr>
            <a:t>, approvals, or rules are there?</a:t>
          </a:r>
        </a:p>
      </dgm:t>
    </dgm:pt>
    <dgm:pt modelId="{585EDE78-65C3-4926-A4C3-434CD4B0048B}" type="parTrans" cxnId="{728F31E0-88CF-4093-8090-2C2E359F7DE9}">
      <dgm:prSet/>
      <dgm:spPr/>
      <dgm:t>
        <a:bodyPr/>
        <a:lstStyle/>
        <a:p>
          <a:endParaRPr lang="en-US"/>
        </a:p>
      </dgm:t>
    </dgm:pt>
    <dgm:pt modelId="{005C10D8-93C7-47FA-876E-D7C1E2C69CDC}" type="sibTrans" cxnId="{728F31E0-88CF-4093-8090-2C2E359F7DE9}">
      <dgm:prSet/>
      <dgm:spPr/>
      <dgm:t>
        <a:bodyPr/>
        <a:lstStyle/>
        <a:p>
          <a:endParaRPr lang="en-US"/>
        </a:p>
      </dgm:t>
    </dgm:pt>
    <dgm:pt modelId="{F576E236-C782-44ED-B290-E2D63AEAE97B}">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Visually </a:t>
          </a:r>
          <a:r>
            <a:rPr lang="en-US" sz="2500" b="1" kern="1200">
              <a:solidFill>
                <a:prstClr val="white"/>
              </a:solidFill>
              <a:latin typeface="Segoe UI" panose="020B0502040204020203" pitchFamily="34" charset="0"/>
              <a:ea typeface="Yu Gothic UI Semilight"/>
              <a:cs typeface="Segoe UI" panose="020B0502040204020203" pitchFamily="34" charset="0"/>
            </a:rPr>
            <a:t>mapping</a:t>
          </a:r>
          <a:r>
            <a:rPr lang="en-US" sz="2500" kern="1200">
              <a:solidFill>
                <a:prstClr val="white"/>
              </a:solidFill>
              <a:latin typeface="Segoe UI" panose="020B0502040204020203" pitchFamily="34" charset="0"/>
              <a:ea typeface="Yu Gothic UI Semilight"/>
              <a:cs typeface="Segoe UI" panose="020B0502040204020203" pitchFamily="34" charset="0"/>
            </a:rPr>
            <a:t> the process</a:t>
          </a:r>
        </a:p>
      </dgm:t>
    </dgm:pt>
    <dgm:pt modelId="{2F7C0562-707F-4FA8-B018-287A2105E825}" type="parTrans" cxnId="{FA221D0F-44AB-45E3-8791-63323E3FB515}">
      <dgm:prSet/>
      <dgm:spPr/>
      <dgm:t>
        <a:bodyPr/>
        <a:lstStyle/>
        <a:p>
          <a:endParaRPr lang="en-US"/>
        </a:p>
      </dgm:t>
    </dgm:pt>
    <dgm:pt modelId="{AA659C34-5B56-4644-A8CE-9D0FFD282E7A}" type="sibTrans" cxnId="{FA221D0F-44AB-45E3-8791-63323E3FB515}">
      <dgm:prSet/>
      <dgm:spPr/>
      <dgm:t>
        <a:bodyPr/>
        <a:lstStyle/>
        <a:p>
          <a:endParaRPr lang="en-US"/>
        </a:p>
      </dgm:t>
    </dgm:pt>
    <dgm:pt modelId="{A545A9AB-6D8F-4192-A2FB-2F48486401C2}">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How often </a:t>
          </a:r>
          <a:r>
            <a:rPr lang="en-US" sz="2500" kern="1200">
              <a:solidFill>
                <a:prstClr val="white"/>
              </a:solidFill>
              <a:latin typeface="Segoe UI" panose="020B0502040204020203" pitchFamily="34" charset="0"/>
              <a:ea typeface="Yu Gothic UI Semilight"/>
              <a:cs typeface="Segoe UI" panose="020B0502040204020203" pitchFamily="34" charset="0"/>
            </a:rPr>
            <a:t>is it done?</a:t>
          </a:r>
        </a:p>
      </dgm:t>
    </dgm:pt>
    <dgm:pt modelId="{B5D78DF1-B636-42FC-9B93-AC2F60E9505A}" type="parTrans" cxnId="{30AB9584-FC70-4C78-8804-518836466E55}">
      <dgm:prSet/>
      <dgm:spPr/>
      <dgm:t>
        <a:bodyPr/>
        <a:lstStyle/>
        <a:p>
          <a:endParaRPr lang="en-US"/>
        </a:p>
      </dgm:t>
    </dgm:pt>
    <dgm:pt modelId="{7333D86B-DC32-4036-BC5E-7F6FFD34C3BE}" type="sibTrans" cxnId="{30AB9584-FC70-4C78-8804-518836466E55}">
      <dgm:prSet/>
      <dgm:spPr/>
      <dgm:t>
        <a:bodyPr/>
        <a:lstStyle/>
        <a:p>
          <a:endParaRPr lang="en-US"/>
        </a:p>
      </dgm:t>
    </dgm:pt>
    <dgm:pt modelId="{2F2EE2B7-106B-4168-A34C-8DF22946E2F8}">
      <dgm:prSet custT="1"/>
      <dgm:spPr>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gm:spPr>
      <dgm:t>
        <a:bodyPr spcFirstLastPara="0" vert="horz" wrap="square" lIns="95250" tIns="95250" rIns="95250" bIns="95250" numCol="1" spcCol="1270" anchor="ctr" anchorCtr="0"/>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Where</a:t>
          </a:r>
          <a:r>
            <a:rPr lang="en-US" sz="2500" kern="1200">
              <a:solidFill>
                <a:prstClr val="white"/>
              </a:solidFill>
              <a:latin typeface="Segoe UI" panose="020B0502040204020203" pitchFamily="34" charset="0"/>
              <a:ea typeface="Yu Gothic UI Semilight"/>
              <a:cs typeface="Segoe UI" panose="020B0502040204020203" pitchFamily="34" charset="0"/>
            </a:rPr>
            <a:t> are they doing it?</a:t>
          </a:r>
        </a:p>
      </dgm:t>
    </dgm:pt>
    <dgm:pt modelId="{804CFB4A-064D-4F12-AF11-0FDFFD4DA673}" type="parTrans" cxnId="{4FC44DA3-0C54-4681-B925-D1B333E2FF2B}">
      <dgm:prSet/>
      <dgm:spPr/>
      <dgm:t>
        <a:bodyPr/>
        <a:lstStyle/>
        <a:p>
          <a:endParaRPr lang="en-US"/>
        </a:p>
      </dgm:t>
    </dgm:pt>
    <dgm:pt modelId="{298642D6-9E37-4289-987A-61E22BA6183C}" type="sibTrans" cxnId="{4FC44DA3-0C54-4681-B925-D1B333E2FF2B}">
      <dgm:prSet/>
      <dgm:spPr/>
      <dgm:t>
        <a:bodyPr/>
        <a:lstStyle/>
        <a:p>
          <a:endParaRPr lang="en-US"/>
        </a:p>
      </dgm:t>
    </dgm:pt>
    <dgm:pt modelId="{87A109D0-CCDF-4F72-9D5A-6F6237BE3B71}" type="pres">
      <dgm:prSet presAssocID="{B5EF0F12-E375-4483-BBA5-028A14125D0B}" presName="diagram" presStyleCnt="0">
        <dgm:presLayoutVars>
          <dgm:dir/>
          <dgm:resizeHandles val="exact"/>
        </dgm:presLayoutVars>
      </dgm:prSet>
      <dgm:spPr/>
    </dgm:pt>
    <dgm:pt modelId="{485021A5-000A-4BB1-9168-E66AEF18B272}" type="pres">
      <dgm:prSet presAssocID="{3694CB5D-4157-4496-94F8-568F82634733}" presName="node" presStyleLbl="node1" presStyleIdx="0" presStyleCnt="8">
        <dgm:presLayoutVars>
          <dgm:bulletEnabled val="1"/>
        </dgm:presLayoutVars>
      </dgm:prSet>
      <dgm:spPr>
        <a:xfrm>
          <a:off x="3194" y="887602"/>
          <a:ext cx="2534511" cy="1520706"/>
        </a:xfrm>
        <a:prstGeom prst="rect">
          <a:avLst/>
        </a:prstGeom>
      </dgm:spPr>
    </dgm:pt>
    <dgm:pt modelId="{F98755C0-B860-498F-BEA9-7B1BFB97B1B2}" type="pres">
      <dgm:prSet presAssocID="{0F0A3F59-D7F7-4F82-ADFC-AA8130048F87}" presName="sibTrans" presStyleCnt="0"/>
      <dgm:spPr/>
    </dgm:pt>
    <dgm:pt modelId="{14DC7563-DC74-4B8A-BE22-9E7DE2C25F4D}" type="pres">
      <dgm:prSet presAssocID="{ED92EFAB-AF63-4F36-AD16-352EB917C10C}" presName="node" presStyleLbl="node1" presStyleIdx="1" presStyleCnt="8">
        <dgm:presLayoutVars>
          <dgm:bulletEnabled val="1"/>
        </dgm:presLayoutVars>
      </dgm:prSet>
      <dgm:spPr>
        <a:xfrm>
          <a:off x="3019496" y="957950"/>
          <a:ext cx="2741855" cy="1645113"/>
        </a:xfrm>
        <a:prstGeom prst="rect">
          <a:avLst/>
        </a:prstGeom>
      </dgm:spPr>
    </dgm:pt>
    <dgm:pt modelId="{E79A58C7-AD88-46FA-BABF-F13EB7E6FF6D}" type="pres">
      <dgm:prSet presAssocID="{53DCC927-28AB-4060-B914-A7EE1AA504B7}" presName="sibTrans" presStyleCnt="0"/>
      <dgm:spPr/>
    </dgm:pt>
    <dgm:pt modelId="{65D5BF55-0196-4A00-89BB-83AB2580CA88}" type="pres">
      <dgm:prSet presAssocID="{C53ADC01-2E96-49A3-A7A0-71CE70316928}" presName="node" presStyleLbl="node1" presStyleIdx="2" presStyleCnt="8">
        <dgm:presLayoutVars>
          <dgm:bulletEnabled val="1"/>
        </dgm:presLayoutVars>
      </dgm:prSet>
      <dgm:spPr>
        <a:xfrm>
          <a:off x="6035537" y="957950"/>
          <a:ext cx="2741855" cy="1645113"/>
        </a:xfrm>
        <a:prstGeom prst="rect">
          <a:avLst/>
        </a:prstGeom>
      </dgm:spPr>
    </dgm:pt>
    <dgm:pt modelId="{85DF9B7D-2CFF-4BA7-9154-BC0599F2CB63}" type="pres">
      <dgm:prSet presAssocID="{A42C3A7B-FB04-4887-B511-E7944515ED54}" presName="sibTrans" presStyleCnt="0"/>
      <dgm:spPr/>
    </dgm:pt>
    <dgm:pt modelId="{017C1077-8326-41B9-BDB2-C26319D15311}" type="pres">
      <dgm:prSet presAssocID="{37101955-AB07-40D1-A125-DD25A6EBEC8C}" presName="node" presStyleLbl="node1" presStyleIdx="3" presStyleCnt="8">
        <dgm:presLayoutVars>
          <dgm:bulletEnabled val="1"/>
        </dgm:presLayoutVars>
      </dgm:prSet>
      <dgm:spPr>
        <a:xfrm>
          <a:off x="9051577" y="957950"/>
          <a:ext cx="2741855" cy="1645113"/>
        </a:xfrm>
        <a:prstGeom prst="rect">
          <a:avLst/>
        </a:prstGeom>
      </dgm:spPr>
    </dgm:pt>
    <dgm:pt modelId="{45FDBCF6-28FC-48FE-9612-6976344C78DC}" type="pres">
      <dgm:prSet presAssocID="{02BEC4A5-D0FC-4E76-97E9-86300E36B070}" presName="sibTrans" presStyleCnt="0"/>
      <dgm:spPr/>
    </dgm:pt>
    <dgm:pt modelId="{F9938B95-67F6-4B42-BA93-DD45548FF89B}" type="pres">
      <dgm:prSet presAssocID="{14DFDE53-0830-4A29-8E91-95FAD52D4D05}" presName="node" presStyleLbl="node1" presStyleIdx="4" presStyleCnt="8">
        <dgm:presLayoutVars>
          <dgm:bulletEnabled val="1"/>
        </dgm:presLayoutVars>
      </dgm:prSet>
      <dgm:spPr>
        <a:xfrm>
          <a:off x="3456" y="2877249"/>
          <a:ext cx="2741855" cy="1645113"/>
        </a:xfrm>
        <a:prstGeom prst="rect">
          <a:avLst/>
        </a:prstGeom>
      </dgm:spPr>
    </dgm:pt>
    <dgm:pt modelId="{4E0BDF66-A704-4287-B050-A6B17E6E61C6}" type="pres">
      <dgm:prSet presAssocID="{005C10D8-93C7-47FA-876E-D7C1E2C69CDC}" presName="sibTrans" presStyleCnt="0"/>
      <dgm:spPr/>
    </dgm:pt>
    <dgm:pt modelId="{58D051AE-C35E-4791-9AB5-F8AE8585F3A2}" type="pres">
      <dgm:prSet presAssocID="{F576E236-C782-44ED-B290-E2D63AEAE97B}" presName="node" presStyleLbl="node1" presStyleIdx="5" presStyleCnt="8">
        <dgm:presLayoutVars>
          <dgm:bulletEnabled val="1"/>
        </dgm:presLayoutVars>
      </dgm:prSet>
      <dgm:spPr>
        <a:xfrm>
          <a:off x="3019496" y="2877249"/>
          <a:ext cx="2741855" cy="1645113"/>
        </a:xfrm>
        <a:prstGeom prst="rect">
          <a:avLst/>
        </a:prstGeom>
      </dgm:spPr>
    </dgm:pt>
    <dgm:pt modelId="{2BCE7C28-6183-4CC1-B30E-EC6398BC09E3}" type="pres">
      <dgm:prSet presAssocID="{AA659C34-5B56-4644-A8CE-9D0FFD282E7A}" presName="sibTrans" presStyleCnt="0"/>
      <dgm:spPr/>
    </dgm:pt>
    <dgm:pt modelId="{A06ED7F9-2625-4DE3-88B9-11DE19AC70F0}" type="pres">
      <dgm:prSet presAssocID="{A545A9AB-6D8F-4192-A2FB-2F48486401C2}" presName="node" presStyleLbl="node1" presStyleIdx="6" presStyleCnt="8">
        <dgm:presLayoutVars>
          <dgm:bulletEnabled val="1"/>
        </dgm:presLayoutVars>
      </dgm:prSet>
      <dgm:spPr>
        <a:xfrm>
          <a:off x="6035537" y="2877249"/>
          <a:ext cx="2741855" cy="1645113"/>
        </a:xfrm>
        <a:prstGeom prst="rect">
          <a:avLst/>
        </a:prstGeom>
      </dgm:spPr>
    </dgm:pt>
    <dgm:pt modelId="{3D42126F-617C-48DC-8BE0-985F7F5FA20B}" type="pres">
      <dgm:prSet presAssocID="{7333D86B-DC32-4036-BC5E-7F6FFD34C3BE}" presName="sibTrans" presStyleCnt="0"/>
      <dgm:spPr/>
    </dgm:pt>
    <dgm:pt modelId="{B3DB4E29-4729-4623-A9D3-03CA10088445}" type="pres">
      <dgm:prSet presAssocID="{2F2EE2B7-106B-4168-A34C-8DF22946E2F8}" presName="node" presStyleLbl="node1" presStyleIdx="7" presStyleCnt="8">
        <dgm:presLayoutVars>
          <dgm:bulletEnabled val="1"/>
        </dgm:presLayoutVars>
      </dgm:prSet>
      <dgm:spPr>
        <a:xfrm>
          <a:off x="9051577" y="2877249"/>
          <a:ext cx="2741855" cy="1645113"/>
        </a:xfrm>
        <a:prstGeom prst="rect">
          <a:avLst/>
        </a:prstGeom>
      </dgm:spPr>
    </dgm:pt>
  </dgm:ptLst>
  <dgm:cxnLst>
    <dgm:cxn modelId="{FA221D0F-44AB-45E3-8791-63323E3FB515}" srcId="{B5EF0F12-E375-4483-BBA5-028A14125D0B}" destId="{F576E236-C782-44ED-B290-E2D63AEAE97B}" srcOrd="5" destOrd="0" parTransId="{2F7C0562-707F-4FA8-B018-287A2105E825}" sibTransId="{AA659C34-5B56-4644-A8CE-9D0FFD282E7A}"/>
    <dgm:cxn modelId="{817F1215-0B4C-4D0F-B9A6-8F056F391AD3}" srcId="{B5EF0F12-E375-4483-BBA5-028A14125D0B}" destId="{C53ADC01-2E96-49A3-A7A0-71CE70316928}" srcOrd="2" destOrd="0" parTransId="{C9235FF7-4D1C-48DB-AB60-AF11A7183BFA}" sibTransId="{A42C3A7B-FB04-4887-B511-E7944515ED54}"/>
    <dgm:cxn modelId="{CA2E585E-44AA-4949-AAD8-2A6F8F9B2390}" type="presOf" srcId="{C53ADC01-2E96-49A3-A7A0-71CE70316928}" destId="{65D5BF55-0196-4A00-89BB-83AB2580CA88}" srcOrd="0" destOrd="0" presId="urn:microsoft.com/office/officeart/2005/8/layout/default"/>
    <dgm:cxn modelId="{33C0E861-AB61-48F4-A4CC-0E979B157D59}" type="presOf" srcId="{2F2EE2B7-106B-4168-A34C-8DF22946E2F8}" destId="{B3DB4E29-4729-4623-A9D3-03CA10088445}" srcOrd="0" destOrd="0" presId="urn:microsoft.com/office/officeart/2005/8/layout/default"/>
    <dgm:cxn modelId="{5B526366-ACB1-4882-B332-3B374635113E}" type="presOf" srcId="{ED92EFAB-AF63-4F36-AD16-352EB917C10C}" destId="{14DC7563-DC74-4B8A-BE22-9E7DE2C25F4D}" srcOrd="0" destOrd="0" presId="urn:microsoft.com/office/officeart/2005/8/layout/default"/>
    <dgm:cxn modelId="{012FED72-EE1F-4ABB-AB85-3624A42CEF1A}" srcId="{B5EF0F12-E375-4483-BBA5-028A14125D0B}" destId="{ED92EFAB-AF63-4F36-AD16-352EB917C10C}" srcOrd="1" destOrd="0" parTransId="{F238B475-BA13-48C9-B4BC-1AE6B83A2717}" sibTransId="{53DCC927-28AB-4060-B914-A7EE1AA504B7}"/>
    <dgm:cxn modelId="{ACF0F47A-D00A-4142-A3D1-FF5C7ACB4D9C}" srcId="{B5EF0F12-E375-4483-BBA5-028A14125D0B}" destId="{3694CB5D-4157-4496-94F8-568F82634733}" srcOrd="0" destOrd="0" parTransId="{8E7072BB-AC3F-4825-B3B0-5D426C0DECF2}" sibTransId="{0F0A3F59-D7F7-4F82-ADFC-AA8130048F87}"/>
    <dgm:cxn modelId="{9F4AF37E-058B-4453-A334-D00F3D242365}" srcId="{B5EF0F12-E375-4483-BBA5-028A14125D0B}" destId="{37101955-AB07-40D1-A125-DD25A6EBEC8C}" srcOrd="3" destOrd="0" parTransId="{A7CDD8A6-4CF8-4F00-9484-4A5C60920BD5}" sibTransId="{02BEC4A5-D0FC-4E76-97E9-86300E36B070}"/>
    <dgm:cxn modelId="{30AB9584-FC70-4C78-8804-518836466E55}" srcId="{B5EF0F12-E375-4483-BBA5-028A14125D0B}" destId="{A545A9AB-6D8F-4192-A2FB-2F48486401C2}" srcOrd="6" destOrd="0" parTransId="{B5D78DF1-B636-42FC-9B93-AC2F60E9505A}" sibTransId="{7333D86B-DC32-4036-BC5E-7F6FFD34C3BE}"/>
    <dgm:cxn modelId="{E035D398-3179-4678-9BF9-A6BF090EAD6C}" type="presOf" srcId="{B5EF0F12-E375-4483-BBA5-028A14125D0B}" destId="{87A109D0-CCDF-4F72-9D5A-6F6237BE3B71}" srcOrd="0" destOrd="0" presId="urn:microsoft.com/office/officeart/2005/8/layout/default"/>
    <dgm:cxn modelId="{A6B51B99-E7D2-42C3-BE33-273456E89A4D}" type="presOf" srcId="{F576E236-C782-44ED-B290-E2D63AEAE97B}" destId="{58D051AE-C35E-4791-9AB5-F8AE8585F3A2}" srcOrd="0" destOrd="0" presId="urn:microsoft.com/office/officeart/2005/8/layout/default"/>
    <dgm:cxn modelId="{4FC44DA3-0C54-4681-B925-D1B333E2FF2B}" srcId="{B5EF0F12-E375-4483-BBA5-028A14125D0B}" destId="{2F2EE2B7-106B-4168-A34C-8DF22946E2F8}" srcOrd="7" destOrd="0" parTransId="{804CFB4A-064D-4F12-AF11-0FDFFD4DA673}" sibTransId="{298642D6-9E37-4289-987A-61E22BA6183C}"/>
    <dgm:cxn modelId="{B1EC35BE-24FF-4CB7-8375-D6BE806471E4}" type="presOf" srcId="{3694CB5D-4157-4496-94F8-568F82634733}" destId="{485021A5-000A-4BB1-9168-E66AEF18B272}" srcOrd="0" destOrd="0" presId="urn:microsoft.com/office/officeart/2005/8/layout/default"/>
    <dgm:cxn modelId="{D00B7CC3-8963-47FC-9201-9275AA6CD1A6}" type="presOf" srcId="{14DFDE53-0830-4A29-8E91-95FAD52D4D05}" destId="{F9938B95-67F6-4B42-BA93-DD45548FF89B}" srcOrd="0" destOrd="0" presId="urn:microsoft.com/office/officeart/2005/8/layout/default"/>
    <dgm:cxn modelId="{7BFA2DD9-A546-4178-A07F-EC71C4FB63B8}" type="presOf" srcId="{A545A9AB-6D8F-4192-A2FB-2F48486401C2}" destId="{A06ED7F9-2625-4DE3-88B9-11DE19AC70F0}" srcOrd="0" destOrd="0" presId="urn:microsoft.com/office/officeart/2005/8/layout/default"/>
    <dgm:cxn modelId="{728F31E0-88CF-4093-8090-2C2E359F7DE9}" srcId="{B5EF0F12-E375-4483-BBA5-028A14125D0B}" destId="{14DFDE53-0830-4A29-8E91-95FAD52D4D05}" srcOrd="4" destOrd="0" parTransId="{585EDE78-65C3-4926-A4C3-434CD4B0048B}" sibTransId="{005C10D8-93C7-47FA-876E-D7C1E2C69CDC}"/>
    <dgm:cxn modelId="{72F1E8FD-0157-4245-B59E-635F1AD339B7}" type="presOf" srcId="{37101955-AB07-40D1-A125-DD25A6EBEC8C}" destId="{017C1077-8326-41B9-BDB2-C26319D15311}" srcOrd="0" destOrd="0" presId="urn:microsoft.com/office/officeart/2005/8/layout/default"/>
    <dgm:cxn modelId="{66E66FEA-14AD-495E-8599-AB2B4E0E3A31}" type="presParOf" srcId="{87A109D0-CCDF-4F72-9D5A-6F6237BE3B71}" destId="{485021A5-000A-4BB1-9168-E66AEF18B272}" srcOrd="0" destOrd="0" presId="urn:microsoft.com/office/officeart/2005/8/layout/default"/>
    <dgm:cxn modelId="{BB37E490-74FB-4780-BC4E-2BDC7A7A6A59}" type="presParOf" srcId="{87A109D0-CCDF-4F72-9D5A-6F6237BE3B71}" destId="{F98755C0-B860-498F-BEA9-7B1BFB97B1B2}" srcOrd="1" destOrd="0" presId="urn:microsoft.com/office/officeart/2005/8/layout/default"/>
    <dgm:cxn modelId="{F5398E3B-92C6-43A7-A1F4-D3B1DFD0D502}" type="presParOf" srcId="{87A109D0-CCDF-4F72-9D5A-6F6237BE3B71}" destId="{14DC7563-DC74-4B8A-BE22-9E7DE2C25F4D}" srcOrd="2" destOrd="0" presId="urn:microsoft.com/office/officeart/2005/8/layout/default"/>
    <dgm:cxn modelId="{C74959DF-21EA-4867-8875-42AE2B0447B8}" type="presParOf" srcId="{87A109D0-CCDF-4F72-9D5A-6F6237BE3B71}" destId="{E79A58C7-AD88-46FA-BABF-F13EB7E6FF6D}" srcOrd="3" destOrd="0" presId="urn:microsoft.com/office/officeart/2005/8/layout/default"/>
    <dgm:cxn modelId="{E390E952-F0D8-4A78-AB4F-2B702B83F323}" type="presParOf" srcId="{87A109D0-CCDF-4F72-9D5A-6F6237BE3B71}" destId="{65D5BF55-0196-4A00-89BB-83AB2580CA88}" srcOrd="4" destOrd="0" presId="urn:microsoft.com/office/officeart/2005/8/layout/default"/>
    <dgm:cxn modelId="{0957274C-C635-40D1-A10A-C2E8E8AF4DC1}" type="presParOf" srcId="{87A109D0-CCDF-4F72-9D5A-6F6237BE3B71}" destId="{85DF9B7D-2CFF-4BA7-9154-BC0599F2CB63}" srcOrd="5" destOrd="0" presId="urn:microsoft.com/office/officeart/2005/8/layout/default"/>
    <dgm:cxn modelId="{9257E92B-8788-4F23-AD2F-CCBB45A13441}" type="presParOf" srcId="{87A109D0-CCDF-4F72-9D5A-6F6237BE3B71}" destId="{017C1077-8326-41B9-BDB2-C26319D15311}" srcOrd="6" destOrd="0" presId="urn:microsoft.com/office/officeart/2005/8/layout/default"/>
    <dgm:cxn modelId="{3DEA374A-93B0-4216-9AB8-47455571120A}" type="presParOf" srcId="{87A109D0-CCDF-4F72-9D5A-6F6237BE3B71}" destId="{45FDBCF6-28FC-48FE-9612-6976344C78DC}" srcOrd="7" destOrd="0" presId="urn:microsoft.com/office/officeart/2005/8/layout/default"/>
    <dgm:cxn modelId="{1A2BC521-4A3D-4A98-893F-BF2009F7B1D8}" type="presParOf" srcId="{87A109D0-CCDF-4F72-9D5A-6F6237BE3B71}" destId="{F9938B95-67F6-4B42-BA93-DD45548FF89B}" srcOrd="8" destOrd="0" presId="urn:microsoft.com/office/officeart/2005/8/layout/default"/>
    <dgm:cxn modelId="{C6F802CF-ABE8-42AF-A6EC-AD21ACF190F1}" type="presParOf" srcId="{87A109D0-CCDF-4F72-9D5A-6F6237BE3B71}" destId="{4E0BDF66-A704-4287-B050-A6B17E6E61C6}" srcOrd="9" destOrd="0" presId="urn:microsoft.com/office/officeart/2005/8/layout/default"/>
    <dgm:cxn modelId="{BE4D9462-1D6B-453A-A602-BD22900E0D26}" type="presParOf" srcId="{87A109D0-CCDF-4F72-9D5A-6F6237BE3B71}" destId="{58D051AE-C35E-4791-9AB5-F8AE8585F3A2}" srcOrd="10" destOrd="0" presId="urn:microsoft.com/office/officeart/2005/8/layout/default"/>
    <dgm:cxn modelId="{D8FAC03F-AC6F-45BD-8949-F5ECF2970ECB}" type="presParOf" srcId="{87A109D0-CCDF-4F72-9D5A-6F6237BE3B71}" destId="{2BCE7C28-6183-4CC1-B30E-EC6398BC09E3}" srcOrd="11" destOrd="0" presId="urn:microsoft.com/office/officeart/2005/8/layout/default"/>
    <dgm:cxn modelId="{3BBBD492-F10F-498E-9BD2-85D42DC04CE6}" type="presParOf" srcId="{87A109D0-CCDF-4F72-9D5A-6F6237BE3B71}" destId="{A06ED7F9-2625-4DE3-88B9-11DE19AC70F0}" srcOrd="12" destOrd="0" presId="urn:microsoft.com/office/officeart/2005/8/layout/default"/>
    <dgm:cxn modelId="{C57D1AA9-EEBC-4144-8F70-1527639093E3}" type="presParOf" srcId="{87A109D0-CCDF-4F72-9D5A-6F6237BE3B71}" destId="{3D42126F-617C-48DC-8BE0-985F7F5FA20B}" srcOrd="13" destOrd="0" presId="urn:microsoft.com/office/officeart/2005/8/layout/default"/>
    <dgm:cxn modelId="{8B53565F-9EAB-4353-A09D-CF16BEBCFD8E}" type="presParOf" srcId="{87A109D0-CCDF-4F72-9D5A-6F6237BE3B71}" destId="{B3DB4E29-4729-4623-A9D3-03CA10088445}" srcOrd="14"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021A5-000A-4BB1-9168-E66AEF18B272}">
      <dsp:nvSpPr>
        <dsp:cNvPr id="0" name=""/>
        <dsp:cNvSpPr/>
      </dsp:nvSpPr>
      <dsp:spPr>
        <a:xfrm>
          <a:off x="3456" y="957950"/>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is the </a:t>
          </a:r>
          <a:r>
            <a:rPr lang="en-US" sz="2500" b="1" kern="1200">
              <a:solidFill>
                <a:prstClr val="white"/>
              </a:solidFill>
              <a:latin typeface="Segoe UI" panose="020B0502040204020203" pitchFamily="34" charset="0"/>
              <a:ea typeface="Yu Gothic UI Semilight"/>
              <a:cs typeface="Segoe UI" panose="020B0502040204020203" pitchFamily="34" charset="0"/>
            </a:rPr>
            <a:t>task</a:t>
          </a:r>
          <a:r>
            <a:rPr lang="en-US" sz="2500" kern="1200">
              <a:solidFill>
                <a:prstClr val="white"/>
              </a:solidFill>
              <a:latin typeface="Segoe UI" panose="020B0502040204020203" pitchFamily="34" charset="0"/>
              <a:ea typeface="Yu Gothic UI Semilight"/>
              <a:cs typeface="Segoe UI" panose="020B0502040204020203" pitchFamily="34" charset="0"/>
            </a:rPr>
            <a:t>?</a:t>
          </a:r>
        </a:p>
      </dsp:txBody>
      <dsp:txXfrm>
        <a:off x="3456" y="957950"/>
        <a:ext cx="2741855" cy="1645113"/>
      </dsp:txXfrm>
    </dsp:sp>
    <dsp:sp modelId="{14DC7563-DC74-4B8A-BE22-9E7DE2C25F4D}">
      <dsp:nvSpPr>
        <dsp:cNvPr id="0" name=""/>
        <dsp:cNvSpPr/>
      </dsp:nvSpPr>
      <dsp:spPr>
        <a:xfrm>
          <a:off x="3019496" y="957950"/>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Who</a:t>
          </a:r>
          <a:r>
            <a:rPr lang="en-US" sz="2500" kern="1200">
              <a:solidFill>
                <a:prstClr val="white"/>
              </a:solidFill>
              <a:latin typeface="Segoe UI" panose="020B0502040204020203" pitchFamily="34" charset="0"/>
              <a:ea typeface="Yu Gothic UI Semilight"/>
              <a:cs typeface="Segoe UI" panose="020B0502040204020203" pitchFamily="34" charset="0"/>
            </a:rPr>
            <a:t> is doing the work?</a:t>
          </a:r>
        </a:p>
      </dsp:txBody>
      <dsp:txXfrm>
        <a:off x="3019496" y="957950"/>
        <a:ext cx="2741855" cy="1645113"/>
      </dsp:txXfrm>
    </dsp:sp>
    <dsp:sp modelId="{65D5BF55-0196-4A00-89BB-83AB2580CA88}">
      <dsp:nvSpPr>
        <dsp:cNvPr id="0" name=""/>
        <dsp:cNvSpPr/>
      </dsp:nvSpPr>
      <dsp:spPr>
        <a:xfrm>
          <a:off x="6035537" y="957950"/>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a:t>
          </a:r>
          <a:r>
            <a:rPr lang="en-US" sz="2500" b="1" kern="1200">
              <a:solidFill>
                <a:prstClr val="white"/>
              </a:solidFill>
              <a:latin typeface="Segoe UI" panose="020B0502040204020203" pitchFamily="34" charset="0"/>
              <a:ea typeface="Yu Gothic UI Semilight"/>
              <a:cs typeface="Segoe UI" panose="020B0502040204020203" pitchFamily="34" charset="0"/>
            </a:rPr>
            <a:t>activities</a:t>
          </a:r>
          <a:r>
            <a:rPr lang="en-US" sz="2500" kern="1200">
              <a:solidFill>
                <a:prstClr val="white"/>
              </a:solidFill>
              <a:latin typeface="Segoe UI" panose="020B0502040204020203" pitchFamily="34" charset="0"/>
              <a:ea typeface="Yu Gothic UI Semilight"/>
              <a:cs typeface="Segoe UI" panose="020B0502040204020203" pitchFamily="34" charset="0"/>
            </a:rPr>
            <a:t> are being performed?</a:t>
          </a:r>
        </a:p>
      </dsp:txBody>
      <dsp:txXfrm>
        <a:off x="6035537" y="957950"/>
        <a:ext cx="2741855" cy="1645113"/>
      </dsp:txXfrm>
    </dsp:sp>
    <dsp:sp modelId="{017C1077-8326-41B9-BDB2-C26319D15311}">
      <dsp:nvSpPr>
        <dsp:cNvPr id="0" name=""/>
        <dsp:cNvSpPr/>
      </dsp:nvSpPr>
      <dsp:spPr>
        <a:xfrm>
          <a:off x="9051577" y="957950"/>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prstClr val="white"/>
              </a:solidFill>
              <a:latin typeface="Segoe UI" panose="020B0502040204020203" pitchFamily="34" charset="0"/>
              <a:ea typeface="Yu Gothic UI Semilight"/>
              <a:cs typeface="Segoe UI" panose="020B0502040204020203" pitchFamily="34" charset="0"/>
            </a:rPr>
            <a:t>What</a:t>
          </a:r>
          <a:r>
            <a:rPr lang="en-US" sz="2500" kern="1200">
              <a:latin typeface="Segoe UI" panose="020B0502040204020203" pitchFamily="34" charset="0"/>
              <a:ea typeface="Yu Gothic UI Semilight"/>
              <a:cs typeface="Segoe UI" panose="020B0502040204020203" pitchFamily="34" charset="0"/>
            </a:rPr>
            <a:t> </a:t>
          </a:r>
          <a:r>
            <a:rPr lang="en-US" sz="2500" b="1" kern="1200">
              <a:latin typeface="Segoe UI" panose="020B0502040204020203" pitchFamily="34" charset="0"/>
              <a:ea typeface="Yu Gothic UI Semilight"/>
              <a:cs typeface="Segoe UI" panose="020B0502040204020203" pitchFamily="34" charset="0"/>
            </a:rPr>
            <a:t>data</a:t>
          </a:r>
          <a:r>
            <a:rPr lang="en-US" sz="2500" kern="1200">
              <a:latin typeface="Segoe UI" panose="020B0502040204020203" pitchFamily="34" charset="0"/>
              <a:ea typeface="Yu Gothic UI Semilight"/>
              <a:cs typeface="Segoe UI" panose="020B0502040204020203" pitchFamily="34" charset="0"/>
            </a:rPr>
            <a:t> is needed, created or edited?</a:t>
          </a:r>
        </a:p>
      </dsp:txBody>
      <dsp:txXfrm>
        <a:off x="9051577" y="957950"/>
        <a:ext cx="2741855" cy="1645113"/>
      </dsp:txXfrm>
    </dsp:sp>
    <dsp:sp modelId="{F9938B95-67F6-4B42-BA93-DD45548FF89B}">
      <dsp:nvSpPr>
        <dsp:cNvPr id="0" name=""/>
        <dsp:cNvSpPr/>
      </dsp:nvSpPr>
      <dsp:spPr>
        <a:xfrm>
          <a:off x="3456" y="2877249"/>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What </a:t>
          </a:r>
          <a:r>
            <a:rPr lang="en-US" sz="2500" b="1" kern="1200">
              <a:solidFill>
                <a:prstClr val="white"/>
              </a:solidFill>
              <a:latin typeface="Segoe UI" panose="020B0502040204020203" pitchFamily="34" charset="0"/>
              <a:ea typeface="Yu Gothic UI Semilight"/>
              <a:cs typeface="Segoe UI" panose="020B0502040204020203" pitchFamily="34" charset="0"/>
            </a:rPr>
            <a:t>decisions</a:t>
          </a:r>
          <a:r>
            <a:rPr lang="en-US" sz="2500" kern="1200">
              <a:solidFill>
                <a:prstClr val="white"/>
              </a:solidFill>
              <a:latin typeface="Segoe UI" panose="020B0502040204020203" pitchFamily="34" charset="0"/>
              <a:ea typeface="Yu Gothic UI Semilight"/>
              <a:cs typeface="Segoe UI" panose="020B0502040204020203" pitchFamily="34" charset="0"/>
            </a:rPr>
            <a:t>, approvals, or rules are there?</a:t>
          </a:r>
        </a:p>
      </dsp:txBody>
      <dsp:txXfrm>
        <a:off x="3456" y="2877249"/>
        <a:ext cx="2741855" cy="1645113"/>
      </dsp:txXfrm>
    </dsp:sp>
    <dsp:sp modelId="{58D051AE-C35E-4791-9AB5-F8AE8585F3A2}">
      <dsp:nvSpPr>
        <dsp:cNvPr id="0" name=""/>
        <dsp:cNvSpPr/>
      </dsp:nvSpPr>
      <dsp:spPr>
        <a:xfrm>
          <a:off x="3019496" y="2877249"/>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kern="1200">
              <a:solidFill>
                <a:prstClr val="white"/>
              </a:solidFill>
              <a:latin typeface="Segoe UI" panose="020B0502040204020203" pitchFamily="34" charset="0"/>
              <a:ea typeface="Yu Gothic UI Semilight"/>
              <a:cs typeface="Segoe UI" panose="020B0502040204020203" pitchFamily="34" charset="0"/>
            </a:rPr>
            <a:t>Visually </a:t>
          </a:r>
          <a:r>
            <a:rPr lang="en-US" sz="2500" b="1" kern="1200">
              <a:solidFill>
                <a:prstClr val="white"/>
              </a:solidFill>
              <a:latin typeface="Segoe UI" panose="020B0502040204020203" pitchFamily="34" charset="0"/>
              <a:ea typeface="Yu Gothic UI Semilight"/>
              <a:cs typeface="Segoe UI" panose="020B0502040204020203" pitchFamily="34" charset="0"/>
            </a:rPr>
            <a:t>mapping</a:t>
          </a:r>
          <a:r>
            <a:rPr lang="en-US" sz="2500" kern="1200">
              <a:solidFill>
                <a:prstClr val="white"/>
              </a:solidFill>
              <a:latin typeface="Segoe UI" panose="020B0502040204020203" pitchFamily="34" charset="0"/>
              <a:ea typeface="Yu Gothic UI Semilight"/>
              <a:cs typeface="Segoe UI" panose="020B0502040204020203" pitchFamily="34" charset="0"/>
            </a:rPr>
            <a:t> the process</a:t>
          </a:r>
        </a:p>
      </dsp:txBody>
      <dsp:txXfrm>
        <a:off x="3019496" y="2877249"/>
        <a:ext cx="2741855" cy="1645113"/>
      </dsp:txXfrm>
    </dsp:sp>
    <dsp:sp modelId="{A06ED7F9-2625-4DE3-88B9-11DE19AC70F0}">
      <dsp:nvSpPr>
        <dsp:cNvPr id="0" name=""/>
        <dsp:cNvSpPr/>
      </dsp:nvSpPr>
      <dsp:spPr>
        <a:xfrm>
          <a:off x="6035537" y="2877249"/>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How often </a:t>
          </a:r>
          <a:r>
            <a:rPr lang="en-US" sz="2500" kern="1200">
              <a:solidFill>
                <a:prstClr val="white"/>
              </a:solidFill>
              <a:latin typeface="Segoe UI" panose="020B0502040204020203" pitchFamily="34" charset="0"/>
              <a:ea typeface="Yu Gothic UI Semilight"/>
              <a:cs typeface="Segoe UI" panose="020B0502040204020203" pitchFamily="34" charset="0"/>
            </a:rPr>
            <a:t>is it done?</a:t>
          </a:r>
        </a:p>
      </dsp:txBody>
      <dsp:txXfrm>
        <a:off x="6035537" y="2877249"/>
        <a:ext cx="2741855" cy="1645113"/>
      </dsp:txXfrm>
    </dsp:sp>
    <dsp:sp modelId="{B3DB4E29-4729-4623-A9D3-03CA10088445}">
      <dsp:nvSpPr>
        <dsp:cNvPr id="0" name=""/>
        <dsp:cNvSpPr/>
      </dsp:nvSpPr>
      <dsp:spPr>
        <a:xfrm>
          <a:off x="9051577" y="2877249"/>
          <a:ext cx="2741855" cy="1645113"/>
        </a:xfrm>
        <a:prstGeom prst="rect">
          <a:avLst/>
        </a:prstGeom>
        <a:gradFill flip="none" rotWithShape="1">
          <a:gsLst>
            <a:gs pos="46000">
              <a:srgbClr val="6828BE"/>
            </a:gs>
            <a:gs pos="99000">
              <a:srgbClr val="172FA9"/>
            </a:gs>
          </a:gsLst>
          <a:path path="circle">
            <a:fillToRect l="100000" t="100000"/>
          </a:path>
          <a:tileRect r="-100000" b="-100000"/>
        </a:gradFill>
        <a:ln w="19050" cap="flat" cmpd="sng" algn="ctr">
          <a:solidFill>
            <a:srgbClr val="E8E8E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1" kern="1200">
              <a:solidFill>
                <a:prstClr val="white"/>
              </a:solidFill>
              <a:latin typeface="Segoe UI" panose="020B0502040204020203" pitchFamily="34" charset="0"/>
              <a:ea typeface="Yu Gothic UI Semilight"/>
              <a:cs typeface="Segoe UI" panose="020B0502040204020203" pitchFamily="34" charset="0"/>
            </a:rPr>
            <a:t>Where</a:t>
          </a:r>
          <a:r>
            <a:rPr lang="en-US" sz="2500" kern="1200">
              <a:solidFill>
                <a:prstClr val="white"/>
              </a:solidFill>
              <a:latin typeface="Segoe UI" panose="020B0502040204020203" pitchFamily="34" charset="0"/>
              <a:ea typeface="Yu Gothic UI Semilight"/>
              <a:cs typeface="Segoe UI" panose="020B0502040204020203" pitchFamily="34" charset="0"/>
            </a:rPr>
            <a:t> are they doing it?</a:t>
          </a:r>
        </a:p>
      </dsp:txBody>
      <dsp:txXfrm>
        <a:off x="9051577" y="2877249"/>
        <a:ext cx="2741855" cy="16451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9F0689-0F77-B59A-3731-F9A66113E7E2}"/>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B8BB8FDC-115C-994A-0100-DF94B8E87628}"/>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9E741FB0-B8DE-4F75-B7A8-DAED76BBA7AF}" type="datetimeFigureOut">
              <a:rPr lang="en-IN" smtClean="0"/>
              <a:t>17-09-2026</a:t>
            </a:fld>
            <a:endParaRPr lang="en-IN"/>
          </a:p>
        </p:txBody>
      </p:sp>
      <p:sp>
        <p:nvSpPr>
          <p:cNvPr id="4" name="Footer Placeholder 3">
            <a:extLst>
              <a:ext uri="{FF2B5EF4-FFF2-40B4-BE49-F238E27FC236}">
                <a16:creationId xmlns:a16="http://schemas.microsoft.com/office/drawing/2014/main" id="{3206BA8D-D54A-9160-0484-E7A4CBC87EA3}"/>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FBF1CA95-875C-E72F-6122-4B5645EEEBD3}"/>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F053BF24-4B20-42BB-8622-35601ED0BAE0}" type="slidenum">
              <a:rPr lang="en-IN" smtClean="0"/>
              <a:t>‹#›</a:t>
            </a:fld>
            <a:endParaRPr lang="en-IN"/>
          </a:p>
        </p:txBody>
      </p:sp>
    </p:spTree>
    <p:extLst>
      <p:ext uri="{BB962C8B-B14F-4D97-AF65-F5344CB8AC3E}">
        <p14:creationId xmlns:p14="http://schemas.microsoft.com/office/powerpoint/2010/main" val="1346302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99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1642731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08991-9A30-9840-7022-9A43244C7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AF301-E1CD-463D-DA70-E312551F7DD6}"/>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9F54D05-9111-4DB1-27A7-57422CE7142C}"/>
              </a:ext>
            </a:extLst>
          </p:cNvPr>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1553270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D52F-0B39-243D-69FF-BF28F06A5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5E71B-1079-923F-5195-902E8DAA8AE8}"/>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D2876AC-1AC2-40CA-3A23-2339423D0B38}"/>
              </a:ext>
            </a:extLst>
          </p:cNvPr>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2263809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1CA6E-9D47-0AA4-EFD8-DB472B36E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89017-084C-6749-D5AB-D5745031046A}"/>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77BC835-9256-E64E-27A5-915C531A0F45}"/>
              </a:ext>
            </a:extLst>
          </p:cNvPr>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518457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7BA5D-FCD2-535B-97D4-266488B36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18064-C7CC-3C2E-E986-55997CD2DEB9}"/>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C6142E7-C40F-A26F-64C3-F6FB01B31AAC}"/>
              </a:ext>
            </a:extLst>
          </p:cNvPr>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40077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F6407-63D1-C023-A359-1D3691277E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F7130-5795-C72B-8A8E-287C3922F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186B5-F6A0-3939-A822-87155CC6AE80}"/>
              </a:ext>
            </a:extLst>
          </p:cNvPr>
          <p:cNvSpPr>
            <a:spLocks noGrp="1"/>
          </p:cNvSpPr>
          <p:nvPr>
            <p:ph type="body" idx="1"/>
          </p:nvPr>
        </p:nvSpPr>
        <p:spPr/>
        <p:txBody>
          <a:bodyPr/>
          <a:lstStyle/>
          <a:p>
            <a:r>
              <a:rPr lang="ja-JP"/>
              <a:t>The great thing is — agents aren’t limited to one use case or industry.</a:t>
            </a:r>
            <a:br/>
            <a:r>
              <a:rPr lang="ja-JP"/>
              <a:t>Whether you’re in travel, retail, finance, healthcare, or government, there are opportunities to deploy agents that solve department-specific challenges.</a:t>
            </a:r>
            <a:br/>
            <a:r>
              <a:rPr lang="ja-JP"/>
              <a:t>For Zava’s supply chain, that might mean:</a:t>
            </a:r>
          </a:p>
          <a:p>
            <a:r>
              <a:rPr lang="ja-JP"/>
              <a:t>A Customer Service agent to handle common delivery questions.</a:t>
            </a:r>
          </a:p>
          <a:p>
            <a:r>
              <a:rPr lang="ja-JP"/>
              <a:t>An Operations agent to digitize paper processes and automate restocking.</a:t>
            </a:r>
          </a:p>
          <a:p>
            <a:r>
              <a:rPr lang="ja-JP"/>
              <a:t>A Finance agent to speed up expense approvals for urgent freight.</a:t>
            </a:r>
            <a:br/>
            <a:r>
              <a:rPr lang="ja-JP"/>
              <a:t>And all of these can work with your data securely, connecting to hundreds of systems and apps.</a:t>
            </a:r>
          </a:p>
          <a:p>
            <a:endParaRPr lang="ja-JP" sz="882" b="0" i="0" u="none" strike="noStrike" kern="1200">
              <a:solidFill>
                <a:schemeClr val="tx1"/>
              </a:solidFill>
              <a:effectLst/>
              <a:latin typeface="Segoe UI" panose="020B0502040204020203" pitchFamily="34" charset="0"/>
              <a:ea typeface="Yu Gothic UI"/>
              <a:cs typeface="+mn-cs"/>
            </a:endParaRPr>
          </a:p>
          <a:p>
            <a:endParaRPr lang="ja-JP" sz="882" b="0" i="0" u="none" strike="noStrike" kern="1200">
              <a:solidFill>
                <a:schemeClr val="tx1"/>
              </a:solidFill>
              <a:effectLst/>
              <a:latin typeface="Segoe UI" panose="020B0502040204020203" pitchFamily="34" charset="0"/>
              <a:ea typeface="Yu Gothic UI"/>
              <a:cs typeface="+mn-cs"/>
            </a:endParaRPr>
          </a:p>
          <a:p>
            <a:r>
              <a:rPr lang="ja-JP" sz="882" b="0" i="0" u="none" strike="noStrike" kern="1200">
                <a:solidFill>
                  <a:schemeClr val="tx1"/>
                </a:solidFill>
                <a:effectLst/>
                <a:latin typeface="Segoe UI" panose="020B0502040204020203" pitchFamily="34" charset="0"/>
                <a:ea typeface="Yu Gothic UI"/>
                <a:cs typeface="+mn-cs"/>
              </a:rPr>
              <a:t>Let’s look at some real-world examples of agents built with Copilot Studio:</a:t>
            </a:r>
          </a:p>
          <a:p>
            <a:pPr lvl="1"/>
            <a:r>
              <a:rPr lang="ja-JP" sz="882" b="1" i="0" u="none" strike="noStrike" kern="1200">
                <a:solidFill>
                  <a:schemeClr val="tx1"/>
                </a:solidFill>
                <a:effectLst/>
                <a:latin typeface="Segoe UI" panose="020B0502040204020203" pitchFamily="34" charset="0"/>
                <a:ea typeface="Yu Gothic UI"/>
                <a:cs typeface="+mn-cs"/>
              </a:rPr>
              <a:t>Supply Chain Management:</a:t>
            </a:r>
            <a:r>
              <a:rPr lang="ja-JP" sz="882" b="0" i="0" u="none" strike="noStrike" kern="1200">
                <a:solidFill>
                  <a:schemeClr val="tx1"/>
                </a:solidFill>
                <a:effectLst/>
                <a:latin typeface="Segoe UI" panose="020B0502040204020203" pitchFamily="34" charset="0"/>
                <a:ea typeface="Yu Gothic UI"/>
                <a:cs typeface="+mn-cs"/>
              </a:rPr>
              <a:t> Agents help optimize inventory and logistics.</a:t>
            </a:r>
          </a:p>
          <a:p>
            <a:pPr lvl="1"/>
            <a:r>
              <a:rPr lang="ja-JP" sz="882" b="1" i="0" u="none" strike="noStrike" kern="1200">
                <a:solidFill>
                  <a:schemeClr val="tx1"/>
                </a:solidFill>
                <a:effectLst/>
                <a:latin typeface="Segoe UI" panose="020B0502040204020203" pitchFamily="34" charset="0"/>
                <a:ea typeface="Yu Gothic UI"/>
                <a:cs typeface="+mn-cs"/>
              </a:rPr>
              <a:t>Student Admissions:</a:t>
            </a:r>
            <a:r>
              <a:rPr lang="ja-JP" sz="882" b="0" i="0" u="none" strike="noStrike" kern="1200">
                <a:solidFill>
                  <a:schemeClr val="tx1"/>
                </a:solidFill>
                <a:effectLst/>
                <a:latin typeface="Segoe UI" panose="020B0502040204020203" pitchFamily="34" charset="0"/>
                <a:ea typeface="Yu Gothic UI"/>
                <a:cs typeface="+mn-cs"/>
              </a:rPr>
              <a:t> Agents streamline the admissions process for educational institutions.</a:t>
            </a:r>
          </a:p>
          <a:p>
            <a:pPr lvl="1"/>
            <a:r>
              <a:rPr lang="ja-JP" sz="882" b="1" i="0" u="none" strike="noStrike" kern="1200">
                <a:solidFill>
                  <a:schemeClr val="tx1"/>
                </a:solidFill>
                <a:effectLst/>
                <a:latin typeface="Segoe UI" panose="020B0502040204020203" pitchFamily="34" charset="0"/>
                <a:ea typeface="Yu Gothic UI"/>
                <a:cs typeface="+mn-cs"/>
              </a:rPr>
              <a:t>Banking:</a:t>
            </a:r>
            <a:r>
              <a:rPr lang="ja-JP" sz="882" b="0" i="0" u="none" strike="noStrike" kern="1200">
                <a:solidFill>
                  <a:schemeClr val="tx1"/>
                </a:solidFill>
                <a:effectLst/>
                <a:latin typeface="Segoe UI" panose="020B0502040204020203" pitchFamily="34" charset="0"/>
                <a:ea typeface="Yu Gothic UI"/>
                <a:cs typeface="+mn-cs"/>
              </a:rPr>
              <a:t> Agents manage accounts and handle lost card reports.</a:t>
            </a:r>
          </a:p>
          <a:p>
            <a:pPr lvl="1"/>
            <a:r>
              <a:rPr lang="ja-JP" sz="882" b="1" i="0" u="none" strike="noStrike" kern="1200">
                <a:solidFill>
                  <a:schemeClr val="tx1"/>
                </a:solidFill>
                <a:effectLst/>
                <a:latin typeface="Segoe UI" panose="020B0502040204020203" pitchFamily="34" charset="0"/>
                <a:ea typeface="Yu Gothic UI"/>
                <a:cs typeface="+mn-cs"/>
              </a:rPr>
              <a:t>Healthcare:</a:t>
            </a:r>
            <a:r>
              <a:rPr lang="ja-JP" sz="882" b="0" i="0" u="none" strike="noStrike" kern="1200">
                <a:solidFill>
                  <a:schemeClr val="tx1"/>
                </a:solidFill>
                <a:effectLst/>
                <a:latin typeface="Segoe UI" panose="020B0502040204020203" pitchFamily="34" charset="0"/>
                <a:ea typeface="Yu Gothic UI"/>
                <a:cs typeface="+mn-cs"/>
              </a:rPr>
              <a:t> Agents assist with health insurance claims.</a:t>
            </a:r>
          </a:p>
          <a:p>
            <a:pPr lvl="1"/>
            <a:r>
              <a:rPr lang="ja-JP" sz="882" b="1" i="0" u="none" strike="noStrike" kern="1200">
                <a:solidFill>
                  <a:schemeClr val="tx1"/>
                </a:solidFill>
                <a:effectLst/>
                <a:latin typeface="Segoe UI" panose="020B0502040204020203" pitchFamily="34" charset="0"/>
                <a:ea typeface="Yu Gothic UI"/>
                <a:cs typeface="+mn-cs"/>
              </a:rPr>
              <a:t>Retail:</a:t>
            </a:r>
            <a:r>
              <a:rPr lang="ja-JP" sz="882" b="0" i="0" u="none" strike="noStrike" kern="1200">
                <a:solidFill>
                  <a:schemeClr val="tx1"/>
                </a:solidFill>
                <a:effectLst/>
                <a:latin typeface="Segoe UI" panose="020B0502040204020203" pitchFamily="34" charset="0"/>
                <a:ea typeface="Yu Gothic UI"/>
                <a:cs typeface="+mn-cs"/>
              </a:rPr>
              <a:t> Agents help customers with exchanges and support.</a:t>
            </a:r>
          </a:p>
          <a:p>
            <a:pPr lvl="1"/>
            <a:r>
              <a:rPr lang="ja-JP" sz="882" b="1" i="0" u="none" strike="noStrike" kern="1200">
                <a:solidFill>
                  <a:schemeClr val="tx1"/>
                </a:solidFill>
                <a:effectLst/>
                <a:latin typeface="Segoe UI" panose="020B0502040204020203" pitchFamily="34" charset="0"/>
                <a:ea typeface="Yu Gothic UI"/>
                <a:cs typeface="+mn-cs"/>
              </a:rPr>
              <a:t>Childcare Assistance:</a:t>
            </a:r>
            <a:r>
              <a:rPr lang="ja-JP" sz="882" b="0" i="0" u="none" strike="noStrike" kern="1200">
                <a:solidFill>
                  <a:schemeClr val="tx1"/>
                </a:solidFill>
                <a:effectLst/>
                <a:latin typeface="Segoe UI" panose="020B0502040204020203" pitchFamily="34" charset="0"/>
                <a:ea typeface="Yu Gothic UI"/>
                <a:cs typeface="+mn-cs"/>
              </a:rPr>
              <a:t> Agents simplify the process for families seeking support.</a:t>
            </a:r>
          </a:p>
          <a:p>
            <a:pPr lvl="1"/>
            <a:r>
              <a:rPr lang="ja-JP" sz="882" b="1" i="0" u="none" strike="noStrike" kern="1200">
                <a:solidFill>
                  <a:schemeClr val="tx1"/>
                </a:solidFill>
                <a:effectLst/>
                <a:latin typeface="Segoe UI" panose="020B0502040204020203" pitchFamily="34" charset="0"/>
                <a:ea typeface="Yu Gothic UI"/>
                <a:cs typeface="+mn-cs"/>
              </a:rPr>
              <a:t>Lead Generation &amp; Bookings:</a:t>
            </a:r>
            <a:r>
              <a:rPr lang="ja-JP" sz="882" b="0" i="0" u="none" strike="noStrike" kern="1200" err="1">
                <a:solidFill>
                  <a:schemeClr val="tx1"/>
                </a:solidFill>
                <a:effectLst/>
                <a:latin typeface="Segoe UI" panose="020B0502040204020203" pitchFamily="34" charset="0"/>
                <a:ea typeface="Yu Gothic UI"/>
                <a:cs typeface="+mn-cs"/>
              </a:rPr>
              <a:t>Agents drive sales and manage bookings in travel and professional services.</a:t>
            </a:r>
          </a:p>
          <a:p>
            <a:r>
              <a:rPr lang="ja-JP" sz="882" b="0" i="0" u="none" strike="noStrike" kern="1200">
                <a:solidFill>
                  <a:schemeClr val="tx1"/>
                </a:solidFill>
                <a:effectLst/>
                <a:latin typeface="Segoe UI" panose="020B0502040204020203" pitchFamily="34" charset="0"/>
                <a:ea typeface="Yu Gothic UI"/>
                <a:cs typeface="+mn-cs"/>
              </a:rPr>
              <a:t>These examples span every industry and department—government, retail, healthcare, finance, education, manufacturing, and more.</a:t>
            </a:r>
          </a:p>
          <a:p>
            <a:r>
              <a:rPr lang="ja-JP" sz="882" b="0" i="0" u="none" strike="noStrike" kern="1200">
                <a:solidFill>
                  <a:schemeClr val="tx1"/>
                </a:solidFill>
                <a:effectLst/>
                <a:latin typeface="Segoe UI" panose="020B0502040204020203" pitchFamily="34" charset="0"/>
                <a:ea typeface="Yu Gothic UI"/>
                <a:cs typeface="+mn-cs"/>
              </a:rPr>
              <a:t>The key takeaway:Agents can be tailored to your unique business needs and data.</a:t>
            </a:r>
          </a:p>
          <a:p>
            <a:endParaRPr lang="ja-JP">
              <a:latin typeface="+mn-lt"/>
              <a:ea typeface="Yu Gothic UI"/>
              <a:cs typeface="+mn-ea"/>
            </a:endParaRPr>
          </a:p>
        </p:txBody>
      </p:sp>
      <p:sp>
        <p:nvSpPr>
          <p:cNvPr id="4" name="Header Placeholder 3">
            <a:extLst>
              <a:ext uri="{FF2B5EF4-FFF2-40B4-BE49-F238E27FC236}">
                <a16:creationId xmlns:a16="http://schemas.microsoft.com/office/drawing/2014/main" id="{1895AFFF-ADC2-C8D7-CCBE-A0989E7BDCE3}"/>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lang="ja-JP">
                <a:latin typeface="+mn-lt"/>
                <a:ea typeface="Yu Gothic UI"/>
                <a:cs typeface="+mn-ea"/>
              </a:defRPr>
            </a:pPr>
            <a:endParaRPr kumimoji="0" lang="ja-JP" altLang="en-US" sz="1200" b="0" i="0" u="none" strike="noStrike" kern="1200" cap="none" spc="0" normalizeH="0" baseline="0" noProof="0">
              <a:ln>
                <a:noFill/>
              </a:ln>
              <a:solidFill>
                <a:prstClr val="black"/>
              </a:solidFill>
              <a:effectLst/>
              <a:uLnTx/>
              <a:uFillTx/>
              <a:latin typeface="Segoe UI" pitchFamily="34" charset="0"/>
              <a:ea typeface="Yu Gothic UI"/>
              <a:cs typeface="+mn-ea"/>
            </a:endParaRPr>
          </a:p>
        </p:txBody>
      </p:sp>
      <p:sp>
        <p:nvSpPr>
          <p:cNvPr id="5" name="Footer Placeholder 4">
            <a:extLst>
              <a:ext uri="{FF2B5EF4-FFF2-40B4-BE49-F238E27FC236}">
                <a16:creationId xmlns:a16="http://schemas.microsoft.com/office/drawing/2014/main" id="{12A56B59-E58D-7DF9-DB4F-22EE1AD3C7A8}"/>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lang="ja-JP">
                <a:latin typeface="+mn-lt"/>
                <a:ea typeface="Yu Gothic UI"/>
                <a:cs typeface="+mn-ea"/>
              </a:defRPr>
            </a:pPr>
            <a:r>
              <a:rPr kumimoji="0" lang="en-US" altLang="ja-JP"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Yu Gothic UI" pitchFamily="34" charset="0"/>
                <a:cs typeface="Segoe UI" pitchFamily="34" charset="0"/>
              </a:rPr>
              <a:t>© Microsoft Corporation.All rights reserved.MICROSOFT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E9F198A5-F62A-CF06-ED60-A3A33CE56560}"/>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lang="ja-JP">
                <a:latin typeface="+mn-lt"/>
                <a:ea typeface="Yu Gothic UI"/>
                <a:cs typeface="+mn-ea"/>
              </a:defRPr>
            </a:pPr>
            <a:fld id="{72E0C910-0166-48E0-B8EF-5071277A02A8}" type="datetime8">
              <a:rPr kumimoji="0" lang="ja-JP" altLang="en-US" sz="1200" b="0" i="0" u="none" strike="noStrike" kern="1200" cap="none" spc="0" normalizeH="0" baseline="0" noProof="0" smtClean="0">
                <a:ln>
                  <a:noFill/>
                </a:ln>
                <a:solidFill>
                  <a:prstClr val="black"/>
                </a:solidFill>
                <a:effectLst/>
                <a:uLnTx/>
                <a:uFillTx/>
                <a:latin typeface="Segoe UI" pitchFamily="34" charset="0"/>
                <a:ea typeface="Yu Gothic UI"/>
                <a:cs typeface="+mn-ea"/>
              </a:rPr>
              <a:pPr marL="0" marR="0" lvl="0" indent="0" algn="r" defTabSz="914367" rtl="0" eaLnBrk="1" fontAlgn="auto" latinLnBrk="0" hangingPunct="1">
                <a:lnSpc>
                  <a:spcPct val="100000"/>
                </a:lnSpc>
                <a:spcBef>
                  <a:spcPts val="0"/>
                </a:spcBef>
                <a:spcAft>
                  <a:spcPts val="0"/>
                </a:spcAft>
                <a:buClrTx/>
                <a:buSzTx/>
                <a:buFontTx/>
                <a:buNone/>
                <a:tabLst/>
                <a:defRPr lang="ja-JP">
                  <a:latin typeface="+mn-lt"/>
                  <a:ea typeface="Yu Gothic UI"/>
                  <a:cs typeface="+mn-ea"/>
                </a:defRPr>
              </a:pPr>
              <a:t>26/9/17 5時9分</a:t>
            </a:fld>
            <a:endParaRPr kumimoji="0" lang="ja-JP" altLang="en-US" sz="1200" b="0" i="0" u="none" strike="noStrike" kern="1200" cap="none" spc="0" normalizeH="0" baseline="0" noProof="0">
              <a:ln>
                <a:noFill/>
              </a:ln>
              <a:solidFill>
                <a:prstClr val="black"/>
              </a:solidFill>
              <a:effectLst/>
              <a:uLnTx/>
              <a:uFillTx/>
              <a:latin typeface="Segoe UI" pitchFamily="34" charset="0"/>
              <a:ea typeface="Yu Gothic UI"/>
              <a:cs typeface="+mn-ea"/>
            </a:endParaRPr>
          </a:p>
        </p:txBody>
      </p:sp>
      <p:sp>
        <p:nvSpPr>
          <p:cNvPr id="7" name="Slide Number Placeholder 6">
            <a:extLst>
              <a:ext uri="{FF2B5EF4-FFF2-40B4-BE49-F238E27FC236}">
                <a16:creationId xmlns:a16="http://schemas.microsoft.com/office/drawing/2014/main" id="{F56D4009-48FE-40CD-1430-74C13E2CA0D2}"/>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lang="ja-JP">
                <a:latin typeface="+mn-lt"/>
                <a:ea typeface="Yu Gothic UI"/>
                <a:cs typeface="+mn-ea"/>
              </a:defRPr>
            </a:pPr>
            <a:fld id="{B4008EB6-D09E-4580-8CD6-DDB14511944F}" type="slidenum">
              <a:rPr kumimoji="0" lang="en-US" altLang="ja-JP" sz="1200" b="0" i="0" u="none" strike="noStrike" kern="1200" cap="none" spc="0" normalizeH="0" baseline="0" noProof="0" smtClean="0">
                <a:ln>
                  <a:noFill/>
                </a:ln>
                <a:solidFill>
                  <a:prstClr val="black"/>
                </a:solidFill>
                <a:effectLst/>
                <a:uLnTx/>
                <a:uFillTx/>
                <a:latin typeface="Segoe UI" pitchFamily="34" charset="0"/>
                <a:ea typeface="Yu Gothic UI"/>
                <a:cs typeface="+mn-ea"/>
              </a:rPr>
              <a:pPr marL="0" marR="0" lvl="0" indent="0" algn="r" defTabSz="914367" rtl="0" eaLnBrk="1" fontAlgn="auto" latinLnBrk="0" hangingPunct="1">
                <a:lnSpc>
                  <a:spcPct val="100000"/>
                </a:lnSpc>
                <a:spcBef>
                  <a:spcPts val="0"/>
                </a:spcBef>
                <a:spcAft>
                  <a:spcPts val="0"/>
                </a:spcAft>
                <a:buClrTx/>
                <a:buSzTx/>
                <a:buFontTx/>
                <a:buNone/>
                <a:tabLst/>
                <a:defRPr lang="ja-JP">
                  <a:latin typeface="+mn-lt"/>
                  <a:ea typeface="Yu Gothic UI"/>
                  <a:cs typeface="+mn-ea"/>
                </a:defRPr>
              </a:pPr>
              <a:t>20</a:t>
            </a:fld>
            <a:endParaRPr kumimoji="0" lang="ja-JP" altLang="en-US" sz="1200" b="0" i="0" u="none" strike="noStrike" kern="1200" cap="none" spc="0" normalizeH="0" baseline="0" noProof="0">
              <a:ln>
                <a:noFill/>
              </a:ln>
              <a:solidFill>
                <a:prstClr val="black"/>
              </a:solidFill>
              <a:effectLst/>
              <a:uLnTx/>
              <a:uFillTx/>
              <a:latin typeface="Segoe UI" pitchFamily="34" charset="0"/>
              <a:ea typeface="Yu Gothic UI"/>
              <a:cs typeface="+mn-ea"/>
            </a:endParaRPr>
          </a:p>
        </p:txBody>
      </p:sp>
    </p:spTree>
    <p:extLst>
      <p:ext uri="{BB962C8B-B14F-4D97-AF65-F5344CB8AC3E}">
        <p14:creationId xmlns:p14="http://schemas.microsoft.com/office/powerpoint/2010/main" val="4026366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753A4-C893-1B45-9EE6-5E1017DD9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AF5B4-F5C2-33F0-0F13-8052F75E4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23A2C-322C-B047-746C-34EC4E7E7D72}"/>
              </a:ext>
            </a:extLst>
          </p:cNvPr>
          <p:cNvSpPr>
            <a:spLocks noGrp="1"/>
          </p:cNvSpPr>
          <p:nvPr>
            <p:ph type="body" idx="1"/>
          </p:nvPr>
        </p:nvSpPr>
        <p:spPr/>
        <p:txBody>
          <a:bodyPr/>
          <a:lstStyle/>
          <a:p>
            <a:r>
              <a:rPr lang="en-US"/>
              <a:t>Four defining characteristics. The pod is embedded, senior, production-oriented and accelerator-backed — not a staffing line item.</a:t>
            </a:r>
          </a:p>
        </p:txBody>
      </p:sp>
      <p:sp>
        <p:nvSpPr>
          <p:cNvPr id="4" name="Slide Number Placeholder 3">
            <a:extLst>
              <a:ext uri="{FF2B5EF4-FFF2-40B4-BE49-F238E27FC236}">
                <a16:creationId xmlns:a16="http://schemas.microsoft.com/office/drawing/2014/main" id="{BFAE37E1-CC3F-C3E1-32A6-8269898CF0EA}"/>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2412033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Partner logo frames: replace the Microsoft, Databricks and Cadmatic boxes with the official logo files. Frames are 1.6 x 0.62 inches, evenly spaced.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6FACC-D229-51CC-227D-1340182F6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8C914-3C1F-6EFC-EF52-BD10AA952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18EB6-FA5F-6A3A-BBA8-43FA4231E4E9}"/>
              </a:ext>
            </a:extLst>
          </p:cNvPr>
          <p:cNvSpPr>
            <a:spLocks noGrp="1"/>
          </p:cNvSpPr>
          <p:nvPr>
            <p:ph type="body" idx="1"/>
          </p:nvPr>
        </p:nvSpPr>
        <p:spPr/>
        <p:txBody>
          <a:bodyPr/>
          <a:lstStyle/>
          <a:p>
            <a:r>
              <a:rPr lang="en-US"/>
              <a:t>Frame the distinction early: an implementation consultant configures what exists; a forward deployed engineer designs, builds, and ships inside the customer environment.
The economics are role collapse. Product manager plus full stack engineer plus product owner, each roughly 160 to 180K, consolidated into one senior person. AI coding assistants are what make that possible now and did not a few years ago.
Disqualifier to name if asked: a strong engineer who will not sit with users is not a forward deployed engineer.</a:t>
            </a:r>
          </a:p>
        </p:txBody>
      </p:sp>
      <p:sp>
        <p:nvSpPr>
          <p:cNvPr id="4" name="Slide Number Placeholder 3">
            <a:extLst>
              <a:ext uri="{FF2B5EF4-FFF2-40B4-BE49-F238E27FC236}">
                <a16:creationId xmlns:a16="http://schemas.microsoft.com/office/drawing/2014/main" id="{0BE935FB-C117-401A-FE04-EF714F47CDD1}"/>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808186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0FDF0-B643-B4E5-4A0D-CD9B74DF8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656B6-B357-1F2F-A1E5-33647E04DB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C1D729-A1C0-23D3-9606-500963F663D5}"/>
              </a:ext>
            </a:extLst>
          </p:cNvPr>
          <p:cNvSpPr>
            <a:spLocks noGrp="1"/>
          </p:cNvSpPr>
          <p:nvPr>
            <p:ph type="body" idx="1"/>
          </p:nvPr>
        </p:nvSpPr>
        <p:spPr/>
        <p:txBody>
          <a:bodyPr/>
          <a:lstStyle/>
          <a:p>
            <a:r>
              <a:rPr lang="en-US"/>
              <a:t>Hanger example. Ground up rebuild replacing an antiquated architecture. One forward deployed engineer architected the whole solution, one product manager, and a small group of clinicians and admin staff reacting to prototypes.
The team is deliberately small. Every additional voice adds a translation layer, and translation layers are what the model is designed to remove.
Key person risk question will come up. Answer: the deliverable is a support and change management team plus an ongoing capability, not a codebase. Name the owners at kickoff, not at handoff.</a:t>
            </a:r>
          </a:p>
        </p:txBody>
      </p:sp>
      <p:sp>
        <p:nvSpPr>
          <p:cNvPr id="4" name="Slide Number Placeholder 3">
            <a:extLst>
              <a:ext uri="{FF2B5EF4-FFF2-40B4-BE49-F238E27FC236}">
                <a16:creationId xmlns:a16="http://schemas.microsoft.com/office/drawing/2014/main" id="{BEA108E0-416A-8B5B-CB86-5792173107B1}"/>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3453929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05083-A7AB-4205-CFF1-9C5049980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162A8-2237-3B7B-0F52-7965F7AC6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C6F5F-256F-1290-85B3-B805B595568F}"/>
              </a:ext>
            </a:extLst>
          </p:cNvPr>
          <p:cNvSpPr>
            <a:spLocks noGrp="1"/>
          </p:cNvSpPr>
          <p:nvPr>
            <p:ph type="body" idx="1"/>
          </p:nvPr>
        </p:nvSpPr>
        <p:spPr/>
        <p:txBody>
          <a:bodyPr/>
          <a:lstStyle/>
          <a:p>
            <a:r>
              <a:rPr lang="en-US"/>
              <a:t>Thesis: the complexity of the healthcare environment is the reason the last mile exists. Regulatory constraints, episodic care, role based workflow, and an EHR you do not control.
Regulatory speed does not come from moving faster around governance. It comes from an operating model with governance built in so review is continuous rather than terminal.
On clinician time: the forward deployed difference is bringing an imperfect prototype for users to react to rather than spending their scarce time on requirements from scratch. Reaction is cheaper than specification.</a:t>
            </a:r>
          </a:p>
        </p:txBody>
      </p:sp>
      <p:sp>
        <p:nvSpPr>
          <p:cNvPr id="4" name="Slide Number Placeholder 3">
            <a:extLst>
              <a:ext uri="{FF2B5EF4-FFF2-40B4-BE49-F238E27FC236}">
                <a16:creationId xmlns:a16="http://schemas.microsoft.com/office/drawing/2014/main" id="{058E1DBD-C6BF-B588-89B1-37EA30E6A9A7}"/>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637307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1555F-CE77-B772-C5FF-594360BD3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5484B-F2C5-871D-76BC-6E6C56239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BB357-C608-A730-33DE-75267770E587}"/>
              </a:ext>
            </a:extLst>
          </p:cNvPr>
          <p:cNvSpPr>
            <a:spLocks noGrp="1"/>
          </p:cNvSpPr>
          <p:nvPr>
            <p:ph type="body" idx="1"/>
          </p:nvPr>
        </p:nvSpPr>
        <p:spPr/>
        <p:txBody>
          <a:bodyPr/>
          <a:lstStyle/>
          <a:p>
            <a:r>
              <a:rPr lang="en-US"/>
              <a:t>This is the point most likely to be underweighted on the panel. Organizations recruit for the engineer and neglect the conditions that let the engineer work.
If you go outside, define the exit at the start and upskill internal staff to support the solution after the engineer leaves. An engagement with no defined exit becomes a dependency.
Closing line if needed: the forward deployed model is not a staffing change, it is an operating model change.</a:t>
            </a:r>
          </a:p>
        </p:txBody>
      </p:sp>
      <p:sp>
        <p:nvSpPr>
          <p:cNvPr id="4" name="Slide Number Placeholder 3">
            <a:extLst>
              <a:ext uri="{FF2B5EF4-FFF2-40B4-BE49-F238E27FC236}">
                <a16:creationId xmlns:a16="http://schemas.microsoft.com/office/drawing/2014/main" id="{A236ED0D-F6F3-98FF-6CB2-C3463EA54418}"/>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910473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Six asset families the pod draws on from day one. This is the difference between a blank-page build and an accelerated one.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IN"/>
          </a:p>
        </p:txBody>
      </p:sp>
    </p:spTree>
    <p:extLst>
      <p:ext uri="{BB962C8B-B14F-4D97-AF65-F5344CB8AC3E}">
        <p14:creationId xmlns:p14="http://schemas.microsoft.com/office/powerpoint/2010/main" val="4267080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 with the Value Sprint. The other three are expansion paths, not alternatives to open with.</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 with the business wedge for the client's industry, then bring in the matching accelerator set.</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Single ask. Do not leave the room without a named workflow and a named sponsor.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Four defining characteristics. The pod is embedded, senior, production-oriented and accelerator-backed — not a staffing line item.</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Three-layer picture. Emphasise the single point of accountability in the middle column.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this to pre-empt the lock-in objection. Accelerators shorten the path; the delivered capability is the client's, on the client's stack.</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691456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0DC2-B2CC-6509-74A7-E1275DE2E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1193DA-A7D9-B77D-63E8-E35307092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CE13A8-0364-887F-1622-78790F484773}"/>
              </a:ext>
            </a:extLst>
          </p:cNvPr>
          <p:cNvSpPr>
            <a:spLocks noGrp="1"/>
          </p:cNvSpPr>
          <p:nvPr>
            <p:ph type="dt" sz="half" idx="10"/>
          </p:nvPr>
        </p:nvSpPr>
        <p:spPr/>
        <p:txBody>
          <a:bodyPr/>
          <a:lstStyle/>
          <a:p>
            <a:fld id="{516FDEEA-5950-4C4B-9438-38035448EA2B}" type="datetimeFigureOut">
              <a:rPr lang="en-IN" smtClean="0"/>
              <a:t>17-09-2026</a:t>
            </a:fld>
            <a:endParaRPr lang="en-IN"/>
          </a:p>
        </p:txBody>
      </p:sp>
      <p:sp>
        <p:nvSpPr>
          <p:cNvPr id="5" name="Footer Placeholder 4">
            <a:extLst>
              <a:ext uri="{FF2B5EF4-FFF2-40B4-BE49-F238E27FC236}">
                <a16:creationId xmlns:a16="http://schemas.microsoft.com/office/drawing/2014/main" id="{76C3C0B4-A7FB-00D4-F554-4480114E12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FC5433-073D-88BD-290D-BB17BB2BA7CD}"/>
              </a:ext>
            </a:extLst>
          </p:cNvPr>
          <p:cNvSpPr>
            <a:spLocks noGrp="1"/>
          </p:cNvSpPr>
          <p:nvPr>
            <p:ph type="sldNum" sz="quarter" idx="12"/>
          </p:nvPr>
        </p:nvSpPr>
        <p:spPr/>
        <p:txBody>
          <a:bodyPr/>
          <a:lstStyle/>
          <a:p>
            <a:fld id="{DF793FF0-A6C9-4C1D-9F29-469222E2DC6B}" type="slidenum">
              <a:rPr lang="en-IN" smtClean="0"/>
              <a:t>‹#›</a:t>
            </a:fld>
            <a:endParaRPr lang="en-IN"/>
          </a:p>
        </p:txBody>
      </p:sp>
    </p:spTree>
    <p:extLst>
      <p:ext uri="{BB962C8B-B14F-4D97-AF65-F5344CB8AC3E}">
        <p14:creationId xmlns:p14="http://schemas.microsoft.com/office/powerpoint/2010/main" val="2085674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5671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119B81-ACC8-5E28-EA30-3BDC253BD31E}"/>
              </a:ext>
            </a:extLst>
          </p:cNvPr>
          <p:cNvPicPr>
            <a:picLocks noChangeAspect="1"/>
          </p:cNvPicPr>
          <p:nvPr userDrawn="1"/>
        </p:nvPicPr>
        <p:blipFill>
          <a:blip r:embed="rId2"/>
          <a:srcRect/>
          <a:stretch/>
        </p:blipFill>
        <p:spPr>
          <a:xfrm>
            <a:off x="0" y="0"/>
            <a:ext cx="12192000" cy="6858000"/>
          </a:xfrm>
          <a:prstGeom prst="rect">
            <a:avLst/>
          </a:prstGeom>
        </p:spPr>
      </p:pic>
      <p:sp>
        <p:nvSpPr>
          <p:cNvPr id="8" name="Footer Placeholder 1">
            <a:extLst>
              <a:ext uri="{FF2B5EF4-FFF2-40B4-BE49-F238E27FC236}">
                <a16:creationId xmlns:a16="http://schemas.microsoft.com/office/drawing/2014/main" id="{98908DD4-AB9E-6A33-D9CC-61724CCE49D0}"/>
              </a:ext>
            </a:extLst>
          </p:cNvPr>
          <p:cNvSpPr txBox="1">
            <a:spLocks/>
          </p:cNvSpPr>
          <p:nvPr userDrawn="1"/>
        </p:nvSpPr>
        <p:spPr>
          <a:xfrm>
            <a:off x="584200" y="6477356"/>
            <a:ext cx="4114800" cy="123111"/>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Segoe UI Variable Small Light"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Microsoft Confidential</a:t>
            </a:r>
          </a:p>
        </p:txBody>
      </p:sp>
      <p:pic>
        <p:nvPicPr>
          <p:cNvPr id="9" name="Picture 8" descr="A logo on a black background&#10;&#10;AI-generated content may be incorrect.">
            <a:extLst>
              <a:ext uri="{FF2B5EF4-FFF2-40B4-BE49-F238E27FC236}">
                <a16:creationId xmlns:a16="http://schemas.microsoft.com/office/drawing/2014/main" id="{4702DF0E-4375-115E-B1F4-34A7AB024D7C}"/>
              </a:ext>
            </a:extLst>
          </p:cNvPr>
          <p:cNvPicPr>
            <a:picLocks noChangeAspect="1"/>
          </p:cNvPicPr>
          <p:nvPr userDrawn="1"/>
        </p:nvPicPr>
        <p:blipFill>
          <a:blip r:embed="rId3"/>
          <a:stretch>
            <a:fillRect/>
          </a:stretch>
        </p:blipFill>
        <p:spPr>
          <a:xfrm>
            <a:off x="288445" y="257533"/>
            <a:ext cx="1627639" cy="729520"/>
          </a:xfrm>
          <a:prstGeom prst="rect">
            <a:avLst/>
          </a:prstGeom>
        </p:spPr>
      </p:pic>
      <p:sp>
        <p:nvSpPr>
          <p:cNvPr id="2" name="Title 1">
            <a:extLst>
              <a:ext uri="{FF2B5EF4-FFF2-40B4-BE49-F238E27FC236}">
                <a16:creationId xmlns:a16="http://schemas.microsoft.com/office/drawing/2014/main" id="{A257EA98-DFB4-2A16-085A-4354951CFE8C}"/>
              </a:ext>
            </a:extLst>
          </p:cNvPr>
          <p:cNvSpPr>
            <a:spLocks noGrp="1"/>
          </p:cNvSpPr>
          <p:nvPr>
            <p:ph type="ctrTitle" hasCustomPrompt="1"/>
          </p:nvPr>
        </p:nvSpPr>
        <p:spPr>
          <a:xfrm>
            <a:off x="563499" y="2118049"/>
            <a:ext cx="7016620" cy="1391914"/>
          </a:xfrm>
        </p:spPr>
        <p:txBody>
          <a:bodyPr anchor="b">
            <a:noAutofit/>
          </a:bodyPr>
          <a:lstStyle>
            <a:lvl1pPr algn="l">
              <a:defRPr sz="4400">
                <a:solidFill>
                  <a:schemeClr val="bg1"/>
                </a:solidFill>
                <a:latin typeface="Segoe UI Semibold" panose="020B0702040204020203" pitchFamily="34" charset="0"/>
                <a:cs typeface="Segoe UI Semibold" panose="020B0702040204020203" pitchFamily="34" charset="0"/>
              </a:defRPr>
            </a:lvl1pPr>
          </a:lstStyle>
          <a:p>
            <a:r>
              <a:rPr lang="en-US"/>
              <a:t>Event name or</a:t>
            </a:r>
            <a:br>
              <a:rPr lang="en-US"/>
            </a:br>
            <a:r>
              <a:rPr lang="en-US"/>
              <a:t>presentation title</a:t>
            </a:r>
          </a:p>
        </p:txBody>
      </p:sp>
      <p:sp>
        <p:nvSpPr>
          <p:cNvPr id="10" name="Text Placeholder 6">
            <a:extLst>
              <a:ext uri="{FF2B5EF4-FFF2-40B4-BE49-F238E27FC236}">
                <a16:creationId xmlns:a16="http://schemas.microsoft.com/office/drawing/2014/main" id="{C5BC2C47-D147-610A-1621-64C0592868B4}"/>
              </a:ext>
            </a:extLst>
          </p:cNvPr>
          <p:cNvSpPr>
            <a:spLocks noGrp="1"/>
          </p:cNvSpPr>
          <p:nvPr>
            <p:ph type="body" sz="quarter" idx="15" hasCustomPrompt="1"/>
          </p:nvPr>
        </p:nvSpPr>
        <p:spPr>
          <a:xfrm>
            <a:off x="563499" y="4963630"/>
            <a:ext cx="6960422" cy="276999"/>
          </a:xfrm>
          <a:prstGeom prst="rect">
            <a:avLst/>
          </a:prstGeom>
        </p:spPr>
        <p:txBody>
          <a:bodyPr/>
          <a:lstStyle>
            <a:lvl1pPr marL="0" indent="0">
              <a:buNone/>
              <a:defRPr sz="1800" b="0" i="0">
                <a:solidFill>
                  <a:schemeClr val="bg1"/>
                </a:solidFill>
                <a:latin typeface="Segoe UI" panose="020B0502040204020203" pitchFamily="34" charset="0"/>
                <a:cs typeface="Segoe UI" panose="020B0502040204020203" pitchFamily="34" charset="0"/>
              </a:defRPr>
            </a:lvl1pPr>
          </a:lstStyle>
          <a:p>
            <a:pPr lvl="0"/>
            <a:r>
              <a:rPr lang="en-US"/>
              <a:t>Title / Position</a:t>
            </a:r>
          </a:p>
        </p:txBody>
      </p:sp>
      <p:sp>
        <p:nvSpPr>
          <p:cNvPr id="11" name="Text Placeholder 12">
            <a:extLst>
              <a:ext uri="{FF2B5EF4-FFF2-40B4-BE49-F238E27FC236}">
                <a16:creationId xmlns:a16="http://schemas.microsoft.com/office/drawing/2014/main" id="{97BB3908-5726-0BDF-3AF6-1A9704CED03E}"/>
              </a:ext>
            </a:extLst>
          </p:cNvPr>
          <p:cNvSpPr>
            <a:spLocks noGrp="1"/>
          </p:cNvSpPr>
          <p:nvPr>
            <p:ph type="body" sz="quarter" idx="16" hasCustomPrompt="1"/>
          </p:nvPr>
        </p:nvSpPr>
        <p:spPr>
          <a:xfrm>
            <a:off x="563499" y="4383339"/>
            <a:ext cx="6960422" cy="492443"/>
          </a:xfrm>
          <a:prstGeom prst="rect">
            <a:avLst/>
          </a:prstGeom>
        </p:spPr>
        <p:txBody>
          <a:bodyPr/>
          <a:lstStyle>
            <a:lvl1pPr marL="0" indent="0">
              <a:buNone/>
              <a:defRPr sz="3200" b="0" i="0">
                <a:solidFill>
                  <a:schemeClr val="bg1"/>
                </a:solidFill>
                <a:latin typeface="Segoe UI" panose="020B0502040204020203" pitchFamily="34" charset="0"/>
                <a:cs typeface="Segoe UI" panose="020B0502040204020203" pitchFamily="34" charset="0"/>
              </a:defRPr>
            </a:lvl1pPr>
          </a:lstStyle>
          <a:p>
            <a:pPr lvl="0"/>
            <a:r>
              <a:rPr lang="en-US"/>
              <a:t>Speaker name or subtitle</a:t>
            </a:r>
          </a:p>
        </p:txBody>
      </p:sp>
      <p:sp>
        <p:nvSpPr>
          <p:cNvPr id="12" name="Text Placeholder 6">
            <a:extLst>
              <a:ext uri="{FF2B5EF4-FFF2-40B4-BE49-F238E27FC236}">
                <a16:creationId xmlns:a16="http://schemas.microsoft.com/office/drawing/2014/main" id="{B4F53E47-04CB-E766-2272-472C0E304816}"/>
              </a:ext>
            </a:extLst>
          </p:cNvPr>
          <p:cNvSpPr>
            <a:spLocks noGrp="1"/>
          </p:cNvSpPr>
          <p:nvPr>
            <p:ph type="body" sz="quarter" idx="20" hasCustomPrompt="1"/>
          </p:nvPr>
        </p:nvSpPr>
        <p:spPr>
          <a:xfrm>
            <a:off x="563499" y="5334333"/>
            <a:ext cx="6960422" cy="215444"/>
          </a:xfrm>
          <a:prstGeom prst="rect">
            <a:avLst/>
          </a:prstGeom>
        </p:spPr>
        <p:txBody>
          <a:bodyPr/>
          <a:lstStyle>
            <a:lvl1pPr marL="0" indent="0">
              <a:buNone/>
              <a:defRPr sz="1400" b="0" i="0">
                <a:solidFill>
                  <a:schemeClr val="bg1"/>
                </a:solidFill>
                <a:latin typeface="Segoe UI" panose="020B0502040204020203" pitchFamily="34" charset="0"/>
                <a:cs typeface="Segoe UI" panose="020B0502040204020203" pitchFamily="34" charset="0"/>
              </a:defRPr>
            </a:lvl1pPr>
          </a:lstStyle>
          <a:p>
            <a:pPr lvl="0"/>
            <a:r>
              <a:rPr lang="en-US"/>
              <a:t>Department title / position held</a:t>
            </a:r>
          </a:p>
        </p:txBody>
      </p:sp>
      <p:sp>
        <p:nvSpPr>
          <p:cNvPr id="13" name="Picture Placeholder 3">
            <a:extLst>
              <a:ext uri="{FF2B5EF4-FFF2-40B4-BE49-F238E27FC236}">
                <a16:creationId xmlns:a16="http://schemas.microsoft.com/office/drawing/2014/main" id="{220AD9D9-6552-3596-1B29-AF9D6099AA52}"/>
              </a:ext>
            </a:extLst>
          </p:cNvPr>
          <p:cNvSpPr>
            <a:spLocks noGrp="1"/>
          </p:cNvSpPr>
          <p:nvPr>
            <p:ph type="pic" sz="quarter" idx="18" hasCustomPrompt="1"/>
          </p:nvPr>
        </p:nvSpPr>
        <p:spPr>
          <a:xfrm>
            <a:off x="8847439" y="3560164"/>
            <a:ext cx="2520778" cy="2553765"/>
          </a:xfrm>
          <a:prstGeom prst="ellipse">
            <a:avLst/>
          </a:prstGeom>
          <a:solidFill>
            <a:srgbClr val="FEF000"/>
          </a:solidFill>
        </p:spPr>
        <p:txBody>
          <a:bodyPr/>
          <a:lstStyle>
            <a:lvl1pPr marL="0" indent="0" algn="ctr">
              <a:lnSpc>
                <a:spcPct val="150000"/>
              </a:lnSpc>
              <a:buNone/>
              <a:defRPr sz="1400" b="0" i="0">
                <a:latin typeface="Segoe Sans Text" pitchFamily="2" charset="0"/>
                <a:cs typeface="Segoe Sans Text" pitchFamily="2" charset="0"/>
              </a:defRPr>
            </a:lvl1pPr>
          </a:lstStyle>
          <a:p>
            <a:r>
              <a:rPr lang="en-US"/>
              <a:t>Place speaker profile picture here</a:t>
            </a:r>
          </a:p>
        </p:txBody>
      </p:sp>
    </p:spTree>
    <p:extLst>
      <p:ext uri="{BB962C8B-B14F-4D97-AF65-F5344CB8AC3E}">
        <p14:creationId xmlns:p14="http://schemas.microsoft.com/office/powerpoint/2010/main" val="331105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61ABE9-3221-C783-B65F-F7FEA59E0717}"/>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257EA98-DFB4-2A16-085A-4354951CFE8C}"/>
              </a:ext>
            </a:extLst>
          </p:cNvPr>
          <p:cNvSpPr>
            <a:spLocks noGrp="1"/>
          </p:cNvSpPr>
          <p:nvPr>
            <p:ph type="ctrTitle" hasCustomPrompt="1"/>
          </p:nvPr>
        </p:nvSpPr>
        <p:spPr>
          <a:xfrm>
            <a:off x="584200" y="3125755"/>
            <a:ext cx="10547220" cy="649044"/>
          </a:xfrm>
        </p:spPr>
        <p:txBody>
          <a:bodyPr anchor="b"/>
          <a:lstStyle>
            <a:lvl1pPr algn="l">
              <a:defRPr sz="3600">
                <a:solidFill>
                  <a:schemeClr val="bg1"/>
                </a:solidFill>
                <a:latin typeface="Segoe UI Semibold" panose="020B0702040204020203" pitchFamily="34" charset="0"/>
                <a:cs typeface="Segoe UI Semibold" panose="020B0702040204020203" pitchFamily="34" charset="0"/>
              </a:defRPr>
            </a:lvl1pPr>
          </a:lstStyle>
          <a:p>
            <a:r>
              <a:rPr lang="en-US"/>
              <a:t>Section divider title</a:t>
            </a:r>
          </a:p>
        </p:txBody>
      </p:sp>
      <p:sp>
        <p:nvSpPr>
          <p:cNvPr id="3" name="Subtitle 2">
            <a:extLst>
              <a:ext uri="{FF2B5EF4-FFF2-40B4-BE49-F238E27FC236}">
                <a16:creationId xmlns:a16="http://schemas.microsoft.com/office/drawing/2014/main" id="{0F42239B-00AC-D60F-0302-F2B486EF86FA}"/>
              </a:ext>
            </a:extLst>
          </p:cNvPr>
          <p:cNvSpPr>
            <a:spLocks noGrp="1"/>
          </p:cNvSpPr>
          <p:nvPr>
            <p:ph type="subTitle" idx="1" hasCustomPrompt="1"/>
          </p:nvPr>
        </p:nvSpPr>
        <p:spPr>
          <a:xfrm>
            <a:off x="584200" y="5162000"/>
            <a:ext cx="10547220" cy="406268"/>
          </a:xfrm>
        </p:spPr>
        <p:txBody>
          <a:bodyPr/>
          <a:lstStyle>
            <a:lvl1pPr marL="0" indent="0" algn="l">
              <a:buNone/>
              <a:defRPr sz="2400">
                <a:solidFill>
                  <a:schemeClr val="bg1"/>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8" name="Footer Placeholder 1">
            <a:extLst>
              <a:ext uri="{FF2B5EF4-FFF2-40B4-BE49-F238E27FC236}">
                <a16:creationId xmlns:a16="http://schemas.microsoft.com/office/drawing/2014/main" id="{5EDEBF38-9889-9B2C-F118-B2769BEC1BF2}"/>
              </a:ext>
            </a:extLst>
          </p:cNvPr>
          <p:cNvSpPr>
            <a:spLocks noGrp="1"/>
          </p:cNvSpPr>
          <p:nvPr>
            <p:ph type="ftr" sz="quarter" idx="13"/>
          </p:nvPr>
        </p:nvSpPr>
        <p:spPr>
          <a:xfrm>
            <a:off x="584200" y="6477356"/>
            <a:ext cx="4114800" cy="123111"/>
          </a:xfrm>
        </p:spPr>
        <p:txBody>
          <a:bodyPr/>
          <a:lstStyle>
            <a:lvl1pPr algn="l">
              <a:defRPr b="0" i="0">
                <a:solidFill>
                  <a:schemeClr val="bg1"/>
                </a:solidFill>
                <a:latin typeface="Segoe UI Variable Small Light" pitchFamily="2" charset="0"/>
              </a:defRPr>
            </a:lvl1pPr>
          </a:lstStyle>
          <a:p>
            <a:pPr algn="l"/>
            <a:r>
              <a:rPr lang="en-US"/>
              <a:t>Microsoft Confidential</a:t>
            </a:r>
          </a:p>
        </p:txBody>
      </p:sp>
    </p:spTree>
    <p:extLst>
      <p:ext uri="{BB962C8B-B14F-4D97-AF65-F5344CB8AC3E}">
        <p14:creationId xmlns:p14="http://schemas.microsoft.com/office/powerpoint/2010/main" val="2628100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C4E356-3062-2457-2033-4F9E82F732E7}"/>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3EFE75C-885F-AD81-5607-9AC5F2279673}"/>
              </a:ext>
            </a:extLst>
          </p:cNvPr>
          <p:cNvSpPr>
            <a:spLocks noGrp="1"/>
          </p:cNvSpPr>
          <p:nvPr>
            <p:ph type="title"/>
          </p:nvPr>
        </p:nvSpPr>
        <p:spPr>
          <a:xfrm>
            <a:off x="584200" y="365126"/>
            <a:ext cx="10769600" cy="689234"/>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8" name="Footer Placeholder 1">
            <a:extLst>
              <a:ext uri="{FF2B5EF4-FFF2-40B4-BE49-F238E27FC236}">
                <a16:creationId xmlns:a16="http://schemas.microsoft.com/office/drawing/2014/main" id="{D26F04C6-FD43-3221-2DB7-EBBD8983D358}"/>
              </a:ext>
            </a:extLst>
          </p:cNvPr>
          <p:cNvSpPr>
            <a:spLocks noGrp="1"/>
          </p:cNvSpPr>
          <p:nvPr>
            <p:ph type="ftr" sz="quarter" idx="13"/>
          </p:nvPr>
        </p:nvSpPr>
        <p:spPr>
          <a:xfrm>
            <a:off x="584200" y="6477356"/>
            <a:ext cx="4114800" cy="123111"/>
          </a:xfrm>
        </p:spPr>
        <p:txBody>
          <a:bodyPr/>
          <a:lstStyle>
            <a:lvl1pPr algn="l">
              <a:defRPr b="0" i="0">
                <a:solidFill>
                  <a:schemeClr val="bg1"/>
                </a:solidFill>
                <a:latin typeface="Segoe UI Variable Small Light" pitchFamily="2" charset="0"/>
              </a:defRPr>
            </a:lvl1pPr>
          </a:lstStyle>
          <a:p>
            <a:pPr algn="l"/>
            <a:r>
              <a:rPr lang="en-US"/>
              <a:t>Microsoft Confidential</a:t>
            </a:r>
          </a:p>
        </p:txBody>
      </p:sp>
    </p:spTree>
    <p:extLst>
      <p:ext uri="{BB962C8B-B14F-4D97-AF65-F5344CB8AC3E}">
        <p14:creationId xmlns:p14="http://schemas.microsoft.com/office/powerpoint/2010/main" val="1569341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heme 1 - Light with title">
    <p:bg>
      <p:bgPr>
        <a:solidFill>
          <a:srgbClr val="F5F5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DD82-FC40-C843-193F-F757422AB00D}"/>
              </a:ext>
            </a:extLst>
          </p:cNvPr>
          <p:cNvSpPr>
            <a:spLocks noGrp="1"/>
          </p:cNvSpPr>
          <p:nvPr>
            <p:ph type="title"/>
          </p:nvPr>
        </p:nvSpPr>
        <p:spPr/>
        <p:txBody>
          <a:bodyPr/>
          <a:lstStyle/>
          <a:p>
            <a:r>
              <a:rPr lang="ja-JP"/>
              <a:t>Click to edit Master title style</a:t>
            </a:r>
          </a:p>
        </p:txBody>
      </p:sp>
    </p:spTree>
    <p:extLst>
      <p:ext uri="{BB962C8B-B14F-4D97-AF65-F5344CB8AC3E}">
        <p14:creationId xmlns:p14="http://schemas.microsoft.com/office/powerpoint/2010/main" val="15440635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7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5EEB09-366A-5F94-380B-B1004FBC6C64}"/>
              </a:ext>
            </a:extLst>
          </p:cNvPr>
          <p:cNvSpPr>
            <a:spLocks noGrp="1"/>
          </p:cNvSpPr>
          <p:nvPr>
            <p:ph type="pic" sz="quarter" idx="28" hasCustomPrompt="1"/>
          </p:nvPr>
        </p:nvSpPr>
        <p:spPr>
          <a:xfrm>
            <a:off x="5466681" y="5073957"/>
            <a:ext cx="1205316" cy="1205316"/>
          </a:xfrm>
          <a:custGeom>
            <a:avLst/>
            <a:gdLst>
              <a:gd name="connsiteX0" fmla="*/ 602658 w 1205316"/>
              <a:gd name="connsiteY0" fmla="*/ 0 h 1205316"/>
              <a:gd name="connsiteX1" fmla="*/ 1205316 w 1205316"/>
              <a:gd name="connsiteY1" fmla="*/ 602658 h 1205316"/>
              <a:gd name="connsiteX2" fmla="*/ 602658 w 1205316"/>
              <a:gd name="connsiteY2" fmla="*/ 1205316 h 1205316"/>
              <a:gd name="connsiteX3" fmla="*/ 0 w 1205316"/>
              <a:gd name="connsiteY3" fmla="*/ 602658 h 1205316"/>
              <a:gd name="connsiteX4" fmla="*/ 602658 w 1205316"/>
              <a:gd name="connsiteY4" fmla="*/ 0 h 1205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316" h="1205316">
                <a:moveTo>
                  <a:pt x="602658" y="0"/>
                </a:moveTo>
                <a:cubicBezTo>
                  <a:pt x="935497" y="0"/>
                  <a:pt x="1205316" y="269819"/>
                  <a:pt x="1205316" y="602658"/>
                </a:cubicBezTo>
                <a:cubicBezTo>
                  <a:pt x="1205316" y="935497"/>
                  <a:pt x="935497" y="1205316"/>
                  <a:pt x="602658" y="1205316"/>
                </a:cubicBezTo>
                <a:cubicBezTo>
                  <a:pt x="269819" y="1205316"/>
                  <a:pt x="0" y="935497"/>
                  <a:pt x="0" y="602658"/>
                </a:cubicBezTo>
                <a:cubicBezTo>
                  <a:pt x="0" y="269819"/>
                  <a:pt x="269819" y="0"/>
                  <a:pt x="602658" y="0"/>
                </a:cubicBezTo>
                <a:close/>
              </a:path>
            </a:pathLst>
          </a:custGeom>
        </p:spPr>
        <p:txBody>
          <a:bodyPr wrap="square">
            <a:noAutofit/>
          </a:bodyPr>
          <a:lstStyle>
            <a:lvl1pPr marL="0" indent="0" algn="ctr">
              <a:buFontTx/>
              <a:buNone/>
              <a:defRPr sz="1200">
                <a:latin typeface="Muli" panose="02000503000000000000" pitchFamily="2" charset="77"/>
              </a:defRPr>
            </a:lvl1pPr>
          </a:lstStyle>
          <a:p>
            <a:r>
              <a:rPr lang="en-US"/>
              <a:t>Picture</a:t>
            </a:r>
          </a:p>
        </p:txBody>
      </p:sp>
      <p:sp>
        <p:nvSpPr>
          <p:cNvPr id="9" name="Picture Placeholder 8">
            <a:extLst>
              <a:ext uri="{FF2B5EF4-FFF2-40B4-BE49-F238E27FC236}">
                <a16:creationId xmlns:a16="http://schemas.microsoft.com/office/drawing/2014/main" id="{8D75985A-9209-F3B4-DB63-933220043C80}"/>
              </a:ext>
            </a:extLst>
          </p:cNvPr>
          <p:cNvSpPr>
            <a:spLocks noGrp="1"/>
          </p:cNvSpPr>
          <p:nvPr>
            <p:ph type="pic" sz="quarter" idx="29" hasCustomPrompt="1"/>
          </p:nvPr>
        </p:nvSpPr>
        <p:spPr>
          <a:xfrm>
            <a:off x="7611353" y="5073957"/>
            <a:ext cx="1205316" cy="1205316"/>
          </a:xfrm>
          <a:custGeom>
            <a:avLst/>
            <a:gdLst>
              <a:gd name="connsiteX0" fmla="*/ 602658 w 1205316"/>
              <a:gd name="connsiteY0" fmla="*/ 0 h 1205316"/>
              <a:gd name="connsiteX1" fmla="*/ 1205316 w 1205316"/>
              <a:gd name="connsiteY1" fmla="*/ 602658 h 1205316"/>
              <a:gd name="connsiteX2" fmla="*/ 602658 w 1205316"/>
              <a:gd name="connsiteY2" fmla="*/ 1205316 h 1205316"/>
              <a:gd name="connsiteX3" fmla="*/ 0 w 1205316"/>
              <a:gd name="connsiteY3" fmla="*/ 602658 h 1205316"/>
              <a:gd name="connsiteX4" fmla="*/ 602658 w 1205316"/>
              <a:gd name="connsiteY4" fmla="*/ 0 h 1205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316" h="1205316">
                <a:moveTo>
                  <a:pt x="602658" y="0"/>
                </a:moveTo>
                <a:cubicBezTo>
                  <a:pt x="935497" y="0"/>
                  <a:pt x="1205316" y="269819"/>
                  <a:pt x="1205316" y="602658"/>
                </a:cubicBezTo>
                <a:cubicBezTo>
                  <a:pt x="1205316" y="935497"/>
                  <a:pt x="935497" y="1205316"/>
                  <a:pt x="602658" y="1205316"/>
                </a:cubicBezTo>
                <a:cubicBezTo>
                  <a:pt x="269819" y="1205316"/>
                  <a:pt x="0" y="935497"/>
                  <a:pt x="0" y="602658"/>
                </a:cubicBezTo>
                <a:cubicBezTo>
                  <a:pt x="0" y="269819"/>
                  <a:pt x="269819" y="0"/>
                  <a:pt x="602658" y="0"/>
                </a:cubicBezTo>
                <a:close/>
              </a:path>
            </a:pathLst>
          </a:custGeom>
        </p:spPr>
        <p:txBody>
          <a:bodyPr wrap="square">
            <a:noAutofit/>
          </a:bodyPr>
          <a:lstStyle>
            <a:lvl1pPr marL="0" indent="0" algn="ctr">
              <a:buFontTx/>
              <a:buNone/>
              <a:defRPr sz="1200">
                <a:latin typeface="Muli" panose="02000503000000000000" pitchFamily="2" charset="77"/>
              </a:defRPr>
            </a:lvl1pPr>
          </a:lstStyle>
          <a:p>
            <a:r>
              <a:rPr lang="en-US"/>
              <a:t>Picture</a:t>
            </a:r>
          </a:p>
        </p:txBody>
      </p:sp>
      <p:sp>
        <p:nvSpPr>
          <p:cNvPr id="10" name="Picture Placeholder 9">
            <a:extLst>
              <a:ext uri="{FF2B5EF4-FFF2-40B4-BE49-F238E27FC236}">
                <a16:creationId xmlns:a16="http://schemas.microsoft.com/office/drawing/2014/main" id="{92D28271-3A9D-023E-7513-3C220C5A7F76}"/>
              </a:ext>
            </a:extLst>
          </p:cNvPr>
          <p:cNvSpPr>
            <a:spLocks noGrp="1"/>
          </p:cNvSpPr>
          <p:nvPr>
            <p:ph type="pic" sz="quarter" idx="30" hasCustomPrompt="1"/>
          </p:nvPr>
        </p:nvSpPr>
        <p:spPr>
          <a:xfrm>
            <a:off x="9756024" y="5073957"/>
            <a:ext cx="1205316" cy="1205316"/>
          </a:xfrm>
          <a:custGeom>
            <a:avLst/>
            <a:gdLst>
              <a:gd name="connsiteX0" fmla="*/ 602658 w 1205316"/>
              <a:gd name="connsiteY0" fmla="*/ 0 h 1205316"/>
              <a:gd name="connsiteX1" fmla="*/ 1205316 w 1205316"/>
              <a:gd name="connsiteY1" fmla="*/ 602658 h 1205316"/>
              <a:gd name="connsiteX2" fmla="*/ 602658 w 1205316"/>
              <a:gd name="connsiteY2" fmla="*/ 1205316 h 1205316"/>
              <a:gd name="connsiteX3" fmla="*/ 0 w 1205316"/>
              <a:gd name="connsiteY3" fmla="*/ 602658 h 1205316"/>
              <a:gd name="connsiteX4" fmla="*/ 602658 w 1205316"/>
              <a:gd name="connsiteY4" fmla="*/ 0 h 1205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316" h="1205316">
                <a:moveTo>
                  <a:pt x="602658" y="0"/>
                </a:moveTo>
                <a:cubicBezTo>
                  <a:pt x="935497" y="0"/>
                  <a:pt x="1205316" y="269819"/>
                  <a:pt x="1205316" y="602658"/>
                </a:cubicBezTo>
                <a:cubicBezTo>
                  <a:pt x="1205316" y="935497"/>
                  <a:pt x="935497" y="1205316"/>
                  <a:pt x="602658" y="1205316"/>
                </a:cubicBezTo>
                <a:cubicBezTo>
                  <a:pt x="269819" y="1205316"/>
                  <a:pt x="0" y="935497"/>
                  <a:pt x="0" y="602658"/>
                </a:cubicBezTo>
                <a:cubicBezTo>
                  <a:pt x="0" y="269819"/>
                  <a:pt x="269819" y="0"/>
                  <a:pt x="602658" y="0"/>
                </a:cubicBezTo>
                <a:close/>
              </a:path>
            </a:pathLst>
          </a:custGeom>
        </p:spPr>
        <p:txBody>
          <a:bodyPr wrap="square">
            <a:noAutofit/>
          </a:bodyPr>
          <a:lstStyle>
            <a:lvl1pPr marL="0" indent="0" algn="ctr">
              <a:buFontTx/>
              <a:buNone/>
              <a:defRPr sz="1200">
                <a:latin typeface="Muli" panose="02000503000000000000" pitchFamily="2" charset="77"/>
              </a:defRPr>
            </a:lvl1pPr>
          </a:lstStyle>
          <a:p>
            <a:r>
              <a:rPr lang="en-US"/>
              <a:t>Picture</a:t>
            </a:r>
          </a:p>
        </p:txBody>
      </p:sp>
    </p:spTree>
    <p:extLst>
      <p:ext uri="{BB962C8B-B14F-4D97-AF65-F5344CB8AC3E}">
        <p14:creationId xmlns:p14="http://schemas.microsoft.com/office/powerpoint/2010/main" val="3945056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939500-2CB8-AFD0-4307-07E470135E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363A88-3D0F-8F43-F8CA-BE0B2EF88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4FAA75-6C46-F475-A104-30498A506B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A0C1A3-32C1-4564-BE94-C994F7EA77E0}" type="datetimeFigureOut">
              <a:rPr lang="en-US" smtClean="0"/>
              <a:t>9/17/2026</a:t>
            </a:fld>
            <a:endParaRPr lang="en-US"/>
          </a:p>
        </p:txBody>
      </p:sp>
      <p:sp>
        <p:nvSpPr>
          <p:cNvPr id="5" name="Footer Placeholder 4">
            <a:extLst>
              <a:ext uri="{FF2B5EF4-FFF2-40B4-BE49-F238E27FC236}">
                <a16:creationId xmlns:a16="http://schemas.microsoft.com/office/drawing/2014/main" id="{C1CEEE69-2340-DE66-48C9-AC08282299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65864E4-C3AE-60CE-379E-6C531A6A0C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18936B-C7C0-437E-8628-C004FAFD4CA2}" type="slidenum">
              <a:rPr lang="en-US" smtClean="0"/>
              <a:t>‹#›</a:t>
            </a:fld>
            <a:endParaRPr lang="en-US"/>
          </a:p>
        </p:txBody>
      </p:sp>
    </p:spTree>
    <p:extLst>
      <p:ext uri="{BB962C8B-B14F-4D97-AF65-F5344CB8AC3E}">
        <p14:creationId xmlns:p14="http://schemas.microsoft.com/office/powerpoint/2010/main" val="3127209940"/>
      </p:ext>
    </p:extLst>
  </p:cSld>
  <p:clrMap bg1="lt1" tx1="dk1" bg2="lt2" tx2="dk2" accent1="accent1" accent2="accent2" accent3="accent3" accent4="accent4" accent5="accent5" accent6="accent6" hlink="hlink" folHlink="folHlink"/>
  <p:sldLayoutIdLst>
    <p:sldLayoutId id="2147483654" r:id="rId1"/>
    <p:sldLayoutId id="2147483657" r:id="rId2"/>
    <p:sldLayoutId id="214748365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blackWhite">
      <p:bgPr>
        <a:solidFill>
          <a:srgbClr val="FF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ja-JP"/>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ja-JP"/>
              <a:t>Click to edit Master text styles</a:t>
            </a:r>
          </a:p>
          <a:p>
            <a:pPr lvl="1"/>
            <a:r>
              <a:rPr lang="ja-JP"/>
              <a:t>Second level</a:t>
            </a:r>
          </a:p>
          <a:p>
            <a:pPr lvl="2"/>
            <a:r>
              <a:rPr lang="ja-JP"/>
              <a:t>Third level</a:t>
            </a:r>
          </a:p>
          <a:p>
            <a:pPr lvl="3"/>
            <a:r>
              <a:rPr lang="ja-JP"/>
              <a:t>Fourth level</a:t>
            </a:r>
          </a:p>
          <a:p>
            <a:pPr lvl="4"/>
            <a:r>
              <a:rPr lang="ja-JP"/>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ja-JP"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ja-JP"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862172468"/>
      </p:ext>
    </p:extLst>
  </p:cSld>
  <p:clrMap bg1="lt1" tx1="dk1" bg2="lt2" tx2="dk2" accent1="accent1" accent2="accent2" accent3="accent3" accent4="accent4" accent5="accent5" accent6="accent6" hlink="hlink" folHlink="folHlink"/>
  <p:sldLayoutIdLst>
    <p:sldLayoutId id="2147483656" r:id="rId1"/>
    <p:sldLayoutId id="2147483660" r:id="rId2"/>
  </p:sldLayoutIdLst>
  <p:transition>
    <p:fade/>
  </p:transition>
  <p:hf sldNum="0" hdr="0" ftr="0" dt="0"/>
  <p:txStyles>
    <p:titleStyle>
      <a:lvl1pPr algn="l" defTabSz="932742" rtl="0" eaLnBrk="1" latinLnBrk="0" hangingPunct="1">
        <a:lnSpc>
          <a:spcPct val="100000"/>
        </a:lnSpc>
        <a:spcBef>
          <a:spcPct val="0"/>
        </a:spcBef>
        <a:buNone/>
        <a:defRPr lang="ja-JP" sz="3600" b="0" kern="1200" cap="none" spc="-50" baseline="0" dirty="0" smtClean="0">
          <a:ln w="3175">
            <a:noFill/>
          </a:ln>
          <a:solidFill>
            <a:schemeClr val="tx1"/>
          </a:solidFill>
          <a:effectLst/>
          <a:latin typeface="+mj-lt"/>
          <a:ea typeface="Yu Gothic UI"/>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ja-JP" sz="2800" kern="1200" spc="0" baseline="0">
          <a:solidFill>
            <a:schemeClr val="tx1"/>
          </a:solidFill>
          <a:latin typeface="+mn-lt"/>
          <a:ea typeface="Yu Gothic UI"/>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ja-JP" sz="2000" kern="1200" spc="0" baseline="0">
          <a:solidFill>
            <a:schemeClr val="tx1"/>
          </a:solidFill>
          <a:latin typeface="+mn-lt"/>
          <a:ea typeface="Yu Gothic UI"/>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ja-JP" sz="1600" kern="1200" spc="0" baseline="0">
          <a:solidFill>
            <a:schemeClr val="tx1"/>
          </a:solidFill>
          <a:latin typeface="+mn-lt"/>
          <a:ea typeface="Yu Gothic UI"/>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ja-JP" sz="1400" kern="1200" spc="0" baseline="0">
          <a:solidFill>
            <a:schemeClr val="tx1"/>
          </a:solidFill>
          <a:latin typeface="+mn-lt"/>
          <a:ea typeface="Yu Gothic UI"/>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ja-JP" sz="1400" kern="1200" spc="0" baseline="0">
          <a:solidFill>
            <a:schemeClr val="tx1"/>
          </a:solidFill>
          <a:latin typeface="+mn-lt"/>
          <a:ea typeface="Yu Gothic UI"/>
          <a:cs typeface="+mn-cs"/>
        </a:defRPr>
      </a:lvl5pPr>
      <a:lvl6pPr marL="2565040" indent="-233186" algn="l" defTabSz="932742" rtl="0" eaLnBrk="1" latinLnBrk="0" hangingPunct="1">
        <a:spcBef>
          <a:spcPct val="20000"/>
        </a:spcBef>
        <a:buFont typeface="Arial" pitchFamily="34" charset="0"/>
        <a:buChar char="•"/>
        <a:defRPr lang="ja-JP" sz="2000" kern="1200">
          <a:solidFill>
            <a:schemeClr val="tx1"/>
          </a:solidFill>
          <a:latin typeface="+mn-lt"/>
          <a:ea typeface="Yu Gothic UI"/>
          <a:cs typeface="+mn-cs"/>
        </a:defRPr>
      </a:lvl6pPr>
      <a:lvl7pPr marL="3031412" indent="-233186" algn="l" defTabSz="932742" rtl="0" eaLnBrk="1" latinLnBrk="0" hangingPunct="1">
        <a:spcBef>
          <a:spcPct val="20000"/>
        </a:spcBef>
        <a:buFont typeface="Arial" pitchFamily="34" charset="0"/>
        <a:buChar char="•"/>
        <a:defRPr lang="ja-JP" sz="2000" kern="1200">
          <a:solidFill>
            <a:schemeClr val="tx1"/>
          </a:solidFill>
          <a:latin typeface="+mn-lt"/>
          <a:ea typeface="Yu Gothic UI"/>
          <a:cs typeface="+mn-cs"/>
        </a:defRPr>
      </a:lvl7pPr>
      <a:lvl8pPr marL="3497783" indent="-233186" algn="l" defTabSz="932742" rtl="0" eaLnBrk="1" latinLnBrk="0" hangingPunct="1">
        <a:spcBef>
          <a:spcPct val="20000"/>
        </a:spcBef>
        <a:buFont typeface="Arial" pitchFamily="34" charset="0"/>
        <a:buChar char="•"/>
        <a:defRPr lang="ja-JP" sz="2000" kern="1200">
          <a:solidFill>
            <a:schemeClr val="tx1"/>
          </a:solidFill>
          <a:latin typeface="+mn-lt"/>
          <a:ea typeface="Yu Gothic UI"/>
          <a:cs typeface="+mn-cs"/>
        </a:defRPr>
      </a:lvl8pPr>
      <a:lvl9pPr marL="3964155" indent="-233186" algn="l" defTabSz="932742" rtl="0" eaLnBrk="1" latinLnBrk="0" hangingPunct="1">
        <a:spcBef>
          <a:spcPct val="20000"/>
        </a:spcBef>
        <a:buFont typeface="Arial" pitchFamily="34" charset="0"/>
        <a:buChar char="•"/>
        <a:defRPr lang="ja-JP" sz="2000" kern="1200">
          <a:solidFill>
            <a:schemeClr val="tx1"/>
          </a:solidFill>
          <a:latin typeface="+mn-lt"/>
          <a:ea typeface="Yu Gothic UI"/>
          <a:cs typeface="+mn-cs"/>
        </a:defRPr>
      </a:lvl9pPr>
    </p:bodyStyle>
    <p:otherStyle>
      <a:defPPr>
        <a:defRPr lang="ja-JP">
          <a:latin typeface="+mn-lt"/>
          <a:ea typeface="Yu Gothic UI"/>
          <a:cs typeface="+mn-ea"/>
        </a:defRPr>
      </a:defPPr>
      <a:lvl1pPr marL="0" algn="l" defTabSz="932742" rtl="0" eaLnBrk="1" latinLnBrk="0" hangingPunct="1">
        <a:defRPr lang="ja-JP" sz="1800" kern="1200">
          <a:solidFill>
            <a:schemeClr val="tx1"/>
          </a:solidFill>
          <a:latin typeface="+mn-lt"/>
          <a:ea typeface="Yu Gothic UI"/>
          <a:cs typeface="+mn-cs"/>
        </a:defRPr>
      </a:lvl1pPr>
      <a:lvl2pPr marL="466371" algn="l" defTabSz="932742" rtl="0" eaLnBrk="1" latinLnBrk="0" hangingPunct="1">
        <a:defRPr lang="ja-JP" sz="1800" kern="1200">
          <a:solidFill>
            <a:schemeClr val="tx1"/>
          </a:solidFill>
          <a:latin typeface="+mn-lt"/>
          <a:ea typeface="Yu Gothic UI"/>
          <a:cs typeface="+mn-cs"/>
        </a:defRPr>
      </a:lvl2pPr>
      <a:lvl3pPr marL="932742" algn="l" defTabSz="932742" rtl="0" eaLnBrk="1" latinLnBrk="0" hangingPunct="1">
        <a:defRPr lang="ja-JP" sz="1800" kern="1200">
          <a:solidFill>
            <a:schemeClr val="tx1"/>
          </a:solidFill>
          <a:latin typeface="+mn-lt"/>
          <a:ea typeface="Yu Gothic UI"/>
          <a:cs typeface="+mn-cs"/>
        </a:defRPr>
      </a:lvl3pPr>
      <a:lvl4pPr marL="1399113" algn="l" defTabSz="932742" rtl="0" eaLnBrk="1" latinLnBrk="0" hangingPunct="1">
        <a:defRPr lang="ja-JP" sz="1800" kern="1200">
          <a:solidFill>
            <a:schemeClr val="tx1"/>
          </a:solidFill>
          <a:latin typeface="+mn-lt"/>
          <a:ea typeface="Yu Gothic UI"/>
          <a:cs typeface="+mn-cs"/>
        </a:defRPr>
      </a:lvl4pPr>
      <a:lvl5pPr marL="1865484" algn="l" defTabSz="932742" rtl="0" eaLnBrk="1" latinLnBrk="0" hangingPunct="1">
        <a:defRPr lang="ja-JP" sz="1800" kern="1200">
          <a:solidFill>
            <a:schemeClr val="tx1"/>
          </a:solidFill>
          <a:latin typeface="+mn-lt"/>
          <a:ea typeface="Yu Gothic UI"/>
          <a:cs typeface="+mn-cs"/>
        </a:defRPr>
      </a:lvl5pPr>
      <a:lvl6pPr marL="2331856" algn="l" defTabSz="932742" rtl="0" eaLnBrk="1" latinLnBrk="0" hangingPunct="1">
        <a:defRPr lang="ja-JP" sz="1800" kern="1200">
          <a:solidFill>
            <a:schemeClr val="tx1"/>
          </a:solidFill>
          <a:latin typeface="+mn-lt"/>
          <a:ea typeface="Yu Gothic UI"/>
          <a:cs typeface="+mn-cs"/>
        </a:defRPr>
      </a:lvl6pPr>
      <a:lvl7pPr marL="2798226" algn="l" defTabSz="932742" rtl="0" eaLnBrk="1" latinLnBrk="0" hangingPunct="1">
        <a:defRPr lang="ja-JP" sz="1800" kern="1200">
          <a:solidFill>
            <a:schemeClr val="tx1"/>
          </a:solidFill>
          <a:latin typeface="+mn-lt"/>
          <a:ea typeface="Yu Gothic UI"/>
          <a:cs typeface="+mn-cs"/>
        </a:defRPr>
      </a:lvl7pPr>
      <a:lvl8pPr marL="3264597" algn="l" defTabSz="932742" rtl="0" eaLnBrk="1" latinLnBrk="0" hangingPunct="1">
        <a:defRPr lang="ja-JP" sz="1800" kern="1200">
          <a:solidFill>
            <a:schemeClr val="tx1"/>
          </a:solidFill>
          <a:latin typeface="+mn-lt"/>
          <a:ea typeface="Yu Gothic UI"/>
          <a:cs typeface="+mn-cs"/>
        </a:defRPr>
      </a:lvl8pPr>
      <a:lvl9pPr marL="3730969" algn="l" defTabSz="932742" rtl="0" eaLnBrk="1" latinLnBrk="0" hangingPunct="1">
        <a:defRPr lang="ja-JP" sz="1800" kern="1200">
          <a:solidFill>
            <a:schemeClr val="tx1"/>
          </a:solidFill>
          <a:latin typeface="+mn-lt"/>
          <a:ea typeface="Yu Gothic UI"/>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6" Type="http://schemas.openxmlformats.org/officeDocument/2006/relationships/image" Target="../media/image44.jpeg"/><Relationship Id="rId21" Type="http://schemas.openxmlformats.org/officeDocument/2006/relationships/image" Target="../media/image39.jpeg"/><Relationship Id="rId42" Type="http://schemas.openxmlformats.org/officeDocument/2006/relationships/image" Target="../media/image60.jpeg"/><Relationship Id="rId47" Type="http://schemas.openxmlformats.org/officeDocument/2006/relationships/image" Target="../media/image65.png"/><Relationship Id="rId63" Type="http://schemas.openxmlformats.org/officeDocument/2006/relationships/image" Target="../media/image81.png"/><Relationship Id="rId68" Type="http://schemas.openxmlformats.org/officeDocument/2006/relationships/image" Target="../media/image86.svg"/><Relationship Id="rId2" Type="http://schemas.openxmlformats.org/officeDocument/2006/relationships/notesSlide" Target="../notesSlides/notesSlide3.xml"/><Relationship Id="rId16" Type="http://schemas.openxmlformats.org/officeDocument/2006/relationships/image" Target="../media/image34.svg"/><Relationship Id="rId29" Type="http://schemas.openxmlformats.org/officeDocument/2006/relationships/image" Target="../media/image47.png"/><Relationship Id="rId11" Type="http://schemas.openxmlformats.org/officeDocument/2006/relationships/image" Target="../media/image29.png"/><Relationship Id="rId24" Type="http://schemas.openxmlformats.org/officeDocument/2006/relationships/image" Target="../media/image42.jpeg"/><Relationship Id="rId32" Type="http://schemas.openxmlformats.org/officeDocument/2006/relationships/image" Target="../media/image50.png"/><Relationship Id="rId37" Type="http://schemas.openxmlformats.org/officeDocument/2006/relationships/image" Target="../media/image55.png"/><Relationship Id="rId40" Type="http://schemas.openxmlformats.org/officeDocument/2006/relationships/image" Target="../media/image58.png"/><Relationship Id="rId45" Type="http://schemas.openxmlformats.org/officeDocument/2006/relationships/image" Target="../media/image63.png"/><Relationship Id="rId53" Type="http://schemas.openxmlformats.org/officeDocument/2006/relationships/image" Target="../media/image71.png"/><Relationship Id="rId58" Type="http://schemas.openxmlformats.org/officeDocument/2006/relationships/image" Target="../media/image76.png"/><Relationship Id="rId66" Type="http://schemas.openxmlformats.org/officeDocument/2006/relationships/image" Target="../media/image84.png"/><Relationship Id="rId5" Type="http://schemas.openxmlformats.org/officeDocument/2006/relationships/image" Target="../media/image23.svg"/><Relationship Id="rId61" Type="http://schemas.openxmlformats.org/officeDocument/2006/relationships/image" Target="../media/image79.png"/><Relationship Id="rId19" Type="http://schemas.openxmlformats.org/officeDocument/2006/relationships/image" Target="../media/image3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jpeg"/><Relationship Id="rId30" Type="http://schemas.openxmlformats.org/officeDocument/2006/relationships/image" Target="../media/image48.svg"/><Relationship Id="rId35" Type="http://schemas.openxmlformats.org/officeDocument/2006/relationships/image" Target="../media/image53.png"/><Relationship Id="rId43" Type="http://schemas.openxmlformats.org/officeDocument/2006/relationships/image" Target="../media/image61.png"/><Relationship Id="rId48" Type="http://schemas.openxmlformats.org/officeDocument/2006/relationships/image" Target="../media/image66.svg"/><Relationship Id="rId56" Type="http://schemas.openxmlformats.org/officeDocument/2006/relationships/image" Target="../media/image74.png"/><Relationship Id="rId64" Type="http://schemas.openxmlformats.org/officeDocument/2006/relationships/image" Target="../media/image82.png"/><Relationship Id="rId69" Type="http://schemas.openxmlformats.org/officeDocument/2006/relationships/image" Target="../media/image87.jpeg"/><Relationship Id="rId8" Type="http://schemas.openxmlformats.org/officeDocument/2006/relationships/image" Target="../media/image26.svg"/><Relationship Id="rId51" Type="http://schemas.openxmlformats.org/officeDocument/2006/relationships/image" Target="../media/image69.png"/><Relationship Id="rId72" Type="http://schemas.openxmlformats.org/officeDocument/2006/relationships/image" Target="../media/image89.png"/><Relationship Id="rId3" Type="http://schemas.openxmlformats.org/officeDocument/2006/relationships/image" Target="../media/image21.sv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jpeg"/><Relationship Id="rId33" Type="http://schemas.openxmlformats.org/officeDocument/2006/relationships/image" Target="../media/image51.png"/><Relationship Id="rId38" Type="http://schemas.openxmlformats.org/officeDocument/2006/relationships/image" Target="../media/image56.jpeg"/><Relationship Id="rId46" Type="http://schemas.openxmlformats.org/officeDocument/2006/relationships/image" Target="../media/image64.jpeg"/><Relationship Id="rId59" Type="http://schemas.openxmlformats.org/officeDocument/2006/relationships/image" Target="../media/image77.png"/><Relationship Id="rId67" Type="http://schemas.openxmlformats.org/officeDocument/2006/relationships/image" Target="../media/image85.png"/><Relationship Id="rId20" Type="http://schemas.openxmlformats.org/officeDocument/2006/relationships/image" Target="../media/image38.png"/><Relationship Id="rId41" Type="http://schemas.openxmlformats.org/officeDocument/2006/relationships/image" Target="../media/image59.png"/><Relationship Id="rId54" Type="http://schemas.openxmlformats.org/officeDocument/2006/relationships/image" Target="../media/image72.svg"/><Relationship Id="rId62" Type="http://schemas.openxmlformats.org/officeDocument/2006/relationships/image" Target="../media/image80.png"/><Relationship Id="rId70"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24.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36" Type="http://schemas.openxmlformats.org/officeDocument/2006/relationships/image" Target="../media/image54.png"/><Relationship Id="rId49" Type="http://schemas.openxmlformats.org/officeDocument/2006/relationships/image" Target="../media/image67.png"/><Relationship Id="rId57" Type="http://schemas.openxmlformats.org/officeDocument/2006/relationships/image" Target="../media/image75.png"/><Relationship Id="rId10" Type="http://schemas.openxmlformats.org/officeDocument/2006/relationships/image" Target="../media/image28.svg"/><Relationship Id="rId31" Type="http://schemas.openxmlformats.org/officeDocument/2006/relationships/image" Target="../media/image49.jpeg"/><Relationship Id="rId44" Type="http://schemas.openxmlformats.org/officeDocument/2006/relationships/image" Target="../media/image62.jpeg"/><Relationship Id="rId52" Type="http://schemas.openxmlformats.org/officeDocument/2006/relationships/image" Target="../media/image70.png"/><Relationship Id="rId60" Type="http://schemas.openxmlformats.org/officeDocument/2006/relationships/image" Target="../media/image78.png"/><Relationship Id="rId65" Type="http://schemas.openxmlformats.org/officeDocument/2006/relationships/image" Target="../media/image83.jpeg"/><Relationship Id="rId73" Type="http://schemas.openxmlformats.org/officeDocument/2006/relationships/image" Target="../media/image90.png"/><Relationship Id="rId4" Type="http://schemas.openxmlformats.org/officeDocument/2006/relationships/image" Target="../media/image22.png"/><Relationship Id="rId9" Type="http://schemas.openxmlformats.org/officeDocument/2006/relationships/image" Target="../media/image27.svg"/><Relationship Id="rId13" Type="http://schemas.openxmlformats.org/officeDocument/2006/relationships/image" Target="../media/image31.png"/><Relationship Id="rId18" Type="http://schemas.openxmlformats.org/officeDocument/2006/relationships/image" Target="../media/image36.svg"/><Relationship Id="rId39" Type="http://schemas.openxmlformats.org/officeDocument/2006/relationships/image" Target="../media/image57.png"/><Relationship Id="rId34" Type="http://schemas.openxmlformats.org/officeDocument/2006/relationships/image" Target="../media/image52.jpeg"/><Relationship Id="rId50" Type="http://schemas.openxmlformats.org/officeDocument/2006/relationships/image" Target="../media/image68.png"/><Relationship Id="rId55" Type="http://schemas.openxmlformats.org/officeDocument/2006/relationships/image" Target="../media/image73.svg"/><Relationship Id="rId7" Type="http://schemas.openxmlformats.org/officeDocument/2006/relationships/image" Target="../media/image25.png"/><Relationship Id="rId71" Type="http://schemas.openxmlformats.org/officeDocument/2006/relationships/image" Target="../media/image8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6.png"/><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2.jpeg"/><Relationship Id="rId1" Type="http://schemas.openxmlformats.org/officeDocument/2006/relationships/slideLayout" Target="../slideLayouts/slideLayout9.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1.png"/><Relationship Id="rId4" Type="http://schemas.openxmlformats.org/officeDocument/2006/relationships/image" Target="../media/image95.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hyperlink" Target="https://outlook.office.com/newsletters/newsletters/a12bf94d06b3c047a7f716bf44f5a3b523" TargetMode="External"/><Relationship Id="rId3" Type="http://schemas.openxmlformats.org/officeDocument/2006/relationships/image" Target="../media/image6.png"/><Relationship Id="rId7" Type="http://schemas.openxmlformats.org/officeDocument/2006/relationships/hyperlink" Target="https://outlook.office.com/newsletters/newsletters/eed5376144d70d459d95cb872138a5ad23" TargetMode="External"/><Relationship Id="rId12" Type="http://schemas.openxmlformats.org/officeDocument/2006/relationships/hyperlink" Target="https://microsoftapc.sharepoint.com/teams/TransformedByTeams/SitePages/Lloyds_Banking_Colleague_Assist.aspx" TargetMode="External"/><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11" Type="http://schemas.openxmlformats.org/officeDocument/2006/relationships/hyperlink" Target="https://outlook.office.com/newsletters/newsletters/3ffc9bfed18c434fab16e0947297ed6823" TargetMode="External"/><Relationship Id="rId5" Type="http://schemas.openxmlformats.org/officeDocument/2006/relationships/image" Target="../media/image15.png"/><Relationship Id="rId10" Type="http://schemas.openxmlformats.org/officeDocument/2006/relationships/hyperlink" Target="https://microsoftapc.sharepoint.com/teams/TransformedByTeams/SitePages/Starbucks%20TCT.aspx" TargetMode="External"/><Relationship Id="rId4" Type="http://schemas.openxmlformats.org/officeDocument/2006/relationships/image" Target="../media/image9.png"/><Relationship Id="rId9" Type="http://schemas.openxmlformats.org/officeDocument/2006/relationships/hyperlink" Target="https://microsoftapc.sharepoint.com/teams/TransformedByTeams/SitePages/Expedia%20Group%20TCT.asp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2.jpeg"/><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4.png"/><Relationship Id="rId3" Type="http://schemas.openxmlformats.org/officeDocument/2006/relationships/image" Target="../media/image92.jpeg"/><Relationship Id="rId7" Type="http://schemas.openxmlformats.org/officeDocument/2006/relationships/image" Target="../media/image11.png"/><Relationship Id="rId12" Type="http://schemas.openxmlformats.org/officeDocument/2006/relationships/image" Target="../media/image103.sv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png"/><Relationship Id="rId11" Type="http://schemas.openxmlformats.org/officeDocument/2006/relationships/image" Target="../media/image102.svg"/><Relationship Id="rId5" Type="http://schemas.openxmlformats.org/officeDocument/2006/relationships/image" Target="../media/image9.png"/><Relationship Id="rId15" Type="http://schemas.openxmlformats.org/officeDocument/2006/relationships/image" Target="../media/image106.png"/><Relationship Id="rId10" Type="http://schemas.openxmlformats.org/officeDocument/2006/relationships/image" Target="../media/image101.svg"/><Relationship Id="rId4" Type="http://schemas.openxmlformats.org/officeDocument/2006/relationships/image" Target="../media/image6.png"/><Relationship Id="rId9" Type="http://schemas.openxmlformats.org/officeDocument/2006/relationships/image" Target="../media/image100.svg"/><Relationship Id="rId14" Type="http://schemas.openxmlformats.org/officeDocument/2006/relationships/image" Target="../media/image105.png"/></Relationships>
</file>

<file path=ppt/slides/_rels/slide18.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5.png"/><Relationship Id="rId3" Type="http://schemas.openxmlformats.org/officeDocument/2006/relationships/image" Target="../media/image92.jpeg"/><Relationship Id="rId7" Type="http://schemas.openxmlformats.org/officeDocument/2006/relationships/image" Target="../media/image11.png"/><Relationship Id="rId12" Type="http://schemas.openxmlformats.org/officeDocument/2006/relationships/image" Target="../media/image104.png"/><Relationship Id="rId17" Type="http://schemas.openxmlformats.org/officeDocument/2006/relationships/image" Target="../media/image109.png"/><Relationship Id="rId2" Type="http://schemas.openxmlformats.org/officeDocument/2006/relationships/notesSlide" Target="../notesSlides/notesSlide8.xml"/><Relationship Id="rId16" Type="http://schemas.openxmlformats.org/officeDocument/2006/relationships/image" Target="../media/image102.svg"/><Relationship Id="rId1" Type="http://schemas.openxmlformats.org/officeDocument/2006/relationships/slideLayout" Target="../slideLayouts/slideLayout8.xml"/><Relationship Id="rId6" Type="http://schemas.openxmlformats.org/officeDocument/2006/relationships/image" Target="../media/image15.png"/><Relationship Id="rId11" Type="http://schemas.openxmlformats.org/officeDocument/2006/relationships/image" Target="../media/image103.svg"/><Relationship Id="rId5" Type="http://schemas.openxmlformats.org/officeDocument/2006/relationships/image" Target="../media/image9.png"/><Relationship Id="rId15" Type="http://schemas.openxmlformats.org/officeDocument/2006/relationships/image" Target="../media/image108.png"/><Relationship Id="rId10" Type="http://schemas.openxmlformats.org/officeDocument/2006/relationships/image" Target="../media/image101.svg"/><Relationship Id="rId4" Type="http://schemas.openxmlformats.org/officeDocument/2006/relationships/image" Target="../media/image6.png"/><Relationship Id="rId9" Type="http://schemas.openxmlformats.org/officeDocument/2006/relationships/image" Target="../media/image100.svg"/><Relationship Id="rId14" Type="http://schemas.openxmlformats.org/officeDocument/2006/relationships/image" Target="../media/image107.sv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11.png"/><Relationship Id="rId7" Type="http://schemas.openxmlformats.org/officeDocument/2006/relationships/image" Target="../media/image15.png"/><Relationship Id="rId2" Type="http://schemas.openxmlformats.org/officeDocument/2006/relationships/image" Target="../media/image110.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112.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1.png"/><Relationship Id="rId7" Type="http://schemas.openxmlformats.org/officeDocument/2006/relationships/image" Target="../media/image9.png"/><Relationship Id="rId2" Type="http://schemas.openxmlformats.org/officeDocument/2006/relationships/image" Target="../media/image110.png"/><Relationship Id="rId1" Type="http://schemas.openxmlformats.org/officeDocument/2006/relationships/slideLayout" Target="../slideLayouts/slideLayout8.xml"/><Relationship Id="rId6" Type="http://schemas.openxmlformats.org/officeDocument/2006/relationships/image" Target="../media/image114.png"/><Relationship Id="rId5" Type="http://schemas.openxmlformats.org/officeDocument/2006/relationships/image" Target="../media/image113.png"/><Relationship Id="rId10" Type="http://schemas.openxmlformats.org/officeDocument/2006/relationships/image" Target="../media/image6.png"/><Relationship Id="rId4" Type="http://schemas.openxmlformats.org/officeDocument/2006/relationships/image" Target="../media/image112.png"/><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118.svg"/><Relationship Id="rId3" Type="http://schemas.openxmlformats.org/officeDocument/2006/relationships/image" Target="../media/image113.png"/><Relationship Id="rId7" Type="http://schemas.openxmlformats.org/officeDocument/2006/relationships/image" Target="../media/image117.svg"/><Relationship Id="rId12" Type="http://schemas.openxmlformats.org/officeDocument/2006/relationships/image" Target="../media/image6.png"/><Relationship Id="rId2" Type="http://schemas.openxmlformats.org/officeDocument/2006/relationships/image" Target="../media/image111.png"/><Relationship Id="rId1" Type="http://schemas.openxmlformats.org/officeDocument/2006/relationships/slideLayout" Target="../slideLayouts/slideLayout8.xml"/><Relationship Id="rId6" Type="http://schemas.openxmlformats.org/officeDocument/2006/relationships/image" Target="../media/image116.svg"/><Relationship Id="rId11" Type="http://schemas.openxmlformats.org/officeDocument/2006/relationships/image" Target="../media/image11.png"/><Relationship Id="rId5" Type="http://schemas.openxmlformats.org/officeDocument/2006/relationships/image" Target="../media/image115.png"/><Relationship Id="rId10" Type="http://schemas.openxmlformats.org/officeDocument/2006/relationships/image" Target="../media/image15.png"/><Relationship Id="rId4" Type="http://schemas.openxmlformats.org/officeDocument/2006/relationships/image" Target="../media/image114.png"/><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1.png"/><Relationship Id="rId3" Type="http://schemas.openxmlformats.org/officeDocument/2006/relationships/image" Target="../media/image119.png"/><Relationship Id="rId7" Type="http://schemas.openxmlformats.org/officeDocument/2006/relationships/image" Target="../media/image123.png"/><Relationship Id="rId12"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2.png"/><Relationship Id="rId11" Type="http://schemas.openxmlformats.org/officeDocument/2006/relationships/image" Target="../media/image9.png"/><Relationship Id="rId5" Type="http://schemas.openxmlformats.org/officeDocument/2006/relationships/image" Target="../media/image121.pn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png"/><Relationship Id="rId1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1.png"/><Relationship Id="rId3" Type="http://schemas.openxmlformats.org/officeDocument/2006/relationships/image" Target="../media/image127.png"/><Relationship Id="rId7" Type="http://schemas.openxmlformats.org/officeDocument/2006/relationships/image" Target="../media/image119.png"/><Relationship Id="rId12"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28.png"/><Relationship Id="rId11" Type="http://schemas.openxmlformats.org/officeDocument/2006/relationships/image" Target="../media/image9.png"/><Relationship Id="rId5" Type="http://schemas.openxmlformats.org/officeDocument/2006/relationships/image" Target="../media/image126.png"/><Relationship Id="rId10" Type="http://schemas.openxmlformats.org/officeDocument/2006/relationships/image" Target="../media/image6.png"/><Relationship Id="rId4" Type="http://schemas.openxmlformats.org/officeDocument/2006/relationships/image" Target="../media/image125.png"/><Relationship Id="rId9" Type="http://schemas.openxmlformats.org/officeDocument/2006/relationships/image" Target="../media/image121.png"/></Relationships>
</file>

<file path=ppt/slides/_rels/slide31.xml.rels><?xml version="1.0" encoding="UTF-8" standalone="yes"?>
<Relationships xmlns="http://schemas.openxmlformats.org/package/2006/relationships"><Relationship Id="rId8" Type="http://schemas.openxmlformats.org/officeDocument/2006/relationships/image" Target="../media/image134.svg"/><Relationship Id="rId13" Type="http://schemas.openxmlformats.org/officeDocument/2006/relationships/image" Target="../media/image139.svg"/><Relationship Id="rId3" Type="http://schemas.openxmlformats.org/officeDocument/2006/relationships/image" Target="../media/image129.png"/><Relationship Id="rId7" Type="http://schemas.openxmlformats.org/officeDocument/2006/relationships/image" Target="../media/image133.svg"/><Relationship Id="rId12" Type="http://schemas.openxmlformats.org/officeDocument/2006/relationships/image" Target="../media/image138.svg"/><Relationship Id="rId2" Type="http://schemas.openxmlformats.org/officeDocument/2006/relationships/notesSlide" Target="../notesSlides/notesSlide17.xml"/><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2.svg"/><Relationship Id="rId11" Type="http://schemas.openxmlformats.org/officeDocument/2006/relationships/image" Target="../media/image137.svg"/><Relationship Id="rId5" Type="http://schemas.openxmlformats.org/officeDocument/2006/relationships/image" Target="../media/image131.svg"/><Relationship Id="rId15" Type="http://schemas.openxmlformats.org/officeDocument/2006/relationships/image" Target="../media/image15.png"/><Relationship Id="rId10" Type="http://schemas.openxmlformats.org/officeDocument/2006/relationships/image" Target="../media/image136.svg"/><Relationship Id="rId4" Type="http://schemas.openxmlformats.org/officeDocument/2006/relationships/image" Target="../media/image130.svg"/><Relationship Id="rId9" Type="http://schemas.openxmlformats.org/officeDocument/2006/relationships/image" Target="../media/image135.svg"/><Relationship Id="rId14"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9.png"/><Relationship Id="rId7" Type="http://schemas.openxmlformats.org/officeDocument/2006/relationships/image" Target="../media/image140.svg"/><Relationship Id="rId12" Type="http://schemas.openxmlformats.org/officeDocument/2006/relationships/image" Target="../media/image145.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44.svg"/><Relationship Id="rId5" Type="http://schemas.openxmlformats.org/officeDocument/2006/relationships/image" Target="../media/image11.png"/><Relationship Id="rId10" Type="http://schemas.openxmlformats.org/officeDocument/2006/relationships/image" Target="../media/image143.svg"/><Relationship Id="rId4" Type="http://schemas.openxmlformats.org/officeDocument/2006/relationships/image" Target="../media/image15.png"/><Relationship Id="rId9" Type="http://schemas.openxmlformats.org/officeDocument/2006/relationships/image" Target="../media/image142.svg"/></Relationships>
</file>

<file path=ppt/slides/_rels/slide33.xml.rels><?xml version="1.0" encoding="UTF-8" standalone="yes"?>
<Relationships xmlns="http://schemas.openxmlformats.org/package/2006/relationships"><Relationship Id="rId13" Type="http://schemas.openxmlformats.org/officeDocument/2006/relationships/image" Target="../media/image156.png"/><Relationship Id="rId18" Type="http://schemas.openxmlformats.org/officeDocument/2006/relationships/image" Target="../media/image161.png"/><Relationship Id="rId26" Type="http://schemas.openxmlformats.org/officeDocument/2006/relationships/image" Target="../media/image169.png"/><Relationship Id="rId39" Type="http://schemas.openxmlformats.org/officeDocument/2006/relationships/image" Target="../media/image182.png"/><Relationship Id="rId21" Type="http://schemas.openxmlformats.org/officeDocument/2006/relationships/image" Target="../media/image164.png"/><Relationship Id="rId34" Type="http://schemas.openxmlformats.org/officeDocument/2006/relationships/image" Target="../media/image177.png"/><Relationship Id="rId42" Type="http://schemas.openxmlformats.org/officeDocument/2006/relationships/image" Target="../media/image15.png"/><Relationship Id="rId7" Type="http://schemas.openxmlformats.org/officeDocument/2006/relationships/image" Target="../media/image150.png"/><Relationship Id="rId2" Type="http://schemas.openxmlformats.org/officeDocument/2006/relationships/notesSlide" Target="../notesSlides/notesSlide19.xml"/><Relationship Id="rId16" Type="http://schemas.openxmlformats.org/officeDocument/2006/relationships/image" Target="../media/image159.png"/><Relationship Id="rId20" Type="http://schemas.openxmlformats.org/officeDocument/2006/relationships/image" Target="../media/image163.png"/><Relationship Id="rId29" Type="http://schemas.openxmlformats.org/officeDocument/2006/relationships/image" Target="../media/image172.png"/><Relationship Id="rId41"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154.png"/><Relationship Id="rId24" Type="http://schemas.openxmlformats.org/officeDocument/2006/relationships/image" Target="../media/image167.png"/><Relationship Id="rId32" Type="http://schemas.openxmlformats.org/officeDocument/2006/relationships/image" Target="../media/image175.png"/><Relationship Id="rId37" Type="http://schemas.openxmlformats.org/officeDocument/2006/relationships/image" Target="../media/image180.png"/><Relationship Id="rId40" Type="http://schemas.openxmlformats.org/officeDocument/2006/relationships/image" Target="../media/image183.png"/><Relationship Id="rId5" Type="http://schemas.openxmlformats.org/officeDocument/2006/relationships/image" Target="../media/image148.png"/><Relationship Id="rId15" Type="http://schemas.openxmlformats.org/officeDocument/2006/relationships/image" Target="../media/image158.png"/><Relationship Id="rId23" Type="http://schemas.openxmlformats.org/officeDocument/2006/relationships/image" Target="../media/image166.png"/><Relationship Id="rId28" Type="http://schemas.openxmlformats.org/officeDocument/2006/relationships/image" Target="../media/image171.png"/><Relationship Id="rId36" Type="http://schemas.openxmlformats.org/officeDocument/2006/relationships/image" Target="../media/image179.png"/><Relationship Id="rId10" Type="http://schemas.openxmlformats.org/officeDocument/2006/relationships/image" Target="../media/image153.png"/><Relationship Id="rId19" Type="http://schemas.openxmlformats.org/officeDocument/2006/relationships/image" Target="../media/image162.png"/><Relationship Id="rId31" Type="http://schemas.openxmlformats.org/officeDocument/2006/relationships/image" Target="../media/image174.png"/><Relationship Id="rId44" Type="http://schemas.openxmlformats.org/officeDocument/2006/relationships/image" Target="../media/image6.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7.png"/><Relationship Id="rId22" Type="http://schemas.openxmlformats.org/officeDocument/2006/relationships/image" Target="../media/image165.png"/><Relationship Id="rId27" Type="http://schemas.openxmlformats.org/officeDocument/2006/relationships/image" Target="../media/image170.png"/><Relationship Id="rId30" Type="http://schemas.openxmlformats.org/officeDocument/2006/relationships/image" Target="../media/image173.png"/><Relationship Id="rId35" Type="http://schemas.openxmlformats.org/officeDocument/2006/relationships/image" Target="../media/image178.png"/><Relationship Id="rId43" Type="http://schemas.openxmlformats.org/officeDocument/2006/relationships/image" Target="../media/image11.png"/><Relationship Id="rId8" Type="http://schemas.openxmlformats.org/officeDocument/2006/relationships/image" Target="../media/image151.png"/><Relationship Id="rId3" Type="http://schemas.openxmlformats.org/officeDocument/2006/relationships/image" Target="../media/image146.png"/><Relationship Id="rId12" Type="http://schemas.openxmlformats.org/officeDocument/2006/relationships/image" Target="../media/image155.png"/><Relationship Id="rId17" Type="http://schemas.openxmlformats.org/officeDocument/2006/relationships/image" Target="../media/image160.png"/><Relationship Id="rId25" Type="http://schemas.openxmlformats.org/officeDocument/2006/relationships/image" Target="../media/image168.png"/><Relationship Id="rId33" Type="http://schemas.openxmlformats.org/officeDocument/2006/relationships/image" Target="../media/image176.png"/><Relationship Id="rId38" Type="http://schemas.openxmlformats.org/officeDocument/2006/relationships/image" Target="../media/image181.png"/></Relationships>
</file>

<file path=ppt/slides/_rels/slide3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84.svg"/><Relationship Id="rId7" Type="http://schemas.openxmlformats.org/officeDocument/2006/relationships/image" Target="../media/image15.png"/><Relationship Id="rId12" Type="http://schemas.openxmlformats.org/officeDocument/2006/relationships/image" Target="../media/image189.sv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88.svg"/><Relationship Id="rId5" Type="http://schemas.openxmlformats.org/officeDocument/2006/relationships/image" Target="../media/image185.svg"/><Relationship Id="rId10" Type="http://schemas.openxmlformats.org/officeDocument/2006/relationships/image" Target="../media/image187.svg"/><Relationship Id="rId4" Type="http://schemas.openxmlformats.org/officeDocument/2006/relationships/image" Target="../media/image6.png"/><Relationship Id="rId9" Type="http://schemas.openxmlformats.org/officeDocument/2006/relationships/image" Target="../media/image186.sv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8" Type="http://schemas.openxmlformats.org/officeDocument/2006/relationships/image" Target="../media/image191.svg"/><Relationship Id="rId3" Type="http://schemas.openxmlformats.org/officeDocument/2006/relationships/image" Target="../media/image6.png"/><Relationship Id="rId7" Type="http://schemas.openxmlformats.org/officeDocument/2006/relationships/image" Target="../media/image190.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193.svg"/><Relationship Id="rId4" Type="http://schemas.openxmlformats.org/officeDocument/2006/relationships/image" Target="../media/image9.png"/><Relationship Id="rId9" Type="http://schemas.openxmlformats.org/officeDocument/2006/relationships/image" Target="../media/image192.sv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195.svg"/><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mailto:info@acuvate.com" TargetMode="External"/><Relationship Id="rId13" Type="http://schemas.openxmlformats.org/officeDocument/2006/relationships/hyperlink" Target="https://twitter.com/Acuvate" TargetMode="External"/><Relationship Id="rId18" Type="http://schemas.openxmlformats.org/officeDocument/2006/relationships/image" Target="../media/image202.png"/><Relationship Id="rId3" Type="http://schemas.openxmlformats.org/officeDocument/2006/relationships/image" Target="../media/image196.svg"/><Relationship Id="rId7" Type="http://schemas.openxmlformats.org/officeDocument/2006/relationships/image" Target="../media/image8.svg"/><Relationship Id="rId12" Type="http://schemas.openxmlformats.org/officeDocument/2006/relationships/image" Target="../media/image199.png"/><Relationship Id="rId17" Type="http://schemas.openxmlformats.org/officeDocument/2006/relationships/hyperlink" Target="https://www.instagram.com/acuvate/" TargetMode="External"/><Relationship Id="rId2" Type="http://schemas.openxmlformats.org/officeDocument/2006/relationships/notesSlide" Target="../notesSlides/notesSlide24.xml"/><Relationship Id="rId16" Type="http://schemas.openxmlformats.org/officeDocument/2006/relationships/image" Target="../media/image201.png"/><Relationship Id="rId1" Type="http://schemas.openxmlformats.org/officeDocument/2006/relationships/slideLayout" Target="../slideLayouts/slideLayout1.xml"/><Relationship Id="rId6" Type="http://schemas.openxmlformats.org/officeDocument/2006/relationships/image" Target="../media/image7.svg"/><Relationship Id="rId11" Type="http://schemas.openxmlformats.org/officeDocument/2006/relationships/hyperlink" Target="https://www.youtube.com/channel/UC0QDnJZk5eUuJeA2hqDwIjQ" TargetMode="External"/><Relationship Id="rId5" Type="http://schemas.openxmlformats.org/officeDocument/2006/relationships/image" Target="../media/image4.png"/><Relationship Id="rId15" Type="http://schemas.openxmlformats.org/officeDocument/2006/relationships/hyperlink" Target="https://www.facebook.com/AcuvateSoftware" TargetMode="External"/><Relationship Id="rId10" Type="http://schemas.openxmlformats.org/officeDocument/2006/relationships/image" Target="../media/image198.png"/><Relationship Id="rId19" Type="http://schemas.openxmlformats.org/officeDocument/2006/relationships/image" Target="../media/image9.png"/><Relationship Id="rId4" Type="http://schemas.openxmlformats.org/officeDocument/2006/relationships/image" Target="../media/image197.png"/><Relationship Id="rId9" Type="http://schemas.openxmlformats.org/officeDocument/2006/relationships/hyperlink" Target="https://www.linkedin.com/company/acuvate/" TargetMode="External"/><Relationship Id="rId14" Type="http://schemas.openxmlformats.org/officeDocument/2006/relationships/image" Target="../media/image200.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204.svg"/><Relationship Id="rId13" Type="http://schemas.openxmlformats.org/officeDocument/2006/relationships/image" Target="../media/image208.svg"/><Relationship Id="rId3" Type="http://schemas.openxmlformats.org/officeDocument/2006/relationships/image" Target="../media/image9.png"/><Relationship Id="rId7" Type="http://schemas.openxmlformats.org/officeDocument/2006/relationships/image" Target="../media/image203.svg"/><Relationship Id="rId12" Type="http://schemas.openxmlformats.org/officeDocument/2006/relationships/image" Target="../media/image135.svg"/><Relationship Id="rId2" Type="http://schemas.openxmlformats.org/officeDocument/2006/relationships/notesSlide" Target="../notesSlides/notesSlide26.xml"/><Relationship Id="rId16" Type="http://schemas.openxmlformats.org/officeDocument/2006/relationships/image" Target="../media/image211.sv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07.svg"/><Relationship Id="rId5" Type="http://schemas.openxmlformats.org/officeDocument/2006/relationships/image" Target="../media/image11.png"/><Relationship Id="rId15" Type="http://schemas.openxmlformats.org/officeDocument/2006/relationships/image" Target="../media/image210.svg"/><Relationship Id="rId10" Type="http://schemas.openxmlformats.org/officeDocument/2006/relationships/image" Target="../media/image206.svg"/><Relationship Id="rId4" Type="http://schemas.openxmlformats.org/officeDocument/2006/relationships/image" Target="../media/image15.png"/><Relationship Id="rId9" Type="http://schemas.openxmlformats.org/officeDocument/2006/relationships/image" Target="../media/image205.svg"/><Relationship Id="rId14" Type="http://schemas.openxmlformats.org/officeDocument/2006/relationships/image" Target="../media/image209.svg"/></Relationships>
</file>

<file path=ppt/slides/_rels/slide43.xml.rels><?xml version="1.0" encoding="UTF-8" standalone="yes"?>
<Relationships xmlns="http://schemas.openxmlformats.org/package/2006/relationships"><Relationship Id="rId8" Type="http://schemas.openxmlformats.org/officeDocument/2006/relationships/image" Target="../media/image212.svg"/><Relationship Id="rId3" Type="http://schemas.openxmlformats.org/officeDocument/2006/relationships/image" Target="../media/image9.png"/><Relationship Id="rId7" Type="http://schemas.openxmlformats.org/officeDocument/2006/relationships/image" Target="../media/image184.sv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5.png"/><Relationship Id="rId1" Type="http://schemas.openxmlformats.org/officeDocument/2006/relationships/slideLayout" Target="../slideLayouts/slideLayout6.xml"/><Relationship Id="rId6" Type="http://schemas.openxmlformats.org/officeDocument/2006/relationships/image" Target="../media/image98.png"/><Relationship Id="rId5" Type="http://schemas.openxmlformats.org/officeDocument/2006/relationships/image" Target="../media/image96.png"/><Relationship Id="rId4" Type="http://schemas.openxmlformats.org/officeDocument/2006/relationships/image" Target="../media/image9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outlook.office.com/newsletters/newsletters/a12bf94d06b3c047a7f716bf44f5a3b523" TargetMode="External"/><Relationship Id="rId7" Type="http://schemas.openxmlformats.org/officeDocument/2006/relationships/hyperlink" Target="https://microsoftapc.sharepoint.com/teams/TransformedByTeams/SitePages/Lloyds_Banking_Colleague_Assist.aspx" TargetMode="External"/><Relationship Id="rId2" Type="http://schemas.openxmlformats.org/officeDocument/2006/relationships/hyperlink" Target="https://outlook.office.com/newsletters/newsletters/eed5376144d70d459d95cb872138a5ad23" TargetMode="External"/><Relationship Id="rId1" Type="http://schemas.openxmlformats.org/officeDocument/2006/relationships/slideLayout" Target="../slideLayouts/slideLayout7.xml"/><Relationship Id="rId6" Type="http://schemas.openxmlformats.org/officeDocument/2006/relationships/hyperlink" Target="https://outlook.office.com/newsletters/newsletters/3ffc9bfed18c434fab16e0947297ed6823" TargetMode="External"/><Relationship Id="rId5" Type="http://schemas.openxmlformats.org/officeDocument/2006/relationships/hyperlink" Target="https://microsoftapc.sharepoint.com/teams/TransformedByTeams/SitePages/Starbucks%20TCT.aspx" TargetMode="External"/><Relationship Id="rId4" Type="http://schemas.openxmlformats.org/officeDocument/2006/relationships/hyperlink" Target="https://microsoftapc.sharepoint.com/teams/TransformedByTeams/SitePages/Expedia%20Group%20TCT.aspx" TargetMode="Externa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215.svg"/><Relationship Id="rId7" Type="http://schemas.openxmlformats.org/officeDocument/2006/relationships/image" Target="../media/image104.png"/><Relationship Id="rId2" Type="http://schemas.openxmlformats.org/officeDocument/2006/relationships/image" Target="../media/image214.svg"/><Relationship Id="rId1" Type="http://schemas.openxmlformats.org/officeDocument/2006/relationships/slideLayout" Target="../slideLayouts/slideLayout7.xml"/><Relationship Id="rId6" Type="http://schemas.openxmlformats.org/officeDocument/2006/relationships/image" Target="../media/image218.svg"/><Relationship Id="rId5" Type="http://schemas.openxmlformats.org/officeDocument/2006/relationships/image" Target="../media/image217.svg"/><Relationship Id="rId4" Type="http://schemas.openxmlformats.org/officeDocument/2006/relationships/image" Target="../media/image216.svg"/><Relationship Id="rId9" Type="http://schemas.openxmlformats.org/officeDocument/2006/relationships/image" Target="../media/image10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215.svg"/><Relationship Id="rId7" Type="http://schemas.openxmlformats.org/officeDocument/2006/relationships/image" Target="../media/image105.png"/><Relationship Id="rId2" Type="http://schemas.openxmlformats.org/officeDocument/2006/relationships/image" Target="../media/image214.sv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217.svg"/><Relationship Id="rId5" Type="http://schemas.openxmlformats.org/officeDocument/2006/relationships/image" Target="../media/image218.svg"/><Relationship Id="rId10" Type="http://schemas.openxmlformats.org/officeDocument/2006/relationships/image" Target="../media/image108.png"/><Relationship Id="rId4" Type="http://schemas.openxmlformats.org/officeDocument/2006/relationships/image" Target="../media/image216.svg"/><Relationship Id="rId9" Type="http://schemas.openxmlformats.org/officeDocument/2006/relationships/image" Target="../media/image2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005840" y="2035068"/>
            <a:ext cx="3657600" cy="274320"/>
          </a:xfrm>
          <a:prstGeom prst="rect">
            <a:avLst/>
          </a:prstGeom>
          <a:noFill/>
          <a:ln/>
        </p:spPr>
        <p:txBody>
          <a:bodyPr wrap="square" lIns="0" tIns="0" rIns="0" bIns="0" rtlCol="0" anchor="ctr"/>
          <a:lstStyle/>
          <a:p>
            <a:r>
              <a:rPr lang="en-US" sz="1300" b="1" kern="0" spc="120">
                <a:solidFill>
                  <a:srgbClr val="F47B20"/>
                </a:solidFill>
                <a:latin typeface="Calibri"/>
                <a:ea typeface="Calibri"/>
                <a:cs typeface="Calibri"/>
              </a:rPr>
              <a:t>INDUSTRY TRACK SESSION</a:t>
            </a:r>
            <a:endParaRPr lang="en-US" sz="1300">
              <a:latin typeface="Calibri"/>
              <a:ea typeface="Calibri"/>
              <a:cs typeface="Calibri"/>
            </a:endParaRPr>
          </a:p>
        </p:txBody>
      </p:sp>
      <p:sp>
        <p:nvSpPr>
          <p:cNvPr id="19" name="Text 17"/>
          <p:cNvSpPr/>
          <p:nvPr/>
        </p:nvSpPr>
        <p:spPr>
          <a:xfrm>
            <a:off x="1005838" y="2479900"/>
            <a:ext cx="10185486" cy="1203344"/>
          </a:xfrm>
          <a:prstGeom prst="rect">
            <a:avLst/>
          </a:prstGeom>
          <a:noFill/>
          <a:ln/>
        </p:spPr>
        <p:txBody>
          <a:bodyPr wrap="square" lIns="0" tIns="0" rIns="0" bIns="0" rtlCol="0" anchor="t"/>
          <a:lstStyle/>
          <a:p>
            <a:pPr defTabSz="1219170">
              <a:defRPr/>
            </a:pPr>
            <a:r>
              <a:rPr lang="en-US" sz="4000" b="1" i="1">
                <a:solidFill>
                  <a:srgbClr val="002060"/>
                </a:solidFill>
                <a:latin typeface="Montserrat Bold"/>
                <a:ea typeface="+mn-lt"/>
                <a:cs typeface="+mn-lt"/>
              </a:rPr>
              <a:t>Forward-Deployed Engineering</a:t>
            </a:r>
            <a:endParaRPr lang="en-US" sz="4000" b="1">
              <a:latin typeface="Montserrat Bold"/>
              <a:ea typeface="+mn-lt"/>
              <a:cs typeface="+mn-lt"/>
            </a:endParaRPr>
          </a:p>
        </p:txBody>
      </p:sp>
      <p:sp>
        <p:nvSpPr>
          <p:cNvPr id="20" name="Shape 18"/>
          <p:cNvSpPr/>
          <p:nvPr/>
        </p:nvSpPr>
        <p:spPr>
          <a:xfrm>
            <a:off x="1005840" y="5074920"/>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029200"/>
            <a:ext cx="100584" cy="100584"/>
          </a:xfrm>
          <a:prstGeom prst="ellipse">
            <a:avLst/>
          </a:prstGeom>
          <a:solidFill>
            <a:srgbClr val="1B2A5B"/>
          </a:solidFill>
          <a:ln/>
        </p:spPr>
        <p:txBody>
          <a:bodyPr/>
          <a:lstStyle/>
          <a:p>
            <a:endParaRPr lang="en-US"/>
          </a:p>
        </p:txBody>
      </p:sp>
      <p:sp>
        <p:nvSpPr>
          <p:cNvPr id="22" name="Text 20"/>
          <p:cNvSpPr/>
          <p:nvPr/>
        </p:nvSpPr>
        <p:spPr>
          <a:xfrm>
            <a:off x="1024129" y="53197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16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990117"/>
            <a:ext cx="3206040" cy="839361"/>
          </a:xfrm>
          <a:prstGeom prst="rect">
            <a:avLst/>
          </a:prstGeom>
        </p:spPr>
      </p:pic>
      <p:sp>
        <p:nvSpPr>
          <p:cNvPr id="43" name="Text 20">
            <a:extLst>
              <a:ext uri="{FF2B5EF4-FFF2-40B4-BE49-F238E27FC236}">
                <a16:creationId xmlns:a16="http://schemas.microsoft.com/office/drawing/2014/main" id="{F48FD8A2-56B1-206A-4310-F79CEE5528F8}"/>
              </a:ext>
            </a:extLst>
          </p:cNvPr>
          <p:cNvSpPr/>
          <p:nvPr/>
        </p:nvSpPr>
        <p:spPr>
          <a:xfrm>
            <a:off x="4362066" y="48454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15:00–15:45 CEST  |  09:00–09:45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05839" y="3246216"/>
            <a:ext cx="9538941" cy="546706"/>
          </a:xfrm>
          <a:prstGeom prst="rect">
            <a:avLst/>
          </a:prstGeom>
          <a:noFill/>
          <a:ln/>
        </p:spPr>
        <p:txBody>
          <a:bodyPr wrap="square" lIns="0" tIns="0" rIns="0" bIns="0" rtlCol="0" anchor="t"/>
          <a:lstStyle/>
          <a:p>
            <a:pPr defTabSz="1219170">
              <a:defRPr/>
            </a:pPr>
            <a:r>
              <a:rPr lang="en-US" sz="3200" i="1">
                <a:latin typeface="Open Sans" panose="020B0606030504020204" pitchFamily="34" charset="0"/>
                <a:ea typeface="Open Sans" panose="020B0606030504020204" pitchFamily="34" charset="0"/>
                <a:cs typeface="Open Sans" panose="020B0606030504020204" pitchFamily="34" charset="0"/>
              </a:rPr>
              <a:t>The Operating Model for Enterprise AI </a:t>
            </a:r>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15" name="Graphic 14">
            <a:extLst>
              <a:ext uri="{FF2B5EF4-FFF2-40B4-BE49-F238E27FC236}">
                <a16:creationId xmlns:a16="http://schemas.microsoft.com/office/drawing/2014/main" id="{460E8456-4F38-E7A9-F7D9-BBA6C924F0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a:off x="8610353" y="387963"/>
            <a:ext cx="2996996" cy="3129675"/>
          </a:xfrm>
          <a:prstGeom prst="rect">
            <a:avLst/>
          </a:prstGeom>
        </p:spPr>
      </p:pic>
      <p:pic>
        <p:nvPicPr>
          <p:cNvPr id="8" name="Picture 7">
            <a:extLst>
              <a:ext uri="{FF2B5EF4-FFF2-40B4-BE49-F238E27FC236}">
                <a16:creationId xmlns:a16="http://schemas.microsoft.com/office/drawing/2014/main" id="{17C7A503-7678-95FB-10B0-868D6FEE4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2" name="Group 11">
            <a:extLst>
              <a:ext uri="{FF2B5EF4-FFF2-40B4-BE49-F238E27FC236}">
                <a16:creationId xmlns:a16="http://schemas.microsoft.com/office/drawing/2014/main" id="{8D491C62-7C9E-1902-676F-C2675C8CF426}"/>
              </a:ext>
            </a:extLst>
          </p:cNvPr>
          <p:cNvGrpSpPr/>
          <p:nvPr/>
        </p:nvGrpSpPr>
        <p:grpSpPr>
          <a:xfrm>
            <a:off x="1024128" y="4051685"/>
            <a:ext cx="4751181" cy="759654"/>
            <a:chOff x="1024128" y="1836136"/>
            <a:chExt cx="4751181" cy="759654"/>
          </a:xfrm>
        </p:grpSpPr>
        <p:grpSp>
          <p:nvGrpSpPr>
            <p:cNvPr id="5" name="Group 4">
              <a:extLst>
                <a:ext uri="{FF2B5EF4-FFF2-40B4-BE49-F238E27FC236}">
                  <a16:creationId xmlns:a16="http://schemas.microsoft.com/office/drawing/2014/main" id="{AC71FA90-1281-57FC-D5CE-EF627AD36B37}"/>
                </a:ext>
              </a:extLst>
            </p:cNvPr>
            <p:cNvGrpSpPr/>
            <p:nvPr/>
          </p:nvGrpSpPr>
          <p:grpSpPr>
            <a:xfrm>
              <a:off x="1024128" y="1836136"/>
              <a:ext cx="3471673" cy="759654"/>
              <a:chOff x="1024128" y="1938528"/>
              <a:chExt cx="3471673" cy="759654"/>
            </a:xfrm>
          </p:grpSpPr>
          <p:sp>
            <p:nvSpPr>
              <p:cNvPr id="7" name="Text 5"/>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Presented by</a:t>
                </a:r>
                <a:endParaRPr lang="en-US" sz="1000"/>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pic>
            <p:nvPicPr>
              <p:cNvPr id="34" name="Graphic 33">
                <a:extLst>
                  <a:ext uri="{FF2B5EF4-FFF2-40B4-BE49-F238E27FC236}">
                    <a16:creationId xmlns:a16="http://schemas.microsoft.com/office/drawing/2014/main" id="{35FD2CC2-9438-8575-BE13-F718C06D09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4575" y="2311878"/>
                <a:ext cx="1639202" cy="349561"/>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74C2E-F854-5D7A-F71B-DD72FFDAAB20}"/>
                  </a:ext>
                </a:extLst>
              </p:cNvPr>
              <p:cNvCxnSpPr/>
              <p:nvPr/>
            </p:nvCxnSpPr>
            <p:spPr>
              <a:xfrm>
                <a:off x="4495801" y="2284781"/>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078A6157-C800-B328-B37A-89B6DC1C62CB}"/>
                </a:ext>
              </a:extLst>
            </p:cNvPr>
            <p:cNvGrpSpPr/>
            <p:nvPr/>
          </p:nvGrpSpPr>
          <p:grpSpPr>
            <a:xfrm>
              <a:off x="4691718" y="2251715"/>
              <a:ext cx="1083591" cy="247651"/>
              <a:chOff x="7610475" y="5543551"/>
              <a:chExt cx="1083591" cy="247651"/>
            </a:xfrm>
          </p:grpSpPr>
          <p:pic>
            <p:nvPicPr>
              <p:cNvPr id="9" name="Image 11" descr="preencoded.png">
                <a:extLst>
                  <a:ext uri="{FF2B5EF4-FFF2-40B4-BE49-F238E27FC236}">
                    <a16:creationId xmlns:a16="http://schemas.microsoft.com/office/drawing/2014/main" id="{560A2361-51F8-97EC-022E-3923A8D5FC61}"/>
                  </a:ext>
                </a:extLst>
              </p:cNvPr>
              <p:cNvPicPr>
                <a:picLocks noChangeAspect="1"/>
              </p:cNvPicPr>
              <p:nvPr/>
            </p:nvPicPr>
            <p:blipFill>
              <a:blip r:embed="rId8"/>
              <a:srcRect/>
              <a:stretch/>
            </p:blipFill>
            <p:spPr>
              <a:xfrm>
                <a:off x="7610475" y="5543551"/>
                <a:ext cx="247712" cy="247651"/>
              </a:xfrm>
              <a:prstGeom prst="rect">
                <a:avLst/>
              </a:prstGeom>
            </p:spPr>
          </p:pic>
          <p:sp>
            <p:nvSpPr>
              <p:cNvPr id="10" name="Text 7">
                <a:extLst>
                  <a:ext uri="{FF2B5EF4-FFF2-40B4-BE49-F238E27FC236}">
                    <a16:creationId xmlns:a16="http://schemas.microsoft.com/office/drawing/2014/main" id="{D0007DF2-95E0-4763-F9E1-7848B4679780}"/>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1" name="Text 8">
                <a:extLst>
                  <a:ext uri="{FF2B5EF4-FFF2-40B4-BE49-F238E27FC236}">
                    <a16:creationId xmlns:a16="http://schemas.microsoft.com/office/drawing/2014/main" id="{A4CF3340-5BCE-73FA-BB0B-8CFFF6983416}"/>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n-IN" sz="2400"/>
          </a:p>
        </p:txBody>
      </p:sp>
      <p:sp>
        <p:nvSpPr>
          <p:cNvPr id="5" name="Text 1"/>
          <p:cNvSpPr/>
          <p:nvPr/>
        </p:nvSpPr>
        <p:spPr>
          <a:xfrm>
            <a:off x="729086" y="1476376"/>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729086" y="2075507"/>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7" name="Image 2" descr="preencoded.png"/>
          <p:cNvPicPr>
            <a:picLocks noChangeAspect="1"/>
          </p:cNvPicPr>
          <p:nvPr/>
        </p:nvPicPr>
        <p:blipFill>
          <a:blip r:embed="rId3"/>
          <a:srcRect/>
          <a:stretch/>
        </p:blipFill>
        <p:spPr>
          <a:xfrm>
            <a:off x="605260" y="2847975"/>
            <a:ext cx="2607940" cy="3303269"/>
          </a:xfrm>
          <a:prstGeom prst="rect">
            <a:avLst/>
          </a:prstGeom>
        </p:spPr>
      </p:pic>
      <p:sp>
        <p:nvSpPr>
          <p:cNvPr id="8" name="Text 3"/>
          <p:cNvSpPr/>
          <p:nvPr/>
        </p:nvSpPr>
        <p:spPr>
          <a:xfrm>
            <a:off x="900535"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Poppins" pitchFamily="34" charset="0"/>
                <a:ea typeface="Poppins" pitchFamily="34" charset="-122"/>
                <a:cs typeface="Poppins" pitchFamily="34" charset="-120"/>
              </a:rPr>
              <a:t>Taiki Yoshida</a:t>
            </a:r>
            <a:endParaRPr lang="en-US" sz="1209"/>
          </a:p>
        </p:txBody>
      </p:sp>
      <p:sp>
        <p:nvSpPr>
          <p:cNvPr id="9" name="Text 4"/>
          <p:cNvSpPr/>
          <p:nvPr/>
        </p:nvSpPr>
        <p:spPr>
          <a:xfrm>
            <a:off x="1367260" y="5124451"/>
            <a:ext cx="952500"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Principal PM Manager</a:t>
            </a:r>
            <a:endParaRPr lang="en-US" sz="968"/>
          </a:p>
        </p:txBody>
      </p:sp>
      <p:pic>
        <p:nvPicPr>
          <p:cNvPr id="10" name="Image 3" descr="preencoded.png"/>
          <p:cNvPicPr>
            <a:picLocks noChangeAspect="1"/>
          </p:cNvPicPr>
          <p:nvPr/>
        </p:nvPicPr>
        <p:blipFill>
          <a:blip r:embed="rId4"/>
          <a:srcRect/>
          <a:stretch/>
        </p:blipFill>
        <p:spPr>
          <a:xfrm>
            <a:off x="1252960" y="5581651"/>
            <a:ext cx="1180393" cy="251292"/>
          </a:xfrm>
          <a:prstGeom prst="rect">
            <a:avLst/>
          </a:prstGeom>
        </p:spPr>
      </p:pic>
      <p:pic>
        <p:nvPicPr>
          <p:cNvPr id="11" name="Image 4" descr="preencoded.png"/>
          <p:cNvPicPr>
            <a:picLocks noChangeAspect="1"/>
          </p:cNvPicPr>
          <p:nvPr/>
        </p:nvPicPr>
        <p:blipFill>
          <a:blip r:embed="rId5"/>
          <a:srcRect/>
          <a:stretch/>
        </p:blipFill>
        <p:spPr>
          <a:xfrm>
            <a:off x="929110" y="3048000"/>
            <a:ext cx="1828800" cy="1666875"/>
          </a:xfrm>
          <a:prstGeom prst="rect">
            <a:avLst/>
          </a:prstGeom>
        </p:spPr>
      </p:pic>
      <p:pic>
        <p:nvPicPr>
          <p:cNvPr id="12" name="Image 5" descr="preencoded.png"/>
          <p:cNvPicPr>
            <a:picLocks noChangeAspect="1"/>
          </p:cNvPicPr>
          <p:nvPr/>
        </p:nvPicPr>
        <p:blipFill>
          <a:blip r:embed="rId6"/>
          <a:srcRect/>
          <a:stretch/>
        </p:blipFill>
        <p:spPr>
          <a:xfrm>
            <a:off x="929110" y="3048000"/>
            <a:ext cx="1828800" cy="1666875"/>
          </a:xfrm>
          <a:prstGeom prst="rect">
            <a:avLst/>
          </a:prstGeom>
        </p:spPr>
      </p:pic>
      <p:pic>
        <p:nvPicPr>
          <p:cNvPr id="13" name="Image 6" descr="preencoded.png"/>
          <p:cNvPicPr>
            <a:picLocks noChangeAspect="1"/>
          </p:cNvPicPr>
          <p:nvPr/>
        </p:nvPicPr>
        <p:blipFill>
          <a:blip r:embed="rId7"/>
          <a:srcRect/>
          <a:stretch/>
        </p:blipFill>
        <p:spPr>
          <a:xfrm>
            <a:off x="3567534" y="2847975"/>
            <a:ext cx="2607940" cy="3303269"/>
          </a:xfrm>
          <a:prstGeom prst="rect">
            <a:avLst/>
          </a:prstGeom>
        </p:spPr>
      </p:pic>
      <p:pic>
        <p:nvPicPr>
          <p:cNvPr id="14" name="Image 7" descr="preencoded.png"/>
          <p:cNvPicPr>
            <a:picLocks noChangeAspect="1"/>
          </p:cNvPicPr>
          <p:nvPr/>
        </p:nvPicPr>
        <p:blipFill>
          <a:blip r:embed="rId8"/>
          <a:srcRect/>
          <a:stretch/>
        </p:blipFill>
        <p:spPr>
          <a:xfrm>
            <a:off x="4329534" y="5581651"/>
            <a:ext cx="956875" cy="290189"/>
          </a:xfrm>
          <a:prstGeom prst="rect">
            <a:avLst/>
          </a:prstGeom>
        </p:spPr>
      </p:pic>
      <p:sp>
        <p:nvSpPr>
          <p:cNvPr id="15" name="Text 5"/>
          <p:cNvSpPr/>
          <p:nvPr/>
        </p:nvSpPr>
        <p:spPr>
          <a:xfrm>
            <a:off x="3912609" y="4755627"/>
            <a:ext cx="1883777" cy="257176"/>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Jagan Jami</a:t>
            </a:r>
            <a:endParaRPr lang="en-US" sz="1209"/>
          </a:p>
        </p:txBody>
      </p:sp>
      <p:sp>
        <p:nvSpPr>
          <p:cNvPr id="16" name="Text 6"/>
          <p:cNvSpPr/>
          <p:nvPr/>
        </p:nvSpPr>
        <p:spPr>
          <a:xfrm>
            <a:off x="4262860" y="5124451"/>
            <a:ext cx="10953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Chief Operating Officer</a:t>
            </a:r>
            <a:endParaRPr lang="en-US" sz="968"/>
          </a:p>
        </p:txBody>
      </p:sp>
      <p:pic>
        <p:nvPicPr>
          <p:cNvPr id="17" name="Image 8" descr="preencoded.png"/>
          <p:cNvPicPr>
            <a:picLocks noChangeAspect="1"/>
          </p:cNvPicPr>
          <p:nvPr/>
        </p:nvPicPr>
        <p:blipFill>
          <a:blip r:embed="rId5"/>
          <a:srcRect/>
          <a:stretch/>
        </p:blipFill>
        <p:spPr>
          <a:xfrm>
            <a:off x="3891384" y="3048000"/>
            <a:ext cx="1828800" cy="1666875"/>
          </a:xfrm>
          <a:prstGeom prst="rect">
            <a:avLst/>
          </a:prstGeom>
        </p:spPr>
      </p:pic>
      <p:pic>
        <p:nvPicPr>
          <p:cNvPr id="18" name="Image 9" descr="preencoded.png"/>
          <p:cNvPicPr>
            <a:picLocks noChangeAspect="1"/>
          </p:cNvPicPr>
          <p:nvPr/>
        </p:nvPicPr>
        <p:blipFill>
          <a:blip r:embed="rId9"/>
          <a:srcRect/>
          <a:stretch/>
        </p:blipFill>
        <p:spPr>
          <a:xfrm>
            <a:off x="3891384" y="3048000"/>
            <a:ext cx="1828800" cy="1666875"/>
          </a:xfrm>
          <a:prstGeom prst="rect">
            <a:avLst/>
          </a:prstGeom>
        </p:spPr>
      </p:pic>
      <p:pic>
        <p:nvPicPr>
          <p:cNvPr id="19" name="Image 10" descr="preencoded.png"/>
          <p:cNvPicPr>
            <a:picLocks noChangeAspect="1"/>
          </p:cNvPicPr>
          <p:nvPr/>
        </p:nvPicPr>
        <p:blipFill>
          <a:blip r:embed="rId3"/>
          <a:srcRect/>
          <a:stretch/>
        </p:blipFill>
        <p:spPr>
          <a:xfrm>
            <a:off x="6529810" y="2847975"/>
            <a:ext cx="2607940" cy="3303269"/>
          </a:xfrm>
          <a:prstGeom prst="rect">
            <a:avLst/>
          </a:prstGeom>
        </p:spPr>
      </p:pic>
      <p:grpSp>
        <p:nvGrpSpPr>
          <p:cNvPr id="28" name="Group 27">
            <a:extLst>
              <a:ext uri="{FF2B5EF4-FFF2-40B4-BE49-F238E27FC236}">
                <a16:creationId xmlns:a16="http://schemas.microsoft.com/office/drawing/2014/main" id="{6A1CB375-9C6D-52D9-1ABF-9442B094C02F}"/>
              </a:ext>
            </a:extLst>
          </p:cNvPr>
          <p:cNvGrpSpPr/>
          <p:nvPr/>
        </p:nvGrpSpPr>
        <p:grpSpPr>
          <a:xfrm>
            <a:off x="7263234" y="5543551"/>
            <a:ext cx="1083591" cy="247651"/>
            <a:chOff x="7610475" y="5543551"/>
            <a:chExt cx="1083591" cy="247651"/>
          </a:xfrm>
        </p:grpSpPr>
        <p:pic>
          <p:nvPicPr>
            <p:cNvPr id="20" name="Image 11" descr="preencoded.png"/>
            <p:cNvPicPr>
              <a:picLocks noChangeAspect="1"/>
            </p:cNvPicPr>
            <p:nvPr/>
          </p:nvPicPr>
          <p:blipFill>
            <a:blip r:embed="rId10"/>
            <a:srcRect/>
            <a:stretch/>
          </p:blipFill>
          <p:spPr>
            <a:xfrm>
              <a:off x="7610475" y="5543551"/>
              <a:ext cx="247712" cy="247651"/>
            </a:xfrm>
            <a:prstGeom prst="rect">
              <a:avLst/>
            </a:prstGeom>
          </p:spPr>
        </p:pic>
        <p:sp>
          <p:nvSpPr>
            <p:cNvPr id="21" name="Text 7"/>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2" name="Text 8"/>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sp>
        <p:nvSpPr>
          <p:cNvPr id="23" name="Text 9"/>
          <p:cNvSpPr/>
          <p:nvPr/>
        </p:nvSpPr>
        <p:spPr>
          <a:xfrm>
            <a:off x="6825085"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Poppins" pitchFamily="34" charset="0"/>
                <a:ea typeface="Poppins" pitchFamily="34" charset="-122"/>
                <a:cs typeface="Poppins" pitchFamily="34" charset="-120"/>
              </a:rPr>
              <a:t>Kim Wiley</a:t>
            </a:r>
            <a:endParaRPr lang="en-US" sz="1209"/>
          </a:p>
        </p:txBody>
      </p:sp>
      <p:sp>
        <p:nvSpPr>
          <p:cNvPr id="24" name="Text 10"/>
          <p:cNvSpPr/>
          <p:nvPr/>
        </p:nvSpPr>
        <p:spPr>
          <a:xfrm>
            <a:off x="7225134" y="5124451"/>
            <a:ext cx="10953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Fractional Chief AI Officer</a:t>
            </a:r>
            <a:endParaRPr lang="en-US" sz="968"/>
          </a:p>
        </p:txBody>
      </p:sp>
      <p:pic>
        <p:nvPicPr>
          <p:cNvPr id="25" name="Image 12" descr="preencoded.png"/>
          <p:cNvPicPr>
            <a:picLocks noChangeAspect="1"/>
          </p:cNvPicPr>
          <p:nvPr/>
        </p:nvPicPr>
        <p:blipFill>
          <a:blip r:embed="rId5"/>
          <a:srcRect/>
          <a:stretch/>
        </p:blipFill>
        <p:spPr>
          <a:xfrm>
            <a:off x="6853659" y="3048000"/>
            <a:ext cx="1828800" cy="1666875"/>
          </a:xfrm>
          <a:prstGeom prst="rect">
            <a:avLst/>
          </a:prstGeom>
        </p:spPr>
      </p:pic>
      <p:pic>
        <p:nvPicPr>
          <p:cNvPr id="26" name="Image 13" descr="preencoded.png"/>
          <p:cNvPicPr>
            <a:picLocks noChangeAspect="1"/>
          </p:cNvPicPr>
          <p:nvPr/>
        </p:nvPicPr>
        <p:blipFill>
          <a:blip r:embed="rId11"/>
          <a:srcRect/>
          <a:stretch/>
        </p:blipFill>
        <p:spPr>
          <a:xfrm>
            <a:off x="6853659" y="3048000"/>
            <a:ext cx="1828800" cy="1666875"/>
          </a:xfrm>
          <a:prstGeom prst="rect">
            <a:avLst/>
          </a:prstGeom>
        </p:spPr>
      </p:pic>
      <p:pic>
        <p:nvPicPr>
          <p:cNvPr id="29" name="Picture 28">
            <a:extLst>
              <a:ext uri="{FF2B5EF4-FFF2-40B4-BE49-F238E27FC236}">
                <a16:creationId xmlns:a16="http://schemas.microsoft.com/office/drawing/2014/main" id="{EB790794-D318-E427-097E-D1B706778F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0" name="Group 29">
            <a:extLst>
              <a:ext uri="{FF2B5EF4-FFF2-40B4-BE49-F238E27FC236}">
                <a16:creationId xmlns:a16="http://schemas.microsoft.com/office/drawing/2014/main" id="{10B4F25B-DB69-1D6F-6C02-9B545BE4B92A}"/>
              </a:ext>
            </a:extLst>
          </p:cNvPr>
          <p:cNvGrpSpPr/>
          <p:nvPr/>
        </p:nvGrpSpPr>
        <p:grpSpPr>
          <a:xfrm>
            <a:off x="729086" y="895045"/>
            <a:ext cx="3478086" cy="290189"/>
            <a:chOff x="8007433" y="586043"/>
            <a:chExt cx="3478086" cy="290189"/>
          </a:xfrm>
        </p:grpSpPr>
        <p:grpSp>
          <p:nvGrpSpPr>
            <p:cNvPr id="31" name="Group 30">
              <a:extLst>
                <a:ext uri="{FF2B5EF4-FFF2-40B4-BE49-F238E27FC236}">
                  <a16:creationId xmlns:a16="http://schemas.microsoft.com/office/drawing/2014/main" id="{1902E062-6F4D-B718-58B9-182D9FB12DF0}"/>
                </a:ext>
              </a:extLst>
            </p:cNvPr>
            <p:cNvGrpSpPr/>
            <p:nvPr/>
          </p:nvGrpSpPr>
          <p:grpSpPr>
            <a:xfrm>
              <a:off x="9176724" y="607313"/>
              <a:ext cx="1083591" cy="247651"/>
              <a:chOff x="7610475" y="5543551"/>
              <a:chExt cx="1083591" cy="247651"/>
            </a:xfrm>
          </p:grpSpPr>
          <p:pic>
            <p:nvPicPr>
              <p:cNvPr id="36" name="Image 11" descr="preencoded.png">
                <a:extLst>
                  <a:ext uri="{FF2B5EF4-FFF2-40B4-BE49-F238E27FC236}">
                    <a16:creationId xmlns:a16="http://schemas.microsoft.com/office/drawing/2014/main" id="{F6E24681-A437-CB29-B020-70A20895A627}"/>
                  </a:ext>
                </a:extLst>
              </p:cNvPr>
              <p:cNvPicPr>
                <a:picLocks noChangeAspect="1"/>
              </p:cNvPicPr>
              <p:nvPr/>
            </p:nvPicPr>
            <p:blipFill>
              <a:blip r:embed="rId10"/>
              <a:srcRect/>
              <a:stretch/>
            </p:blipFill>
            <p:spPr>
              <a:xfrm>
                <a:off x="7610475" y="5543551"/>
                <a:ext cx="247712" cy="247651"/>
              </a:xfrm>
              <a:prstGeom prst="rect">
                <a:avLst/>
              </a:prstGeom>
            </p:spPr>
          </p:pic>
          <p:sp>
            <p:nvSpPr>
              <p:cNvPr id="37" name="Text 7">
                <a:extLst>
                  <a:ext uri="{FF2B5EF4-FFF2-40B4-BE49-F238E27FC236}">
                    <a16:creationId xmlns:a16="http://schemas.microsoft.com/office/drawing/2014/main" id="{477553F6-DCD2-482C-81F1-299ACAE03286}"/>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38" name="Text 8">
                <a:extLst>
                  <a:ext uri="{FF2B5EF4-FFF2-40B4-BE49-F238E27FC236}">
                    <a16:creationId xmlns:a16="http://schemas.microsoft.com/office/drawing/2014/main" id="{CDCC938A-C247-1261-BF81-2A5E3F9DB82D}"/>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32" name="Image 7" descr="preencoded.png">
              <a:extLst>
                <a:ext uri="{FF2B5EF4-FFF2-40B4-BE49-F238E27FC236}">
                  <a16:creationId xmlns:a16="http://schemas.microsoft.com/office/drawing/2014/main" id="{72B40F5D-F527-F575-C969-21AA15B37315}"/>
                </a:ext>
              </a:extLst>
            </p:cNvPr>
            <p:cNvPicPr>
              <a:picLocks noChangeAspect="1"/>
            </p:cNvPicPr>
            <p:nvPr/>
          </p:nvPicPr>
          <p:blipFill>
            <a:blip r:embed="rId8"/>
            <a:srcRect/>
            <a:stretch/>
          </p:blipFill>
          <p:spPr>
            <a:xfrm>
              <a:off x="8007433" y="586043"/>
              <a:ext cx="956875" cy="290189"/>
            </a:xfrm>
            <a:prstGeom prst="rect">
              <a:avLst/>
            </a:prstGeom>
          </p:spPr>
        </p:pic>
        <p:pic>
          <p:nvPicPr>
            <p:cNvPr id="33" name="Image 3" descr="preencoded.png">
              <a:extLst>
                <a:ext uri="{FF2B5EF4-FFF2-40B4-BE49-F238E27FC236}">
                  <a16:creationId xmlns:a16="http://schemas.microsoft.com/office/drawing/2014/main" id="{6E9AE88A-FE77-9991-D092-402BB85BC3A7}"/>
                </a:ext>
              </a:extLst>
            </p:cNvPr>
            <p:cNvPicPr>
              <a:picLocks noChangeAspect="1"/>
            </p:cNvPicPr>
            <p:nvPr/>
          </p:nvPicPr>
          <p:blipFill>
            <a:blip r:embed="rId4"/>
            <a:srcRect/>
            <a:stretch/>
          </p:blipFill>
          <p:spPr>
            <a:xfrm>
              <a:off x="10305126" y="586043"/>
              <a:ext cx="1180393" cy="251292"/>
            </a:xfrm>
            <a:prstGeom prst="rect">
              <a:avLst/>
            </a:prstGeom>
          </p:spPr>
        </p:pic>
        <p:cxnSp>
          <p:nvCxnSpPr>
            <p:cNvPr id="34" name="Straight Connector 33">
              <a:extLst>
                <a:ext uri="{FF2B5EF4-FFF2-40B4-BE49-F238E27FC236}">
                  <a16:creationId xmlns:a16="http://schemas.microsoft.com/office/drawing/2014/main" id="{BCB861C1-81B6-B6AC-E20A-6601A77A8B02}"/>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D0C9190-829A-3398-61EC-D783FB0AAA87}"/>
                </a:ext>
              </a:extLst>
            </p:cNvPr>
            <p:cNvCxnSpPr/>
            <p:nvPr/>
          </p:nvCxnSpPr>
          <p:spPr>
            <a:xfrm>
              <a:off x="10177326"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C335A663-413F-32B2-817E-B9373D956FA1}"/>
              </a:ext>
            </a:extLst>
          </p:cNvPr>
          <p:cNvSpPr/>
          <p:nvPr/>
        </p:nvSpPr>
        <p:spPr>
          <a:xfrm>
            <a:off x="9871174" y="0"/>
            <a:ext cx="2320826"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id="{F928A649-6D3C-ABF3-BEEF-BC697521557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23382" y="3743854"/>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122893" y="2331115"/>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3047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1718265F-5B18-842F-E5A3-65212DD464DE}"/>
              </a:ext>
            </a:extLst>
          </p:cNvPr>
          <p:cNvGrpSpPr/>
          <p:nvPr/>
        </p:nvGrpSpPr>
        <p:grpSpPr>
          <a:xfrm>
            <a:off x="8170395" y="265176"/>
            <a:ext cx="3577671" cy="290189"/>
            <a:chOff x="8007433" y="586043"/>
            <a:chExt cx="3577671" cy="290189"/>
          </a:xfrm>
        </p:grpSpPr>
        <p:grpSp>
          <p:nvGrpSpPr>
            <p:cNvPr id="5" name="Group 4">
              <a:extLst>
                <a:ext uri="{FF2B5EF4-FFF2-40B4-BE49-F238E27FC236}">
                  <a16:creationId xmlns:a16="http://schemas.microsoft.com/office/drawing/2014/main" id="{5CD8C6B9-5775-7103-9AC1-57389A242EE3}"/>
                </a:ext>
              </a:extLst>
            </p:cNvPr>
            <p:cNvGrpSpPr/>
            <p:nvPr/>
          </p:nvGrpSpPr>
          <p:grpSpPr>
            <a:xfrm>
              <a:off x="9176724" y="607313"/>
              <a:ext cx="1083591" cy="247651"/>
              <a:chOff x="7610475" y="5543551"/>
              <a:chExt cx="1083591" cy="247651"/>
            </a:xfrm>
          </p:grpSpPr>
          <p:pic>
            <p:nvPicPr>
              <p:cNvPr id="10" name="Image 11" descr="preencoded.png">
                <a:extLst>
                  <a:ext uri="{FF2B5EF4-FFF2-40B4-BE49-F238E27FC236}">
                    <a16:creationId xmlns:a16="http://schemas.microsoft.com/office/drawing/2014/main" id="{08D7C0C8-3BE1-39A9-F403-EE85444A521D}"/>
                  </a:ext>
                </a:extLst>
              </p:cNvPr>
              <p:cNvPicPr>
                <a:picLocks noChangeAspect="1"/>
              </p:cNvPicPr>
              <p:nvPr/>
            </p:nvPicPr>
            <p:blipFill>
              <a:blip r:embed="rId4"/>
              <a:srcRect/>
              <a:stretch/>
            </p:blipFill>
            <p:spPr>
              <a:xfrm>
                <a:off x="7610475" y="5543551"/>
                <a:ext cx="247712" cy="247651"/>
              </a:xfrm>
              <a:prstGeom prst="rect">
                <a:avLst/>
              </a:prstGeom>
            </p:spPr>
          </p:pic>
          <p:sp>
            <p:nvSpPr>
              <p:cNvPr id="11" name="Text 7">
                <a:extLst>
                  <a:ext uri="{FF2B5EF4-FFF2-40B4-BE49-F238E27FC236}">
                    <a16:creationId xmlns:a16="http://schemas.microsoft.com/office/drawing/2014/main" id="{98C6A9BA-6FD9-EB8C-D145-0D2FD33E6391}"/>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4" name="Text 8">
                <a:extLst>
                  <a:ext uri="{FF2B5EF4-FFF2-40B4-BE49-F238E27FC236}">
                    <a16:creationId xmlns:a16="http://schemas.microsoft.com/office/drawing/2014/main" id="{7B2F4EF9-727E-30DC-E9AF-276B6ADD6CA3}"/>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6" name="Image 7" descr="preencoded.png">
              <a:extLst>
                <a:ext uri="{FF2B5EF4-FFF2-40B4-BE49-F238E27FC236}">
                  <a16:creationId xmlns:a16="http://schemas.microsoft.com/office/drawing/2014/main" id="{B8270340-3E30-0675-2CFF-B64D09D2A0EB}"/>
                </a:ext>
              </a:extLst>
            </p:cNvPr>
            <p:cNvPicPr>
              <a:picLocks noChangeAspect="1"/>
            </p:cNvPicPr>
            <p:nvPr/>
          </p:nvPicPr>
          <p:blipFill>
            <a:blip r:embed="rId5"/>
            <a:srcRect/>
            <a:stretch/>
          </p:blipFill>
          <p:spPr>
            <a:xfrm>
              <a:off x="8007433" y="586043"/>
              <a:ext cx="956875" cy="290189"/>
            </a:xfrm>
            <a:prstGeom prst="rect">
              <a:avLst/>
            </a:prstGeom>
          </p:spPr>
        </p:pic>
        <p:pic>
          <p:nvPicPr>
            <p:cNvPr id="7" name="Image 3" descr="preencoded.png">
              <a:extLst>
                <a:ext uri="{FF2B5EF4-FFF2-40B4-BE49-F238E27FC236}">
                  <a16:creationId xmlns:a16="http://schemas.microsoft.com/office/drawing/2014/main" id="{EFD7B81D-5879-7712-13B5-3FFD5DCE62AE}"/>
                </a:ext>
              </a:extLst>
            </p:cNvPr>
            <p:cNvPicPr>
              <a:picLocks noChangeAspect="1"/>
            </p:cNvPicPr>
            <p:nvPr/>
          </p:nvPicPr>
          <p:blipFill>
            <a:blip r:embed="rId6"/>
            <a:srcRect/>
            <a:stretch/>
          </p:blipFill>
          <p:spPr>
            <a:xfrm>
              <a:off x="10404711" y="586043"/>
              <a:ext cx="1180393" cy="251292"/>
            </a:xfrm>
            <a:prstGeom prst="rect">
              <a:avLst/>
            </a:prstGeom>
          </p:spPr>
        </p:pic>
        <p:cxnSp>
          <p:nvCxnSpPr>
            <p:cNvPr id="8" name="Straight Connector 7">
              <a:extLst>
                <a:ext uri="{FF2B5EF4-FFF2-40B4-BE49-F238E27FC236}">
                  <a16:creationId xmlns:a16="http://schemas.microsoft.com/office/drawing/2014/main" id="{F067F233-96FA-E65F-3BAA-7F4AC3BB5CED}"/>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A478E03-031D-2288-401F-131D39E3465D}"/>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847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E681C742-ABA5-80BB-1597-2397B318BE31}"/>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0A61921E-8E8A-5D6E-0E64-CD578777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5F771A51-9717-CB91-93C7-9E18EDF25C00}"/>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32C4F9D-591C-542D-0405-2909B842A2F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5F047A9B-2B84-96C9-DDBC-C6D4BD7F0A9A}"/>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5DD5894-1DA7-BA5A-D6C6-49D5B6F39B49}"/>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53F64A9E-52CB-3BC6-4B0B-84C6587CF58C}"/>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12ED417-B8DD-61B2-B90B-5B4A5FFB576A}"/>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7127A2-9A7C-6D85-2C07-8DB8F144369E}"/>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C6BA8A-1C28-2DFF-1000-DFAC936B9B6E}"/>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0E6643-2C45-7B18-C35D-E422C4E0D2AC}"/>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B985E98-1BA5-071A-E5E9-0B6A642C5E56}"/>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25BE2B39-9DE9-50A6-A8D7-DFA3C7A0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053653AA-84FB-5076-A24B-E8FDC8764F3F}"/>
              </a:ext>
            </a:extLst>
          </p:cNvPr>
          <p:cNvGrpSpPr/>
          <p:nvPr/>
        </p:nvGrpSpPr>
        <p:grpSpPr>
          <a:xfrm>
            <a:off x="8170395" y="265176"/>
            <a:ext cx="3577671" cy="290189"/>
            <a:chOff x="8007433" y="586043"/>
            <a:chExt cx="3577671" cy="290189"/>
          </a:xfrm>
        </p:grpSpPr>
        <p:grpSp>
          <p:nvGrpSpPr>
            <p:cNvPr id="7" name="Group 6">
              <a:extLst>
                <a:ext uri="{FF2B5EF4-FFF2-40B4-BE49-F238E27FC236}">
                  <a16:creationId xmlns:a16="http://schemas.microsoft.com/office/drawing/2014/main" id="{C7B9CD76-A7D8-3B41-E630-706ED56C4D10}"/>
                </a:ext>
              </a:extLst>
            </p:cNvPr>
            <p:cNvGrpSpPr/>
            <p:nvPr/>
          </p:nvGrpSpPr>
          <p:grpSpPr>
            <a:xfrm>
              <a:off x="9176724" y="607313"/>
              <a:ext cx="1083591" cy="247651"/>
              <a:chOff x="7610475" y="5543551"/>
              <a:chExt cx="1083591" cy="247651"/>
            </a:xfrm>
          </p:grpSpPr>
          <p:pic>
            <p:nvPicPr>
              <p:cNvPr id="15" name="Image 11" descr="preencoded.png">
                <a:extLst>
                  <a:ext uri="{FF2B5EF4-FFF2-40B4-BE49-F238E27FC236}">
                    <a16:creationId xmlns:a16="http://schemas.microsoft.com/office/drawing/2014/main" id="{17BE170A-2093-70CB-CA4F-60015ADD0F42}"/>
                  </a:ext>
                </a:extLst>
              </p:cNvPr>
              <p:cNvPicPr>
                <a:picLocks noChangeAspect="1"/>
              </p:cNvPicPr>
              <p:nvPr/>
            </p:nvPicPr>
            <p:blipFill>
              <a:blip r:embed="rId4"/>
              <a:srcRect/>
              <a:stretch/>
            </p:blipFill>
            <p:spPr>
              <a:xfrm>
                <a:off x="7610475" y="5543551"/>
                <a:ext cx="247712" cy="247651"/>
              </a:xfrm>
              <a:prstGeom prst="rect">
                <a:avLst/>
              </a:prstGeom>
            </p:spPr>
          </p:pic>
          <p:sp>
            <p:nvSpPr>
              <p:cNvPr id="21" name="Text 7">
                <a:extLst>
                  <a:ext uri="{FF2B5EF4-FFF2-40B4-BE49-F238E27FC236}">
                    <a16:creationId xmlns:a16="http://schemas.microsoft.com/office/drawing/2014/main" id="{6E1F237F-C553-CBA7-FA4D-5C931B5D2D68}"/>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2" name="Text 8">
                <a:extLst>
                  <a:ext uri="{FF2B5EF4-FFF2-40B4-BE49-F238E27FC236}">
                    <a16:creationId xmlns:a16="http://schemas.microsoft.com/office/drawing/2014/main" id="{196FB075-55F3-BEC7-BCA7-66D5E74B7329}"/>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8" name="Image 7" descr="preencoded.png">
              <a:extLst>
                <a:ext uri="{FF2B5EF4-FFF2-40B4-BE49-F238E27FC236}">
                  <a16:creationId xmlns:a16="http://schemas.microsoft.com/office/drawing/2014/main" id="{E2C0C4AC-AAC3-4FD0-0EA3-7C3B7F05D241}"/>
                </a:ext>
              </a:extLst>
            </p:cNvPr>
            <p:cNvPicPr>
              <a:picLocks noChangeAspect="1"/>
            </p:cNvPicPr>
            <p:nvPr/>
          </p:nvPicPr>
          <p:blipFill>
            <a:blip r:embed="rId5"/>
            <a:srcRect/>
            <a:stretch/>
          </p:blipFill>
          <p:spPr>
            <a:xfrm>
              <a:off x="8007433" y="586043"/>
              <a:ext cx="956875" cy="290189"/>
            </a:xfrm>
            <a:prstGeom prst="rect">
              <a:avLst/>
            </a:prstGeom>
          </p:spPr>
        </p:pic>
        <p:pic>
          <p:nvPicPr>
            <p:cNvPr id="9" name="Image 3" descr="preencoded.png">
              <a:extLst>
                <a:ext uri="{FF2B5EF4-FFF2-40B4-BE49-F238E27FC236}">
                  <a16:creationId xmlns:a16="http://schemas.microsoft.com/office/drawing/2014/main" id="{D17F7965-8330-0A96-7A54-4216A628DF97}"/>
                </a:ext>
              </a:extLst>
            </p:cNvPr>
            <p:cNvPicPr>
              <a:picLocks noChangeAspect="1"/>
            </p:cNvPicPr>
            <p:nvPr/>
          </p:nvPicPr>
          <p:blipFill>
            <a:blip r:embed="rId6"/>
            <a:srcRect/>
            <a:stretch/>
          </p:blipFill>
          <p:spPr>
            <a:xfrm>
              <a:off x="10404711" y="586043"/>
              <a:ext cx="1180393" cy="251292"/>
            </a:xfrm>
            <a:prstGeom prst="rect">
              <a:avLst/>
            </a:prstGeom>
          </p:spPr>
        </p:pic>
        <p:cxnSp>
          <p:nvCxnSpPr>
            <p:cNvPr id="10" name="Straight Connector 9">
              <a:extLst>
                <a:ext uri="{FF2B5EF4-FFF2-40B4-BE49-F238E27FC236}">
                  <a16:creationId xmlns:a16="http://schemas.microsoft.com/office/drawing/2014/main" id="{8F8199EA-D06A-0736-3DDC-5E2A54926841}"/>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656D34-2FD8-C990-8F87-02C12FDEFB7F}"/>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410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8773" y="5682619"/>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577579"/>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196985"/>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388773" y="857885"/>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24566" y="2408006"/>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44229" y="2881087"/>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69342" y="2997738"/>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177768" y="2910198"/>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15412" y="2935188"/>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93990" y="2921362"/>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1461" y="2957818"/>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33501" y="2952127"/>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694271" y="3713352"/>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23851" y="3558983"/>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31192" y="3529856"/>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55404" y="3501160"/>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35467" y="3568201"/>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10989" y="3494772"/>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39263" y="4181493"/>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183980" y="3973554"/>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387236" y="4025398"/>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15751" y="4112381"/>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03044" y="4022342"/>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59314" y="4056635"/>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65320" y="4053351"/>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15701" y="4621713"/>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01292" y="4702514"/>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20869" y="4608813"/>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37966" y="4674895"/>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61511" y="4542757"/>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02367" y="4617845"/>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781406" y="5053568"/>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183927" y="5098638"/>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689277" y="5060114"/>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00844" y="5056593"/>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32787" y="5079127"/>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281065" y="5077486"/>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63946" y="5388617"/>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33343" y="5536828"/>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63739" y="5465330"/>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399654" y="5465331"/>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49747" y="5448635"/>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55093" y="5425638"/>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39482" y="5995751"/>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62951" y="5996861"/>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06669" y="6015942"/>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46979" y="5946304"/>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24550" y="3357472"/>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24550" y="393835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34694" y="4476517"/>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59097" y="4957669"/>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370139" y="5357324"/>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63569" y="5896130"/>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05003" y="6507692"/>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30491" y="5839231"/>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49481" y="5871215"/>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38508" y="6009253"/>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42358" y="5880220"/>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920068" y="703347"/>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238113" y="808122"/>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39410" y="1268254"/>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24566" y="1291886"/>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39944" y="1314413"/>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01226" y="1258343"/>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397739" y="1177810"/>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2960774"/>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24843" y="2973975"/>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3470366"/>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21929" y="3492662"/>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6914" y="3980866"/>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26415" y="4066869"/>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8973" y="4527972"/>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27053" y="4589060"/>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4999188"/>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9970" y="5449682"/>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5975822"/>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63353" y="5015632"/>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33044" y="5456148"/>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14495" y="6039493"/>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61732" y="1878371"/>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495825" y="1856853"/>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42575" y="1878776"/>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44643" y="1797087"/>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48911" y="1727131"/>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376100" y="2360601"/>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50007" y="2988582"/>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19888" y="4692448"/>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13656" y="5137173"/>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97163" y="3368956"/>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16236" y="1862905"/>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45332" y="3110680"/>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33435" y="2708187"/>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27152" y="3456565"/>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376941" y="3259679"/>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61509" y="6009253"/>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075044" y="5961651"/>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11992" y="4250267"/>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02492" y="1838142"/>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46627" y="1859309"/>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66402" y="1143902"/>
            <a:ext cx="1059890" cy="415803"/>
          </a:xfrm>
          <a:prstGeom prst="rect">
            <a:avLst/>
          </a:prstGeom>
        </p:spPr>
      </p:pic>
    </p:spTree>
    <p:extLst>
      <p:ext uri="{BB962C8B-B14F-4D97-AF65-F5344CB8AC3E}">
        <p14:creationId xmlns:p14="http://schemas.microsoft.com/office/powerpoint/2010/main" val="393030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D6DF74-86CA-4408-B2E3-948342C4C75D}"/>
              </a:ext>
            </a:extLst>
          </p:cNvPr>
          <p:cNvSpPr txBox="1"/>
          <p:nvPr/>
        </p:nvSpPr>
        <p:spPr>
          <a:xfrm>
            <a:off x="6329277" y="2166053"/>
            <a:ext cx="4319431" cy="430887"/>
          </a:xfrm>
          <a:prstGeom prst="rect">
            <a:avLst/>
          </a:prstGeom>
          <a:noFill/>
        </p:spPr>
        <p:txBody>
          <a:bodyPr wrap="square" rtlCol="0">
            <a:spAutoFit/>
          </a:bodyPr>
          <a:lstStyle/>
          <a:p>
            <a:r>
              <a:rPr lang="en-US" sz="2200">
                <a:solidFill>
                  <a:srgbClr val="1C2025"/>
                </a:solidFill>
                <a:latin typeface="Poppins SemiBold" panose="00000700000000000000" pitchFamily="2" charset="0"/>
                <a:cs typeface="Poppins SemiBold" panose="00000700000000000000" pitchFamily="2" charset="0"/>
              </a:rPr>
              <a:t>Poll 1</a:t>
            </a:r>
          </a:p>
        </p:txBody>
      </p:sp>
      <p:sp>
        <p:nvSpPr>
          <p:cNvPr id="44" name="Rectangle: Rounded Corners 43">
            <a:extLst>
              <a:ext uri="{FF2B5EF4-FFF2-40B4-BE49-F238E27FC236}">
                <a16:creationId xmlns:a16="http://schemas.microsoft.com/office/drawing/2014/main" id="{E8CBE2B1-2BAF-4CE7-AFC1-95BDF1DE5290}"/>
              </a:ext>
            </a:extLst>
          </p:cNvPr>
          <p:cNvSpPr/>
          <p:nvPr/>
        </p:nvSpPr>
        <p:spPr>
          <a:xfrm>
            <a:off x="6329277" y="2810387"/>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FE12AF85-5885-4A52-9001-909DD730833A}"/>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A172603-279E-479F-B28E-3B2FFDC49BC6}"/>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68E42AD-1053-4A49-BBB0-A215C7D5D734}"/>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6790E87-C7F3-436B-8086-AC30586AF857}"/>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3C5AA811-D361-3E94-9E97-3C7A70AAC78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9588DBB6-A863-A09F-46A8-AC97675FC7E8}"/>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117EB85-EE4E-71D7-DB60-434C7BE62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5" name="Group 14">
            <a:extLst>
              <a:ext uri="{FF2B5EF4-FFF2-40B4-BE49-F238E27FC236}">
                <a16:creationId xmlns:a16="http://schemas.microsoft.com/office/drawing/2014/main" id="{7F0EC882-B394-1B44-CB9A-1E92A011BC64}"/>
              </a:ext>
            </a:extLst>
          </p:cNvPr>
          <p:cNvGrpSpPr/>
          <p:nvPr/>
        </p:nvGrpSpPr>
        <p:grpSpPr>
          <a:xfrm>
            <a:off x="8292959" y="261008"/>
            <a:ext cx="3577671" cy="290189"/>
            <a:chOff x="8007433" y="586043"/>
            <a:chExt cx="3577671" cy="290189"/>
          </a:xfrm>
        </p:grpSpPr>
        <p:grpSp>
          <p:nvGrpSpPr>
            <p:cNvPr id="4" name="Group 3">
              <a:extLst>
                <a:ext uri="{FF2B5EF4-FFF2-40B4-BE49-F238E27FC236}">
                  <a16:creationId xmlns:a16="http://schemas.microsoft.com/office/drawing/2014/main" id="{944317C3-7100-90A8-1EB5-EBA4E3E8862F}"/>
                </a:ext>
              </a:extLst>
            </p:cNvPr>
            <p:cNvGrpSpPr/>
            <p:nvPr/>
          </p:nvGrpSpPr>
          <p:grpSpPr>
            <a:xfrm>
              <a:off x="9176724" y="607313"/>
              <a:ext cx="1083591" cy="247651"/>
              <a:chOff x="7610475" y="5543551"/>
              <a:chExt cx="1083591" cy="247651"/>
            </a:xfrm>
          </p:grpSpPr>
          <p:pic>
            <p:nvPicPr>
              <p:cNvPr id="12" name="Image 11" descr="preencoded.png">
                <a:extLst>
                  <a:ext uri="{FF2B5EF4-FFF2-40B4-BE49-F238E27FC236}">
                    <a16:creationId xmlns:a16="http://schemas.microsoft.com/office/drawing/2014/main" id="{D4E8BBE1-F426-AB29-530F-FBCB82DC5246}"/>
                  </a:ext>
                </a:extLst>
              </p:cNvPr>
              <p:cNvPicPr>
                <a:picLocks noChangeAspect="1"/>
              </p:cNvPicPr>
              <p:nvPr/>
            </p:nvPicPr>
            <p:blipFill>
              <a:blip r:embed="rId4"/>
              <a:srcRect/>
              <a:stretch/>
            </p:blipFill>
            <p:spPr>
              <a:xfrm>
                <a:off x="7610475" y="5543551"/>
                <a:ext cx="247712" cy="247651"/>
              </a:xfrm>
              <a:prstGeom prst="rect">
                <a:avLst/>
              </a:prstGeom>
            </p:spPr>
          </p:pic>
          <p:sp>
            <p:nvSpPr>
              <p:cNvPr id="13" name="Text 7">
                <a:extLst>
                  <a:ext uri="{FF2B5EF4-FFF2-40B4-BE49-F238E27FC236}">
                    <a16:creationId xmlns:a16="http://schemas.microsoft.com/office/drawing/2014/main" id="{8A383A1B-415C-40C4-0D2D-2305265F8BA4}"/>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4" name="Text 8">
                <a:extLst>
                  <a:ext uri="{FF2B5EF4-FFF2-40B4-BE49-F238E27FC236}">
                    <a16:creationId xmlns:a16="http://schemas.microsoft.com/office/drawing/2014/main" id="{BD3724A7-9606-6C30-D91F-427A52F7C27E}"/>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5" name="Image 7" descr="preencoded.png">
              <a:extLst>
                <a:ext uri="{FF2B5EF4-FFF2-40B4-BE49-F238E27FC236}">
                  <a16:creationId xmlns:a16="http://schemas.microsoft.com/office/drawing/2014/main" id="{2FD2D67F-C055-5DE3-ABB1-0E5F18EB8825}"/>
                </a:ext>
              </a:extLst>
            </p:cNvPr>
            <p:cNvPicPr>
              <a:picLocks noChangeAspect="1"/>
            </p:cNvPicPr>
            <p:nvPr/>
          </p:nvPicPr>
          <p:blipFill>
            <a:blip r:embed="rId5"/>
            <a:srcRect/>
            <a:stretch/>
          </p:blipFill>
          <p:spPr>
            <a:xfrm>
              <a:off x="8007433" y="586043"/>
              <a:ext cx="956875" cy="290189"/>
            </a:xfrm>
            <a:prstGeom prst="rect">
              <a:avLst/>
            </a:prstGeom>
          </p:spPr>
        </p:pic>
        <p:pic>
          <p:nvPicPr>
            <p:cNvPr id="7" name="Image 3" descr="preencoded.png">
              <a:extLst>
                <a:ext uri="{FF2B5EF4-FFF2-40B4-BE49-F238E27FC236}">
                  <a16:creationId xmlns:a16="http://schemas.microsoft.com/office/drawing/2014/main" id="{2C1869EF-0BFE-8E46-0F6F-E646DB3C8DC6}"/>
                </a:ext>
              </a:extLst>
            </p:cNvPr>
            <p:cNvPicPr>
              <a:picLocks noChangeAspect="1"/>
            </p:cNvPicPr>
            <p:nvPr/>
          </p:nvPicPr>
          <p:blipFill>
            <a:blip r:embed="rId6"/>
            <a:srcRect/>
            <a:stretch/>
          </p:blipFill>
          <p:spPr>
            <a:xfrm>
              <a:off x="10404711" y="586043"/>
              <a:ext cx="1180393" cy="251292"/>
            </a:xfrm>
            <a:prstGeom prst="rect">
              <a:avLst/>
            </a:prstGeom>
          </p:spPr>
        </p:pic>
        <p:cxnSp>
          <p:nvCxnSpPr>
            <p:cNvPr id="10" name="Straight Connector 9">
              <a:extLst>
                <a:ext uri="{FF2B5EF4-FFF2-40B4-BE49-F238E27FC236}">
                  <a16:creationId xmlns:a16="http://schemas.microsoft.com/office/drawing/2014/main" id="{E94043BD-0CA6-14B0-BC09-78D7EB63A126}"/>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33FAC97-FF75-9CEA-A53D-D5A09EB59C7A}"/>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B517D92A-CE9D-D3F1-ED4D-28A8B7258508}"/>
              </a:ext>
            </a:extLst>
          </p:cNvPr>
          <p:cNvSpPr txBox="1"/>
          <p:nvPr/>
        </p:nvSpPr>
        <p:spPr>
          <a:xfrm>
            <a:off x="5772727" y="3290455"/>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rPr>
              <a:t>Where Does Your Current Digital Initiatives </a:t>
            </a:r>
            <a:endParaRPr lang="en-US">
              <a:solidFill>
                <a:schemeClr val="bg1"/>
              </a:solidFill>
              <a:ea typeface="Calibri" panose="020F0502020204030204"/>
              <a:cs typeface="Calibri" panose="020F0502020204030204"/>
            </a:endParaRPr>
          </a:p>
          <a:p>
            <a:pPr algn="ctr"/>
            <a:r>
              <a:rPr lang="en-US" b="1">
                <a:solidFill>
                  <a:schemeClr val="bg1"/>
                </a:solidFill>
              </a:rPr>
              <a:t>Model Struggle The Most?</a:t>
            </a:r>
            <a:endParaRPr lang="en-US">
              <a:solidFill>
                <a:schemeClr val="bg1"/>
              </a:solidFill>
              <a:ea typeface="Calibri"/>
              <a:cs typeface="Calibri"/>
            </a:endParaRPr>
          </a:p>
          <a:p>
            <a:pPr algn="ctr"/>
            <a:endParaRPr lang="en-US">
              <a:solidFill>
                <a:schemeClr val="bg1"/>
              </a:solidFill>
              <a:ea typeface="Calibri"/>
              <a:cs typeface="Calibri"/>
            </a:endParaRPr>
          </a:p>
        </p:txBody>
      </p:sp>
    </p:spTree>
    <p:extLst>
      <p:ext uri="{BB962C8B-B14F-4D97-AF65-F5344CB8AC3E}">
        <p14:creationId xmlns:p14="http://schemas.microsoft.com/office/powerpoint/2010/main" val="3642220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AC5CEE2-DA59-899F-4181-39851B479A76}"/>
              </a:ext>
            </a:extLst>
          </p:cNvPr>
          <p:cNvPicPr>
            <a:picLocks noChangeAspect="1"/>
          </p:cNvPicPr>
          <p:nvPr/>
        </p:nvPicPr>
        <p:blipFill>
          <a:blip r:embed="rId2">
            <a:alphaModFix amt="38000"/>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00EDCFF3-7886-B735-EDDC-8CC9CD6654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3546" y="3503321"/>
            <a:ext cx="5114213" cy="2039979"/>
          </a:xfrm>
          <a:prstGeom prst="rect">
            <a:avLst/>
          </a:prstGeom>
        </p:spPr>
      </p:pic>
      <p:sp>
        <p:nvSpPr>
          <p:cNvPr id="4" name="Rectangle: Rounded Corners 3">
            <a:extLst>
              <a:ext uri="{FF2B5EF4-FFF2-40B4-BE49-F238E27FC236}">
                <a16:creationId xmlns:a16="http://schemas.microsoft.com/office/drawing/2014/main" id="{0CC5E4E6-427B-7102-3CF5-8F70C98D2725}"/>
              </a:ext>
            </a:extLst>
          </p:cNvPr>
          <p:cNvSpPr/>
          <p:nvPr/>
        </p:nvSpPr>
        <p:spPr bwMode="auto">
          <a:xfrm>
            <a:off x="697117" y="1776258"/>
            <a:ext cx="10330004" cy="1501095"/>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rgbClr val="FFFFFF"/>
              </a:solidFill>
              <a:ea typeface="Segoe UI" pitchFamily="34" charset="0"/>
              <a:cs typeface="Segoe UI" pitchFamily="34" charset="0"/>
            </a:endParaRPr>
          </a:p>
        </p:txBody>
      </p:sp>
      <p:sp>
        <p:nvSpPr>
          <p:cNvPr id="2" name="TextBox 1">
            <a:extLst>
              <a:ext uri="{FF2B5EF4-FFF2-40B4-BE49-F238E27FC236}">
                <a16:creationId xmlns:a16="http://schemas.microsoft.com/office/drawing/2014/main" id="{98A0BED2-5BAD-4A68-1A08-3CCBF84628E2}"/>
              </a:ext>
            </a:extLst>
          </p:cNvPr>
          <p:cNvSpPr txBox="1"/>
          <p:nvPr/>
        </p:nvSpPr>
        <p:spPr>
          <a:xfrm>
            <a:off x="1029136" y="2095918"/>
            <a:ext cx="9222345" cy="861774"/>
          </a:xfrm>
          <a:prstGeom prst="rect">
            <a:avLst/>
          </a:prstGeom>
          <a:noFill/>
        </p:spPr>
        <p:txBody>
          <a:bodyPr wrap="square" lIns="0" tIns="0" rIns="0" bIns="0" rtlCol="0" anchor="t">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altLang="ja-JP" sz="2800" b="1" i="0" u="none" strike="noStrike" kern="1200" cap="none" spc="0" normalizeH="0" baseline="0" noProof="0">
                <a:ln>
                  <a:noFill/>
                </a:ln>
                <a:solidFill>
                  <a:schemeClr val="bg1"/>
                </a:solidFill>
                <a:effectLst/>
                <a:uLnTx/>
                <a:uFillTx/>
                <a:latin typeface="Open Sans"/>
                <a:ea typeface="Open Sans"/>
                <a:cs typeface="Open Sans"/>
              </a:rPr>
              <a:t>Invite only FDE</a:t>
            </a:r>
            <a:r>
              <a:rPr kumimoji="0" lang="ja-JP" altLang="en-US" sz="2800" b="1" i="0" u="none" strike="noStrike" kern="1200" cap="none" spc="0" normalizeH="0" baseline="0" noProof="0">
                <a:ln>
                  <a:noFill/>
                </a:ln>
                <a:solidFill>
                  <a:schemeClr val="bg1"/>
                </a:solidFill>
                <a:effectLst/>
                <a:uLnTx/>
                <a:uFillTx/>
                <a:latin typeface="Open Sans"/>
                <a:ea typeface="Yu Gothic UI"/>
                <a:cs typeface="Open Sans"/>
              </a:rPr>
              <a:t> </a:t>
            </a:r>
            <a:r>
              <a:rPr kumimoji="0" lang="en-US" altLang="ja-JP" sz="2800" b="1" i="0" u="none" strike="noStrike" kern="1200" cap="none" spc="0" normalizeH="0" baseline="0" noProof="0">
                <a:ln>
                  <a:noFill/>
                </a:ln>
                <a:solidFill>
                  <a:schemeClr val="bg1"/>
                </a:solidFill>
                <a:effectLst/>
                <a:uLnTx/>
                <a:uFillTx/>
                <a:latin typeface="Open Sans"/>
                <a:ea typeface="Open Sans"/>
                <a:cs typeface="Open Sans"/>
              </a:rPr>
              <a:t>Program </a:t>
            </a:r>
            <a:r>
              <a:rPr kumimoji="0" lang="en-US" altLang="ja-JP" sz="2800" b="0" i="0" u="none" strike="noStrike" kern="1200" cap="none" spc="0" normalizeH="0" baseline="0" noProof="0">
                <a:ln>
                  <a:noFill/>
                </a:ln>
                <a:solidFill>
                  <a:schemeClr val="bg1"/>
                </a:solidFill>
                <a:effectLst/>
                <a:uLnTx/>
                <a:uFillTx/>
                <a:latin typeface="Open Sans"/>
                <a:ea typeface="Open Sans"/>
                <a:cs typeface="Open Sans"/>
              </a:rPr>
              <a:t>focused on Copilot, Copilot Cowork, and Copilot</a:t>
            </a:r>
            <a:r>
              <a:rPr kumimoji="0" lang="ja-JP" altLang="en-US" sz="2800" b="0" i="0" u="none" strike="noStrike" kern="1200" cap="none" spc="0" normalizeH="0" baseline="0" noProof="0">
                <a:ln>
                  <a:noFill/>
                </a:ln>
                <a:solidFill>
                  <a:schemeClr val="bg1"/>
                </a:solidFill>
                <a:effectLst/>
                <a:uLnTx/>
                <a:uFillTx/>
                <a:latin typeface="Open Sans"/>
                <a:ea typeface="Yu Gothic UI"/>
                <a:cs typeface="Open Sans"/>
              </a:rPr>
              <a:t> </a:t>
            </a:r>
            <a:r>
              <a:rPr lang="ja-JP" altLang="en-US" sz="2800">
                <a:solidFill>
                  <a:schemeClr val="bg1"/>
                </a:solidFill>
                <a:latin typeface="Open Sans"/>
                <a:ea typeface="Yu Gothic UI"/>
                <a:cs typeface="Open Sans"/>
              </a:rPr>
              <a:t>Studio</a:t>
            </a:r>
            <a:endParaRPr kumimoji="0" lang="en-US" sz="28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Group 4">
            <a:extLst>
              <a:ext uri="{FF2B5EF4-FFF2-40B4-BE49-F238E27FC236}">
                <a16:creationId xmlns:a16="http://schemas.microsoft.com/office/drawing/2014/main" id="{D4472DC7-B3D4-FCE3-4B6A-E20118F3B0F1}"/>
              </a:ext>
            </a:extLst>
          </p:cNvPr>
          <p:cNvGrpSpPr/>
          <p:nvPr/>
        </p:nvGrpSpPr>
        <p:grpSpPr>
          <a:xfrm>
            <a:off x="8268136" y="452846"/>
            <a:ext cx="3478086" cy="290189"/>
            <a:chOff x="8007433" y="586043"/>
            <a:chExt cx="3478086" cy="290189"/>
          </a:xfrm>
        </p:grpSpPr>
        <p:grpSp>
          <p:nvGrpSpPr>
            <p:cNvPr id="6" name="Group 5">
              <a:extLst>
                <a:ext uri="{FF2B5EF4-FFF2-40B4-BE49-F238E27FC236}">
                  <a16:creationId xmlns:a16="http://schemas.microsoft.com/office/drawing/2014/main" id="{ABC3EBC0-68D4-D499-CE39-FBDDD8C66BCE}"/>
                </a:ext>
              </a:extLst>
            </p:cNvPr>
            <p:cNvGrpSpPr/>
            <p:nvPr/>
          </p:nvGrpSpPr>
          <p:grpSpPr>
            <a:xfrm>
              <a:off x="9176724" y="607313"/>
              <a:ext cx="1083591" cy="247651"/>
              <a:chOff x="7610475" y="5543551"/>
              <a:chExt cx="1083591" cy="247651"/>
            </a:xfrm>
          </p:grpSpPr>
          <p:pic>
            <p:nvPicPr>
              <p:cNvPr id="11" name="Image 11" descr="preencoded.png">
                <a:extLst>
                  <a:ext uri="{FF2B5EF4-FFF2-40B4-BE49-F238E27FC236}">
                    <a16:creationId xmlns:a16="http://schemas.microsoft.com/office/drawing/2014/main" id="{0AEB426F-E42E-D90C-2633-185E3444E918}"/>
                  </a:ext>
                </a:extLst>
              </p:cNvPr>
              <p:cNvPicPr>
                <a:picLocks noChangeAspect="1"/>
              </p:cNvPicPr>
              <p:nvPr/>
            </p:nvPicPr>
            <p:blipFill>
              <a:blip r:embed="rId4"/>
              <a:srcRect/>
              <a:stretch/>
            </p:blipFill>
            <p:spPr>
              <a:xfrm>
                <a:off x="7610475" y="5543551"/>
                <a:ext cx="247712" cy="247651"/>
              </a:xfrm>
              <a:prstGeom prst="rect">
                <a:avLst/>
              </a:prstGeom>
            </p:spPr>
          </p:pic>
          <p:sp>
            <p:nvSpPr>
              <p:cNvPr id="12" name="Text 7">
                <a:extLst>
                  <a:ext uri="{FF2B5EF4-FFF2-40B4-BE49-F238E27FC236}">
                    <a16:creationId xmlns:a16="http://schemas.microsoft.com/office/drawing/2014/main" id="{2D03D9B0-1886-6463-EA5E-526BB06D87E3}"/>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3" name="Text 8">
                <a:extLst>
                  <a:ext uri="{FF2B5EF4-FFF2-40B4-BE49-F238E27FC236}">
                    <a16:creationId xmlns:a16="http://schemas.microsoft.com/office/drawing/2014/main" id="{0AA9737E-4C77-0AE4-DA1E-5BC6DC1D1B26}"/>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7" name="Image 7" descr="preencoded.png">
              <a:extLst>
                <a:ext uri="{FF2B5EF4-FFF2-40B4-BE49-F238E27FC236}">
                  <a16:creationId xmlns:a16="http://schemas.microsoft.com/office/drawing/2014/main" id="{D66F98FC-E433-72DA-4C70-84E25240F1FA}"/>
                </a:ext>
              </a:extLst>
            </p:cNvPr>
            <p:cNvPicPr>
              <a:picLocks noChangeAspect="1"/>
            </p:cNvPicPr>
            <p:nvPr/>
          </p:nvPicPr>
          <p:blipFill>
            <a:blip r:embed="rId5"/>
            <a:srcRect/>
            <a:stretch/>
          </p:blipFill>
          <p:spPr>
            <a:xfrm>
              <a:off x="8007433" y="586043"/>
              <a:ext cx="956875" cy="290189"/>
            </a:xfrm>
            <a:prstGeom prst="rect">
              <a:avLst/>
            </a:prstGeom>
          </p:spPr>
        </p:pic>
        <p:pic>
          <p:nvPicPr>
            <p:cNvPr id="8" name="Image 3" descr="preencoded.png">
              <a:extLst>
                <a:ext uri="{FF2B5EF4-FFF2-40B4-BE49-F238E27FC236}">
                  <a16:creationId xmlns:a16="http://schemas.microsoft.com/office/drawing/2014/main" id="{45657C77-B190-343E-E334-7E4D7F5A9BE6}"/>
                </a:ext>
              </a:extLst>
            </p:cNvPr>
            <p:cNvPicPr>
              <a:picLocks noChangeAspect="1"/>
            </p:cNvPicPr>
            <p:nvPr/>
          </p:nvPicPr>
          <p:blipFill>
            <a:blip r:embed="rId6"/>
            <a:srcRect/>
            <a:stretch/>
          </p:blipFill>
          <p:spPr>
            <a:xfrm>
              <a:off x="10305126" y="586043"/>
              <a:ext cx="1180393" cy="251292"/>
            </a:xfrm>
            <a:prstGeom prst="rect">
              <a:avLst/>
            </a:prstGeom>
          </p:spPr>
        </p:pic>
        <p:cxnSp>
          <p:nvCxnSpPr>
            <p:cNvPr id="9" name="Straight Connector 8">
              <a:extLst>
                <a:ext uri="{FF2B5EF4-FFF2-40B4-BE49-F238E27FC236}">
                  <a16:creationId xmlns:a16="http://schemas.microsoft.com/office/drawing/2014/main" id="{F2E2668E-184E-C8D0-DB19-5BEC2F5BF8C7}"/>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950116A-FF70-BCEA-9585-7B8DB65084FA}"/>
                </a:ext>
              </a:extLst>
            </p:cNvPr>
            <p:cNvCxnSpPr/>
            <p:nvPr/>
          </p:nvCxnSpPr>
          <p:spPr>
            <a:xfrm>
              <a:off x="10177326"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45F85F37-F94A-8BB8-ADDB-E8DF571CB4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45035597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2" name="Picture 141">
            <a:extLst>
              <a:ext uri="{FF2B5EF4-FFF2-40B4-BE49-F238E27FC236}">
                <a16:creationId xmlns:a16="http://schemas.microsoft.com/office/drawing/2014/main" id="{1654582C-7898-17F5-19DD-816B375FE5F6}"/>
              </a:ext>
            </a:extLst>
          </p:cNvPr>
          <p:cNvPicPr>
            <a:picLocks noChangeAspect="1"/>
          </p:cNvPicPr>
          <p:nvPr/>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96922F4D-A1AF-1C61-632C-8E0BDE16668E}"/>
              </a:ext>
            </a:extLst>
          </p:cNvPr>
          <p:cNvSpPr txBox="1">
            <a:spLocks/>
          </p:cNvSpPr>
          <p:nvPr/>
        </p:nvSpPr>
        <p:spPr>
          <a:xfrm>
            <a:off x="586736" y="488985"/>
            <a:ext cx="11018520" cy="5671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a:solidFill>
                  <a:schemeClr val="bg1"/>
                </a:solidFill>
                <a:latin typeface="Segoe UI Semibold" panose="020B0702040204020203" pitchFamily="34" charset="0"/>
                <a:ea typeface="+mj-ea"/>
                <a:cs typeface="Segoe UI Semibold" panose="020B07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a:ln>
                  <a:noFill/>
                </a:ln>
                <a:solidFill>
                  <a:prstClr val="white"/>
                </a:solidFill>
                <a:effectLst/>
                <a:uLnTx/>
                <a:uFillTx/>
                <a:latin typeface="Segoe UI Semibold" panose="020B0702040204020203" pitchFamily="34" charset="0"/>
                <a:ea typeface="+mj-ea"/>
                <a:cs typeface="Segoe UI Semibold" panose="020B0702040204020203" pitchFamily="34" charset="0"/>
              </a:rPr>
              <a:t>What we provide and do</a:t>
            </a:r>
          </a:p>
        </p:txBody>
      </p:sp>
      <p:sp>
        <p:nvSpPr>
          <p:cNvPr id="4" name="Title 1">
            <a:extLst>
              <a:ext uri="{FF2B5EF4-FFF2-40B4-BE49-F238E27FC236}">
                <a16:creationId xmlns:a16="http://schemas.microsoft.com/office/drawing/2014/main" id="{56D65D09-2A37-7208-6EDC-F57902A4CB8C}"/>
              </a:ext>
            </a:extLst>
          </p:cNvPr>
          <p:cNvSpPr txBox="1">
            <a:spLocks/>
          </p:cNvSpPr>
          <p:nvPr/>
        </p:nvSpPr>
        <p:spPr>
          <a:xfrm>
            <a:off x="396699" y="551197"/>
            <a:ext cx="11018520" cy="5671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solidFill>
                <a:latin typeface="Segoe UI Semibold" panose="020B0702040204020203" pitchFamily="34" charset="0"/>
                <a:ea typeface="+mj-ea"/>
                <a:cs typeface="Segoe UI Semibold" panose="020B0702040204020203"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a:ln>
                  <a:noFill/>
                </a:ln>
                <a:solidFill>
                  <a:schemeClr val="tx1"/>
                </a:solidFill>
                <a:effectLst/>
                <a:uLnTx/>
                <a:uFillTx/>
                <a:latin typeface="Montserrat" pitchFamily="2" charset="0"/>
              </a:rPr>
              <a:t>What we provide </a:t>
            </a:r>
            <a:r>
              <a:rPr kumimoji="0" lang="en-GB" sz="2800" b="1" i="0" u="none" strike="noStrike" kern="1200" cap="none" spc="0" normalizeH="0" baseline="0" noProof="0">
                <a:ln>
                  <a:noFill/>
                </a:ln>
                <a:solidFill>
                  <a:prstClr val="white"/>
                </a:solidFill>
                <a:effectLst/>
                <a:uLnTx/>
                <a:uFillTx/>
                <a:latin typeface="Montserrat" pitchFamily="2" charset="0"/>
              </a:rPr>
              <a:t>and do</a:t>
            </a:r>
          </a:p>
        </p:txBody>
      </p:sp>
      <p:grpSp>
        <p:nvGrpSpPr>
          <p:cNvPr id="14" name="Group 13">
            <a:extLst>
              <a:ext uri="{FF2B5EF4-FFF2-40B4-BE49-F238E27FC236}">
                <a16:creationId xmlns:a16="http://schemas.microsoft.com/office/drawing/2014/main" id="{C3D7E660-AC14-2B76-FF3B-29F84070C6B6}"/>
              </a:ext>
            </a:extLst>
          </p:cNvPr>
          <p:cNvGrpSpPr/>
          <p:nvPr/>
        </p:nvGrpSpPr>
        <p:grpSpPr>
          <a:xfrm>
            <a:off x="505992" y="1582857"/>
            <a:ext cx="2057442" cy="4035475"/>
            <a:chOff x="287407" y="1963857"/>
            <a:chExt cx="2057442" cy="4035475"/>
          </a:xfrm>
        </p:grpSpPr>
        <p:sp>
          <p:nvSpPr>
            <p:cNvPr id="13" name="Rectangle: Rounded Corners 12">
              <a:extLst>
                <a:ext uri="{FF2B5EF4-FFF2-40B4-BE49-F238E27FC236}">
                  <a16:creationId xmlns:a16="http://schemas.microsoft.com/office/drawing/2014/main" id="{F05B5330-2574-D7D2-C552-470E42FA3F9A}"/>
                </a:ext>
              </a:extLst>
            </p:cNvPr>
            <p:cNvSpPr/>
            <p:nvPr/>
          </p:nvSpPr>
          <p:spPr bwMode="auto">
            <a:xfrm>
              <a:off x="287407" y="2544024"/>
              <a:ext cx="2057442" cy="3455308"/>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ysClr val="windowText" lastClr="000000"/>
                </a:solidFill>
                <a:ea typeface="Segoe UI" pitchFamily="34" charset="0"/>
                <a:cs typeface="Segoe UI" pitchFamily="34" charset="0"/>
              </a:endParaRPr>
            </a:p>
          </p:txBody>
        </p:sp>
        <p:pic>
          <p:nvPicPr>
            <p:cNvPr id="9" name="Picture 8" descr="A group of objects on a black background&#10;&#10;Description automatically generated with low confidence">
              <a:extLst>
                <a:ext uri="{FF2B5EF4-FFF2-40B4-BE49-F238E27FC236}">
                  <a16:creationId xmlns:a16="http://schemas.microsoft.com/office/drawing/2014/main" id="{94A1A605-34E5-B7CF-BC40-03BDF3F13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29" y="1963857"/>
              <a:ext cx="1378775" cy="1378775"/>
            </a:xfrm>
            <a:prstGeom prst="rect">
              <a:avLst/>
            </a:prstGeom>
          </p:spPr>
        </p:pic>
        <p:sp>
          <p:nvSpPr>
            <p:cNvPr id="10" name="Text 0">
              <a:extLst>
                <a:ext uri="{FF2B5EF4-FFF2-40B4-BE49-F238E27FC236}">
                  <a16:creationId xmlns:a16="http://schemas.microsoft.com/office/drawing/2014/main" id="{9F55CC62-B848-3626-0B55-45AA42205FFC}"/>
                </a:ext>
              </a:extLst>
            </p:cNvPr>
            <p:cNvSpPr/>
            <p:nvPr/>
          </p:nvSpPr>
          <p:spPr>
            <a:xfrm>
              <a:off x="396699" y="3341886"/>
              <a:ext cx="1835150" cy="629132"/>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600" b="1"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Empowered AI Strategy</a:t>
              </a: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1">
              <a:extLst>
                <a:ext uri="{FF2B5EF4-FFF2-40B4-BE49-F238E27FC236}">
                  <a16:creationId xmlns:a16="http://schemas.microsoft.com/office/drawing/2014/main" id="{B20F11E4-1486-E6FC-B531-159A468BD2A3}"/>
                </a:ext>
              </a:extLst>
            </p:cNvPr>
            <p:cNvSpPr/>
            <p:nvPr/>
          </p:nvSpPr>
          <p:spPr>
            <a:xfrm>
              <a:off x="586736" y="4079331"/>
              <a:ext cx="1606963" cy="150087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US" sz="1100" b="0"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Microsoft demonstrates how to go from the “Art of the Possible” to the “Art of the Practical”  with M365 Copilot and extensibility</a:t>
              </a:r>
            </a:p>
          </p:txBody>
        </p:sp>
      </p:grpSp>
      <p:grpSp>
        <p:nvGrpSpPr>
          <p:cNvPr id="51" name="Group 50">
            <a:extLst>
              <a:ext uri="{FF2B5EF4-FFF2-40B4-BE49-F238E27FC236}">
                <a16:creationId xmlns:a16="http://schemas.microsoft.com/office/drawing/2014/main" id="{30B35C62-E67D-B8EE-55CD-8AA11CB76CF5}"/>
              </a:ext>
            </a:extLst>
          </p:cNvPr>
          <p:cNvGrpSpPr/>
          <p:nvPr/>
        </p:nvGrpSpPr>
        <p:grpSpPr>
          <a:xfrm>
            <a:off x="2728963" y="2163024"/>
            <a:ext cx="2057442" cy="3455308"/>
            <a:chOff x="287407" y="2544024"/>
            <a:chExt cx="2057442" cy="3455308"/>
          </a:xfrm>
        </p:grpSpPr>
        <p:sp>
          <p:nvSpPr>
            <p:cNvPr id="52" name="Rectangle: Rounded Corners 51">
              <a:extLst>
                <a:ext uri="{FF2B5EF4-FFF2-40B4-BE49-F238E27FC236}">
                  <a16:creationId xmlns:a16="http://schemas.microsoft.com/office/drawing/2014/main" id="{62E1ACCD-15E5-1C6D-1E15-5BF3CE632461}"/>
                </a:ext>
              </a:extLst>
            </p:cNvPr>
            <p:cNvSpPr/>
            <p:nvPr/>
          </p:nvSpPr>
          <p:spPr bwMode="auto">
            <a:xfrm>
              <a:off x="287407" y="2544024"/>
              <a:ext cx="2057442" cy="3455308"/>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ysClr val="windowText" lastClr="000000"/>
                </a:solidFill>
                <a:ea typeface="Segoe UI" pitchFamily="34" charset="0"/>
                <a:cs typeface="Segoe UI" pitchFamily="34" charset="0"/>
              </a:endParaRPr>
            </a:p>
          </p:txBody>
        </p:sp>
        <p:sp>
          <p:nvSpPr>
            <p:cNvPr id="54" name="Text 0">
              <a:extLst>
                <a:ext uri="{FF2B5EF4-FFF2-40B4-BE49-F238E27FC236}">
                  <a16:creationId xmlns:a16="http://schemas.microsoft.com/office/drawing/2014/main" id="{8A782C2A-98DA-CCF0-EC44-63F0619ABB7A}"/>
                </a:ext>
              </a:extLst>
            </p:cNvPr>
            <p:cNvSpPr/>
            <p:nvPr/>
          </p:nvSpPr>
          <p:spPr>
            <a:xfrm>
              <a:off x="422300" y="3310658"/>
              <a:ext cx="1797000" cy="629132"/>
            </a:xfrm>
            <a:prstGeom prst="rect">
              <a:avLst/>
            </a:prstGeom>
            <a:noFill/>
            <a:ln/>
          </p:spPr>
          <p:txBody>
            <a:bodyPr wrap="square" lIns="0" tIns="0" rIns="0" bIns="0" rtlCol="0" anchor="t"/>
            <a:lstStyle/>
            <a:p>
              <a:pPr lvl="0" algn="ctr">
                <a:lnSpc>
                  <a:spcPts val="2358"/>
                </a:lnSpc>
                <a:defRPr/>
              </a:pPr>
              <a:r>
                <a:rPr lang="en-US" sz="1400" b="1" kern="0" spc="-25">
                  <a:solidFill>
                    <a:prstClr val="white"/>
                  </a:solidFill>
                  <a:latin typeface="Open Sans" panose="020B0606030504020204" pitchFamily="34" charset="0"/>
                  <a:ea typeface="Open Sans" panose="020B0606030504020204" pitchFamily="34" charset="0"/>
                  <a:cs typeface="Open Sans" panose="020B0606030504020204" pitchFamily="34" charset="0"/>
                </a:rPr>
                <a:t>Guidance, Best Practices &amp; Support</a:t>
              </a:r>
              <a:endParaRPr lang="en-US" sz="1400" b="1">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5" name="Text 1">
              <a:extLst>
                <a:ext uri="{FF2B5EF4-FFF2-40B4-BE49-F238E27FC236}">
                  <a16:creationId xmlns:a16="http://schemas.microsoft.com/office/drawing/2014/main" id="{1289FCF1-737B-7624-9112-6C349CE3F5DB}"/>
                </a:ext>
              </a:extLst>
            </p:cNvPr>
            <p:cNvSpPr/>
            <p:nvPr/>
          </p:nvSpPr>
          <p:spPr>
            <a:xfrm>
              <a:off x="511222" y="4072466"/>
              <a:ext cx="1606963" cy="150087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US" sz="1100" b="0"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Microsoft can help your makers, builders, &amp; developers learn the right skills and best practices for agent implementation</a:t>
              </a:r>
            </a:p>
          </p:txBody>
        </p:sp>
      </p:grpSp>
      <p:pic>
        <p:nvPicPr>
          <p:cNvPr id="71" name="Picture 70">
            <a:extLst>
              <a:ext uri="{FF2B5EF4-FFF2-40B4-BE49-F238E27FC236}">
                <a16:creationId xmlns:a16="http://schemas.microsoft.com/office/drawing/2014/main" id="{FC8A6995-9729-D0C1-2043-FC789E780D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8292" y="1473002"/>
            <a:ext cx="1378775" cy="1378775"/>
          </a:xfrm>
          <a:prstGeom prst="rect">
            <a:avLst/>
          </a:prstGeom>
        </p:spPr>
      </p:pic>
      <p:grpSp>
        <p:nvGrpSpPr>
          <p:cNvPr id="72" name="Group 71">
            <a:extLst>
              <a:ext uri="{FF2B5EF4-FFF2-40B4-BE49-F238E27FC236}">
                <a16:creationId xmlns:a16="http://schemas.microsoft.com/office/drawing/2014/main" id="{B360E697-2247-E2AE-BBDD-90A73D5D6AC4}"/>
              </a:ext>
            </a:extLst>
          </p:cNvPr>
          <p:cNvGrpSpPr/>
          <p:nvPr/>
        </p:nvGrpSpPr>
        <p:grpSpPr>
          <a:xfrm>
            <a:off x="4921298" y="2162389"/>
            <a:ext cx="2057442" cy="3455308"/>
            <a:chOff x="287407" y="2544024"/>
            <a:chExt cx="2057442" cy="3455308"/>
          </a:xfrm>
        </p:grpSpPr>
        <p:sp>
          <p:nvSpPr>
            <p:cNvPr id="73" name="Rectangle: Rounded Corners 72">
              <a:extLst>
                <a:ext uri="{FF2B5EF4-FFF2-40B4-BE49-F238E27FC236}">
                  <a16:creationId xmlns:a16="http://schemas.microsoft.com/office/drawing/2014/main" id="{DA7FAB1F-1EEB-3126-8AFF-C0893353CFF1}"/>
                </a:ext>
              </a:extLst>
            </p:cNvPr>
            <p:cNvSpPr/>
            <p:nvPr/>
          </p:nvSpPr>
          <p:spPr bwMode="auto">
            <a:xfrm>
              <a:off x="287407" y="2544024"/>
              <a:ext cx="2057442" cy="3455308"/>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ysClr val="windowText" lastClr="000000"/>
                </a:solidFill>
                <a:ea typeface="Segoe UI" pitchFamily="34" charset="0"/>
                <a:cs typeface="Segoe UI" pitchFamily="34" charset="0"/>
              </a:endParaRPr>
            </a:p>
          </p:txBody>
        </p:sp>
        <p:sp>
          <p:nvSpPr>
            <p:cNvPr id="74" name="Text 0">
              <a:extLst>
                <a:ext uri="{FF2B5EF4-FFF2-40B4-BE49-F238E27FC236}">
                  <a16:creationId xmlns:a16="http://schemas.microsoft.com/office/drawing/2014/main" id="{36419D6C-39D0-85A6-92CD-D132607245B7}"/>
                </a:ext>
              </a:extLst>
            </p:cNvPr>
            <p:cNvSpPr/>
            <p:nvPr/>
          </p:nvSpPr>
          <p:spPr>
            <a:xfrm>
              <a:off x="422300" y="3310658"/>
              <a:ext cx="1797000" cy="629132"/>
            </a:xfrm>
            <a:prstGeom prst="rect">
              <a:avLst/>
            </a:prstGeom>
            <a:noFill/>
            <a:ln/>
          </p:spPr>
          <p:txBody>
            <a:bodyPr wrap="square" lIns="0" tIns="0" rIns="0" bIns="0" rtlCol="0" anchor="t"/>
            <a:lstStyle/>
            <a:p>
              <a:pPr lvl="0" algn="ctr">
                <a:lnSpc>
                  <a:spcPts val="2358"/>
                </a:lnSpc>
                <a:defRPr/>
              </a:pPr>
              <a:r>
                <a:rPr lang="en-US" sz="1400" b="1" kern="0" spc="-25">
                  <a:solidFill>
                    <a:prstClr val="white"/>
                  </a:solidFill>
                  <a:latin typeface="Open Sans" panose="020B0606030504020204" pitchFamily="34" charset="0"/>
                  <a:ea typeface="Open Sans" panose="020B0606030504020204" pitchFamily="34" charset="0"/>
                  <a:cs typeface="Open Sans" panose="020B0606030504020204" pitchFamily="34" charset="0"/>
                </a:rPr>
                <a:t>Envision High Value Scenarios</a:t>
              </a:r>
            </a:p>
          </p:txBody>
        </p:sp>
        <p:sp>
          <p:nvSpPr>
            <p:cNvPr id="75" name="Text 1">
              <a:extLst>
                <a:ext uri="{FF2B5EF4-FFF2-40B4-BE49-F238E27FC236}">
                  <a16:creationId xmlns:a16="http://schemas.microsoft.com/office/drawing/2014/main" id="{86B755BE-96C4-895E-FFCD-F9A2ED8DC35C}"/>
                </a:ext>
              </a:extLst>
            </p:cNvPr>
            <p:cNvSpPr/>
            <p:nvPr/>
          </p:nvSpPr>
          <p:spPr>
            <a:xfrm>
              <a:off x="437071" y="4079331"/>
              <a:ext cx="1758113" cy="150087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US" sz="1100" b="0"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Microsoft-hosted Discovery &amp; Envisioning sessions help you identify, prioritize and scope high value scenarios to build</a:t>
              </a:r>
            </a:p>
          </p:txBody>
        </p:sp>
      </p:grpSp>
      <p:pic>
        <p:nvPicPr>
          <p:cNvPr id="76" name="Picture 75" descr="A picture containing creativity, light, art&#10;&#10;Description automatically generated">
            <a:extLst>
              <a:ext uri="{FF2B5EF4-FFF2-40B4-BE49-F238E27FC236}">
                <a16:creationId xmlns:a16="http://schemas.microsoft.com/office/drawing/2014/main" id="{906E04DA-63E1-193E-D141-95F795AD6D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9014" y="1582857"/>
            <a:ext cx="1378775" cy="1378775"/>
          </a:xfrm>
          <a:prstGeom prst="rect">
            <a:avLst/>
          </a:prstGeom>
        </p:spPr>
      </p:pic>
      <p:grpSp>
        <p:nvGrpSpPr>
          <p:cNvPr id="77" name="Group 76">
            <a:extLst>
              <a:ext uri="{FF2B5EF4-FFF2-40B4-BE49-F238E27FC236}">
                <a16:creationId xmlns:a16="http://schemas.microsoft.com/office/drawing/2014/main" id="{B75E0323-2FBD-706C-F52E-006075B96295}"/>
              </a:ext>
            </a:extLst>
          </p:cNvPr>
          <p:cNvGrpSpPr/>
          <p:nvPr/>
        </p:nvGrpSpPr>
        <p:grpSpPr>
          <a:xfrm>
            <a:off x="7133200" y="2162389"/>
            <a:ext cx="2057442" cy="3455308"/>
            <a:chOff x="287407" y="2544024"/>
            <a:chExt cx="2057442" cy="3455308"/>
          </a:xfrm>
        </p:grpSpPr>
        <p:sp>
          <p:nvSpPr>
            <p:cNvPr id="78" name="Rectangle: Rounded Corners 77">
              <a:extLst>
                <a:ext uri="{FF2B5EF4-FFF2-40B4-BE49-F238E27FC236}">
                  <a16:creationId xmlns:a16="http://schemas.microsoft.com/office/drawing/2014/main" id="{1FD87C76-163F-A216-9531-707E0F277FB8}"/>
                </a:ext>
              </a:extLst>
            </p:cNvPr>
            <p:cNvSpPr/>
            <p:nvPr/>
          </p:nvSpPr>
          <p:spPr bwMode="auto">
            <a:xfrm>
              <a:off x="287407" y="2544024"/>
              <a:ext cx="2057442" cy="3455308"/>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ysClr val="windowText" lastClr="000000"/>
                </a:solidFill>
                <a:ea typeface="Segoe UI" pitchFamily="34" charset="0"/>
                <a:cs typeface="Segoe UI" pitchFamily="34" charset="0"/>
              </a:endParaRPr>
            </a:p>
          </p:txBody>
        </p:sp>
        <p:sp>
          <p:nvSpPr>
            <p:cNvPr id="79" name="Text 0">
              <a:extLst>
                <a:ext uri="{FF2B5EF4-FFF2-40B4-BE49-F238E27FC236}">
                  <a16:creationId xmlns:a16="http://schemas.microsoft.com/office/drawing/2014/main" id="{F230E18D-839E-A4A7-2595-6689C8024075}"/>
                </a:ext>
              </a:extLst>
            </p:cNvPr>
            <p:cNvSpPr/>
            <p:nvPr/>
          </p:nvSpPr>
          <p:spPr>
            <a:xfrm>
              <a:off x="287407" y="3310658"/>
              <a:ext cx="1922549" cy="629132"/>
            </a:xfrm>
            <a:prstGeom prst="rect">
              <a:avLst/>
            </a:prstGeom>
            <a:noFill/>
            <a:ln/>
          </p:spPr>
          <p:txBody>
            <a:bodyPr wrap="square" lIns="0" tIns="0" rIns="0" bIns="0" rtlCol="0" anchor="t"/>
            <a:lstStyle/>
            <a:p>
              <a:pPr lvl="0" algn="ctr">
                <a:lnSpc>
                  <a:spcPts val="2358"/>
                </a:lnSpc>
                <a:defRPr/>
              </a:pPr>
              <a:r>
                <a:rPr lang="en-US" sz="1400" b="1" kern="0" spc="-25">
                  <a:solidFill>
                    <a:prstClr val="white"/>
                  </a:solidFill>
                  <a:latin typeface="Open Sans" panose="020B0606030504020204" pitchFamily="34" charset="0"/>
                  <a:ea typeface="Open Sans" panose="020B0606030504020204" pitchFamily="34" charset="0"/>
                  <a:cs typeface="Open Sans" panose="020B0606030504020204" pitchFamily="34" charset="0"/>
                </a:rPr>
                <a:t>Architect &amp; Build Quality POC Solutions</a:t>
              </a:r>
            </a:p>
          </p:txBody>
        </p:sp>
        <p:sp>
          <p:nvSpPr>
            <p:cNvPr id="80" name="Text 1">
              <a:extLst>
                <a:ext uri="{FF2B5EF4-FFF2-40B4-BE49-F238E27FC236}">
                  <a16:creationId xmlns:a16="http://schemas.microsoft.com/office/drawing/2014/main" id="{40EED9A7-0D13-18AB-8138-7985176678C3}"/>
                </a:ext>
              </a:extLst>
            </p:cNvPr>
            <p:cNvSpPr/>
            <p:nvPr/>
          </p:nvSpPr>
          <p:spPr>
            <a:xfrm>
              <a:off x="458413" y="4079331"/>
              <a:ext cx="1715426" cy="150087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US" sz="1100" b="0"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Microsoft will help customers build MVP* for personal, productivity, enterprise and Line of Business scenarios. </a:t>
              </a:r>
            </a:p>
          </p:txBody>
        </p:sp>
      </p:grpSp>
      <p:pic>
        <p:nvPicPr>
          <p:cNvPr id="81" name="Picture 80">
            <a:extLst>
              <a:ext uri="{FF2B5EF4-FFF2-40B4-BE49-F238E27FC236}">
                <a16:creationId xmlns:a16="http://schemas.microsoft.com/office/drawing/2014/main" id="{A91C8AEC-A7A3-130D-F2F1-5F807F02C2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5066" y="1635316"/>
            <a:ext cx="1293707" cy="1293707"/>
          </a:xfrm>
          <a:prstGeom prst="rect">
            <a:avLst/>
          </a:prstGeom>
        </p:spPr>
      </p:pic>
      <p:grpSp>
        <p:nvGrpSpPr>
          <p:cNvPr id="82" name="Group 81">
            <a:extLst>
              <a:ext uri="{FF2B5EF4-FFF2-40B4-BE49-F238E27FC236}">
                <a16:creationId xmlns:a16="http://schemas.microsoft.com/office/drawing/2014/main" id="{FFEAAECF-2A2B-036E-0E52-A06234FDC6D1}"/>
              </a:ext>
            </a:extLst>
          </p:cNvPr>
          <p:cNvGrpSpPr/>
          <p:nvPr/>
        </p:nvGrpSpPr>
        <p:grpSpPr>
          <a:xfrm>
            <a:off x="9339106" y="2162389"/>
            <a:ext cx="2057442" cy="3455308"/>
            <a:chOff x="287407" y="2544024"/>
            <a:chExt cx="2057442" cy="3455308"/>
          </a:xfrm>
        </p:grpSpPr>
        <p:sp>
          <p:nvSpPr>
            <p:cNvPr id="84" name="Rectangle: Rounded Corners 83">
              <a:extLst>
                <a:ext uri="{FF2B5EF4-FFF2-40B4-BE49-F238E27FC236}">
                  <a16:creationId xmlns:a16="http://schemas.microsoft.com/office/drawing/2014/main" id="{4736AB71-E287-5853-C749-220DBFB26238}"/>
                </a:ext>
              </a:extLst>
            </p:cNvPr>
            <p:cNvSpPr/>
            <p:nvPr/>
          </p:nvSpPr>
          <p:spPr bwMode="auto">
            <a:xfrm>
              <a:off x="287407" y="2544024"/>
              <a:ext cx="2057442" cy="3455308"/>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ysClr val="windowText" lastClr="000000"/>
                </a:solidFill>
                <a:ea typeface="Segoe UI" pitchFamily="34" charset="0"/>
                <a:cs typeface="Segoe UI" pitchFamily="34" charset="0"/>
              </a:endParaRPr>
            </a:p>
          </p:txBody>
        </p:sp>
        <p:sp>
          <p:nvSpPr>
            <p:cNvPr id="92" name="Text 0">
              <a:extLst>
                <a:ext uri="{FF2B5EF4-FFF2-40B4-BE49-F238E27FC236}">
                  <a16:creationId xmlns:a16="http://schemas.microsoft.com/office/drawing/2014/main" id="{567B19AB-6970-87AD-4B98-499C2B8B0F73}"/>
                </a:ext>
              </a:extLst>
            </p:cNvPr>
            <p:cNvSpPr/>
            <p:nvPr/>
          </p:nvSpPr>
          <p:spPr>
            <a:xfrm>
              <a:off x="287407" y="3310658"/>
              <a:ext cx="1922549" cy="629132"/>
            </a:xfrm>
            <a:prstGeom prst="rect">
              <a:avLst/>
            </a:prstGeom>
            <a:noFill/>
            <a:ln/>
          </p:spPr>
          <p:txBody>
            <a:bodyPr wrap="square" lIns="0" tIns="0" rIns="0" bIns="0" rtlCol="0" anchor="t"/>
            <a:lstStyle/>
            <a:p>
              <a:pPr lvl="0" algn="ctr">
                <a:lnSpc>
                  <a:spcPts val="2358"/>
                </a:lnSpc>
                <a:defRPr/>
              </a:pPr>
              <a:r>
                <a:rPr lang="en-US" sz="1400" b="1" kern="0" spc="-25">
                  <a:solidFill>
                    <a:prstClr val="white"/>
                  </a:solidFill>
                  <a:latin typeface="Open Sans" panose="020B0606030504020204" pitchFamily="34" charset="0"/>
                  <a:ea typeface="Open Sans" panose="020B0606030504020204" pitchFamily="34" charset="0"/>
                  <a:cs typeface="Open Sans" panose="020B0606030504020204" pitchFamily="34" charset="0"/>
                </a:rPr>
                <a:t>Product Feedback &amp; Improvement</a:t>
              </a:r>
            </a:p>
          </p:txBody>
        </p:sp>
        <p:sp>
          <p:nvSpPr>
            <p:cNvPr id="130" name="Text 1">
              <a:extLst>
                <a:ext uri="{FF2B5EF4-FFF2-40B4-BE49-F238E27FC236}">
                  <a16:creationId xmlns:a16="http://schemas.microsoft.com/office/drawing/2014/main" id="{12C785FB-1BF1-A5B3-A2B9-ADBF118D5D67}"/>
                </a:ext>
              </a:extLst>
            </p:cNvPr>
            <p:cNvSpPr/>
            <p:nvPr/>
          </p:nvSpPr>
          <p:spPr>
            <a:xfrm>
              <a:off x="458413" y="4079331"/>
              <a:ext cx="1715426" cy="150087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500"/>
                </a:spcAft>
                <a:buClrTx/>
                <a:buSzTx/>
                <a:buFontTx/>
                <a:buNone/>
                <a:tabLst/>
                <a:defRPr/>
              </a:pPr>
              <a:r>
                <a:rPr kumimoji="0" lang="en-US" sz="1100" b="0" i="0" u="none" strike="noStrike" kern="0" cap="none" spc="-25"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Provide a direct feedback channel to Copilot Extensibility and Copilot Studio engineering teams</a:t>
              </a:r>
            </a:p>
          </p:txBody>
        </p:sp>
      </p:grpSp>
      <p:pic>
        <p:nvPicPr>
          <p:cNvPr id="131" name="Picture 130" descr="A picture containing circle, colorfulness, screenshot, compact disk&#10;&#10;Description automatically generated">
            <a:extLst>
              <a:ext uri="{FF2B5EF4-FFF2-40B4-BE49-F238E27FC236}">
                <a16:creationId xmlns:a16="http://schemas.microsoft.com/office/drawing/2014/main" id="{F7BC924B-7AB6-7EB7-66DD-5A8A872F1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6827" y="1550248"/>
            <a:ext cx="1378775" cy="1378775"/>
          </a:xfrm>
          <a:prstGeom prst="rect">
            <a:avLst/>
          </a:prstGeom>
        </p:spPr>
      </p:pic>
      <p:grpSp>
        <p:nvGrpSpPr>
          <p:cNvPr id="132" name="Group 131">
            <a:extLst>
              <a:ext uri="{FF2B5EF4-FFF2-40B4-BE49-F238E27FC236}">
                <a16:creationId xmlns:a16="http://schemas.microsoft.com/office/drawing/2014/main" id="{0F4F49B3-52D2-D8A2-6BB9-B32A6FB7BAF1}"/>
              </a:ext>
            </a:extLst>
          </p:cNvPr>
          <p:cNvGrpSpPr/>
          <p:nvPr/>
        </p:nvGrpSpPr>
        <p:grpSpPr>
          <a:xfrm>
            <a:off x="8292959" y="261008"/>
            <a:ext cx="3577671" cy="290189"/>
            <a:chOff x="8007433" y="586043"/>
            <a:chExt cx="3577671" cy="290189"/>
          </a:xfrm>
        </p:grpSpPr>
        <p:grpSp>
          <p:nvGrpSpPr>
            <p:cNvPr id="133" name="Group 132">
              <a:extLst>
                <a:ext uri="{FF2B5EF4-FFF2-40B4-BE49-F238E27FC236}">
                  <a16:creationId xmlns:a16="http://schemas.microsoft.com/office/drawing/2014/main" id="{43454432-8F01-1788-3B70-095610439B17}"/>
                </a:ext>
              </a:extLst>
            </p:cNvPr>
            <p:cNvGrpSpPr/>
            <p:nvPr/>
          </p:nvGrpSpPr>
          <p:grpSpPr>
            <a:xfrm>
              <a:off x="9176724" y="607313"/>
              <a:ext cx="1083591" cy="247651"/>
              <a:chOff x="7610475" y="5543551"/>
              <a:chExt cx="1083591" cy="247651"/>
            </a:xfrm>
          </p:grpSpPr>
          <p:pic>
            <p:nvPicPr>
              <p:cNvPr id="138" name="Image 11" descr="preencoded.png">
                <a:extLst>
                  <a:ext uri="{FF2B5EF4-FFF2-40B4-BE49-F238E27FC236}">
                    <a16:creationId xmlns:a16="http://schemas.microsoft.com/office/drawing/2014/main" id="{AB6CE56C-D552-BAF2-549C-C6B257A4F983}"/>
                  </a:ext>
                </a:extLst>
              </p:cNvPr>
              <p:cNvPicPr>
                <a:picLocks noChangeAspect="1"/>
              </p:cNvPicPr>
              <p:nvPr/>
            </p:nvPicPr>
            <p:blipFill>
              <a:blip r:embed="rId8"/>
              <a:srcRect/>
              <a:stretch/>
            </p:blipFill>
            <p:spPr>
              <a:xfrm>
                <a:off x="7610475" y="5543551"/>
                <a:ext cx="247712" cy="247651"/>
              </a:xfrm>
              <a:prstGeom prst="rect">
                <a:avLst/>
              </a:prstGeom>
            </p:spPr>
          </p:pic>
          <p:sp>
            <p:nvSpPr>
              <p:cNvPr id="139" name="Text 7">
                <a:extLst>
                  <a:ext uri="{FF2B5EF4-FFF2-40B4-BE49-F238E27FC236}">
                    <a16:creationId xmlns:a16="http://schemas.microsoft.com/office/drawing/2014/main" id="{8287B3D0-D7F9-358E-7927-3EC50115153D}"/>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40" name="Text 8">
                <a:extLst>
                  <a:ext uri="{FF2B5EF4-FFF2-40B4-BE49-F238E27FC236}">
                    <a16:creationId xmlns:a16="http://schemas.microsoft.com/office/drawing/2014/main" id="{ACE698E8-9489-A08F-7DAF-6F584A80EC31}"/>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34" name="Image 7" descr="preencoded.png">
              <a:extLst>
                <a:ext uri="{FF2B5EF4-FFF2-40B4-BE49-F238E27FC236}">
                  <a16:creationId xmlns:a16="http://schemas.microsoft.com/office/drawing/2014/main" id="{563E0E6E-0A73-69E2-FFE3-7B446BB36FE7}"/>
                </a:ext>
              </a:extLst>
            </p:cNvPr>
            <p:cNvPicPr>
              <a:picLocks noChangeAspect="1"/>
            </p:cNvPicPr>
            <p:nvPr/>
          </p:nvPicPr>
          <p:blipFill>
            <a:blip r:embed="rId9"/>
            <a:srcRect/>
            <a:stretch/>
          </p:blipFill>
          <p:spPr>
            <a:xfrm>
              <a:off x="8007433" y="586043"/>
              <a:ext cx="956875" cy="290189"/>
            </a:xfrm>
            <a:prstGeom prst="rect">
              <a:avLst/>
            </a:prstGeom>
          </p:spPr>
        </p:pic>
        <p:pic>
          <p:nvPicPr>
            <p:cNvPr id="135" name="Image 3" descr="preencoded.png">
              <a:extLst>
                <a:ext uri="{FF2B5EF4-FFF2-40B4-BE49-F238E27FC236}">
                  <a16:creationId xmlns:a16="http://schemas.microsoft.com/office/drawing/2014/main" id="{DEA98335-D119-F9A6-2999-EDC019663638}"/>
                </a:ext>
              </a:extLst>
            </p:cNvPr>
            <p:cNvPicPr>
              <a:picLocks noChangeAspect="1"/>
            </p:cNvPicPr>
            <p:nvPr/>
          </p:nvPicPr>
          <p:blipFill>
            <a:blip r:embed="rId10"/>
            <a:srcRect/>
            <a:stretch/>
          </p:blipFill>
          <p:spPr>
            <a:xfrm>
              <a:off x="10404711" y="586043"/>
              <a:ext cx="1180393" cy="251292"/>
            </a:xfrm>
            <a:prstGeom prst="rect">
              <a:avLst/>
            </a:prstGeom>
          </p:spPr>
        </p:pic>
        <p:cxnSp>
          <p:nvCxnSpPr>
            <p:cNvPr id="136" name="Straight Connector 135">
              <a:extLst>
                <a:ext uri="{FF2B5EF4-FFF2-40B4-BE49-F238E27FC236}">
                  <a16:creationId xmlns:a16="http://schemas.microsoft.com/office/drawing/2014/main" id="{878F6A64-CA3E-99C4-CE46-0215EDDA2BBD}"/>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BBCC13C-CCF6-A4D1-8B32-0AF9414E2D17}"/>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1" name="Rectangle 140">
            <a:extLst>
              <a:ext uri="{FF2B5EF4-FFF2-40B4-BE49-F238E27FC236}">
                <a16:creationId xmlns:a16="http://schemas.microsoft.com/office/drawing/2014/main" id="{27416C7F-2DFA-C125-11BA-FC7A2D5487DC}"/>
              </a:ext>
            </a:extLst>
          </p:cNvPr>
          <p:cNvSpPr/>
          <p:nvPr/>
        </p:nvSpPr>
        <p:spPr>
          <a:xfrm>
            <a:off x="505992" y="1126789"/>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8930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13D133-D41C-3972-AF71-5AF94343799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036B780-C629-0CA5-AF95-86573DB4C284}"/>
              </a:ext>
            </a:extLst>
          </p:cNvPr>
          <p:cNvPicPr>
            <a:picLocks noChangeAspect="1"/>
          </p:cNvPicPr>
          <p:nvPr/>
        </p:nvPicPr>
        <p:blipFill>
          <a:blip r:embed="rId2">
            <a:alphaModFix amt="38000"/>
          </a:blip>
          <a:stretch>
            <a:fillRect/>
          </a:stretch>
        </p:blipFill>
        <p:spPr>
          <a:xfrm>
            <a:off x="0" y="0"/>
            <a:ext cx="12192000" cy="6858000"/>
          </a:xfrm>
          <a:prstGeom prst="rect">
            <a:avLst/>
          </a:prstGeom>
        </p:spPr>
      </p:pic>
      <p:sp>
        <p:nvSpPr>
          <p:cNvPr id="24" name="Rectangle: Rounded Corners 23">
            <a:extLst>
              <a:ext uri="{FF2B5EF4-FFF2-40B4-BE49-F238E27FC236}">
                <a16:creationId xmlns:a16="http://schemas.microsoft.com/office/drawing/2014/main" id="{E619AEB8-BDF5-8DD6-13E9-7098AB7DFC31}"/>
              </a:ext>
            </a:extLst>
          </p:cNvPr>
          <p:cNvSpPr/>
          <p:nvPr/>
        </p:nvSpPr>
        <p:spPr bwMode="auto">
          <a:xfrm>
            <a:off x="994083" y="1776412"/>
            <a:ext cx="10384265" cy="3305175"/>
          </a:xfrm>
          <a:prstGeom prst="roundRect">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rgbClr val="FFFFFF"/>
              </a:solidFill>
              <a:ea typeface="Segoe UI" pitchFamily="34" charset="0"/>
              <a:cs typeface="Segoe UI" pitchFamily="34" charset="0"/>
            </a:endParaRPr>
          </a:p>
        </p:txBody>
      </p:sp>
      <p:pic>
        <p:nvPicPr>
          <p:cNvPr id="14" name="Picture 13">
            <a:extLst>
              <a:ext uri="{FF2B5EF4-FFF2-40B4-BE49-F238E27FC236}">
                <a16:creationId xmlns:a16="http://schemas.microsoft.com/office/drawing/2014/main" id="{A2EFED59-A8FF-29EB-F629-9B55B1CF5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 name="Group 1">
            <a:extLst>
              <a:ext uri="{FF2B5EF4-FFF2-40B4-BE49-F238E27FC236}">
                <a16:creationId xmlns:a16="http://schemas.microsoft.com/office/drawing/2014/main" id="{85D77E09-C574-9F92-0F36-63284B70D058}"/>
              </a:ext>
            </a:extLst>
          </p:cNvPr>
          <p:cNvGrpSpPr/>
          <p:nvPr/>
        </p:nvGrpSpPr>
        <p:grpSpPr>
          <a:xfrm>
            <a:off x="961017" y="2497976"/>
            <a:ext cx="10417331" cy="1862048"/>
            <a:chOff x="646805" y="1414807"/>
            <a:chExt cx="10417331" cy="1862048"/>
          </a:xfrm>
        </p:grpSpPr>
        <p:sp>
          <p:nvSpPr>
            <p:cNvPr id="3" name="TextBox 2">
              <a:extLst>
                <a:ext uri="{FF2B5EF4-FFF2-40B4-BE49-F238E27FC236}">
                  <a16:creationId xmlns:a16="http://schemas.microsoft.com/office/drawing/2014/main" id="{D4441915-2C3F-B9AC-847A-96E83E355B05}"/>
                </a:ext>
              </a:extLst>
            </p:cNvPr>
            <p:cNvSpPr txBox="1"/>
            <p:nvPr/>
          </p:nvSpPr>
          <p:spPr>
            <a:xfrm>
              <a:off x="646805" y="1414807"/>
              <a:ext cx="5337136"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240</a:t>
              </a:r>
            </a:p>
          </p:txBody>
        </p:sp>
        <p:sp>
          <p:nvSpPr>
            <p:cNvPr id="4" name="TextBox 3">
              <a:extLst>
                <a:ext uri="{FF2B5EF4-FFF2-40B4-BE49-F238E27FC236}">
                  <a16:creationId xmlns:a16="http://schemas.microsoft.com/office/drawing/2014/main" id="{BF698642-181D-59B8-F204-BD4DE89A7129}"/>
                </a:ext>
              </a:extLst>
            </p:cNvPr>
            <p:cNvSpPr txBox="1"/>
            <p:nvPr/>
          </p:nvSpPr>
          <p:spPr>
            <a:xfrm>
              <a:off x="5727000" y="1414807"/>
              <a:ext cx="5337136"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54</a:t>
              </a:r>
            </a:p>
          </p:txBody>
        </p:sp>
      </p:grpSp>
      <p:sp>
        <p:nvSpPr>
          <p:cNvPr id="5" name="TextBox 4">
            <a:extLst>
              <a:ext uri="{FF2B5EF4-FFF2-40B4-BE49-F238E27FC236}">
                <a16:creationId xmlns:a16="http://schemas.microsoft.com/office/drawing/2014/main" id="{C1822277-B935-2697-8720-8D9CFBBD43C1}"/>
              </a:ext>
            </a:extLst>
          </p:cNvPr>
          <p:cNvSpPr txBox="1"/>
          <p:nvPr/>
        </p:nvSpPr>
        <p:spPr>
          <a:xfrm>
            <a:off x="961017" y="5274269"/>
            <a:ext cx="5337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Nominations</a:t>
            </a:r>
          </a:p>
        </p:txBody>
      </p:sp>
      <p:sp>
        <p:nvSpPr>
          <p:cNvPr id="6" name="TextBox 5">
            <a:extLst>
              <a:ext uri="{FF2B5EF4-FFF2-40B4-BE49-F238E27FC236}">
                <a16:creationId xmlns:a16="http://schemas.microsoft.com/office/drawing/2014/main" id="{9D5189A2-1807-84BA-62AC-2F7B5E4967C1}"/>
              </a:ext>
            </a:extLst>
          </p:cNvPr>
          <p:cNvSpPr txBox="1"/>
          <p:nvPr/>
        </p:nvSpPr>
        <p:spPr>
          <a:xfrm>
            <a:off x="6298153" y="5212714"/>
            <a:ext cx="533713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Qualified</a:t>
            </a:r>
            <a:endParaRPr kumimoji="0" lang="en-US" sz="54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155194C-9255-D951-77F1-9B10E52E447F}"/>
              </a:ext>
            </a:extLst>
          </p:cNvPr>
          <p:cNvCxnSpPr>
            <a:cxnSpLocks/>
          </p:cNvCxnSpPr>
          <p:nvPr/>
        </p:nvCxnSpPr>
        <p:spPr>
          <a:xfrm>
            <a:off x="6096000" y="2497976"/>
            <a:ext cx="0" cy="1866900"/>
          </a:xfrm>
          <a:prstGeom prst="line">
            <a:avLst/>
          </a:prstGeom>
          <a:ln w="19050">
            <a:solidFill>
              <a:srgbClr val="FFC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B8B7DEB-449D-808B-5482-319FF261F8B0}"/>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A8BBAEA2-6AC0-88FE-0194-B188A6B91CC9}"/>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1E2ABBA8-7E67-10CD-D3B2-F967A149F694}"/>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B5E45EEA-C20B-C710-5AFE-01790C2B8DC1}"/>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A997387D-4D5C-4971-023A-47FD853C9EEF}"/>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1DA0E4AE-C277-A1F7-B774-C4533742F990}"/>
                </a:ext>
              </a:extLst>
            </p:cNvPr>
            <p:cNvPicPr>
              <a:picLocks noChangeAspect="1"/>
            </p:cNvPicPr>
            <p:nvPr/>
          </p:nvPicPr>
          <p:blipFill>
            <a:blip r:embed="rId5"/>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CB89EDAA-8137-D720-61BD-D226173443ED}"/>
                </a:ext>
              </a:extLst>
            </p:cNvPr>
            <p:cNvPicPr>
              <a:picLocks noChangeAspect="1"/>
            </p:cNvPicPr>
            <p:nvPr/>
          </p:nvPicPr>
          <p:blipFill>
            <a:blip r:embed="rId6"/>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AC6F23CE-CA18-89D1-609B-2D802E8DD4D9}"/>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E60BA2-3719-6179-8EB1-E5CE2904933D}"/>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388611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41FAC-6F67-9B67-6CC0-B09BEF3F86DE}"/>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00A0A40D-7710-C1F4-A15E-89020EA5B535}"/>
              </a:ext>
            </a:extLst>
          </p:cNvPr>
          <p:cNvPicPr>
            <a:picLocks noChangeAspect="1"/>
          </p:cNvPicPr>
          <p:nvPr/>
        </p:nvPicPr>
        <p:blipFill>
          <a:blip r:embed="rId2">
            <a:alphaModFix amt="38000"/>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47EE0246-20E3-C808-1CAE-D9C3812AD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C71F26FE-E1DC-4D32-C186-1CD2D72ED37E}"/>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48125BB2-CE02-48CB-AAE8-E9BF5FC39B82}"/>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D5DE0C90-91D2-AB8F-5580-7111006165FA}"/>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CDA84F7B-903F-713A-449F-862F168FFD9E}"/>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F31BC7C0-14A4-0E2F-E52E-36747D86B764}"/>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A2B7B226-62C5-AB56-720F-8D66A39EB52B}"/>
                </a:ext>
              </a:extLst>
            </p:cNvPr>
            <p:cNvPicPr>
              <a:picLocks noChangeAspect="1"/>
            </p:cNvPicPr>
            <p:nvPr/>
          </p:nvPicPr>
          <p:blipFill>
            <a:blip r:embed="rId5"/>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F703A18A-5A0F-3C3F-C13E-9EB6A7511903}"/>
                </a:ext>
              </a:extLst>
            </p:cNvPr>
            <p:cNvPicPr>
              <a:picLocks noChangeAspect="1"/>
            </p:cNvPicPr>
            <p:nvPr/>
          </p:nvPicPr>
          <p:blipFill>
            <a:blip r:embed="rId6"/>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8F490457-7823-4E7E-8057-8DE6BA19BA7C}"/>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D6F01B8-4952-8D80-60E6-DAEEC7AF5FA2}"/>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6731C1ED-86E0-4FA1-7F70-ADF01B8CFCE1}"/>
              </a:ext>
            </a:extLst>
          </p:cNvPr>
          <p:cNvSpPr txBox="1"/>
          <p:nvPr/>
        </p:nvSpPr>
        <p:spPr>
          <a:xfrm>
            <a:off x="3422333" y="2497976"/>
            <a:ext cx="5349063"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Why?</a:t>
            </a:r>
          </a:p>
        </p:txBody>
      </p:sp>
    </p:spTree>
    <p:extLst>
      <p:ext uri="{BB962C8B-B14F-4D97-AF65-F5344CB8AC3E}">
        <p14:creationId xmlns:p14="http://schemas.microsoft.com/office/powerpoint/2010/main" val="176709029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C1DB1-5502-D58F-AAEE-CA86F17794E7}"/>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CA7243EE-DC33-E6BC-6655-5FB5A62FB48E}"/>
              </a:ext>
            </a:extLst>
          </p:cNvPr>
          <p:cNvPicPr>
            <a:picLocks noChangeAspect="1"/>
          </p:cNvPicPr>
          <p:nvPr/>
        </p:nvPicPr>
        <p:blipFill>
          <a:blip r:embed="rId2">
            <a:alphaModFix amt="38000"/>
          </a:blip>
          <a:stretch>
            <a:fillRect/>
          </a:stretch>
        </p:blipFill>
        <p:spPr>
          <a:xfrm>
            <a:off x="161636" y="0"/>
            <a:ext cx="12192000" cy="6858000"/>
          </a:xfrm>
          <a:prstGeom prst="rect">
            <a:avLst/>
          </a:prstGeom>
        </p:spPr>
      </p:pic>
      <p:pic>
        <p:nvPicPr>
          <p:cNvPr id="14" name="Picture 13">
            <a:extLst>
              <a:ext uri="{FF2B5EF4-FFF2-40B4-BE49-F238E27FC236}">
                <a16:creationId xmlns:a16="http://schemas.microsoft.com/office/drawing/2014/main" id="{03AFE501-24B3-A9BE-4664-3CC3D2D4B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D8AC1092-1101-CDFB-8165-EA90BD4AB587}"/>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49A3CD77-BABA-069F-6CBB-BF44440A4E43}"/>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CEAECFF7-FC51-83CB-DF9C-EF67606B59C8}"/>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8DC8FE64-1C01-9CB7-387D-9BC7ABBADE2C}"/>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FE80CE49-ECBA-615D-CEC3-1C81A3E663CB}"/>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F6389B8A-57EB-2E2C-0FF0-0C56884E9AC8}"/>
                </a:ext>
              </a:extLst>
            </p:cNvPr>
            <p:cNvPicPr>
              <a:picLocks noChangeAspect="1"/>
            </p:cNvPicPr>
            <p:nvPr/>
          </p:nvPicPr>
          <p:blipFill>
            <a:blip r:embed="rId5"/>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4B892220-5623-D5B2-D7D3-882511DF1E25}"/>
                </a:ext>
              </a:extLst>
            </p:cNvPr>
            <p:cNvPicPr>
              <a:picLocks noChangeAspect="1"/>
            </p:cNvPicPr>
            <p:nvPr/>
          </p:nvPicPr>
          <p:blipFill>
            <a:blip r:embed="rId6"/>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D85FC098-8A74-9B1B-F377-E4F7A21A161E}"/>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0D8F29-E58F-4597-371D-D27C0D2CD5CB}"/>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7DC976F0-04EC-E221-1B36-BF10216080BE}"/>
              </a:ext>
            </a:extLst>
          </p:cNvPr>
          <p:cNvSpPr txBox="1"/>
          <p:nvPr/>
        </p:nvSpPr>
        <p:spPr>
          <a:xfrm>
            <a:off x="1749940" y="2505517"/>
            <a:ext cx="9013257" cy="923330"/>
          </a:xfrm>
          <a:prstGeom prst="rect">
            <a:avLst/>
          </a:prstGeom>
          <a:noFill/>
        </p:spPr>
        <p:txBody>
          <a:bodyPr wrap="square" lIns="91440" tIns="45720" rIns="91440" bIns="45720" rtlCol="0" anchor="t">
            <a:spAutoFit/>
          </a:bodyPr>
          <a:lstStyle/>
          <a:p>
            <a:pPr algn="ctr">
              <a:defRPr/>
            </a:pPr>
            <a:r>
              <a:rPr kumimoji="0" lang="en-US" sz="5400" b="1" i="0" u="none" strike="noStrike" kern="1200" cap="none" spc="0" normalizeH="0" baseline="0" noProof="0">
                <a:ln>
                  <a:noFill/>
                </a:ln>
                <a:solidFill>
                  <a:srgbClr val="002060"/>
                </a:solidFill>
                <a:effectLst/>
                <a:uLnTx/>
                <a:uFillTx/>
                <a:latin typeface="Open Sans"/>
                <a:ea typeface="Open Sans"/>
                <a:cs typeface="Open Sans"/>
              </a:rPr>
              <a:t>Agents Require Use Cases</a:t>
            </a:r>
            <a:endParaRPr lang="en-US" sz="2800">
              <a:solidFill>
                <a:srgbClr val="002060"/>
              </a:solidFill>
              <a:latin typeface="Open Sans"/>
              <a:ea typeface="Open Sans"/>
              <a:cs typeface="Open Sans"/>
            </a:endParaRPr>
          </a:p>
        </p:txBody>
      </p:sp>
    </p:spTree>
    <p:extLst>
      <p:ext uri="{BB962C8B-B14F-4D97-AF65-F5344CB8AC3E}">
        <p14:creationId xmlns:p14="http://schemas.microsoft.com/office/powerpoint/2010/main" val="33193219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C77500-F3AE-D5E6-8BD0-5F08168FCBA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FD06D47-4401-3549-5313-A6D9CE08B1B6}"/>
              </a:ext>
            </a:extLst>
          </p:cNvPr>
          <p:cNvPicPr>
            <a:picLocks noChangeAspect="1"/>
          </p:cNvPicPr>
          <p:nvPr/>
        </p:nvPicPr>
        <p:blipFill>
          <a:blip r:embed="rId2">
            <a:alphaModFix amt="38000"/>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8B4F89ED-BD3F-A250-5785-C650FE279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2C169DB0-23C7-2B5F-EA8D-CDAA2B28AE60}"/>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3AFBE63D-754F-5D36-2847-0FA74D088672}"/>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5A260594-3F8A-B7AF-2662-6019381DEA3F}"/>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132CA6C4-B3FE-A3F5-B28C-C1399CD69DE2}"/>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6CF0D89D-14E7-12B6-445A-CEC641904430}"/>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E7C72138-AB50-410F-6AAB-F42319A48001}"/>
                </a:ext>
              </a:extLst>
            </p:cNvPr>
            <p:cNvPicPr>
              <a:picLocks noChangeAspect="1"/>
            </p:cNvPicPr>
            <p:nvPr/>
          </p:nvPicPr>
          <p:blipFill>
            <a:blip r:embed="rId5"/>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C6B57944-C5C9-BCBA-CE93-EB9575BF02C7}"/>
                </a:ext>
              </a:extLst>
            </p:cNvPr>
            <p:cNvPicPr>
              <a:picLocks noChangeAspect="1"/>
            </p:cNvPicPr>
            <p:nvPr/>
          </p:nvPicPr>
          <p:blipFill>
            <a:blip r:embed="rId6"/>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6A34BECC-F34F-4376-AA24-D96A8C5A93A5}"/>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E1A4BC7-7B67-89DD-3A6D-30949981E385}"/>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Rectangle: Rounded Corners 1">
            <a:extLst>
              <a:ext uri="{FF2B5EF4-FFF2-40B4-BE49-F238E27FC236}">
                <a16:creationId xmlns:a16="http://schemas.microsoft.com/office/drawing/2014/main" id="{6E3A0103-5CBB-E61A-19A9-E20B53DC7C02}"/>
              </a:ext>
              <a:ext uri="{C183D7F6-B498-43B3-948B-1728B52AA6E4}">
                <adec:decorative xmlns:adec="http://schemas.microsoft.com/office/drawing/2017/decorative" val="1"/>
              </a:ext>
            </a:extLst>
          </p:cNvPr>
          <p:cNvSpPr/>
          <p:nvPr/>
        </p:nvSpPr>
        <p:spPr bwMode="black">
          <a:xfrm>
            <a:off x="632912" y="1470115"/>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Knowledge search and retrieval</a:t>
            </a:r>
          </a:p>
        </p:txBody>
      </p:sp>
      <p:sp>
        <p:nvSpPr>
          <p:cNvPr id="3" name="Rectangle: Rounded Corners 2">
            <a:extLst>
              <a:ext uri="{FF2B5EF4-FFF2-40B4-BE49-F238E27FC236}">
                <a16:creationId xmlns:a16="http://schemas.microsoft.com/office/drawing/2014/main" id="{7FD9AB0A-0805-B319-8317-72F0D67E8976}"/>
              </a:ext>
              <a:ext uri="{C183D7F6-B498-43B3-948B-1728B52AA6E4}">
                <adec:decorative xmlns:adec="http://schemas.microsoft.com/office/drawing/2017/decorative" val="1"/>
              </a:ext>
            </a:extLst>
          </p:cNvPr>
          <p:cNvSpPr/>
          <p:nvPr/>
        </p:nvSpPr>
        <p:spPr bwMode="black">
          <a:xfrm>
            <a:off x="2198093" y="1470118"/>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Document Analysis and comparison</a:t>
            </a:r>
          </a:p>
        </p:txBody>
      </p:sp>
      <p:sp>
        <p:nvSpPr>
          <p:cNvPr id="4" name="Rectangle: Rounded Corners 3">
            <a:extLst>
              <a:ext uri="{FF2B5EF4-FFF2-40B4-BE49-F238E27FC236}">
                <a16:creationId xmlns:a16="http://schemas.microsoft.com/office/drawing/2014/main" id="{57817DF6-707D-0E32-F88B-8E56FD63314D}"/>
              </a:ext>
              <a:ext uri="{C183D7F6-B498-43B3-948B-1728B52AA6E4}">
                <adec:decorative xmlns:adec="http://schemas.microsoft.com/office/drawing/2017/decorative" val="1"/>
              </a:ext>
            </a:extLst>
          </p:cNvPr>
          <p:cNvSpPr/>
          <p:nvPr/>
        </p:nvSpPr>
        <p:spPr bwMode="black">
          <a:xfrm>
            <a:off x="3802463" y="1470117"/>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Content generation and editing</a:t>
            </a:r>
          </a:p>
        </p:txBody>
      </p:sp>
      <p:sp>
        <p:nvSpPr>
          <p:cNvPr id="5" name="Rectangle: Rounded Corners 4">
            <a:extLst>
              <a:ext uri="{FF2B5EF4-FFF2-40B4-BE49-F238E27FC236}">
                <a16:creationId xmlns:a16="http://schemas.microsoft.com/office/drawing/2014/main" id="{1A02DA6F-30F6-BF7D-3DAA-7353A9BB2D5A}"/>
              </a:ext>
              <a:ext uri="{C183D7F6-B498-43B3-948B-1728B52AA6E4}">
                <adec:decorative xmlns:adec="http://schemas.microsoft.com/office/drawing/2017/decorative" val="1"/>
              </a:ext>
            </a:extLst>
          </p:cNvPr>
          <p:cNvSpPr/>
          <p:nvPr/>
        </p:nvSpPr>
        <p:spPr bwMode="black">
          <a:xfrm>
            <a:off x="5406195" y="1470116"/>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Trigger-based automations</a:t>
            </a:r>
          </a:p>
        </p:txBody>
      </p:sp>
      <p:sp>
        <p:nvSpPr>
          <p:cNvPr id="6" name="Rectangle: Rounded Corners 5">
            <a:extLst>
              <a:ext uri="{FF2B5EF4-FFF2-40B4-BE49-F238E27FC236}">
                <a16:creationId xmlns:a16="http://schemas.microsoft.com/office/drawing/2014/main" id="{BACA69E3-579B-E4E0-215A-16E1DB298AAF}"/>
              </a:ext>
              <a:ext uri="{C183D7F6-B498-43B3-948B-1728B52AA6E4}">
                <adec:decorative xmlns:adec="http://schemas.microsoft.com/office/drawing/2017/decorative" val="1"/>
              </a:ext>
            </a:extLst>
          </p:cNvPr>
          <p:cNvSpPr/>
          <p:nvPr/>
        </p:nvSpPr>
        <p:spPr bwMode="black">
          <a:xfrm>
            <a:off x="7011202" y="1470116"/>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Workflow orchestration</a:t>
            </a:r>
          </a:p>
        </p:txBody>
      </p:sp>
      <p:sp>
        <p:nvSpPr>
          <p:cNvPr id="8" name="Rectangle: Rounded Corners 7">
            <a:extLst>
              <a:ext uri="{FF2B5EF4-FFF2-40B4-BE49-F238E27FC236}">
                <a16:creationId xmlns:a16="http://schemas.microsoft.com/office/drawing/2014/main" id="{58A9009D-C2B7-4E8A-D8C8-EADE071FABDF}"/>
              </a:ext>
              <a:ext uri="{C183D7F6-B498-43B3-948B-1728B52AA6E4}">
                <adec:decorative xmlns:adec="http://schemas.microsoft.com/office/drawing/2017/decorative" val="1"/>
              </a:ext>
            </a:extLst>
          </p:cNvPr>
          <p:cNvSpPr/>
          <p:nvPr/>
        </p:nvSpPr>
        <p:spPr bwMode="black">
          <a:xfrm>
            <a:off x="8646489" y="1470115"/>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Meeting intelligence and actions</a:t>
            </a:r>
          </a:p>
        </p:txBody>
      </p:sp>
      <p:sp>
        <p:nvSpPr>
          <p:cNvPr id="15" name="Rectangle: Rounded Corners 14">
            <a:extLst>
              <a:ext uri="{FF2B5EF4-FFF2-40B4-BE49-F238E27FC236}">
                <a16:creationId xmlns:a16="http://schemas.microsoft.com/office/drawing/2014/main" id="{5886343B-D7DF-3F53-1C68-93482D4B53C6}"/>
              </a:ext>
              <a:ext uri="{C183D7F6-B498-43B3-948B-1728B52AA6E4}">
                <adec:decorative xmlns:adec="http://schemas.microsoft.com/office/drawing/2017/decorative" val="1"/>
              </a:ext>
            </a:extLst>
          </p:cNvPr>
          <p:cNvSpPr/>
          <p:nvPr/>
        </p:nvSpPr>
        <p:spPr bwMode="black">
          <a:xfrm>
            <a:off x="10211670" y="1470115"/>
            <a:ext cx="1463040" cy="553999"/>
          </a:xfrm>
          <a:prstGeom prst="roundRect">
            <a:avLst>
              <a:gd name="adj" fmla="val 48005"/>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mn-ea"/>
                <a:cs typeface="Segoe UI" pitchFamily="34" charset="0"/>
              </a:rPr>
              <a:t>Knowledge curation</a:t>
            </a:r>
          </a:p>
        </p:txBody>
      </p:sp>
      <p:cxnSp>
        <p:nvCxnSpPr>
          <p:cNvPr id="16" name="Straight Connector 15">
            <a:extLst>
              <a:ext uri="{FF2B5EF4-FFF2-40B4-BE49-F238E27FC236}">
                <a16:creationId xmlns:a16="http://schemas.microsoft.com/office/drawing/2014/main" id="{9B9C609C-B5E5-993D-375C-9ED6B4C7ADA5}"/>
              </a:ext>
            </a:extLst>
          </p:cNvPr>
          <p:cNvCxnSpPr>
            <a:cxnSpLocks/>
          </p:cNvCxnSpPr>
          <p:nvPr/>
        </p:nvCxnSpPr>
        <p:spPr>
          <a:xfrm>
            <a:off x="494212" y="2192931"/>
            <a:ext cx="11355977" cy="0"/>
          </a:xfrm>
          <a:prstGeom prst="line">
            <a:avLst/>
          </a:prstGeom>
          <a:noFill/>
          <a:ln w="9525" cap="flat" cmpd="sng" algn="ctr">
            <a:solidFill>
              <a:srgbClr val="FFC000"/>
            </a:solidFill>
            <a:prstDash val="solid"/>
            <a:headEnd type="none" w="lg" len="med"/>
            <a:tailEnd type="none" w="lg" len="med"/>
          </a:ln>
          <a:effectLst/>
        </p:spPr>
      </p:cxnSp>
      <p:grpSp>
        <p:nvGrpSpPr>
          <p:cNvPr id="22" name="Group 21">
            <a:extLst>
              <a:ext uri="{FF2B5EF4-FFF2-40B4-BE49-F238E27FC236}">
                <a16:creationId xmlns:a16="http://schemas.microsoft.com/office/drawing/2014/main" id="{46D870AA-1C29-671B-DF99-8E7438188827}"/>
              </a:ext>
            </a:extLst>
          </p:cNvPr>
          <p:cNvGrpSpPr/>
          <p:nvPr/>
        </p:nvGrpSpPr>
        <p:grpSpPr>
          <a:xfrm>
            <a:off x="632911" y="2981929"/>
            <a:ext cx="1463041" cy="804056"/>
            <a:chOff x="595899" y="3158344"/>
            <a:chExt cx="1525993" cy="804056"/>
          </a:xfrm>
          <a:solidFill>
            <a:srgbClr val="002060"/>
          </a:solidFill>
        </p:grpSpPr>
        <p:sp>
          <p:nvSpPr>
            <p:cNvPr id="23" name="Rectangle: Rounded Corners 22">
              <a:extLst>
                <a:ext uri="{FF2B5EF4-FFF2-40B4-BE49-F238E27FC236}">
                  <a16:creationId xmlns:a16="http://schemas.microsoft.com/office/drawing/2014/main" id="{2D83EC8A-D3D9-FCCB-551C-D61E20A3BA5D}"/>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24" name="TextBox 23">
              <a:extLst>
                <a:ext uri="{FF2B5EF4-FFF2-40B4-BE49-F238E27FC236}">
                  <a16:creationId xmlns:a16="http://schemas.microsoft.com/office/drawing/2014/main" id="{1EED27B9-98CA-07DC-1199-5E51E75D8675}"/>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Policy search, standard operating procedure search</a:t>
              </a:r>
            </a:p>
          </p:txBody>
        </p:sp>
      </p:grpSp>
      <p:grpSp>
        <p:nvGrpSpPr>
          <p:cNvPr id="26" name="Group 25">
            <a:extLst>
              <a:ext uri="{FF2B5EF4-FFF2-40B4-BE49-F238E27FC236}">
                <a16:creationId xmlns:a16="http://schemas.microsoft.com/office/drawing/2014/main" id="{A3EE23B4-6C7F-3099-E220-C7F106506258}"/>
              </a:ext>
            </a:extLst>
          </p:cNvPr>
          <p:cNvGrpSpPr/>
          <p:nvPr/>
        </p:nvGrpSpPr>
        <p:grpSpPr>
          <a:xfrm>
            <a:off x="632911" y="3864361"/>
            <a:ext cx="1463041" cy="804056"/>
            <a:chOff x="595899" y="3158344"/>
            <a:chExt cx="1525993" cy="804056"/>
          </a:xfrm>
          <a:solidFill>
            <a:srgbClr val="002060"/>
          </a:solidFill>
        </p:grpSpPr>
        <p:sp>
          <p:nvSpPr>
            <p:cNvPr id="27" name="Rectangle: Rounded Corners 26">
              <a:extLst>
                <a:ext uri="{FF2B5EF4-FFF2-40B4-BE49-F238E27FC236}">
                  <a16:creationId xmlns:a16="http://schemas.microsoft.com/office/drawing/2014/main" id="{93450F3B-3B5B-2213-2D25-B135B6B57D26}"/>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28" name="TextBox 27">
              <a:extLst>
                <a:ext uri="{FF2B5EF4-FFF2-40B4-BE49-F238E27FC236}">
                  <a16:creationId xmlns:a16="http://schemas.microsoft.com/office/drawing/2014/main" id="{94E56A6E-9B48-6B9E-812F-BABED9D1B944}"/>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Executive support for Q&amp;A, executive briefings</a:t>
              </a:r>
            </a:p>
          </p:txBody>
        </p:sp>
      </p:grpSp>
      <p:grpSp>
        <p:nvGrpSpPr>
          <p:cNvPr id="29" name="Group 28">
            <a:extLst>
              <a:ext uri="{FF2B5EF4-FFF2-40B4-BE49-F238E27FC236}">
                <a16:creationId xmlns:a16="http://schemas.microsoft.com/office/drawing/2014/main" id="{EC39347B-9869-C6D4-2084-149FA0DCFAEC}"/>
              </a:ext>
            </a:extLst>
          </p:cNvPr>
          <p:cNvGrpSpPr/>
          <p:nvPr/>
        </p:nvGrpSpPr>
        <p:grpSpPr>
          <a:xfrm>
            <a:off x="632911" y="4738083"/>
            <a:ext cx="1463041" cy="804056"/>
            <a:chOff x="595899" y="3158344"/>
            <a:chExt cx="1525993" cy="804056"/>
          </a:xfrm>
          <a:solidFill>
            <a:srgbClr val="002060"/>
          </a:solidFill>
        </p:grpSpPr>
        <p:sp>
          <p:nvSpPr>
            <p:cNvPr id="30" name="Rectangle: Rounded Corners 29">
              <a:extLst>
                <a:ext uri="{FF2B5EF4-FFF2-40B4-BE49-F238E27FC236}">
                  <a16:creationId xmlns:a16="http://schemas.microsoft.com/office/drawing/2014/main" id="{E14715D6-9DD2-611B-5946-D68604DE4B99}"/>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31" name="TextBox 30">
              <a:extLst>
                <a:ext uri="{FF2B5EF4-FFF2-40B4-BE49-F238E27FC236}">
                  <a16:creationId xmlns:a16="http://schemas.microsoft.com/office/drawing/2014/main" id="{7307A3ED-CD80-5348-9713-691589723853}"/>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Pre-meeting briefing or deal briefing summary</a:t>
              </a:r>
            </a:p>
          </p:txBody>
        </p:sp>
      </p:grpSp>
      <p:grpSp>
        <p:nvGrpSpPr>
          <p:cNvPr id="32" name="Group 31">
            <a:extLst>
              <a:ext uri="{FF2B5EF4-FFF2-40B4-BE49-F238E27FC236}">
                <a16:creationId xmlns:a16="http://schemas.microsoft.com/office/drawing/2014/main" id="{1278A4A2-72C4-6E98-353B-8A3F9DBFF0D3}"/>
              </a:ext>
            </a:extLst>
          </p:cNvPr>
          <p:cNvGrpSpPr/>
          <p:nvPr/>
        </p:nvGrpSpPr>
        <p:grpSpPr>
          <a:xfrm>
            <a:off x="632911" y="5611805"/>
            <a:ext cx="1463041" cy="804056"/>
            <a:chOff x="595898" y="3056814"/>
            <a:chExt cx="1525993" cy="804056"/>
          </a:xfrm>
          <a:solidFill>
            <a:srgbClr val="002060"/>
          </a:solidFill>
        </p:grpSpPr>
        <p:sp>
          <p:nvSpPr>
            <p:cNvPr id="33" name="Rectangle: Rounded Corners 32">
              <a:extLst>
                <a:ext uri="{FF2B5EF4-FFF2-40B4-BE49-F238E27FC236}">
                  <a16:creationId xmlns:a16="http://schemas.microsoft.com/office/drawing/2014/main" id="{FD3C8F87-DEE3-A656-C5B6-171F9D5E6817}"/>
                </a:ext>
              </a:extLst>
            </p:cNvPr>
            <p:cNvSpPr/>
            <p:nvPr/>
          </p:nvSpPr>
          <p:spPr bwMode="auto">
            <a:xfrm>
              <a:off x="595898" y="305681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34" name="TextBox 33">
              <a:extLst>
                <a:ext uri="{FF2B5EF4-FFF2-40B4-BE49-F238E27FC236}">
                  <a16:creationId xmlns:a16="http://schemas.microsoft.com/office/drawing/2014/main" id="{4C49ABEB-1583-F9B9-EAE7-784F93F6646A}"/>
                </a:ext>
              </a:extLst>
            </p:cNvPr>
            <p:cNvSpPr txBox="1"/>
            <p:nvPr/>
          </p:nvSpPr>
          <p:spPr>
            <a:xfrm>
              <a:off x="772131" y="3381898"/>
              <a:ext cx="1257751" cy="153888"/>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Expert skills finder</a:t>
              </a:r>
            </a:p>
          </p:txBody>
        </p:sp>
      </p:grpSp>
      <p:grpSp>
        <p:nvGrpSpPr>
          <p:cNvPr id="35" name="Group 34">
            <a:extLst>
              <a:ext uri="{FF2B5EF4-FFF2-40B4-BE49-F238E27FC236}">
                <a16:creationId xmlns:a16="http://schemas.microsoft.com/office/drawing/2014/main" id="{7453E4C0-226D-3630-669A-B3D00013E4E8}"/>
              </a:ext>
            </a:extLst>
          </p:cNvPr>
          <p:cNvGrpSpPr/>
          <p:nvPr/>
        </p:nvGrpSpPr>
        <p:grpSpPr>
          <a:xfrm>
            <a:off x="2198092" y="2981929"/>
            <a:ext cx="1463041" cy="804056"/>
            <a:chOff x="595899" y="3158344"/>
            <a:chExt cx="1525993" cy="804056"/>
          </a:xfrm>
          <a:solidFill>
            <a:srgbClr val="002060"/>
          </a:solidFill>
        </p:grpSpPr>
        <p:sp>
          <p:nvSpPr>
            <p:cNvPr id="36" name="Rectangle: Rounded Corners 35">
              <a:extLst>
                <a:ext uri="{FF2B5EF4-FFF2-40B4-BE49-F238E27FC236}">
                  <a16:creationId xmlns:a16="http://schemas.microsoft.com/office/drawing/2014/main" id="{C617B18D-3999-49A2-4361-E4D8A3A63FCD}"/>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37" name="TextBox 36">
              <a:extLst>
                <a:ext uri="{FF2B5EF4-FFF2-40B4-BE49-F238E27FC236}">
                  <a16:creationId xmlns:a16="http://schemas.microsoft.com/office/drawing/2014/main" id="{0B824279-BE73-9629-D41A-EB6D4D4A072A}"/>
                </a:ext>
              </a:extLst>
            </p:cNvPr>
            <p:cNvSpPr txBox="1"/>
            <p:nvPr/>
          </p:nvSpPr>
          <p:spPr>
            <a:xfrm>
              <a:off x="730020" y="3407915"/>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hlinkClick r:id="rId7">
                    <a:extLst>
                      <a:ext uri="{A12FA001-AC4F-418D-AE19-62706E023703}">
                        <ahyp:hlinkClr xmlns:ahyp="http://schemas.microsoft.com/office/drawing/2018/hyperlinkcolor" val="tx"/>
                      </a:ext>
                    </a:extLst>
                  </a:hlinkClick>
                </a:rPr>
                <a:t>Legal document review/comparison</a:t>
              </a: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nvGrpSpPr>
          <p:cNvPr id="38" name="Group 37">
            <a:extLst>
              <a:ext uri="{FF2B5EF4-FFF2-40B4-BE49-F238E27FC236}">
                <a16:creationId xmlns:a16="http://schemas.microsoft.com/office/drawing/2014/main" id="{A22B39BC-D324-C1EF-EACA-1D6F8A6E0E0C}"/>
              </a:ext>
            </a:extLst>
          </p:cNvPr>
          <p:cNvGrpSpPr/>
          <p:nvPr/>
        </p:nvGrpSpPr>
        <p:grpSpPr>
          <a:xfrm>
            <a:off x="2198092" y="3864361"/>
            <a:ext cx="1463041" cy="804056"/>
            <a:chOff x="595899" y="3158344"/>
            <a:chExt cx="1525993" cy="804056"/>
          </a:xfrm>
          <a:solidFill>
            <a:srgbClr val="002060"/>
          </a:solidFill>
        </p:grpSpPr>
        <p:sp>
          <p:nvSpPr>
            <p:cNvPr id="39" name="Rectangle: Rounded Corners 38">
              <a:extLst>
                <a:ext uri="{FF2B5EF4-FFF2-40B4-BE49-F238E27FC236}">
                  <a16:creationId xmlns:a16="http://schemas.microsoft.com/office/drawing/2014/main" id="{8B621914-30E7-9B61-9D3E-C46EDE156A17}"/>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40" name="TextBox 39">
              <a:extLst>
                <a:ext uri="{FF2B5EF4-FFF2-40B4-BE49-F238E27FC236}">
                  <a16:creationId xmlns:a16="http://schemas.microsoft.com/office/drawing/2014/main" id="{F2DFA2D1-260A-A980-D29D-7B378978A059}"/>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Compare supplier agreement with standard template</a:t>
              </a:r>
            </a:p>
          </p:txBody>
        </p:sp>
      </p:grpSp>
      <p:grpSp>
        <p:nvGrpSpPr>
          <p:cNvPr id="41" name="Group 40">
            <a:extLst>
              <a:ext uri="{FF2B5EF4-FFF2-40B4-BE49-F238E27FC236}">
                <a16:creationId xmlns:a16="http://schemas.microsoft.com/office/drawing/2014/main" id="{CC5A4C99-48DB-C2F9-694C-A99314D6FE60}"/>
              </a:ext>
            </a:extLst>
          </p:cNvPr>
          <p:cNvGrpSpPr/>
          <p:nvPr/>
        </p:nvGrpSpPr>
        <p:grpSpPr>
          <a:xfrm>
            <a:off x="2198092" y="4738083"/>
            <a:ext cx="1463041" cy="804056"/>
            <a:chOff x="595899" y="3158344"/>
            <a:chExt cx="1525993" cy="804056"/>
          </a:xfrm>
          <a:solidFill>
            <a:srgbClr val="002060"/>
          </a:solidFill>
        </p:grpSpPr>
        <p:sp>
          <p:nvSpPr>
            <p:cNvPr id="42" name="Rectangle: Rounded Corners 41">
              <a:extLst>
                <a:ext uri="{FF2B5EF4-FFF2-40B4-BE49-F238E27FC236}">
                  <a16:creationId xmlns:a16="http://schemas.microsoft.com/office/drawing/2014/main" id="{735364EB-D0A7-9143-E483-0B78ED6BC763}"/>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43" name="TextBox 42">
              <a:extLst>
                <a:ext uri="{FF2B5EF4-FFF2-40B4-BE49-F238E27FC236}">
                  <a16:creationId xmlns:a16="http://schemas.microsoft.com/office/drawing/2014/main" id="{B512FE96-298B-29A1-3FD5-F3796FC904BD}"/>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Summarize regulatory filing for top risks</a:t>
              </a:r>
            </a:p>
          </p:txBody>
        </p:sp>
      </p:grpSp>
      <p:grpSp>
        <p:nvGrpSpPr>
          <p:cNvPr id="44" name="Group 43">
            <a:extLst>
              <a:ext uri="{FF2B5EF4-FFF2-40B4-BE49-F238E27FC236}">
                <a16:creationId xmlns:a16="http://schemas.microsoft.com/office/drawing/2014/main" id="{3655E52D-AD74-AD07-EA60-E78800DDEC33}"/>
              </a:ext>
            </a:extLst>
          </p:cNvPr>
          <p:cNvGrpSpPr/>
          <p:nvPr/>
        </p:nvGrpSpPr>
        <p:grpSpPr>
          <a:xfrm>
            <a:off x="2198092" y="5611805"/>
            <a:ext cx="1463041" cy="804056"/>
            <a:chOff x="595898" y="3056814"/>
            <a:chExt cx="1525993" cy="804056"/>
          </a:xfrm>
          <a:solidFill>
            <a:srgbClr val="002060"/>
          </a:solidFill>
        </p:grpSpPr>
        <p:sp>
          <p:nvSpPr>
            <p:cNvPr id="45" name="Rectangle: Rounded Corners 44">
              <a:extLst>
                <a:ext uri="{FF2B5EF4-FFF2-40B4-BE49-F238E27FC236}">
                  <a16:creationId xmlns:a16="http://schemas.microsoft.com/office/drawing/2014/main" id="{AF1271A2-4116-8ADD-C80B-DBD1CAA645D1}"/>
                </a:ext>
              </a:extLst>
            </p:cNvPr>
            <p:cNvSpPr/>
            <p:nvPr/>
          </p:nvSpPr>
          <p:spPr bwMode="auto">
            <a:xfrm>
              <a:off x="595898" y="305681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46" name="TextBox 45">
              <a:extLst>
                <a:ext uri="{FF2B5EF4-FFF2-40B4-BE49-F238E27FC236}">
                  <a16:creationId xmlns:a16="http://schemas.microsoft.com/office/drawing/2014/main" id="{A443D3BB-0DFB-21CF-45B8-884D963D91FA}"/>
                </a:ext>
              </a:extLst>
            </p:cNvPr>
            <p:cNvSpPr txBox="1"/>
            <p:nvPr/>
          </p:nvSpPr>
          <p:spPr>
            <a:xfrm>
              <a:off x="730019" y="3228009"/>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Analyze/provide sentiment from customer feedback</a:t>
              </a:r>
            </a:p>
          </p:txBody>
        </p:sp>
      </p:grpSp>
      <p:grpSp>
        <p:nvGrpSpPr>
          <p:cNvPr id="47" name="Group 46">
            <a:extLst>
              <a:ext uri="{FF2B5EF4-FFF2-40B4-BE49-F238E27FC236}">
                <a16:creationId xmlns:a16="http://schemas.microsoft.com/office/drawing/2014/main" id="{773FA1F0-09C4-E5BE-233D-7CFCE10DB889}"/>
              </a:ext>
            </a:extLst>
          </p:cNvPr>
          <p:cNvGrpSpPr/>
          <p:nvPr/>
        </p:nvGrpSpPr>
        <p:grpSpPr>
          <a:xfrm>
            <a:off x="3801825" y="2981929"/>
            <a:ext cx="1463041" cy="804056"/>
            <a:chOff x="595899" y="3158344"/>
            <a:chExt cx="1525993" cy="804056"/>
          </a:xfrm>
          <a:solidFill>
            <a:srgbClr val="002060"/>
          </a:solidFill>
        </p:grpSpPr>
        <p:sp>
          <p:nvSpPr>
            <p:cNvPr id="48" name="Rectangle: Rounded Corners 47">
              <a:extLst>
                <a:ext uri="{FF2B5EF4-FFF2-40B4-BE49-F238E27FC236}">
                  <a16:creationId xmlns:a16="http://schemas.microsoft.com/office/drawing/2014/main" id="{00A7B314-E967-AC3F-4237-DA6B11519CA3}"/>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49" name="TextBox 48">
              <a:extLst>
                <a:ext uri="{FF2B5EF4-FFF2-40B4-BE49-F238E27FC236}">
                  <a16:creationId xmlns:a16="http://schemas.microsoft.com/office/drawing/2014/main" id="{1137A04A-CA86-EA9A-23CA-CF66906C0423}"/>
                </a:ext>
              </a:extLst>
            </p:cNvPr>
            <p:cNvSpPr txBox="1"/>
            <p:nvPr/>
          </p:nvSpPr>
          <p:spPr>
            <a:xfrm>
              <a:off x="730019" y="3407915"/>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hlinkClick r:id="rId8">
                    <a:extLst>
                      <a:ext uri="{A12FA001-AC4F-418D-AE19-62706E023703}">
                        <ahyp:hlinkClr xmlns:ahyp="http://schemas.microsoft.com/office/drawing/2018/hyperlinkcolor" val="tx"/>
                      </a:ext>
                    </a:extLst>
                  </a:hlinkClick>
                </a:rPr>
                <a:t>Customer sales proposal creation</a:t>
              </a: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nvGrpSpPr>
          <p:cNvPr id="50" name="Group 49">
            <a:extLst>
              <a:ext uri="{FF2B5EF4-FFF2-40B4-BE49-F238E27FC236}">
                <a16:creationId xmlns:a16="http://schemas.microsoft.com/office/drawing/2014/main" id="{D4B08E74-740C-811D-1283-D1F52EA87B2E}"/>
              </a:ext>
            </a:extLst>
          </p:cNvPr>
          <p:cNvGrpSpPr/>
          <p:nvPr/>
        </p:nvGrpSpPr>
        <p:grpSpPr>
          <a:xfrm>
            <a:off x="3801825" y="3864361"/>
            <a:ext cx="1463041" cy="804056"/>
            <a:chOff x="595899" y="3158344"/>
            <a:chExt cx="1525993" cy="804056"/>
          </a:xfrm>
          <a:solidFill>
            <a:srgbClr val="002060"/>
          </a:solidFill>
        </p:grpSpPr>
        <p:sp>
          <p:nvSpPr>
            <p:cNvPr id="51" name="Rectangle: Rounded Corners 50">
              <a:extLst>
                <a:ext uri="{FF2B5EF4-FFF2-40B4-BE49-F238E27FC236}">
                  <a16:creationId xmlns:a16="http://schemas.microsoft.com/office/drawing/2014/main" id="{F81FE391-ADB8-F789-40B4-CB7C94063051}"/>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52" name="TextBox 51">
              <a:extLst>
                <a:ext uri="{FF2B5EF4-FFF2-40B4-BE49-F238E27FC236}">
                  <a16:creationId xmlns:a16="http://schemas.microsoft.com/office/drawing/2014/main" id="{444E878A-16C0-CE3D-DF2D-8F861E719378}"/>
                </a:ext>
              </a:extLst>
            </p:cNvPr>
            <p:cNvSpPr txBox="1"/>
            <p:nvPr/>
          </p:nvSpPr>
          <p:spPr>
            <a:xfrm>
              <a:off x="730019" y="3407859"/>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Weekly newsletter update</a:t>
              </a:r>
            </a:p>
          </p:txBody>
        </p:sp>
      </p:grpSp>
      <p:grpSp>
        <p:nvGrpSpPr>
          <p:cNvPr id="53" name="Group 52">
            <a:extLst>
              <a:ext uri="{FF2B5EF4-FFF2-40B4-BE49-F238E27FC236}">
                <a16:creationId xmlns:a16="http://schemas.microsoft.com/office/drawing/2014/main" id="{C863A6B1-B35E-0867-E2C6-879D0FA61EB4}"/>
              </a:ext>
            </a:extLst>
          </p:cNvPr>
          <p:cNvGrpSpPr/>
          <p:nvPr/>
        </p:nvGrpSpPr>
        <p:grpSpPr>
          <a:xfrm>
            <a:off x="3801825" y="4738083"/>
            <a:ext cx="1463041" cy="804056"/>
            <a:chOff x="595899" y="3158344"/>
            <a:chExt cx="1525993" cy="804056"/>
          </a:xfrm>
          <a:solidFill>
            <a:srgbClr val="002060"/>
          </a:solidFill>
        </p:grpSpPr>
        <p:sp>
          <p:nvSpPr>
            <p:cNvPr id="54" name="Rectangle: Rounded Corners 53">
              <a:extLst>
                <a:ext uri="{FF2B5EF4-FFF2-40B4-BE49-F238E27FC236}">
                  <a16:creationId xmlns:a16="http://schemas.microsoft.com/office/drawing/2014/main" id="{209786E2-4F65-A72D-CBB2-5D11648A8B27}"/>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55" name="TextBox 54">
              <a:extLst>
                <a:ext uri="{FF2B5EF4-FFF2-40B4-BE49-F238E27FC236}">
                  <a16:creationId xmlns:a16="http://schemas.microsoft.com/office/drawing/2014/main" id="{B4779A9D-64A7-D36F-07FF-E840DAB3785A}"/>
                </a:ext>
              </a:extLst>
            </p:cNvPr>
            <p:cNvSpPr txBox="1"/>
            <p:nvPr/>
          </p:nvSpPr>
          <p:spPr>
            <a:xfrm>
              <a:off x="730019" y="3407859"/>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Press release or media plan creation</a:t>
              </a:r>
            </a:p>
          </p:txBody>
        </p:sp>
      </p:grpSp>
      <p:grpSp>
        <p:nvGrpSpPr>
          <p:cNvPr id="56" name="Group 55">
            <a:extLst>
              <a:ext uri="{FF2B5EF4-FFF2-40B4-BE49-F238E27FC236}">
                <a16:creationId xmlns:a16="http://schemas.microsoft.com/office/drawing/2014/main" id="{00B23B3C-0924-C894-8526-9338F03CDFCF}"/>
              </a:ext>
            </a:extLst>
          </p:cNvPr>
          <p:cNvGrpSpPr/>
          <p:nvPr/>
        </p:nvGrpSpPr>
        <p:grpSpPr>
          <a:xfrm>
            <a:off x="3801825" y="5611805"/>
            <a:ext cx="1463041" cy="804056"/>
            <a:chOff x="595898" y="3056814"/>
            <a:chExt cx="1525993" cy="804056"/>
          </a:xfrm>
          <a:solidFill>
            <a:srgbClr val="002060"/>
          </a:solidFill>
        </p:grpSpPr>
        <p:sp>
          <p:nvSpPr>
            <p:cNvPr id="57" name="Rectangle: Rounded Corners 56">
              <a:extLst>
                <a:ext uri="{FF2B5EF4-FFF2-40B4-BE49-F238E27FC236}">
                  <a16:creationId xmlns:a16="http://schemas.microsoft.com/office/drawing/2014/main" id="{EB2296D1-1A29-A3A0-76E1-45045F26F6F8}"/>
                </a:ext>
              </a:extLst>
            </p:cNvPr>
            <p:cNvSpPr/>
            <p:nvPr/>
          </p:nvSpPr>
          <p:spPr bwMode="auto">
            <a:xfrm>
              <a:off x="595898" y="305681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58" name="TextBox 57">
              <a:extLst>
                <a:ext uri="{FF2B5EF4-FFF2-40B4-BE49-F238E27FC236}">
                  <a16:creationId xmlns:a16="http://schemas.microsoft.com/office/drawing/2014/main" id="{A17E9AD3-E696-AECD-5591-26AA48FDA9B6}"/>
                </a:ext>
              </a:extLst>
            </p:cNvPr>
            <p:cNvSpPr txBox="1"/>
            <p:nvPr/>
          </p:nvSpPr>
          <p:spPr>
            <a:xfrm>
              <a:off x="730018" y="3228008"/>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Define job description following company template</a:t>
              </a:r>
            </a:p>
          </p:txBody>
        </p:sp>
      </p:grpSp>
      <p:grpSp>
        <p:nvGrpSpPr>
          <p:cNvPr id="59" name="Group 58">
            <a:extLst>
              <a:ext uri="{FF2B5EF4-FFF2-40B4-BE49-F238E27FC236}">
                <a16:creationId xmlns:a16="http://schemas.microsoft.com/office/drawing/2014/main" id="{EC0F5BC4-6D53-3C13-E026-713DC53AB5A8}"/>
              </a:ext>
            </a:extLst>
          </p:cNvPr>
          <p:cNvGrpSpPr/>
          <p:nvPr/>
        </p:nvGrpSpPr>
        <p:grpSpPr>
          <a:xfrm>
            <a:off x="5406195" y="2981929"/>
            <a:ext cx="1463041" cy="804056"/>
            <a:chOff x="595899" y="3158344"/>
            <a:chExt cx="1525993" cy="804056"/>
          </a:xfrm>
          <a:solidFill>
            <a:srgbClr val="002060"/>
          </a:solidFill>
        </p:grpSpPr>
        <p:sp>
          <p:nvSpPr>
            <p:cNvPr id="60" name="Rectangle: Rounded Corners 59">
              <a:extLst>
                <a:ext uri="{FF2B5EF4-FFF2-40B4-BE49-F238E27FC236}">
                  <a16:creationId xmlns:a16="http://schemas.microsoft.com/office/drawing/2014/main" id="{36FF80A0-C549-EF5E-E79F-7BB3D4A723A9}"/>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1" name="TextBox 60">
              <a:extLst>
                <a:ext uri="{FF2B5EF4-FFF2-40B4-BE49-F238E27FC236}">
                  <a16:creationId xmlns:a16="http://schemas.microsoft.com/office/drawing/2014/main" id="{7B88DAC6-697F-C636-F649-4BEACE695351}"/>
                </a:ext>
              </a:extLst>
            </p:cNvPr>
            <p:cNvSpPr txBox="1"/>
            <p:nvPr/>
          </p:nvSpPr>
          <p:spPr>
            <a:xfrm>
              <a:off x="765988" y="3407915"/>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hlinkClick r:id="rId9">
                    <a:extLst>
                      <a:ext uri="{A12FA001-AC4F-418D-AE19-62706E023703}">
                        <ahyp:hlinkClr xmlns:ahyp="http://schemas.microsoft.com/office/drawing/2018/hyperlinkcolor" val="tx"/>
                      </a:ext>
                    </a:extLst>
                  </a:hlinkClick>
                </a:rPr>
                <a:t>IT/HR support ticket triage and routing</a:t>
              </a: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nvGrpSpPr>
          <p:cNvPr id="62" name="Group 61">
            <a:extLst>
              <a:ext uri="{FF2B5EF4-FFF2-40B4-BE49-F238E27FC236}">
                <a16:creationId xmlns:a16="http://schemas.microsoft.com/office/drawing/2014/main" id="{5979E8B7-389A-752A-3191-C9EB6B26864C}"/>
              </a:ext>
            </a:extLst>
          </p:cNvPr>
          <p:cNvGrpSpPr/>
          <p:nvPr/>
        </p:nvGrpSpPr>
        <p:grpSpPr>
          <a:xfrm>
            <a:off x="5406195" y="3864361"/>
            <a:ext cx="1463041" cy="804056"/>
            <a:chOff x="595899" y="3158344"/>
            <a:chExt cx="1525993" cy="804056"/>
          </a:xfrm>
          <a:solidFill>
            <a:srgbClr val="002060"/>
          </a:solidFill>
        </p:grpSpPr>
        <p:sp>
          <p:nvSpPr>
            <p:cNvPr id="63" name="Rectangle: Rounded Corners 62">
              <a:extLst>
                <a:ext uri="{FF2B5EF4-FFF2-40B4-BE49-F238E27FC236}">
                  <a16:creationId xmlns:a16="http://schemas.microsoft.com/office/drawing/2014/main" id="{5BA197C7-EE29-6953-1F13-4C54A78C0B3F}"/>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4" name="TextBox 63">
              <a:extLst>
                <a:ext uri="{FF2B5EF4-FFF2-40B4-BE49-F238E27FC236}">
                  <a16:creationId xmlns:a16="http://schemas.microsoft.com/office/drawing/2014/main" id="{FA753591-56B8-324A-AC2C-D8EBC8F5312A}"/>
                </a:ext>
              </a:extLst>
            </p:cNvPr>
            <p:cNvSpPr txBox="1"/>
            <p:nvPr/>
          </p:nvSpPr>
          <p:spPr>
            <a:xfrm>
              <a:off x="730019" y="3410722"/>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Incoming mail triage and reply</a:t>
              </a:r>
            </a:p>
          </p:txBody>
        </p:sp>
      </p:grpSp>
      <p:grpSp>
        <p:nvGrpSpPr>
          <p:cNvPr id="65" name="Group 64">
            <a:extLst>
              <a:ext uri="{FF2B5EF4-FFF2-40B4-BE49-F238E27FC236}">
                <a16:creationId xmlns:a16="http://schemas.microsoft.com/office/drawing/2014/main" id="{07ACDFB4-C6CB-D76E-EC99-F4BFA4F9D361}"/>
              </a:ext>
            </a:extLst>
          </p:cNvPr>
          <p:cNvGrpSpPr/>
          <p:nvPr/>
        </p:nvGrpSpPr>
        <p:grpSpPr>
          <a:xfrm>
            <a:off x="5406195" y="4738083"/>
            <a:ext cx="1463041" cy="804056"/>
            <a:chOff x="595899" y="3158344"/>
            <a:chExt cx="1525993" cy="804056"/>
          </a:xfrm>
          <a:solidFill>
            <a:srgbClr val="002060"/>
          </a:solidFill>
        </p:grpSpPr>
        <p:sp>
          <p:nvSpPr>
            <p:cNvPr id="66" name="Rectangle: Rounded Corners 65">
              <a:extLst>
                <a:ext uri="{FF2B5EF4-FFF2-40B4-BE49-F238E27FC236}">
                  <a16:creationId xmlns:a16="http://schemas.microsoft.com/office/drawing/2014/main" id="{C9CF1F61-993A-C081-2F3C-8ADBA0818853}"/>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7" name="TextBox 66">
              <a:extLst>
                <a:ext uri="{FF2B5EF4-FFF2-40B4-BE49-F238E27FC236}">
                  <a16:creationId xmlns:a16="http://schemas.microsoft.com/office/drawing/2014/main" id="{ACC34759-79E9-FBF6-ECF7-D9FEC1DB17AD}"/>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Automate creation of project tasks based on meeting actions</a:t>
              </a:r>
            </a:p>
          </p:txBody>
        </p:sp>
      </p:grpSp>
      <p:grpSp>
        <p:nvGrpSpPr>
          <p:cNvPr id="68" name="Group 67">
            <a:extLst>
              <a:ext uri="{FF2B5EF4-FFF2-40B4-BE49-F238E27FC236}">
                <a16:creationId xmlns:a16="http://schemas.microsoft.com/office/drawing/2014/main" id="{C4791A02-014D-544C-9AA1-0AD57742E585}"/>
              </a:ext>
            </a:extLst>
          </p:cNvPr>
          <p:cNvGrpSpPr/>
          <p:nvPr/>
        </p:nvGrpSpPr>
        <p:grpSpPr>
          <a:xfrm>
            <a:off x="7011202" y="2981929"/>
            <a:ext cx="1463041" cy="804056"/>
            <a:chOff x="595899" y="3158344"/>
            <a:chExt cx="1525993" cy="804056"/>
          </a:xfrm>
          <a:solidFill>
            <a:srgbClr val="002060"/>
          </a:solidFill>
        </p:grpSpPr>
        <p:sp>
          <p:nvSpPr>
            <p:cNvPr id="69" name="Rectangle: Rounded Corners 68">
              <a:extLst>
                <a:ext uri="{FF2B5EF4-FFF2-40B4-BE49-F238E27FC236}">
                  <a16:creationId xmlns:a16="http://schemas.microsoft.com/office/drawing/2014/main" id="{6250E08A-A8E2-7BF6-5EDB-0163691D81D0}"/>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70" name="TextBox 69">
              <a:extLst>
                <a:ext uri="{FF2B5EF4-FFF2-40B4-BE49-F238E27FC236}">
                  <a16:creationId xmlns:a16="http://schemas.microsoft.com/office/drawing/2014/main" id="{D7AE82F4-17AF-4203-5104-FFF4CA2AA663}"/>
                </a:ext>
              </a:extLst>
            </p:cNvPr>
            <p:cNvSpPr txBox="1"/>
            <p:nvPr/>
          </p:nvSpPr>
          <p:spPr>
            <a:xfrm>
              <a:off x="730019" y="3487241"/>
              <a:ext cx="1257751" cy="153888"/>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New hire onboarding</a:t>
              </a:r>
            </a:p>
          </p:txBody>
        </p:sp>
      </p:grpSp>
      <p:grpSp>
        <p:nvGrpSpPr>
          <p:cNvPr id="71" name="Group 70">
            <a:extLst>
              <a:ext uri="{FF2B5EF4-FFF2-40B4-BE49-F238E27FC236}">
                <a16:creationId xmlns:a16="http://schemas.microsoft.com/office/drawing/2014/main" id="{23D9CCE0-BF58-1194-8748-009CB0B312E1}"/>
              </a:ext>
            </a:extLst>
          </p:cNvPr>
          <p:cNvGrpSpPr/>
          <p:nvPr/>
        </p:nvGrpSpPr>
        <p:grpSpPr>
          <a:xfrm>
            <a:off x="7011202" y="3864361"/>
            <a:ext cx="1463041" cy="804056"/>
            <a:chOff x="595899" y="3158344"/>
            <a:chExt cx="1525993" cy="804056"/>
          </a:xfrm>
          <a:solidFill>
            <a:srgbClr val="002060"/>
          </a:solidFill>
        </p:grpSpPr>
        <p:sp>
          <p:nvSpPr>
            <p:cNvPr id="72" name="Rectangle: Rounded Corners 71">
              <a:extLst>
                <a:ext uri="{FF2B5EF4-FFF2-40B4-BE49-F238E27FC236}">
                  <a16:creationId xmlns:a16="http://schemas.microsoft.com/office/drawing/2014/main" id="{8E7343A9-195B-7552-2434-7576E76D32BF}"/>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73" name="TextBox 72">
              <a:extLst>
                <a:ext uri="{FF2B5EF4-FFF2-40B4-BE49-F238E27FC236}">
                  <a16:creationId xmlns:a16="http://schemas.microsoft.com/office/drawing/2014/main" id="{B6E9317A-C1E5-2A8E-A7B0-580FF369E3FE}"/>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hlinkClick r:id="rId10">
                    <a:extLst>
                      <a:ext uri="{A12FA001-AC4F-418D-AE19-62706E023703}">
                        <ahyp:hlinkClr xmlns:ahyp="http://schemas.microsoft.com/office/drawing/2018/hyperlinkcolor" val="tx"/>
                      </a:ext>
                    </a:extLst>
                  </a:hlinkClick>
                </a:rPr>
                <a:t>Store walk / operating procedures</a:t>
              </a: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nvGrpSpPr>
          <p:cNvPr id="74" name="Group 73">
            <a:extLst>
              <a:ext uri="{FF2B5EF4-FFF2-40B4-BE49-F238E27FC236}">
                <a16:creationId xmlns:a16="http://schemas.microsoft.com/office/drawing/2014/main" id="{E76519DE-5AC2-8C42-F066-F1721DE3B3CE}"/>
              </a:ext>
            </a:extLst>
          </p:cNvPr>
          <p:cNvGrpSpPr/>
          <p:nvPr/>
        </p:nvGrpSpPr>
        <p:grpSpPr>
          <a:xfrm>
            <a:off x="7011202" y="4738083"/>
            <a:ext cx="1463041" cy="804056"/>
            <a:chOff x="595899" y="3158344"/>
            <a:chExt cx="1525993" cy="804056"/>
          </a:xfrm>
          <a:solidFill>
            <a:srgbClr val="002060"/>
          </a:solidFill>
        </p:grpSpPr>
        <p:sp>
          <p:nvSpPr>
            <p:cNvPr id="75" name="Rectangle: Rounded Corners 74">
              <a:extLst>
                <a:ext uri="{FF2B5EF4-FFF2-40B4-BE49-F238E27FC236}">
                  <a16:creationId xmlns:a16="http://schemas.microsoft.com/office/drawing/2014/main" id="{74B1FD88-BFD5-407F-C351-A2C28B91D7BA}"/>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76" name="TextBox 75">
              <a:extLst>
                <a:ext uri="{FF2B5EF4-FFF2-40B4-BE49-F238E27FC236}">
                  <a16:creationId xmlns:a16="http://schemas.microsoft.com/office/drawing/2014/main" id="{30825AA9-E697-BFED-5BB9-69C61BACEB11}"/>
                </a:ext>
              </a:extLst>
            </p:cNvPr>
            <p:cNvSpPr txBox="1"/>
            <p:nvPr/>
          </p:nvSpPr>
          <p:spPr>
            <a:xfrm>
              <a:off x="730019" y="3407859"/>
              <a:ext cx="1257751" cy="307777"/>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Employee safety incident reporting</a:t>
              </a:r>
            </a:p>
          </p:txBody>
        </p:sp>
      </p:grpSp>
      <p:grpSp>
        <p:nvGrpSpPr>
          <p:cNvPr id="77" name="Group 76">
            <a:extLst>
              <a:ext uri="{FF2B5EF4-FFF2-40B4-BE49-F238E27FC236}">
                <a16:creationId xmlns:a16="http://schemas.microsoft.com/office/drawing/2014/main" id="{7333E47F-FB67-0D7D-85D4-6CC386DD969D}"/>
              </a:ext>
            </a:extLst>
          </p:cNvPr>
          <p:cNvGrpSpPr/>
          <p:nvPr/>
        </p:nvGrpSpPr>
        <p:grpSpPr>
          <a:xfrm>
            <a:off x="8646489" y="2981929"/>
            <a:ext cx="1463041" cy="804056"/>
            <a:chOff x="595899" y="3158344"/>
            <a:chExt cx="1525993" cy="804056"/>
          </a:xfrm>
          <a:solidFill>
            <a:srgbClr val="002060"/>
          </a:solidFill>
        </p:grpSpPr>
        <p:sp>
          <p:nvSpPr>
            <p:cNvPr id="78" name="Rectangle: Rounded Corners 77">
              <a:extLst>
                <a:ext uri="{FF2B5EF4-FFF2-40B4-BE49-F238E27FC236}">
                  <a16:creationId xmlns:a16="http://schemas.microsoft.com/office/drawing/2014/main" id="{A9E164F3-33EB-0A37-6069-3A7CB4D6DF1F}"/>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79" name="TextBox 78">
              <a:extLst>
                <a:ext uri="{FF2B5EF4-FFF2-40B4-BE49-F238E27FC236}">
                  <a16:creationId xmlns:a16="http://schemas.microsoft.com/office/drawing/2014/main" id="{D117AE49-2BB3-08BF-3177-09391FC11959}"/>
                </a:ext>
              </a:extLst>
            </p:cNvPr>
            <p:cNvSpPr txBox="1"/>
            <p:nvPr/>
          </p:nvSpPr>
          <p:spPr>
            <a:xfrm>
              <a:off x="730020" y="3253810"/>
              <a:ext cx="1257751" cy="615553"/>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Analyze meeting effectiveness, including participant engagement</a:t>
              </a:r>
            </a:p>
          </p:txBody>
        </p:sp>
      </p:grpSp>
      <p:grpSp>
        <p:nvGrpSpPr>
          <p:cNvPr id="80" name="Group 79">
            <a:extLst>
              <a:ext uri="{FF2B5EF4-FFF2-40B4-BE49-F238E27FC236}">
                <a16:creationId xmlns:a16="http://schemas.microsoft.com/office/drawing/2014/main" id="{03065804-DABC-B5D3-0350-FADBEE5D5EDA}"/>
              </a:ext>
            </a:extLst>
          </p:cNvPr>
          <p:cNvGrpSpPr/>
          <p:nvPr/>
        </p:nvGrpSpPr>
        <p:grpSpPr>
          <a:xfrm>
            <a:off x="8646489" y="3864361"/>
            <a:ext cx="1463041" cy="804056"/>
            <a:chOff x="595899" y="3158344"/>
            <a:chExt cx="1525993" cy="804056"/>
          </a:xfrm>
          <a:solidFill>
            <a:srgbClr val="002060"/>
          </a:solidFill>
        </p:grpSpPr>
        <p:sp>
          <p:nvSpPr>
            <p:cNvPr id="81" name="Rectangle: Rounded Corners 80">
              <a:extLst>
                <a:ext uri="{FF2B5EF4-FFF2-40B4-BE49-F238E27FC236}">
                  <a16:creationId xmlns:a16="http://schemas.microsoft.com/office/drawing/2014/main" id="{15DB3822-AFF6-94F1-1E15-C85ED8016547}"/>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82" name="TextBox 81">
              <a:extLst>
                <a:ext uri="{FF2B5EF4-FFF2-40B4-BE49-F238E27FC236}">
                  <a16:creationId xmlns:a16="http://schemas.microsoft.com/office/drawing/2014/main" id="{23736DDE-F594-EBB4-1FDB-E364223B91AD}"/>
                </a:ext>
              </a:extLst>
            </p:cNvPr>
            <p:cNvSpPr txBox="1"/>
            <p:nvPr/>
          </p:nvSpPr>
          <p:spPr>
            <a:xfrm>
              <a:off x="730020" y="3252595"/>
              <a:ext cx="1257751" cy="615553"/>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Summarize leadership meetings with clear decisions and actions</a:t>
              </a:r>
            </a:p>
          </p:txBody>
        </p:sp>
      </p:grpSp>
      <p:grpSp>
        <p:nvGrpSpPr>
          <p:cNvPr id="83" name="Group 82">
            <a:extLst>
              <a:ext uri="{FF2B5EF4-FFF2-40B4-BE49-F238E27FC236}">
                <a16:creationId xmlns:a16="http://schemas.microsoft.com/office/drawing/2014/main" id="{3C4CC053-62FD-8DBB-B526-C0120D6A91C1}"/>
              </a:ext>
            </a:extLst>
          </p:cNvPr>
          <p:cNvGrpSpPr/>
          <p:nvPr/>
        </p:nvGrpSpPr>
        <p:grpSpPr>
          <a:xfrm>
            <a:off x="10219942" y="2981929"/>
            <a:ext cx="1463041" cy="804056"/>
            <a:chOff x="595899" y="3158344"/>
            <a:chExt cx="1525993" cy="804056"/>
          </a:xfrm>
          <a:solidFill>
            <a:srgbClr val="002060"/>
          </a:solidFill>
        </p:grpSpPr>
        <p:sp>
          <p:nvSpPr>
            <p:cNvPr id="84" name="Rectangle: Rounded Corners 83">
              <a:extLst>
                <a:ext uri="{FF2B5EF4-FFF2-40B4-BE49-F238E27FC236}">
                  <a16:creationId xmlns:a16="http://schemas.microsoft.com/office/drawing/2014/main" id="{2E4251CD-03A7-6902-0147-C27477CA6A85}"/>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85" name="TextBox 84">
              <a:extLst>
                <a:ext uri="{FF2B5EF4-FFF2-40B4-BE49-F238E27FC236}">
                  <a16:creationId xmlns:a16="http://schemas.microsoft.com/office/drawing/2014/main" id="{5024D716-F9B3-E32E-13CF-6A9D03D83825}"/>
                </a:ext>
              </a:extLst>
            </p:cNvPr>
            <p:cNvSpPr txBox="1"/>
            <p:nvPr/>
          </p:nvSpPr>
          <p:spPr>
            <a:xfrm>
              <a:off x="730020" y="3262621"/>
              <a:ext cx="1257751" cy="615553"/>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hlinkClick r:id="rId11">
                    <a:extLst>
                      <a:ext uri="{A12FA001-AC4F-418D-AE19-62706E023703}">
                        <ahyp:hlinkClr xmlns:ahyp="http://schemas.microsoft.com/office/drawing/2018/hyperlinkcolor" val="tx"/>
                      </a:ext>
                    </a:extLst>
                  </a:hlinkClick>
                </a:rPr>
                <a:t>Create competitor battle card for sales teams, from disparate sources</a:t>
              </a: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nvGrpSpPr>
          <p:cNvPr id="86" name="Group 85">
            <a:extLst>
              <a:ext uri="{FF2B5EF4-FFF2-40B4-BE49-F238E27FC236}">
                <a16:creationId xmlns:a16="http://schemas.microsoft.com/office/drawing/2014/main" id="{43F8EAE6-16E3-1D71-8B33-D68950A66EA6}"/>
              </a:ext>
            </a:extLst>
          </p:cNvPr>
          <p:cNvGrpSpPr/>
          <p:nvPr/>
        </p:nvGrpSpPr>
        <p:grpSpPr>
          <a:xfrm>
            <a:off x="10219942" y="3864361"/>
            <a:ext cx="1463041" cy="804056"/>
            <a:chOff x="595899" y="3158344"/>
            <a:chExt cx="1525993" cy="804056"/>
          </a:xfrm>
          <a:solidFill>
            <a:srgbClr val="002060"/>
          </a:solidFill>
        </p:grpSpPr>
        <p:sp>
          <p:nvSpPr>
            <p:cNvPr id="87" name="Rectangle: Rounded Corners 86">
              <a:extLst>
                <a:ext uri="{FF2B5EF4-FFF2-40B4-BE49-F238E27FC236}">
                  <a16:creationId xmlns:a16="http://schemas.microsoft.com/office/drawing/2014/main" id="{AA880D90-17F4-FF12-A8D9-4794DE94B85E}"/>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88" name="TextBox 87">
              <a:extLst>
                <a:ext uri="{FF2B5EF4-FFF2-40B4-BE49-F238E27FC236}">
                  <a16:creationId xmlns:a16="http://schemas.microsoft.com/office/drawing/2014/main" id="{C290325A-08EF-0791-1AEC-D4A8FD18DA27}"/>
                </a:ext>
              </a:extLst>
            </p:cNvPr>
            <p:cNvSpPr txBox="1"/>
            <p:nvPr/>
          </p:nvSpPr>
          <p:spPr>
            <a:xfrm>
              <a:off x="730020" y="3262625"/>
              <a:ext cx="1257751" cy="615553"/>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Curate customer Q&amp;A knowledge, extract common answers</a:t>
              </a:r>
            </a:p>
          </p:txBody>
        </p:sp>
      </p:grpSp>
      <p:grpSp>
        <p:nvGrpSpPr>
          <p:cNvPr id="89" name="Group 88">
            <a:extLst>
              <a:ext uri="{FF2B5EF4-FFF2-40B4-BE49-F238E27FC236}">
                <a16:creationId xmlns:a16="http://schemas.microsoft.com/office/drawing/2014/main" id="{A6224D3D-0D59-4EAC-83F5-97FE0D9175A4}"/>
              </a:ext>
            </a:extLst>
          </p:cNvPr>
          <p:cNvGrpSpPr/>
          <p:nvPr/>
        </p:nvGrpSpPr>
        <p:grpSpPr>
          <a:xfrm>
            <a:off x="10219942" y="4738083"/>
            <a:ext cx="1463041" cy="804056"/>
            <a:chOff x="595899" y="3158344"/>
            <a:chExt cx="1525993" cy="804056"/>
          </a:xfrm>
          <a:solidFill>
            <a:srgbClr val="002060"/>
          </a:solidFill>
        </p:grpSpPr>
        <p:sp>
          <p:nvSpPr>
            <p:cNvPr id="90" name="Rectangle: Rounded Corners 89">
              <a:extLst>
                <a:ext uri="{FF2B5EF4-FFF2-40B4-BE49-F238E27FC236}">
                  <a16:creationId xmlns:a16="http://schemas.microsoft.com/office/drawing/2014/main" id="{DE7D468B-4F92-E130-0B28-658882195081}"/>
                </a:ext>
              </a:extLst>
            </p:cNvPr>
            <p:cNvSpPr/>
            <p:nvPr/>
          </p:nvSpPr>
          <p:spPr bwMode="auto">
            <a:xfrm>
              <a:off x="595899" y="315834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91" name="TextBox 90">
              <a:extLst>
                <a:ext uri="{FF2B5EF4-FFF2-40B4-BE49-F238E27FC236}">
                  <a16:creationId xmlns:a16="http://schemas.microsoft.com/office/drawing/2014/main" id="{36F9BA67-54AA-8F42-F12B-658C29F338F6}"/>
                </a:ext>
              </a:extLst>
            </p:cNvPr>
            <p:cNvSpPr txBox="1"/>
            <p:nvPr/>
          </p:nvSpPr>
          <p:spPr>
            <a:xfrm>
              <a:off x="730020" y="3329540"/>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Consolidate post-mortem reports of past incidents</a:t>
              </a:r>
            </a:p>
          </p:txBody>
        </p:sp>
      </p:grpSp>
      <p:grpSp>
        <p:nvGrpSpPr>
          <p:cNvPr id="92" name="Group 91">
            <a:extLst>
              <a:ext uri="{FF2B5EF4-FFF2-40B4-BE49-F238E27FC236}">
                <a16:creationId xmlns:a16="http://schemas.microsoft.com/office/drawing/2014/main" id="{CDE91C9B-79A0-3DD3-275D-E3F4EB1955A0}"/>
              </a:ext>
            </a:extLst>
          </p:cNvPr>
          <p:cNvGrpSpPr/>
          <p:nvPr/>
        </p:nvGrpSpPr>
        <p:grpSpPr>
          <a:xfrm>
            <a:off x="10219942" y="5611805"/>
            <a:ext cx="1463041" cy="804056"/>
            <a:chOff x="595898" y="3056814"/>
            <a:chExt cx="1525993" cy="804056"/>
          </a:xfrm>
          <a:solidFill>
            <a:srgbClr val="002060"/>
          </a:solidFill>
        </p:grpSpPr>
        <p:sp>
          <p:nvSpPr>
            <p:cNvPr id="93" name="Rectangle: Rounded Corners 92">
              <a:extLst>
                <a:ext uri="{FF2B5EF4-FFF2-40B4-BE49-F238E27FC236}">
                  <a16:creationId xmlns:a16="http://schemas.microsoft.com/office/drawing/2014/main" id="{DB1D051B-5359-B0AC-1F81-E3853D82CA1D}"/>
                </a:ext>
              </a:extLst>
            </p:cNvPr>
            <p:cNvSpPr/>
            <p:nvPr/>
          </p:nvSpPr>
          <p:spPr bwMode="auto">
            <a:xfrm>
              <a:off x="595898" y="3056814"/>
              <a:ext cx="1525993" cy="804056"/>
            </a:xfrm>
            <a:prstGeom prst="roundRect">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94" name="TextBox 93">
              <a:extLst>
                <a:ext uri="{FF2B5EF4-FFF2-40B4-BE49-F238E27FC236}">
                  <a16:creationId xmlns:a16="http://schemas.microsoft.com/office/drawing/2014/main" id="{1D85A723-B33D-CC77-985F-47E7D4546D2D}"/>
                </a:ext>
              </a:extLst>
            </p:cNvPr>
            <p:cNvSpPr txBox="1"/>
            <p:nvPr/>
          </p:nvSpPr>
          <p:spPr>
            <a:xfrm>
              <a:off x="730019" y="3233742"/>
              <a:ext cx="1257751" cy="461665"/>
            </a:xfrm>
            <a:prstGeom prst="rect">
              <a:avLst/>
            </a:prstGeom>
            <a:grp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rPr>
                <a:t>Knowledge pack for new hires from disparate sources</a:t>
              </a:r>
            </a:p>
          </p:txBody>
        </p:sp>
      </p:grpSp>
      <p:sp>
        <p:nvSpPr>
          <p:cNvPr id="95" name="Rectangle: Rounded Corners 94">
            <a:extLst>
              <a:ext uri="{FF2B5EF4-FFF2-40B4-BE49-F238E27FC236}">
                <a16:creationId xmlns:a16="http://schemas.microsoft.com/office/drawing/2014/main" id="{530463F9-C19D-23B3-9067-B3B4A0E5775B}"/>
              </a:ext>
            </a:extLst>
          </p:cNvPr>
          <p:cNvSpPr/>
          <p:nvPr/>
        </p:nvSpPr>
        <p:spPr bwMode="auto">
          <a:xfrm>
            <a:off x="7011201" y="5688749"/>
            <a:ext cx="1463041" cy="804056"/>
          </a:xfrm>
          <a:prstGeom prst="roundRect">
            <a:avLst/>
          </a:prstGeom>
          <a:solidFill>
            <a:srgbClr val="002060"/>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96" name="TextBox 95">
            <a:extLst>
              <a:ext uri="{FF2B5EF4-FFF2-40B4-BE49-F238E27FC236}">
                <a16:creationId xmlns:a16="http://schemas.microsoft.com/office/drawing/2014/main" id="{8439C5A0-70B6-6694-366E-10FE7E698991}"/>
              </a:ext>
            </a:extLst>
          </p:cNvPr>
          <p:cNvSpPr txBox="1"/>
          <p:nvPr/>
        </p:nvSpPr>
        <p:spPr>
          <a:xfrm>
            <a:off x="7139789" y="5943109"/>
            <a:ext cx="1205865" cy="307777"/>
          </a:xfrm>
          <a:prstGeom prst="rect">
            <a:avLst/>
          </a:prstGeom>
          <a:solidFill>
            <a:srgbClr val="002060"/>
          </a:solid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Segoe Sans Display"/>
                <a:ea typeface="Segoe UI" pitchFamily="34" charset="0"/>
                <a:cs typeface="Segoe UI" pitchFamily="34" charset="0"/>
                <a:hlinkClick r:id="rId12">
                  <a:extLst>
                    <a:ext uri="{A12FA001-AC4F-418D-AE19-62706E023703}">
                      <ahyp:hlinkClr xmlns:ahyp="http://schemas.microsoft.com/office/drawing/2018/hyperlinkcolor" val="tx"/>
                    </a:ext>
                  </a:extLst>
                </a:hlinkClick>
              </a:rPr>
              <a:t>Employee assist and workflow automation</a:t>
            </a:r>
            <a:endParaRPr kumimoji="0" lang="en-US" sz="1000" b="0" i="0" u="none" strike="noStrike" kern="120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97" name="Title 1">
            <a:extLst>
              <a:ext uri="{FF2B5EF4-FFF2-40B4-BE49-F238E27FC236}">
                <a16:creationId xmlns:a16="http://schemas.microsoft.com/office/drawing/2014/main" id="{EDB64B47-BC3C-8B29-B4E4-D9420BB9B709}"/>
              </a:ext>
            </a:extLst>
          </p:cNvPr>
          <p:cNvSpPr txBox="1">
            <a:spLocks/>
          </p:cNvSpPr>
          <p:nvPr/>
        </p:nvSpPr>
        <p:spPr>
          <a:xfrm>
            <a:off x="632911" y="457200"/>
            <a:ext cx="11018520"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Agent Archetypes</a:t>
            </a:r>
          </a:p>
        </p:txBody>
      </p:sp>
      <p:sp>
        <p:nvSpPr>
          <p:cNvPr id="98" name="Rectangle 97">
            <a:extLst>
              <a:ext uri="{FF2B5EF4-FFF2-40B4-BE49-F238E27FC236}">
                <a16:creationId xmlns:a16="http://schemas.microsoft.com/office/drawing/2014/main" id="{A26EDDFF-E601-DD13-C4CC-0C63620B9BFB}"/>
              </a:ext>
            </a:extLst>
          </p:cNvPr>
          <p:cNvSpPr/>
          <p:nvPr/>
        </p:nvSpPr>
        <p:spPr>
          <a:xfrm>
            <a:off x="650225" y="104385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 name="Rectangle 98">
            <a:extLst>
              <a:ext uri="{FF2B5EF4-FFF2-40B4-BE49-F238E27FC236}">
                <a16:creationId xmlns:a16="http://schemas.microsoft.com/office/drawing/2014/main" id="{6D09505D-14CE-8FAC-1748-54D69B335C07}"/>
              </a:ext>
            </a:extLst>
          </p:cNvPr>
          <p:cNvSpPr/>
          <p:nvPr/>
        </p:nvSpPr>
        <p:spPr bwMode="auto">
          <a:xfrm>
            <a:off x="697204" y="2433461"/>
            <a:ext cx="2036471" cy="365549"/>
          </a:xfrm>
          <a:prstGeom prst="rect">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rgbClr val="FFFFFF"/>
              </a:solidFill>
              <a:ea typeface="Segoe UI" pitchFamily="34" charset="0"/>
              <a:cs typeface="Segoe UI" pitchFamily="34" charset="0"/>
            </a:endParaRPr>
          </a:p>
        </p:txBody>
      </p:sp>
      <p:sp>
        <p:nvSpPr>
          <p:cNvPr id="100" name="TextBox 99">
            <a:extLst>
              <a:ext uri="{FF2B5EF4-FFF2-40B4-BE49-F238E27FC236}">
                <a16:creationId xmlns:a16="http://schemas.microsoft.com/office/drawing/2014/main" id="{D3CE10E7-EC31-5F17-9BBD-C99F3BAB6374}"/>
              </a:ext>
            </a:extLst>
          </p:cNvPr>
          <p:cNvSpPr txBox="1"/>
          <p:nvPr/>
        </p:nvSpPr>
        <p:spPr>
          <a:xfrm>
            <a:off x="920501" y="2518622"/>
            <a:ext cx="2236601" cy="430887"/>
          </a:xfrm>
          <a:prstGeom prst="rect">
            <a:avLst/>
          </a:prstGeom>
          <a:noFill/>
        </p:spPr>
        <p:txBody>
          <a:bodyPr wrap="square" lIns="0" tIns="0" rIns="0" bIns="0" rtlCol="0">
            <a:spAutoFit/>
          </a:bodyPr>
          <a:lstStyle/>
          <a:p>
            <a:r>
              <a:rPr lang="en-US" sz="1400" b="1">
                <a:solidFill>
                  <a:schemeClr val="bg1"/>
                </a:solidFill>
                <a:latin typeface="Open Sans" panose="020B0606030504020204" pitchFamily="34" charset="0"/>
                <a:ea typeface="Open Sans" panose="020B0606030504020204" pitchFamily="34" charset="0"/>
                <a:cs typeface="Open Sans" panose="020B0606030504020204" pitchFamily="34" charset="0"/>
              </a:rPr>
              <a:t>AGENT EXAMPLES:</a:t>
            </a:r>
          </a:p>
          <a:p>
            <a:pPr algn="l"/>
            <a:endParaRPr lang="en-IN" sz="1400" err="1">
              <a:latin typeface="+mn-lt"/>
              <a:ea typeface="Yu Gothic UI"/>
              <a:cs typeface="+mn-ea"/>
            </a:endParaRPr>
          </a:p>
        </p:txBody>
      </p:sp>
    </p:spTree>
    <p:extLst>
      <p:ext uri="{BB962C8B-B14F-4D97-AF65-F5344CB8AC3E}">
        <p14:creationId xmlns:p14="http://schemas.microsoft.com/office/powerpoint/2010/main" val="22447168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866C-11C0-6746-4CD5-9E3BDE8491ED}"/>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93B13EED-D106-8764-21E1-6915CFBCEA0C}"/>
              </a:ext>
            </a:extLst>
          </p:cNvPr>
          <p:cNvPicPr>
            <a:picLocks noChangeAspect="1"/>
          </p:cNvPicPr>
          <p:nvPr/>
        </p:nvPicPr>
        <p:blipFill>
          <a:blip r:embed="rId2">
            <a:alphaModFix amt="38000"/>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5F693979-1AF6-0D7A-4E5D-0761B3F7E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4DF6B058-4D45-8C54-FB39-A78307886638}"/>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6237A35B-569F-7970-41A9-689D5567F078}"/>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6C76BCD6-372A-8B13-B286-0EE7C06FB9FB}"/>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084BA231-24F2-D2FF-53D9-24E7A166B9D4}"/>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4D8874F9-5987-5011-54BD-E855FDCEE551}"/>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24E3923A-BC6A-7EA0-7564-D9D36F83EBB6}"/>
                </a:ext>
              </a:extLst>
            </p:cNvPr>
            <p:cNvPicPr>
              <a:picLocks noChangeAspect="1"/>
            </p:cNvPicPr>
            <p:nvPr/>
          </p:nvPicPr>
          <p:blipFill>
            <a:blip r:embed="rId5"/>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D156E4F7-9A6E-9D65-72C3-C0FE9F6AD6EC}"/>
                </a:ext>
              </a:extLst>
            </p:cNvPr>
            <p:cNvPicPr>
              <a:picLocks noChangeAspect="1"/>
            </p:cNvPicPr>
            <p:nvPr/>
          </p:nvPicPr>
          <p:blipFill>
            <a:blip r:embed="rId6"/>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D27B644F-FF94-394E-AFB0-DEB26F77EEEE}"/>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6BC280-1275-47D3-D03E-3E279EC6BC76}"/>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2C4D1E43-7754-BE3D-7D35-592F7C44F811}"/>
              </a:ext>
            </a:extLst>
          </p:cNvPr>
          <p:cNvSpPr txBox="1">
            <a:spLocks/>
          </p:cNvSpPr>
          <p:nvPr/>
        </p:nvSpPr>
        <p:spPr>
          <a:xfrm>
            <a:off x="632911" y="457200"/>
            <a:ext cx="11018520"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The </a:t>
            </a:r>
            <a:r>
              <a:rPr lang="en-US" sz="3200" b="1">
                <a:solidFill>
                  <a:srgbClr val="002060"/>
                </a:solidFill>
                <a:latin typeface="Montserrat" pitchFamily="2" charset="0"/>
                <a:cs typeface="Segoe UI Semibold" panose="020B0702040204020203" pitchFamily="34" charset="0"/>
              </a:rPr>
              <a:t>T</a:t>
            </a:r>
            <a:r>
              <a:rPr kumimoji="0" lang="en-US" sz="3200" b="1" i="0" u="none" strike="noStrike" kern="1200" cap="none" spc="-50" normalizeH="0" baseline="0" noProof="0" err="1">
                <a:ln w="3175">
                  <a:noFill/>
                </a:ln>
                <a:solidFill>
                  <a:srgbClr val="002060"/>
                </a:solidFill>
                <a:effectLst/>
                <a:uLnTx/>
                <a:uFillTx/>
                <a:latin typeface="Montserrat" pitchFamily="2" charset="0"/>
                <a:cs typeface="Segoe UI Semibold" panose="020B0702040204020203" pitchFamily="34" charset="0"/>
              </a:rPr>
              <a:t>echnical</a:t>
            </a:r>
            <a:r>
              <a:rPr kumimoji="0" lang="en-US" sz="32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 Skeleton Of An Agent</a:t>
            </a:r>
          </a:p>
        </p:txBody>
      </p:sp>
      <p:sp>
        <p:nvSpPr>
          <p:cNvPr id="98" name="Rectangle 97">
            <a:extLst>
              <a:ext uri="{FF2B5EF4-FFF2-40B4-BE49-F238E27FC236}">
                <a16:creationId xmlns:a16="http://schemas.microsoft.com/office/drawing/2014/main" id="{DB6867C4-9F53-3C1C-80C4-5123A5581FC4}"/>
              </a:ext>
            </a:extLst>
          </p:cNvPr>
          <p:cNvSpPr/>
          <p:nvPr/>
        </p:nvSpPr>
        <p:spPr>
          <a:xfrm>
            <a:off x="650225" y="104385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38" name="Group 137">
            <a:extLst>
              <a:ext uri="{FF2B5EF4-FFF2-40B4-BE49-F238E27FC236}">
                <a16:creationId xmlns:a16="http://schemas.microsoft.com/office/drawing/2014/main" id="{AC493429-5EA9-6E01-14EE-E25FCC81B862}"/>
              </a:ext>
            </a:extLst>
          </p:cNvPr>
          <p:cNvGrpSpPr/>
          <p:nvPr/>
        </p:nvGrpSpPr>
        <p:grpSpPr>
          <a:xfrm>
            <a:off x="2728509" y="1468398"/>
            <a:ext cx="6734982" cy="4987823"/>
            <a:chOff x="2258996" y="894105"/>
            <a:chExt cx="7674007" cy="5683250"/>
          </a:xfrm>
        </p:grpSpPr>
        <p:sp>
          <p:nvSpPr>
            <p:cNvPr id="7" name="Rectangle: Rounded Corners 6">
              <a:extLst>
                <a:ext uri="{FF2B5EF4-FFF2-40B4-BE49-F238E27FC236}">
                  <a16:creationId xmlns:a16="http://schemas.microsoft.com/office/drawing/2014/main" id="{0B08F52E-87C9-BC05-8456-9E6CC4E84FC6}"/>
                </a:ext>
              </a:extLst>
            </p:cNvPr>
            <p:cNvSpPr/>
            <p:nvPr/>
          </p:nvSpPr>
          <p:spPr>
            <a:xfrm>
              <a:off x="2679715" y="1204714"/>
              <a:ext cx="5080975" cy="419254"/>
            </a:xfrm>
            <a:prstGeom prst="roundRect">
              <a:avLst/>
            </a:prstGeom>
            <a:noFill/>
            <a:ln w="15875" cap="rnd" cmpd="sng" algn="ctr">
              <a:solidFill>
                <a:schemeClr val="tx2"/>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User experience (optional)</a:t>
              </a:r>
            </a:p>
          </p:txBody>
        </p:sp>
        <p:sp>
          <p:nvSpPr>
            <p:cNvPr id="99" name="Rectangle: Rounded Corners 98">
              <a:extLst>
                <a:ext uri="{FF2B5EF4-FFF2-40B4-BE49-F238E27FC236}">
                  <a16:creationId xmlns:a16="http://schemas.microsoft.com/office/drawing/2014/main" id="{8676F15C-6B49-DD72-5567-89A51FC63EB2}"/>
                </a:ext>
              </a:extLst>
            </p:cNvPr>
            <p:cNvSpPr/>
            <p:nvPr/>
          </p:nvSpPr>
          <p:spPr>
            <a:xfrm>
              <a:off x="2679379" y="1929327"/>
              <a:ext cx="1635389" cy="3548010"/>
            </a:xfrm>
            <a:prstGeom prst="roundRect">
              <a:avLst>
                <a:gd name="adj" fmla="val 8328"/>
              </a:avLst>
            </a:prstGeom>
            <a:noFill/>
            <a:ln w="15875" cap="rnd" cmpd="sng" algn="ctr">
              <a:solidFill>
                <a:schemeClr val="tx2"/>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Orchestrator</a:t>
              </a:r>
              <a:endParaRPr kumimoji="0" lang="en-US"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0" name="Rectangle: Rounded Corners 99">
              <a:extLst>
                <a:ext uri="{FF2B5EF4-FFF2-40B4-BE49-F238E27FC236}">
                  <a16:creationId xmlns:a16="http://schemas.microsoft.com/office/drawing/2014/main" id="{612BF1C5-5FBA-5472-4E85-FDCB1D463FCD}"/>
                </a:ext>
              </a:extLst>
            </p:cNvPr>
            <p:cNvSpPr/>
            <p:nvPr/>
          </p:nvSpPr>
          <p:spPr>
            <a:xfrm>
              <a:off x="4690757" y="1929326"/>
              <a:ext cx="3075650" cy="1001206"/>
            </a:xfrm>
            <a:prstGeom prst="roundRect">
              <a:avLst>
                <a:gd name="adj" fmla="val 10024"/>
              </a:avLst>
            </a:prstGeom>
            <a:solidFill>
              <a:srgbClr val="FF7E00"/>
            </a:solid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Grounding and memory</a:t>
              </a:r>
            </a:p>
          </p:txBody>
        </p:sp>
        <p:sp>
          <p:nvSpPr>
            <p:cNvPr id="101" name="Rectangle: Rounded Corners 100">
              <a:extLst>
                <a:ext uri="{FF2B5EF4-FFF2-40B4-BE49-F238E27FC236}">
                  <a16:creationId xmlns:a16="http://schemas.microsoft.com/office/drawing/2014/main" id="{D4E24576-7398-76EC-7172-7323129F3490}"/>
                </a:ext>
              </a:extLst>
            </p:cNvPr>
            <p:cNvSpPr/>
            <p:nvPr/>
          </p:nvSpPr>
          <p:spPr>
            <a:xfrm>
              <a:off x="4693616" y="3241696"/>
              <a:ext cx="3069932" cy="1001207"/>
            </a:xfrm>
            <a:prstGeom prst="roundRect">
              <a:avLst>
                <a:gd name="adj" fmla="val 6799"/>
              </a:avLst>
            </a:prstGeom>
            <a:solidFill>
              <a:srgbClr val="FF7E00"/>
            </a:solid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Tools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Your LOB applications and APIs</a:t>
              </a:r>
            </a:p>
          </p:txBody>
        </p:sp>
        <p:sp>
          <p:nvSpPr>
            <p:cNvPr id="102" name="Rectangle: Rounded Corners 101">
              <a:extLst>
                <a:ext uri="{FF2B5EF4-FFF2-40B4-BE49-F238E27FC236}">
                  <a16:creationId xmlns:a16="http://schemas.microsoft.com/office/drawing/2014/main" id="{A8955D8B-C1C3-E9F0-736B-64D12C8A7741}"/>
                </a:ext>
              </a:extLst>
            </p:cNvPr>
            <p:cNvSpPr/>
            <p:nvPr/>
          </p:nvSpPr>
          <p:spPr>
            <a:xfrm>
              <a:off x="4693616" y="4477855"/>
              <a:ext cx="3069932" cy="999482"/>
            </a:xfrm>
            <a:prstGeom prst="roundRect">
              <a:avLst>
                <a:gd name="adj" fmla="val 6799"/>
              </a:avLst>
            </a:prstGeom>
            <a:solidFill>
              <a:srgbClr val="FF7E00"/>
            </a:solid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Autonomy</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Planning, exceptions, etc.</a:t>
              </a:r>
            </a:p>
          </p:txBody>
        </p:sp>
        <p:sp>
          <p:nvSpPr>
            <p:cNvPr id="103" name="Rectangle: Rounded Corners 102">
              <a:extLst>
                <a:ext uri="{FF2B5EF4-FFF2-40B4-BE49-F238E27FC236}">
                  <a16:creationId xmlns:a16="http://schemas.microsoft.com/office/drawing/2014/main" id="{D823C538-9A95-C650-3D93-E187A42FC6F8}"/>
                </a:ext>
              </a:extLst>
            </p:cNvPr>
            <p:cNvSpPr/>
            <p:nvPr/>
          </p:nvSpPr>
          <p:spPr>
            <a:xfrm>
              <a:off x="2679379" y="5860848"/>
              <a:ext cx="5116810" cy="419503"/>
            </a:xfrm>
            <a:prstGeom prst="roundRect">
              <a:avLst/>
            </a:prstGeom>
            <a:noFill/>
            <a:ln w="15875" cap="rnd" cmpd="sng" algn="ctr">
              <a:solidFill>
                <a:schemeClr val="tx2"/>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Foundation models</a:t>
              </a:r>
            </a:p>
          </p:txBody>
        </p:sp>
        <p:sp>
          <p:nvSpPr>
            <p:cNvPr id="104" name="TextBox 103">
              <a:extLst>
                <a:ext uri="{FF2B5EF4-FFF2-40B4-BE49-F238E27FC236}">
                  <a16:creationId xmlns:a16="http://schemas.microsoft.com/office/drawing/2014/main" id="{CC0C715A-444E-408A-AC1D-D40B5117F783}"/>
                </a:ext>
              </a:extLst>
            </p:cNvPr>
            <p:cNvSpPr txBox="1"/>
            <p:nvPr/>
          </p:nvSpPr>
          <p:spPr>
            <a:xfrm>
              <a:off x="8280612" y="1265433"/>
              <a:ext cx="1424581" cy="350689"/>
            </a:xfrm>
            <a:prstGeom prst="rect">
              <a:avLst/>
            </a:prstGeom>
            <a:noFill/>
            <a:ln>
              <a:solidFill>
                <a:schemeClr val="tx2"/>
              </a:solidFill>
            </a:ln>
          </p:spPr>
          <p:txBody>
            <a:bodyPr wrap="square">
              <a:sp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altLang="ja-JP" sz="14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en-US" sz="14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5" name="Rectangle: Rounded Corners 104">
              <a:extLst>
                <a:ext uri="{FF2B5EF4-FFF2-40B4-BE49-F238E27FC236}">
                  <a16:creationId xmlns:a16="http://schemas.microsoft.com/office/drawing/2014/main" id="{458CC784-2BE0-1456-A983-E77D640FC3E5}"/>
                </a:ext>
                <a:ext uri="{C183D7F6-B498-43B3-948B-1728B52AA6E4}">
                  <adec:decorative xmlns:adec="http://schemas.microsoft.com/office/drawing/2017/decorative" val="1"/>
                </a:ext>
              </a:extLst>
            </p:cNvPr>
            <p:cNvSpPr/>
            <p:nvPr/>
          </p:nvSpPr>
          <p:spPr bwMode="auto">
            <a:xfrm>
              <a:off x="2258996" y="894105"/>
              <a:ext cx="7674007" cy="5683250"/>
            </a:xfrm>
            <a:prstGeom prst="roundRect">
              <a:avLst>
                <a:gd name="adj" fmla="val 3150"/>
              </a:avLst>
            </a:prstGeom>
            <a:noFill/>
            <a:ln w="15875" cap="rnd" cmpd="sng" algn="ctr">
              <a:solidFill>
                <a:schemeClr val="tx2"/>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6" name="Rectangle: Rounded Corners 105">
              <a:extLst>
                <a:ext uri="{FF2B5EF4-FFF2-40B4-BE49-F238E27FC236}">
                  <a16:creationId xmlns:a16="http://schemas.microsoft.com/office/drawing/2014/main" id="{71BF8305-2C01-5D73-6032-6B1615B56716}"/>
                </a:ext>
                <a:ext uri="{C183D7F6-B498-43B3-948B-1728B52AA6E4}">
                  <adec:decorative xmlns:adec="http://schemas.microsoft.com/office/drawing/2017/decorative" val="1"/>
                </a:ext>
              </a:extLst>
            </p:cNvPr>
            <p:cNvSpPr/>
            <p:nvPr/>
          </p:nvSpPr>
          <p:spPr bwMode="auto">
            <a:xfrm>
              <a:off x="2398379" y="1000249"/>
              <a:ext cx="5666527" cy="5442917"/>
            </a:xfrm>
            <a:prstGeom prst="roundRect">
              <a:avLst>
                <a:gd name="adj" fmla="val 2732"/>
              </a:avLst>
            </a:prstGeom>
            <a:noFill/>
            <a:ln w="31750" cap="rnd" cmpd="sng" algn="ctr">
              <a:solidFill>
                <a:schemeClr val="tx2"/>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07" name="Straight Arrow Connector 106">
              <a:extLst>
                <a:ext uri="{FF2B5EF4-FFF2-40B4-BE49-F238E27FC236}">
                  <a16:creationId xmlns:a16="http://schemas.microsoft.com/office/drawing/2014/main" id="{959FB1D4-5D41-FC3B-6F8A-575166A19976}"/>
                </a:ext>
                <a:ext uri="{C183D7F6-B498-43B3-948B-1728B52AA6E4}">
                  <adec:decorative xmlns:adec="http://schemas.microsoft.com/office/drawing/2017/decorative" val="1"/>
                </a:ext>
              </a:extLst>
            </p:cNvPr>
            <p:cNvCxnSpPr>
              <a:cxnSpLocks/>
            </p:cNvCxnSpPr>
            <p:nvPr/>
          </p:nvCxnSpPr>
          <p:spPr>
            <a:xfrm flipH="1">
              <a:off x="3496195" y="1635389"/>
              <a:ext cx="1756" cy="282518"/>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08" name="Straight Arrow Connector 107">
              <a:extLst>
                <a:ext uri="{FF2B5EF4-FFF2-40B4-BE49-F238E27FC236}">
                  <a16:creationId xmlns:a16="http://schemas.microsoft.com/office/drawing/2014/main" id="{B3BCEC69-1BD3-C3C5-4C12-6FD5D41D40C9}"/>
                </a:ext>
                <a:ext uri="{C183D7F6-B498-43B3-948B-1728B52AA6E4}">
                  <adec:decorative xmlns:adec="http://schemas.microsoft.com/office/drawing/2017/decorative" val="1"/>
                </a:ext>
              </a:extLst>
            </p:cNvPr>
            <p:cNvCxnSpPr>
              <a:cxnSpLocks/>
            </p:cNvCxnSpPr>
            <p:nvPr/>
          </p:nvCxnSpPr>
          <p:spPr>
            <a:xfrm>
              <a:off x="4323943" y="2429929"/>
              <a:ext cx="363249" cy="0"/>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09" name="Straight Arrow Connector 108">
              <a:extLst>
                <a:ext uri="{FF2B5EF4-FFF2-40B4-BE49-F238E27FC236}">
                  <a16:creationId xmlns:a16="http://schemas.microsoft.com/office/drawing/2014/main" id="{4FF0C4DF-29B9-4F95-F18B-DAD7D0672C22}"/>
                </a:ext>
                <a:ext uri="{C183D7F6-B498-43B3-948B-1728B52AA6E4}">
                  <adec:decorative xmlns:adec="http://schemas.microsoft.com/office/drawing/2017/decorative" val="1"/>
                </a:ext>
              </a:extLst>
            </p:cNvPr>
            <p:cNvCxnSpPr>
              <a:cxnSpLocks/>
            </p:cNvCxnSpPr>
            <p:nvPr/>
          </p:nvCxnSpPr>
          <p:spPr>
            <a:xfrm>
              <a:off x="4323943" y="3742299"/>
              <a:ext cx="363249" cy="0"/>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10" name="Straight Arrow Connector 109">
              <a:extLst>
                <a:ext uri="{FF2B5EF4-FFF2-40B4-BE49-F238E27FC236}">
                  <a16:creationId xmlns:a16="http://schemas.microsoft.com/office/drawing/2014/main" id="{17C5D036-F659-B8BE-5A98-19132BCEF210}"/>
                </a:ext>
                <a:ext uri="{C183D7F6-B498-43B3-948B-1728B52AA6E4}">
                  <adec:decorative xmlns:adec="http://schemas.microsoft.com/office/drawing/2017/decorative" val="1"/>
                </a:ext>
              </a:extLst>
            </p:cNvPr>
            <p:cNvCxnSpPr>
              <a:cxnSpLocks/>
            </p:cNvCxnSpPr>
            <p:nvPr/>
          </p:nvCxnSpPr>
          <p:spPr>
            <a:xfrm>
              <a:off x="4323943" y="4977596"/>
              <a:ext cx="363249" cy="0"/>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11" name="Straight Arrow Connector 110">
              <a:extLst>
                <a:ext uri="{FF2B5EF4-FFF2-40B4-BE49-F238E27FC236}">
                  <a16:creationId xmlns:a16="http://schemas.microsoft.com/office/drawing/2014/main" id="{41F8AFFD-D6F9-48A7-D9F4-73CFFB041626}"/>
                </a:ext>
                <a:ext uri="{C183D7F6-B498-43B3-948B-1728B52AA6E4}">
                  <adec:decorative xmlns:adec="http://schemas.microsoft.com/office/drawing/2017/decorative" val="1"/>
                </a:ext>
              </a:extLst>
            </p:cNvPr>
            <p:cNvCxnSpPr>
              <a:cxnSpLocks/>
            </p:cNvCxnSpPr>
            <p:nvPr/>
          </p:nvCxnSpPr>
          <p:spPr>
            <a:xfrm>
              <a:off x="3497073" y="5492569"/>
              <a:ext cx="0" cy="353046"/>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sp>
          <p:nvSpPr>
            <p:cNvPr id="112" name="Rectangle: Rounded Corners 111">
              <a:extLst>
                <a:ext uri="{FF2B5EF4-FFF2-40B4-BE49-F238E27FC236}">
                  <a16:creationId xmlns:a16="http://schemas.microsoft.com/office/drawing/2014/main" id="{B41344C7-F218-4E7A-F529-6F21E78342B0}"/>
                </a:ext>
                <a:ext uri="{C183D7F6-B498-43B3-948B-1728B52AA6E4}">
                  <adec:decorative xmlns:adec="http://schemas.microsoft.com/office/drawing/2017/decorative" val="1"/>
                </a:ext>
              </a:extLst>
            </p:cNvPr>
            <p:cNvSpPr/>
            <p:nvPr/>
          </p:nvSpPr>
          <p:spPr>
            <a:xfrm>
              <a:off x="8199233" y="1000249"/>
              <a:ext cx="1587339" cy="5442917"/>
            </a:xfrm>
            <a:prstGeom prst="roundRect">
              <a:avLst>
                <a:gd name="adj" fmla="val 10057"/>
              </a:avLst>
            </a:prstGeom>
            <a:noFill/>
            <a:ln w="15875" cap="rnd" cmpd="sng" algn="ctr">
              <a:solidFill>
                <a:schemeClr val="tx2"/>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13" name="Group 112">
              <a:extLst>
                <a:ext uri="{FF2B5EF4-FFF2-40B4-BE49-F238E27FC236}">
                  <a16:creationId xmlns:a16="http://schemas.microsoft.com/office/drawing/2014/main" id="{61C3458E-CF59-E661-50C3-D8559020CD37}"/>
                </a:ext>
                <a:ext uri="{C183D7F6-B498-43B3-948B-1728B52AA6E4}">
                  <adec:decorative xmlns:adec="http://schemas.microsoft.com/office/drawing/2017/decorative" val="1"/>
                </a:ext>
              </a:extLst>
            </p:cNvPr>
            <p:cNvGrpSpPr/>
            <p:nvPr/>
          </p:nvGrpSpPr>
          <p:grpSpPr>
            <a:xfrm>
              <a:off x="8516379" y="2036113"/>
              <a:ext cx="959443" cy="787631"/>
              <a:chOff x="10192764" y="2248136"/>
              <a:chExt cx="959443" cy="787631"/>
            </a:xfrm>
          </p:grpSpPr>
          <p:sp>
            <p:nvSpPr>
              <p:cNvPr id="114" name="Rectangle: Rounded Corners 113">
                <a:extLst>
                  <a:ext uri="{FF2B5EF4-FFF2-40B4-BE49-F238E27FC236}">
                    <a16:creationId xmlns:a16="http://schemas.microsoft.com/office/drawing/2014/main" id="{AD30726A-636D-7550-7674-5D060B708669}"/>
                  </a:ext>
                </a:extLst>
              </p:cNvPr>
              <p:cNvSpPr/>
              <p:nvPr/>
            </p:nvSpPr>
            <p:spPr bwMode="auto">
              <a:xfrm>
                <a:off x="10192764" y="2248136"/>
                <a:ext cx="959443" cy="787631"/>
              </a:xfrm>
              <a:prstGeom prst="roundRect">
                <a:avLst>
                  <a:gd name="adj" fmla="val 7222"/>
                </a:avLst>
              </a:prstGeom>
              <a:noFill/>
              <a:ln w="12700" cap="rnd" cmpd="sng" algn="ctr">
                <a:solidFill>
                  <a:schemeClr val="tx2"/>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Rounded Corners 114">
                <a:extLst>
                  <a:ext uri="{FF2B5EF4-FFF2-40B4-BE49-F238E27FC236}">
                    <a16:creationId xmlns:a16="http://schemas.microsoft.com/office/drawing/2014/main" id="{4B3F8687-9ACC-F9A9-2094-173F16C79F71}"/>
                  </a:ext>
                </a:extLst>
              </p:cNvPr>
              <p:cNvSpPr/>
              <p:nvPr/>
            </p:nvSpPr>
            <p:spPr>
              <a:xfrm>
                <a:off x="10274958" y="2296244"/>
                <a:ext cx="796541"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6" name="Rectangle: Rounded Corners 115">
                <a:extLst>
                  <a:ext uri="{FF2B5EF4-FFF2-40B4-BE49-F238E27FC236}">
                    <a16:creationId xmlns:a16="http://schemas.microsoft.com/office/drawing/2014/main" id="{CC86874C-DAC7-B8D8-66D8-6EE6D7614F12}"/>
                  </a:ext>
                </a:extLst>
              </p:cNvPr>
              <p:cNvSpPr/>
              <p:nvPr/>
            </p:nvSpPr>
            <p:spPr>
              <a:xfrm>
                <a:off x="10272207" y="2440348"/>
                <a:ext cx="235300" cy="406046"/>
              </a:xfrm>
              <a:prstGeom prst="roundRect">
                <a:avLst>
                  <a:gd name="adj" fmla="val 1239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7" name="Rectangle: Rounded Corners 116">
                <a:extLst>
                  <a:ext uri="{FF2B5EF4-FFF2-40B4-BE49-F238E27FC236}">
                    <a16:creationId xmlns:a16="http://schemas.microsoft.com/office/drawing/2014/main" id="{0AFF05B6-112A-1EB8-08A4-9846B9590EF1}"/>
                  </a:ext>
                </a:extLst>
              </p:cNvPr>
              <p:cNvSpPr/>
              <p:nvPr/>
            </p:nvSpPr>
            <p:spPr>
              <a:xfrm>
                <a:off x="10265918" y="2901146"/>
                <a:ext cx="826828"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8" name="Rectangle: Rounded Corners 117">
                <a:extLst>
                  <a:ext uri="{FF2B5EF4-FFF2-40B4-BE49-F238E27FC236}">
                    <a16:creationId xmlns:a16="http://schemas.microsoft.com/office/drawing/2014/main" id="{B9FCEBD3-9E93-FCC3-D060-8C207013AAB9}"/>
                  </a:ext>
                </a:extLst>
              </p:cNvPr>
              <p:cNvSpPr/>
              <p:nvPr/>
            </p:nvSpPr>
            <p:spPr>
              <a:xfrm>
                <a:off x="10586952" y="2456421"/>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9" name="Rectangle: Rounded Corners 118">
                <a:extLst>
                  <a:ext uri="{FF2B5EF4-FFF2-40B4-BE49-F238E27FC236}">
                    <a16:creationId xmlns:a16="http://schemas.microsoft.com/office/drawing/2014/main" id="{03691AAD-AFD6-C003-B939-5674AB93DE7F}"/>
                  </a:ext>
                </a:extLst>
              </p:cNvPr>
              <p:cNvSpPr/>
              <p:nvPr/>
            </p:nvSpPr>
            <p:spPr>
              <a:xfrm>
                <a:off x="10586952" y="2599963"/>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Rectangle: Rounded Corners 119">
                <a:extLst>
                  <a:ext uri="{FF2B5EF4-FFF2-40B4-BE49-F238E27FC236}">
                    <a16:creationId xmlns:a16="http://schemas.microsoft.com/office/drawing/2014/main" id="{4B85A04A-564F-3F36-4B5E-A19B532BA210}"/>
                  </a:ext>
                </a:extLst>
              </p:cNvPr>
              <p:cNvSpPr/>
              <p:nvPr/>
            </p:nvSpPr>
            <p:spPr>
              <a:xfrm>
                <a:off x="10586952" y="2740970"/>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1" name="Group 120">
              <a:extLst>
                <a:ext uri="{FF2B5EF4-FFF2-40B4-BE49-F238E27FC236}">
                  <a16:creationId xmlns:a16="http://schemas.microsoft.com/office/drawing/2014/main" id="{63EFD8B3-F17F-177C-1AEB-EE532CBBA0F0}"/>
                </a:ext>
                <a:ext uri="{C183D7F6-B498-43B3-948B-1728B52AA6E4}">
                  <adec:decorative xmlns:adec="http://schemas.microsoft.com/office/drawing/2017/decorative" val="1"/>
                </a:ext>
              </a:extLst>
            </p:cNvPr>
            <p:cNvGrpSpPr/>
            <p:nvPr/>
          </p:nvGrpSpPr>
          <p:grpSpPr>
            <a:xfrm>
              <a:off x="8513181" y="3348484"/>
              <a:ext cx="959443" cy="787631"/>
              <a:chOff x="10189566" y="3269630"/>
              <a:chExt cx="959443" cy="787631"/>
            </a:xfrm>
          </p:grpSpPr>
          <p:sp>
            <p:nvSpPr>
              <p:cNvPr id="122" name="Rectangle: Rounded Corners 121">
                <a:extLst>
                  <a:ext uri="{FF2B5EF4-FFF2-40B4-BE49-F238E27FC236}">
                    <a16:creationId xmlns:a16="http://schemas.microsoft.com/office/drawing/2014/main" id="{3AEC7B20-7DE9-D60F-2285-1FD7C1E93417}"/>
                  </a:ext>
                </a:extLst>
              </p:cNvPr>
              <p:cNvSpPr/>
              <p:nvPr/>
            </p:nvSpPr>
            <p:spPr bwMode="auto">
              <a:xfrm>
                <a:off x="10189566" y="3269630"/>
                <a:ext cx="959443" cy="787631"/>
              </a:xfrm>
              <a:prstGeom prst="roundRect">
                <a:avLst>
                  <a:gd name="adj" fmla="val 7222"/>
                </a:avLst>
              </a:prstGeom>
              <a:noFill/>
              <a:ln w="12700" cap="rnd" cmpd="sng" algn="ctr">
                <a:solidFill>
                  <a:schemeClr val="tx2"/>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3" name="Rectangle: Rounded Corners 122">
                <a:extLst>
                  <a:ext uri="{FF2B5EF4-FFF2-40B4-BE49-F238E27FC236}">
                    <a16:creationId xmlns:a16="http://schemas.microsoft.com/office/drawing/2014/main" id="{FE2E65B0-1384-4FA5-25B4-411AD6B2AC22}"/>
                  </a:ext>
                </a:extLst>
              </p:cNvPr>
              <p:cNvSpPr/>
              <p:nvPr/>
            </p:nvSpPr>
            <p:spPr>
              <a:xfrm>
                <a:off x="10271760" y="3317738"/>
                <a:ext cx="796541"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4" name="Rectangle: Rounded Corners 123">
                <a:extLst>
                  <a:ext uri="{FF2B5EF4-FFF2-40B4-BE49-F238E27FC236}">
                    <a16:creationId xmlns:a16="http://schemas.microsoft.com/office/drawing/2014/main" id="{F38F2E83-CEEC-90EA-5AB6-B2A9DCF870F2}"/>
                  </a:ext>
                </a:extLst>
              </p:cNvPr>
              <p:cNvSpPr/>
              <p:nvPr/>
            </p:nvSpPr>
            <p:spPr>
              <a:xfrm>
                <a:off x="10269010" y="3461842"/>
                <a:ext cx="235300" cy="406046"/>
              </a:xfrm>
              <a:prstGeom prst="roundRect">
                <a:avLst>
                  <a:gd name="adj" fmla="val 1239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5" name="Rectangle: Rounded Corners 124">
                <a:extLst>
                  <a:ext uri="{FF2B5EF4-FFF2-40B4-BE49-F238E27FC236}">
                    <a16:creationId xmlns:a16="http://schemas.microsoft.com/office/drawing/2014/main" id="{5A0E2677-1F5E-58A0-62D6-ED5202C54DCA}"/>
                  </a:ext>
                </a:extLst>
              </p:cNvPr>
              <p:cNvSpPr/>
              <p:nvPr/>
            </p:nvSpPr>
            <p:spPr>
              <a:xfrm>
                <a:off x="10262720" y="3922641"/>
                <a:ext cx="826828"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Rectangle: Rounded Corners 125">
                <a:extLst>
                  <a:ext uri="{FF2B5EF4-FFF2-40B4-BE49-F238E27FC236}">
                    <a16:creationId xmlns:a16="http://schemas.microsoft.com/office/drawing/2014/main" id="{9956A7D8-6F3E-2596-C556-7EDD3CD44693}"/>
                  </a:ext>
                </a:extLst>
              </p:cNvPr>
              <p:cNvSpPr/>
              <p:nvPr/>
            </p:nvSpPr>
            <p:spPr>
              <a:xfrm>
                <a:off x="10583754" y="3477915"/>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7" name="Rectangle: Rounded Corners 126">
                <a:extLst>
                  <a:ext uri="{FF2B5EF4-FFF2-40B4-BE49-F238E27FC236}">
                    <a16:creationId xmlns:a16="http://schemas.microsoft.com/office/drawing/2014/main" id="{17E57A47-0EC5-506B-02A6-087FDF56100E}"/>
                  </a:ext>
                </a:extLst>
              </p:cNvPr>
              <p:cNvSpPr/>
              <p:nvPr/>
            </p:nvSpPr>
            <p:spPr>
              <a:xfrm>
                <a:off x="10583754" y="3621457"/>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8" name="Rectangle: Rounded Corners 127">
                <a:extLst>
                  <a:ext uri="{FF2B5EF4-FFF2-40B4-BE49-F238E27FC236}">
                    <a16:creationId xmlns:a16="http://schemas.microsoft.com/office/drawing/2014/main" id="{3558D73D-79AE-576A-50C2-F1C72FEE23C4}"/>
                  </a:ext>
                </a:extLst>
              </p:cNvPr>
              <p:cNvSpPr/>
              <p:nvPr/>
            </p:nvSpPr>
            <p:spPr>
              <a:xfrm>
                <a:off x="10583754" y="3762464"/>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9" name="Group 128">
              <a:extLst>
                <a:ext uri="{FF2B5EF4-FFF2-40B4-BE49-F238E27FC236}">
                  <a16:creationId xmlns:a16="http://schemas.microsoft.com/office/drawing/2014/main" id="{0E3360DD-CAF7-7655-0743-A0AABFE5CA07}"/>
                </a:ext>
                <a:ext uri="{C183D7F6-B498-43B3-948B-1728B52AA6E4}">
                  <adec:decorative xmlns:adec="http://schemas.microsoft.com/office/drawing/2017/decorative" val="1"/>
                </a:ext>
              </a:extLst>
            </p:cNvPr>
            <p:cNvGrpSpPr/>
            <p:nvPr/>
          </p:nvGrpSpPr>
          <p:grpSpPr>
            <a:xfrm>
              <a:off x="8513181" y="4583781"/>
              <a:ext cx="959443" cy="787631"/>
              <a:chOff x="10189566" y="4291125"/>
              <a:chExt cx="959443" cy="787631"/>
            </a:xfrm>
          </p:grpSpPr>
          <p:sp>
            <p:nvSpPr>
              <p:cNvPr id="130" name="Rectangle: Rounded Corners 129">
                <a:extLst>
                  <a:ext uri="{FF2B5EF4-FFF2-40B4-BE49-F238E27FC236}">
                    <a16:creationId xmlns:a16="http://schemas.microsoft.com/office/drawing/2014/main" id="{0189749F-118C-525A-763E-3D0103174488}"/>
                  </a:ext>
                </a:extLst>
              </p:cNvPr>
              <p:cNvSpPr/>
              <p:nvPr/>
            </p:nvSpPr>
            <p:spPr bwMode="auto">
              <a:xfrm>
                <a:off x="10189566" y="4291125"/>
                <a:ext cx="959443" cy="787631"/>
              </a:xfrm>
              <a:prstGeom prst="roundRect">
                <a:avLst>
                  <a:gd name="adj" fmla="val 7222"/>
                </a:avLst>
              </a:prstGeom>
              <a:noFill/>
              <a:ln w="12700" cap="rnd" cmpd="sng" algn="ctr">
                <a:solidFill>
                  <a:schemeClr val="tx2"/>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1" name="Rectangle: Rounded Corners 130">
                <a:extLst>
                  <a:ext uri="{FF2B5EF4-FFF2-40B4-BE49-F238E27FC236}">
                    <a16:creationId xmlns:a16="http://schemas.microsoft.com/office/drawing/2014/main" id="{992AD7B4-66DF-301D-4C0D-C8CB56B9AEA8}"/>
                  </a:ext>
                </a:extLst>
              </p:cNvPr>
              <p:cNvSpPr/>
              <p:nvPr/>
            </p:nvSpPr>
            <p:spPr>
              <a:xfrm>
                <a:off x="10271760" y="4339233"/>
                <a:ext cx="796541"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2" name="Rectangle: Rounded Corners 131">
                <a:extLst>
                  <a:ext uri="{FF2B5EF4-FFF2-40B4-BE49-F238E27FC236}">
                    <a16:creationId xmlns:a16="http://schemas.microsoft.com/office/drawing/2014/main" id="{D3725551-3A57-0471-086A-7E5C6EE0DED9}"/>
                  </a:ext>
                </a:extLst>
              </p:cNvPr>
              <p:cNvSpPr/>
              <p:nvPr/>
            </p:nvSpPr>
            <p:spPr>
              <a:xfrm>
                <a:off x="10269010" y="4483337"/>
                <a:ext cx="235300" cy="406046"/>
              </a:xfrm>
              <a:prstGeom prst="roundRect">
                <a:avLst>
                  <a:gd name="adj" fmla="val 1239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3" name="Rectangle: Rounded Corners 132">
                <a:extLst>
                  <a:ext uri="{FF2B5EF4-FFF2-40B4-BE49-F238E27FC236}">
                    <a16:creationId xmlns:a16="http://schemas.microsoft.com/office/drawing/2014/main" id="{171142FD-6D34-8824-A1EE-86CF6CB9C2A1}"/>
                  </a:ext>
                </a:extLst>
              </p:cNvPr>
              <p:cNvSpPr/>
              <p:nvPr/>
            </p:nvSpPr>
            <p:spPr>
              <a:xfrm>
                <a:off x="10262720" y="4944136"/>
                <a:ext cx="826828" cy="86816"/>
              </a:xfrm>
              <a:prstGeom prst="roundRect">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4" name="Rectangle: Rounded Corners 133">
                <a:extLst>
                  <a:ext uri="{FF2B5EF4-FFF2-40B4-BE49-F238E27FC236}">
                    <a16:creationId xmlns:a16="http://schemas.microsoft.com/office/drawing/2014/main" id="{9EAC377A-2AE9-1C01-319E-3A85C7BFC23D}"/>
                  </a:ext>
                </a:extLst>
              </p:cNvPr>
              <p:cNvSpPr/>
              <p:nvPr/>
            </p:nvSpPr>
            <p:spPr>
              <a:xfrm>
                <a:off x="10583754" y="4499410"/>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5" name="Rectangle: Rounded Corners 134">
                <a:extLst>
                  <a:ext uri="{FF2B5EF4-FFF2-40B4-BE49-F238E27FC236}">
                    <a16:creationId xmlns:a16="http://schemas.microsoft.com/office/drawing/2014/main" id="{3F24A840-9CD1-D19C-BFE2-9D78AB008335}"/>
                  </a:ext>
                </a:extLst>
              </p:cNvPr>
              <p:cNvSpPr/>
              <p:nvPr/>
            </p:nvSpPr>
            <p:spPr>
              <a:xfrm>
                <a:off x="10583754" y="4642952"/>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Rectangle: Rounded Corners 135">
                <a:extLst>
                  <a:ext uri="{FF2B5EF4-FFF2-40B4-BE49-F238E27FC236}">
                    <a16:creationId xmlns:a16="http://schemas.microsoft.com/office/drawing/2014/main" id="{555323D4-99B9-2BDB-5488-B6F3FD8B9EC5}"/>
                  </a:ext>
                </a:extLst>
              </p:cNvPr>
              <p:cNvSpPr/>
              <p:nvPr/>
            </p:nvSpPr>
            <p:spPr>
              <a:xfrm>
                <a:off x="10583754" y="4783959"/>
                <a:ext cx="484548" cy="86816"/>
              </a:xfrm>
              <a:prstGeom prst="roundRect">
                <a:avLst>
                  <a:gd name="adj" fmla="val 10024"/>
                </a:avLst>
              </a:prstGeom>
              <a:noFill/>
              <a:ln w="12700" cap="rnd" cmpd="sng" algn="ctr">
                <a:solidFill>
                  <a:schemeClr val="tx2"/>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137" name="Straight Arrow Connector 136">
              <a:extLst>
                <a:ext uri="{FF2B5EF4-FFF2-40B4-BE49-F238E27FC236}">
                  <a16:creationId xmlns:a16="http://schemas.microsoft.com/office/drawing/2014/main" id="{DCBB7725-943D-E35F-022A-7DD62CE9428C}"/>
                </a:ext>
                <a:ext uri="{C183D7F6-B498-43B3-948B-1728B52AA6E4}">
                  <adec:decorative xmlns:adec="http://schemas.microsoft.com/office/drawing/2017/decorative" val="1"/>
                </a:ext>
              </a:extLst>
            </p:cNvPr>
            <p:cNvCxnSpPr>
              <a:cxnSpLocks/>
            </p:cNvCxnSpPr>
            <p:nvPr/>
          </p:nvCxnSpPr>
          <p:spPr>
            <a:xfrm flipH="1" flipV="1">
              <a:off x="7796188" y="3737881"/>
              <a:ext cx="403045" cy="8837"/>
            </a:xfrm>
            <a:prstGeom prst="straightConnector1">
              <a:avLst/>
            </a:prstGeom>
            <a:noFill/>
            <a:ln w="15875" cap="rnd" cmpd="sng" algn="ctr">
              <a:solidFill>
                <a:schemeClr val="tx2"/>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grpSp>
    </p:spTree>
    <p:extLst>
      <p:ext uri="{BB962C8B-B14F-4D97-AF65-F5344CB8AC3E}">
        <p14:creationId xmlns:p14="http://schemas.microsoft.com/office/powerpoint/2010/main" val="280036809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30548-7B98-EB50-B4CA-F5F0D230E723}"/>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8C115783-0BEF-F05E-D412-6044FDD517DB}"/>
              </a:ext>
            </a:extLst>
          </p:cNvPr>
          <p:cNvPicPr>
            <a:picLocks noChangeAspect="1"/>
          </p:cNvPicPr>
          <p:nvPr/>
        </p:nvPicPr>
        <p:blipFill>
          <a:blip r:embed="rId3">
            <a:alphaModFix amt="38000"/>
          </a:blip>
          <a:stretch>
            <a:fillRect/>
          </a:stretch>
        </p:blipFill>
        <p:spPr>
          <a:xfrm>
            <a:off x="157165" y="65647"/>
            <a:ext cx="12192000" cy="6858000"/>
          </a:xfrm>
          <a:prstGeom prst="rect">
            <a:avLst/>
          </a:prstGeom>
        </p:spPr>
      </p:pic>
      <p:pic>
        <p:nvPicPr>
          <p:cNvPr id="14" name="Picture 13">
            <a:extLst>
              <a:ext uri="{FF2B5EF4-FFF2-40B4-BE49-F238E27FC236}">
                <a16:creationId xmlns:a16="http://schemas.microsoft.com/office/drawing/2014/main" id="{808C56BC-6A4B-DD5B-B6DD-8F62338DD2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FA18C3DF-0CEA-626A-FC2D-BA41C719B9A2}"/>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33FFFCC0-D890-7C88-EF1A-10270D3A9DE5}"/>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35975726-A47C-631C-4AF8-DC0FF92845C3}"/>
                  </a:ext>
                </a:extLst>
              </p:cNvPr>
              <p:cNvPicPr>
                <a:picLocks noChangeAspect="1"/>
              </p:cNvPicPr>
              <p:nvPr/>
            </p:nvPicPr>
            <p:blipFill>
              <a:blip r:embed="rId5"/>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55FD3ADB-7955-AAEC-08B0-15CB36E0714B}"/>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B475C667-10C6-CD4B-9F85-7DD50DDB2218}"/>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308B6FB9-4439-8380-FB63-F8645437E7FD}"/>
                </a:ext>
              </a:extLst>
            </p:cNvPr>
            <p:cNvPicPr>
              <a:picLocks noChangeAspect="1"/>
            </p:cNvPicPr>
            <p:nvPr/>
          </p:nvPicPr>
          <p:blipFill>
            <a:blip r:embed="rId6"/>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3D572926-C6BF-4B14-8E5C-5B6281138472}"/>
                </a:ext>
              </a:extLst>
            </p:cNvPr>
            <p:cNvPicPr>
              <a:picLocks noChangeAspect="1"/>
            </p:cNvPicPr>
            <p:nvPr/>
          </p:nvPicPr>
          <p:blipFill>
            <a:blip r:embed="rId7"/>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BCFFBC39-D8D5-C5F4-72CC-C3889114ABFB}"/>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7BAF65-9F07-6764-0D56-63A3340E3F64}"/>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A7D9141A-1A20-80C6-BD80-CC636B1FEA1B}"/>
              </a:ext>
            </a:extLst>
          </p:cNvPr>
          <p:cNvSpPr txBox="1">
            <a:spLocks/>
          </p:cNvSpPr>
          <p:nvPr/>
        </p:nvSpPr>
        <p:spPr>
          <a:xfrm>
            <a:off x="632911" y="515187"/>
            <a:ext cx="11018520" cy="43088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The “Real” Skeleton Of An Agent</a:t>
            </a:r>
          </a:p>
        </p:txBody>
      </p:sp>
      <p:sp>
        <p:nvSpPr>
          <p:cNvPr id="98" name="Rectangle 97">
            <a:extLst>
              <a:ext uri="{FF2B5EF4-FFF2-40B4-BE49-F238E27FC236}">
                <a16:creationId xmlns:a16="http://schemas.microsoft.com/office/drawing/2014/main" id="{4EA8E2E8-AB3C-3889-7B49-2C290CE5E2A7}"/>
              </a:ext>
            </a:extLst>
          </p:cNvPr>
          <p:cNvSpPr/>
          <p:nvPr/>
        </p:nvSpPr>
        <p:spPr>
          <a:xfrm>
            <a:off x="650225" y="104385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 name="Group 1">
            <a:extLst>
              <a:ext uri="{FF2B5EF4-FFF2-40B4-BE49-F238E27FC236}">
                <a16:creationId xmlns:a16="http://schemas.microsoft.com/office/drawing/2014/main" id="{75AEB759-623D-1993-75AC-ADAE0B495DF6}"/>
              </a:ext>
            </a:extLst>
          </p:cNvPr>
          <p:cNvGrpSpPr/>
          <p:nvPr/>
        </p:nvGrpSpPr>
        <p:grpSpPr>
          <a:xfrm>
            <a:off x="1079501" y="1342866"/>
            <a:ext cx="9370708" cy="4825532"/>
            <a:chOff x="581012" y="958609"/>
            <a:chExt cx="13038952" cy="5320271"/>
          </a:xfrm>
        </p:grpSpPr>
        <p:cxnSp>
          <p:nvCxnSpPr>
            <p:cNvPr id="3" name="Straight Arrow Connector 2">
              <a:extLst>
                <a:ext uri="{FF2B5EF4-FFF2-40B4-BE49-F238E27FC236}">
                  <a16:creationId xmlns:a16="http://schemas.microsoft.com/office/drawing/2014/main" id="{C89B40D2-99B6-3FDA-8E12-F6811BA4BB04}"/>
                </a:ext>
                <a:ext uri="{C183D7F6-B498-43B3-948B-1728B52AA6E4}">
                  <adec:decorative xmlns:adec="http://schemas.microsoft.com/office/drawing/2017/decorative" val="1"/>
                </a:ext>
              </a:extLst>
            </p:cNvPr>
            <p:cNvCxnSpPr>
              <a:cxnSpLocks/>
            </p:cNvCxnSpPr>
            <p:nvPr/>
          </p:nvCxnSpPr>
          <p:spPr>
            <a:xfrm>
              <a:off x="5334858" y="3692807"/>
              <a:ext cx="913542" cy="0"/>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grpSp>
          <p:nvGrpSpPr>
            <p:cNvPr id="4" name="Group 3">
              <a:extLst>
                <a:ext uri="{FF2B5EF4-FFF2-40B4-BE49-F238E27FC236}">
                  <a16:creationId xmlns:a16="http://schemas.microsoft.com/office/drawing/2014/main" id="{1A839ECB-D5F1-4F57-3F02-14693EABF722}"/>
                </a:ext>
              </a:extLst>
            </p:cNvPr>
            <p:cNvGrpSpPr/>
            <p:nvPr/>
          </p:nvGrpSpPr>
          <p:grpSpPr>
            <a:xfrm>
              <a:off x="581012" y="974605"/>
              <a:ext cx="4627617" cy="5304275"/>
              <a:chOff x="581012" y="974605"/>
              <a:chExt cx="4627617" cy="5304275"/>
            </a:xfrm>
          </p:grpSpPr>
          <p:sp>
            <p:nvSpPr>
              <p:cNvPr id="58" name="Rectangle: Rounded Corners 57">
                <a:extLst>
                  <a:ext uri="{FF2B5EF4-FFF2-40B4-BE49-F238E27FC236}">
                    <a16:creationId xmlns:a16="http://schemas.microsoft.com/office/drawing/2014/main" id="{94B3B5EF-B501-138E-9B0F-73077E6127BA}"/>
                  </a:ext>
                  <a:ext uri="{C183D7F6-B498-43B3-948B-1728B52AA6E4}">
                    <adec:decorative xmlns:adec="http://schemas.microsoft.com/office/drawing/2017/decorative" val="1"/>
                  </a:ext>
                </a:extLst>
              </p:cNvPr>
              <p:cNvSpPr/>
              <p:nvPr/>
            </p:nvSpPr>
            <p:spPr bwMode="auto">
              <a:xfrm>
                <a:off x="581012" y="974605"/>
                <a:ext cx="4627617" cy="5304275"/>
              </a:xfrm>
              <a:prstGeom prst="roundRect">
                <a:avLst>
                  <a:gd name="adj" fmla="val 3150"/>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Rounded Corners 58">
                <a:extLst>
                  <a:ext uri="{FF2B5EF4-FFF2-40B4-BE49-F238E27FC236}">
                    <a16:creationId xmlns:a16="http://schemas.microsoft.com/office/drawing/2014/main" id="{AF60376C-47C8-F911-1876-F378FFA6A901}"/>
                  </a:ext>
                  <a:ext uri="{C183D7F6-B498-43B3-948B-1728B52AA6E4}">
                    <adec:decorative xmlns:adec="http://schemas.microsoft.com/office/drawing/2017/decorative" val="1"/>
                  </a:ext>
                </a:extLst>
              </p:cNvPr>
              <p:cNvSpPr/>
              <p:nvPr/>
            </p:nvSpPr>
            <p:spPr bwMode="auto">
              <a:xfrm>
                <a:off x="736852" y="1095760"/>
                <a:ext cx="4285386" cy="5079968"/>
              </a:xfrm>
              <a:prstGeom prst="roundRect">
                <a:avLst>
                  <a:gd name="adj" fmla="val 2732"/>
                </a:avLst>
              </a:prstGeom>
              <a:noFill/>
              <a:ln w="31750" cap="rnd" cmpd="sng" algn="ctr">
                <a:solidFill>
                  <a:srgbClr val="002060"/>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0" name="Group 59">
                <a:extLst>
                  <a:ext uri="{FF2B5EF4-FFF2-40B4-BE49-F238E27FC236}">
                    <a16:creationId xmlns:a16="http://schemas.microsoft.com/office/drawing/2014/main" id="{51BFCC6C-0684-8557-0065-80FB6EBCD9EE}"/>
                  </a:ext>
                </a:extLst>
              </p:cNvPr>
              <p:cNvGrpSpPr/>
              <p:nvPr/>
            </p:nvGrpSpPr>
            <p:grpSpPr>
              <a:xfrm>
                <a:off x="843150" y="1189177"/>
                <a:ext cx="4105667" cy="4820902"/>
                <a:chOff x="580596" y="3584288"/>
                <a:chExt cx="2174511" cy="2832022"/>
              </a:xfrm>
            </p:grpSpPr>
            <p:sp>
              <p:nvSpPr>
                <p:cNvPr id="64" name="Rectangle: Rounded Corners 63">
                  <a:extLst>
                    <a:ext uri="{FF2B5EF4-FFF2-40B4-BE49-F238E27FC236}">
                      <a16:creationId xmlns:a16="http://schemas.microsoft.com/office/drawing/2014/main" id="{757141B6-D054-71A0-B378-5223E9D34C3C}"/>
                    </a:ext>
                  </a:extLst>
                </p:cNvPr>
                <p:cNvSpPr/>
                <p:nvPr/>
              </p:nvSpPr>
              <p:spPr>
                <a:xfrm>
                  <a:off x="580596" y="3584288"/>
                  <a:ext cx="2174511" cy="592951"/>
                </a:xfrm>
                <a:prstGeom prst="roundRect">
                  <a:avLst>
                    <a:gd name="adj" fmla="val 10024"/>
                  </a:avLst>
                </a:prstGeom>
                <a:solidFill>
                  <a:srgbClr val="FF7E00"/>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ROI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Measurable value</a:t>
                  </a:r>
                </a:p>
              </p:txBody>
            </p:sp>
            <p:sp>
              <p:nvSpPr>
                <p:cNvPr id="65" name="Rectangle: Rounded Corners 64">
                  <a:extLst>
                    <a:ext uri="{FF2B5EF4-FFF2-40B4-BE49-F238E27FC236}">
                      <a16:creationId xmlns:a16="http://schemas.microsoft.com/office/drawing/2014/main" id="{826BBFF1-B2A2-C0F9-F92D-FC54A680D9E7}"/>
                    </a:ext>
                  </a:extLst>
                </p:cNvPr>
                <p:cNvSpPr/>
                <p:nvPr/>
              </p:nvSpPr>
              <p:spPr>
                <a:xfrm>
                  <a:off x="580596" y="4328070"/>
                  <a:ext cx="2174511" cy="592951"/>
                </a:xfrm>
                <a:prstGeom prst="roundRect">
                  <a:avLst>
                    <a:gd name="adj" fmla="val 10024"/>
                  </a:avLst>
                </a:prstGeom>
                <a:solidFill>
                  <a:srgbClr val="FF7E00"/>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Requirements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What, when &amp; where</a:t>
                  </a:r>
                </a:p>
              </p:txBody>
            </p:sp>
            <p:sp>
              <p:nvSpPr>
                <p:cNvPr id="66" name="Rectangle: Rounded Corners 65">
                  <a:extLst>
                    <a:ext uri="{FF2B5EF4-FFF2-40B4-BE49-F238E27FC236}">
                      <a16:creationId xmlns:a16="http://schemas.microsoft.com/office/drawing/2014/main" id="{FDC686AF-04A4-8C2D-9DCA-CE77CA2D579B}"/>
                    </a:ext>
                  </a:extLst>
                </p:cNvPr>
                <p:cNvSpPr/>
                <p:nvPr/>
              </p:nvSpPr>
              <p:spPr>
                <a:xfrm>
                  <a:off x="580596" y="5076277"/>
                  <a:ext cx="2174511" cy="592951"/>
                </a:xfrm>
                <a:prstGeom prst="roundRect">
                  <a:avLst>
                    <a:gd name="adj" fmla="val 10024"/>
                  </a:avLst>
                </a:prstGeom>
                <a:solidFill>
                  <a:srgbClr val="FF7E00"/>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Process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What is the process today?</a:t>
                  </a:r>
                </a:p>
              </p:txBody>
            </p:sp>
            <p:sp>
              <p:nvSpPr>
                <p:cNvPr id="67" name="Rectangle: Rounded Corners 66">
                  <a:extLst>
                    <a:ext uri="{FF2B5EF4-FFF2-40B4-BE49-F238E27FC236}">
                      <a16:creationId xmlns:a16="http://schemas.microsoft.com/office/drawing/2014/main" id="{88C13702-C272-F940-A490-AC1059B32F01}"/>
                    </a:ext>
                  </a:extLst>
                </p:cNvPr>
                <p:cNvSpPr/>
                <p:nvPr/>
              </p:nvSpPr>
              <p:spPr>
                <a:xfrm>
                  <a:off x="580596" y="5823359"/>
                  <a:ext cx="2174511" cy="592951"/>
                </a:xfrm>
                <a:prstGeom prst="roundRect">
                  <a:avLst>
                    <a:gd name="adj" fmla="val 10024"/>
                  </a:avLst>
                </a:prstGeom>
                <a:solidFill>
                  <a:srgbClr val="FF7E00"/>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Goal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What are we trying to achieve?</a:t>
                  </a:r>
                </a:p>
              </p:txBody>
            </p:sp>
          </p:grpSp>
          <p:cxnSp>
            <p:nvCxnSpPr>
              <p:cNvPr id="61" name="Straight Arrow Connector 60">
                <a:extLst>
                  <a:ext uri="{FF2B5EF4-FFF2-40B4-BE49-F238E27FC236}">
                    <a16:creationId xmlns:a16="http://schemas.microsoft.com/office/drawing/2014/main" id="{221D491B-D2EC-67CF-0A5E-70D93F5C69DE}"/>
                  </a:ext>
                </a:extLst>
              </p:cNvPr>
              <p:cNvCxnSpPr>
                <a:cxnSpLocks/>
                <a:stCxn id="67" idx="0"/>
                <a:endCxn id="66" idx="2"/>
              </p:cNvCxnSpPr>
              <p:nvPr/>
            </p:nvCxnSpPr>
            <p:spPr>
              <a:xfrm flipV="1">
                <a:off x="2895984" y="4738333"/>
                <a:ext cx="0" cy="262374"/>
              </a:xfrm>
              <a:prstGeom prst="straightConnector1">
                <a:avLst/>
              </a:prstGeom>
              <a:noFill/>
              <a:ln w="12700" cap="flat" cmpd="sng" algn="ctr">
                <a:solidFill>
                  <a:srgbClr val="002060"/>
                </a:solidFill>
                <a:prstDash val="solid"/>
                <a:headEnd type="none" w="med" len="med"/>
                <a:tailEnd type="arrow" w="med" len="med"/>
              </a:ln>
              <a:effectLst/>
            </p:spPr>
          </p:cxnSp>
          <p:cxnSp>
            <p:nvCxnSpPr>
              <p:cNvPr id="62" name="Straight Arrow Connector 61">
                <a:extLst>
                  <a:ext uri="{FF2B5EF4-FFF2-40B4-BE49-F238E27FC236}">
                    <a16:creationId xmlns:a16="http://schemas.microsoft.com/office/drawing/2014/main" id="{475754C2-7155-A6B8-66A3-C48B8BFFBCEC}"/>
                  </a:ext>
                </a:extLst>
              </p:cNvPr>
              <p:cNvCxnSpPr>
                <a:cxnSpLocks/>
                <a:stCxn id="66" idx="0"/>
                <a:endCxn id="65" idx="2"/>
              </p:cNvCxnSpPr>
              <p:nvPr/>
            </p:nvCxnSpPr>
            <p:spPr>
              <a:xfrm flipV="1">
                <a:off x="2895984" y="3464673"/>
                <a:ext cx="0" cy="264290"/>
              </a:xfrm>
              <a:prstGeom prst="straightConnector1">
                <a:avLst/>
              </a:prstGeom>
              <a:noFill/>
              <a:ln w="12700" cap="flat" cmpd="sng" algn="ctr">
                <a:solidFill>
                  <a:srgbClr val="002060"/>
                </a:solidFill>
                <a:prstDash val="solid"/>
                <a:headEnd type="none" w="med" len="med"/>
                <a:tailEnd type="arrow" w="med" len="med"/>
              </a:ln>
              <a:effectLst/>
            </p:spPr>
          </p:cxnSp>
          <p:cxnSp>
            <p:nvCxnSpPr>
              <p:cNvPr id="63" name="Straight Arrow Connector 62">
                <a:extLst>
                  <a:ext uri="{FF2B5EF4-FFF2-40B4-BE49-F238E27FC236}">
                    <a16:creationId xmlns:a16="http://schemas.microsoft.com/office/drawing/2014/main" id="{587B3FCC-8511-D577-8374-D2F45AE83A50}"/>
                  </a:ext>
                </a:extLst>
              </p:cNvPr>
              <p:cNvCxnSpPr>
                <a:cxnSpLocks/>
                <a:stCxn id="65" idx="0"/>
                <a:endCxn id="64" idx="2"/>
              </p:cNvCxnSpPr>
              <p:nvPr/>
            </p:nvCxnSpPr>
            <p:spPr>
              <a:xfrm flipV="1">
                <a:off x="2895984" y="2198546"/>
                <a:ext cx="0" cy="256757"/>
              </a:xfrm>
              <a:prstGeom prst="straightConnector1">
                <a:avLst/>
              </a:prstGeom>
              <a:noFill/>
              <a:ln w="12700" cap="flat" cmpd="sng" algn="ctr">
                <a:solidFill>
                  <a:srgbClr val="002060"/>
                </a:solidFill>
                <a:prstDash val="solid"/>
                <a:headEnd type="none" w="med" len="med"/>
                <a:tailEnd type="arrow" w="med" len="med"/>
              </a:ln>
              <a:effectLst/>
            </p:spPr>
          </p:cxnSp>
        </p:grpSp>
        <p:grpSp>
          <p:nvGrpSpPr>
            <p:cNvPr id="5" name="Group 4">
              <a:extLst>
                <a:ext uri="{FF2B5EF4-FFF2-40B4-BE49-F238E27FC236}">
                  <a16:creationId xmlns:a16="http://schemas.microsoft.com/office/drawing/2014/main" id="{95D12652-901B-43E6-86D0-69EA586D4A63}"/>
                </a:ext>
              </a:extLst>
            </p:cNvPr>
            <p:cNvGrpSpPr/>
            <p:nvPr/>
          </p:nvGrpSpPr>
          <p:grpSpPr>
            <a:xfrm>
              <a:off x="6468935" y="958609"/>
              <a:ext cx="7151029" cy="5295938"/>
              <a:chOff x="6468943" y="958610"/>
              <a:chExt cx="7674007" cy="5683250"/>
            </a:xfrm>
          </p:grpSpPr>
          <p:sp>
            <p:nvSpPr>
              <p:cNvPr id="6" name="Rectangle: Rounded Corners 5">
                <a:extLst>
                  <a:ext uri="{FF2B5EF4-FFF2-40B4-BE49-F238E27FC236}">
                    <a16:creationId xmlns:a16="http://schemas.microsoft.com/office/drawing/2014/main" id="{1CC6E037-C3D7-1806-845D-91DCF734A675}"/>
                  </a:ext>
                </a:extLst>
              </p:cNvPr>
              <p:cNvSpPr/>
              <p:nvPr/>
            </p:nvSpPr>
            <p:spPr>
              <a:xfrm>
                <a:off x="6889662" y="1269219"/>
                <a:ext cx="5080975" cy="419254"/>
              </a:xfrm>
              <a:prstGeom prst="roundRect">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User experience (optional)</a:t>
                </a:r>
              </a:p>
            </p:txBody>
          </p:sp>
          <p:sp>
            <p:nvSpPr>
              <p:cNvPr id="8" name="Rectangle: Rounded Corners 7">
                <a:extLst>
                  <a:ext uri="{FF2B5EF4-FFF2-40B4-BE49-F238E27FC236}">
                    <a16:creationId xmlns:a16="http://schemas.microsoft.com/office/drawing/2014/main" id="{863F9296-9183-5E1F-1581-919157F6337B}"/>
                  </a:ext>
                </a:extLst>
              </p:cNvPr>
              <p:cNvSpPr/>
              <p:nvPr/>
            </p:nvSpPr>
            <p:spPr>
              <a:xfrm>
                <a:off x="6889326" y="1993832"/>
                <a:ext cx="1635389" cy="3548010"/>
              </a:xfrm>
              <a:prstGeom prst="roundRect">
                <a:avLst>
                  <a:gd name="adj" fmla="val 8328"/>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Orchestrator</a:t>
                </a:r>
                <a:endParaRPr kumimoji="0" lang="en-US"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Rounded Corners 14">
                <a:extLst>
                  <a:ext uri="{FF2B5EF4-FFF2-40B4-BE49-F238E27FC236}">
                    <a16:creationId xmlns:a16="http://schemas.microsoft.com/office/drawing/2014/main" id="{0D84AB56-E8EC-A812-93C2-69E46E07DD0A}"/>
                  </a:ext>
                </a:extLst>
              </p:cNvPr>
              <p:cNvSpPr/>
              <p:nvPr/>
            </p:nvSpPr>
            <p:spPr>
              <a:xfrm>
                <a:off x="8900704" y="1993831"/>
                <a:ext cx="3075650" cy="1001206"/>
              </a:xfrm>
              <a:prstGeom prst="roundRect">
                <a:avLst>
                  <a:gd name="adj" fmla="val 10024"/>
                </a:avLst>
              </a:prstGeom>
              <a:solidFill>
                <a:srgbClr val="002060"/>
              </a:solid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Grounding and memory</a:t>
                </a:r>
              </a:p>
            </p:txBody>
          </p:sp>
          <p:sp>
            <p:nvSpPr>
              <p:cNvPr id="16" name="Rectangle: Rounded Corners 15">
                <a:extLst>
                  <a:ext uri="{FF2B5EF4-FFF2-40B4-BE49-F238E27FC236}">
                    <a16:creationId xmlns:a16="http://schemas.microsoft.com/office/drawing/2014/main" id="{368EA576-586C-CB12-5E31-A1A129850D88}"/>
                  </a:ext>
                </a:extLst>
              </p:cNvPr>
              <p:cNvSpPr/>
              <p:nvPr/>
            </p:nvSpPr>
            <p:spPr>
              <a:xfrm>
                <a:off x="8903563" y="3306201"/>
                <a:ext cx="3069932" cy="1001207"/>
              </a:xfrm>
              <a:prstGeom prst="roundRect">
                <a:avLst>
                  <a:gd name="adj" fmla="val 6799"/>
                </a:avLst>
              </a:prstGeom>
              <a:solidFill>
                <a:srgbClr val="002060"/>
              </a:solid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Tools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Your LOB applications and APIs</a:t>
                </a:r>
              </a:p>
            </p:txBody>
          </p:sp>
          <p:sp>
            <p:nvSpPr>
              <p:cNvPr id="17" name="Rectangle: Rounded Corners 16">
                <a:extLst>
                  <a:ext uri="{FF2B5EF4-FFF2-40B4-BE49-F238E27FC236}">
                    <a16:creationId xmlns:a16="http://schemas.microsoft.com/office/drawing/2014/main" id="{511CD45E-2A2D-45B6-6189-E434DD8093C4}"/>
                  </a:ext>
                </a:extLst>
              </p:cNvPr>
              <p:cNvSpPr/>
              <p:nvPr/>
            </p:nvSpPr>
            <p:spPr>
              <a:xfrm>
                <a:off x="8903563" y="4542360"/>
                <a:ext cx="3069932" cy="999482"/>
              </a:xfrm>
              <a:prstGeom prst="roundRect">
                <a:avLst>
                  <a:gd name="adj" fmla="val 6799"/>
                </a:avLst>
              </a:prstGeom>
              <a:solidFill>
                <a:srgbClr val="002060"/>
              </a:solid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6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Autonomy</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200" b="0" i="0" u="none" strike="noStrike" kern="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Planning, exceptions, etc.</a:t>
                </a:r>
              </a:p>
            </p:txBody>
          </p:sp>
          <p:sp>
            <p:nvSpPr>
              <p:cNvPr id="22" name="Rectangle: Rounded Corners 21">
                <a:extLst>
                  <a:ext uri="{FF2B5EF4-FFF2-40B4-BE49-F238E27FC236}">
                    <a16:creationId xmlns:a16="http://schemas.microsoft.com/office/drawing/2014/main" id="{7230CAE3-8315-AD4E-981B-0F29095DAC36}"/>
                  </a:ext>
                </a:extLst>
              </p:cNvPr>
              <p:cNvSpPr/>
              <p:nvPr/>
            </p:nvSpPr>
            <p:spPr>
              <a:xfrm>
                <a:off x="6889326" y="5925353"/>
                <a:ext cx="5116810" cy="419503"/>
              </a:xfrm>
              <a:prstGeom prst="roundRect">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Foundation models</a:t>
                </a:r>
              </a:p>
            </p:txBody>
          </p:sp>
          <p:sp>
            <p:nvSpPr>
              <p:cNvPr id="23" name="TextBox 22">
                <a:extLst>
                  <a:ext uri="{FF2B5EF4-FFF2-40B4-BE49-F238E27FC236}">
                    <a16:creationId xmlns:a16="http://schemas.microsoft.com/office/drawing/2014/main" id="{B4693FC1-A8B0-E96F-5C13-B14442A7BB82}"/>
                  </a:ext>
                </a:extLst>
              </p:cNvPr>
              <p:cNvSpPr txBox="1"/>
              <p:nvPr/>
            </p:nvSpPr>
            <p:spPr>
              <a:xfrm>
                <a:off x="12490559" y="1329938"/>
                <a:ext cx="1424581" cy="330286"/>
              </a:xfrm>
              <a:prstGeom prst="rect">
                <a:avLst/>
              </a:prstGeom>
              <a:noFill/>
              <a:ln>
                <a:solidFill>
                  <a:srgbClr val="002060"/>
                </a:solidFill>
              </a:ln>
            </p:spPr>
            <p:txBody>
              <a:bodyPr wrap="square">
                <a:sp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altLang="ja-JP" sz="14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en-US" sz="14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Rounded Corners 23">
                <a:extLst>
                  <a:ext uri="{FF2B5EF4-FFF2-40B4-BE49-F238E27FC236}">
                    <a16:creationId xmlns:a16="http://schemas.microsoft.com/office/drawing/2014/main" id="{D979176E-D1F1-65A4-FAE9-C33CCDA61D26}"/>
                  </a:ext>
                  <a:ext uri="{C183D7F6-B498-43B3-948B-1728B52AA6E4}">
                    <adec:decorative xmlns:adec="http://schemas.microsoft.com/office/drawing/2017/decorative" val="1"/>
                  </a:ext>
                </a:extLst>
              </p:cNvPr>
              <p:cNvSpPr/>
              <p:nvPr/>
            </p:nvSpPr>
            <p:spPr bwMode="auto">
              <a:xfrm>
                <a:off x="6468943" y="958610"/>
                <a:ext cx="7674007" cy="5683250"/>
              </a:xfrm>
              <a:prstGeom prst="roundRect">
                <a:avLst>
                  <a:gd name="adj" fmla="val 3150"/>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Rounded Corners 25">
                <a:extLst>
                  <a:ext uri="{FF2B5EF4-FFF2-40B4-BE49-F238E27FC236}">
                    <a16:creationId xmlns:a16="http://schemas.microsoft.com/office/drawing/2014/main" id="{23035FD1-52F7-33D6-853A-39A81FB760C9}"/>
                  </a:ext>
                  <a:ext uri="{C183D7F6-B498-43B3-948B-1728B52AA6E4}">
                    <adec:decorative xmlns:adec="http://schemas.microsoft.com/office/drawing/2017/decorative" val="1"/>
                  </a:ext>
                </a:extLst>
              </p:cNvPr>
              <p:cNvSpPr/>
              <p:nvPr/>
            </p:nvSpPr>
            <p:spPr bwMode="auto">
              <a:xfrm>
                <a:off x="6608326" y="1064754"/>
                <a:ext cx="5666527" cy="5442917"/>
              </a:xfrm>
              <a:prstGeom prst="roundRect">
                <a:avLst>
                  <a:gd name="adj" fmla="val 2732"/>
                </a:avLst>
              </a:prstGeom>
              <a:noFill/>
              <a:ln w="31750" cap="rnd" cmpd="sng" algn="ctr">
                <a:solidFill>
                  <a:srgbClr val="002060"/>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27" name="Straight Arrow Connector 26">
                <a:extLst>
                  <a:ext uri="{FF2B5EF4-FFF2-40B4-BE49-F238E27FC236}">
                    <a16:creationId xmlns:a16="http://schemas.microsoft.com/office/drawing/2014/main" id="{9C9FA82F-C3C9-ED29-4CBC-0377011C9CB0}"/>
                  </a:ext>
                  <a:ext uri="{C183D7F6-B498-43B3-948B-1728B52AA6E4}">
                    <adec:decorative xmlns:adec="http://schemas.microsoft.com/office/drawing/2017/decorative" val="1"/>
                  </a:ext>
                </a:extLst>
              </p:cNvPr>
              <p:cNvCxnSpPr>
                <a:cxnSpLocks/>
              </p:cNvCxnSpPr>
              <p:nvPr/>
            </p:nvCxnSpPr>
            <p:spPr>
              <a:xfrm flipH="1">
                <a:off x="7706142" y="1699894"/>
                <a:ext cx="1756" cy="282518"/>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28" name="Straight Arrow Connector 27">
                <a:extLst>
                  <a:ext uri="{FF2B5EF4-FFF2-40B4-BE49-F238E27FC236}">
                    <a16:creationId xmlns:a16="http://schemas.microsoft.com/office/drawing/2014/main" id="{38B383C5-6142-45B8-6AFD-63B7D93F7937}"/>
                  </a:ext>
                  <a:ext uri="{C183D7F6-B498-43B3-948B-1728B52AA6E4}">
                    <adec:decorative xmlns:adec="http://schemas.microsoft.com/office/drawing/2017/decorative" val="1"/>
                  </a:ext>
                </a:extLst>
              </p:cNvPr>
              <p:cNvCxnSpPr>
                <a:cxnSpLocks/>
              </p:cNvCxnSpPr>
              <p:nvPr/>
            </p:nvCxnSpPr>
            <p:spPr>
              <a:xfrm>
                <a:off x="8533890" y="2494434"/>
                <a:ext cx="363249" cy="0"/>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29" name="Straight Arrow Connector 28">
                <a:extLst>
                  <a:ext uri="{FF2B5EF4-FFF2-40B4-BE49-F238E27FC236}">
                    <a16:creationId xmlns:a16="http://schemas.microsoft.com/office/drawing/2014/main" id="{334E2D99-3BA6-32AA-8590-CD62D846754B}"/>
                  </a:ext>
                  <a:ext uri="{C183D7F6-B498-43B3-948B-1728B52AA6E4}">
                    <adec:decorative xmlns:adec="http://schemas.microsoft.com/office/drawing/2017/decorative" val="1"/>
                  </a:ext>
                </a:extLst>
              </p:cNvPr>
              <p:cNvCxnSpPr>
                <a:cxnSpLocks/>
              </p:cNvCxnSpPr>
              <p:nvPr/>
            </p:nvCxnSpPr>
            <p:spPr>
              <a:xfrm>
                <a:off x="8533890" y="3806804"/>
                <a:ext cx="363249" cy="0"/>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30" name="Straight Arrow Connector 29">
                <a:extLst>
                  <a:ext uri="{FF2B5EF4-FFF2-40B4-BE49-F238E27FC236}">
                    <a16:creationId xmlns:a16="http://schemas.microsoft.com/office/drawing/2014/main" id="{C81861D0-F57C-975C-441D-9FB4E7D137C0}"/>
                  </a:ext>
                  <a:ext uri="{C183D7F6-B498-43B3-948B-1728B52AA6E4}">
                    <adec:decorative xmlns:adec="http://schemas.microsoft.com/office/drawing/2017/decorative" val="1"/>
                  </a:ext>
                </a:extLst>
              </p:cNvPr>
              <p:cNvCxnSpPr>
                <a:cxnSpLocks/>
              </p:cNvCxnSpPr>
              <p:nvPr/>
            </p:nvCxnSpPr>
            <p:spPr>
              <a:xfrm>
                <a:off x="8533890" y="5042101"/>
                <a:ext cx="363249" cy="0"/>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31" name="Straight Arrow Connector 30">
                <a:extLst>
                  <a:ext uri="{FF2B5EF4-FFF2-40B4-BE49-F238E27FC236}">
                    <a16:creationId xmlns:a16="http://schemas.microsoft.com/office/drawing/2014/main" id="{20019347-DADC-D016-3243-3DC1EA644E75}"/>
                  </a:ext>
                  <a:ext uri="{C183D7F6-B498-43B3-948B-1728B52AA6E4}">
                    <adec:decorative xmlns:adec="http://schemas.microsoft.com/office/drawing/2017/decorative" val="1"/>
                  </a:ext>
                </a:extLst>
              </p:cNvPr>
              <p:cNvCxnSpPr>
                <a:cxnSpLocks/>
              </p:cNvCxnSpPr>
              <p:nvPr/>
            </p:nvCxnSpPr>
            <p:spPr>
              <a:xfrm>
                <a:off x="7707020" y="5557074"/>
                <a:ext cx="0" cy="353046"/>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sp>
            <p:nvSpPr>
              <p:cNvPr id="32" name="Rectangle: Rounded Corners 31">
                <a:extLst>
                  <a:ext uri="{FF2B5EF4-FFF2-40B4-BE49-F238E27FC236}">
                    <a16:creationId xmlns:a16="http://schemas.microsoft.com/office/drawing/2014/main" id="{B0D3ABCB-65DB-59EA-8014-A2829416E2BE}"/>
                  </a:ext>
                  <a:ext uri="{C183D7F6-B498-43B3-948B-1728B52AA6E4}">
                    <adec:decorative xmlns:adec="http://schemas.microsoft.com/office/drawing/2017/decorative" val="1"/>
                  </a:ext>
                </a:extLst>
              </p:cNvPr>
              <p:cNvSpPr/>
              <p:nvPr/>
            </p:nvSpPr>
            <p:spPr>
              <a:xfrm>
                <a:off x="12409180" y="1064754"/>
                <a:ext cx="1587339" cy="5442917"/>
              </a:xfrm>
              <a:prstGeom prst="roundRect">
                <a:avLst>
                  <a:gd name="adj" fmla="val 10057"/>
                </a:avLst>
              </a:prstGeom>
              <a:noFill/>
              <a:ln w="15875" cap="rnd" cmpd="sng" algn="ctr">
                <a:solidFill>
                  <a:srgbClr val="002060"/>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33" name="Group 32">
                <a:extLst>
                  <a:ext uri="{FF2B5EF4-FFF2-40B4-BE49-F238E27FC236}">
                    <a16:creationId xmlns:a16="http://schemas.microsoft.com/office/drawing/2014/main" id="{B12AA4AB-B5CC-C016-B30B-0691CAD9E1DC}"/>
                  </a:ext>
                  <a:ext uri="{C183D7F6-B498-43B3-948B-1728B52AA6E4}">
                    <adec:decorative xmlns:adec="http://schemas.microsoft.com/office/drawing/2017/decorative" val="1"/>
                  </a:ext>
                </a:extLst>
              </p:cNvPr>
              <p:cNvGrpSpPr/>
              <p:nvPr/>
            </p:nvGrpSpPr>
            <p:grpSpPr>
              <a:xfrm>
                <a:off x="12726326" y="2100618"/>
                <a:ext cx="959443" cy="787631"/>
                <a:chOff x="10192764" y="2248136"/>
                <a:chExt cx="959443" cy="787631"/>
              </a:xfrm>
            </p:grpSpPr>
            <p:sp>
              <p:nvSpPr>
                <p:cNvPr id="51" name="Rectangle: Rounded Corners 50">
                  <a:extLst>
                    <a:ext uri="{FF2B5EF4-FFF2-40B4-BE49-F238E27FC236}">
                      <a16:creationId xmlns:a16="http://schemas.microsoft.com/office/drawing/2014/main" id="{0CF50C64-F448-3036-3D6B-2D9A28A3D1A4}"/>
                    </a:ext>
                  </a:extLst>
                </p:cNvPr>
                <p:cNvSpPr/>
                <p:nvPr/>
              </p:nvSpPr>
              <p:spPr bwMode="auto">
                <a:xfrm>
                  <a:off x="10192764" y="2248136"/>
                  <a:ext cx="959443" cy="787631"/>
                </a:xfrm>
                <a:prstGeom prst="roundRect">
                  <a:avLst>
                    <a:gd name="adj" fmla="val 7222"/>
                  </a:avLst>
                </a:prstGeom>
                <a:noFill/>
                <a:ln w="12700" cap="rnd" cmpd="sng" algn="ctr">
                  <a:solidFill>
                    <a:srgbClr val="002060"/>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Rounded Corners 51">
                  <a:extLst>
                    <a:ext uri="{FF2B5EF4-FFF2-40B4-BE49-F238E27FC236}">
                      <a16:creationId xmlns:a16="http://schemas.microsoft.com/office/drawing/2014/main" id="{FA41AD88-ED84-E33B-7ABF-C98D135C6BD0}"/>
                    </a:ext>
                  </a:extLst>
                </p:cNvPr>
                <p:cNvSpPr/>
                <p:nvPr/>
              </p:nvSpPr>
              <p:spPr>
                <a:xfrm>
                  <a:off x="10274958" y="2296244"/>
                  <a:ext cx="796541"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Rounded Corners 52">
                  <a:extLst>
                    <a:ext uri="{FF2B5EF4-FFF2-40B4-BE49-F238E27FC236}">
                      <a16:creationId xmlns:a16="http://schemas.microsoft.com/office/drawing/2014/main" id="{9E15994E-956E-32F1-EAA1-B6D2A1653C92}"/>
                    </a:ext>
                  </a:extLst>
                </p:cNvPr>
                <p:cNvSpPr/>
                <p:nvPr/>
              </p:nvSpPr>
              <p:spPr>
                <a:xfrm>
                  <a:off x="10272207" y="2440348"/>
                  <a:ext cx="235300" cy="406046"/>
                </a:xfrm>
                <a:prstGeom prst="roundRect">
                  <a:avLst>
                    <a:gd name="adj" fmla="val 1239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Rounded Corners 53">
                  <a:extLst>
                    <a:ext uri="{FF2B5EF4-FFF2-40B4-BE49-F238E27FC236}">
                      <a16:creationId xmlns:a16="http://schemas.microsoft.com/office/drawing/2014/main" id="{23D28ED0-DE89-A7DD-0336-10BF4E1A7FD6}"/>
                    </a:ext>
                  </a:extLst>
                </p:cNvPr>
                <p:cNvSpPr/>
                <p:nvPr/>
              </p:nvSpPr>
              <p:spPr>
                <a:xfrm>
                  <a:off x="10265918" y="2901146"/>
                  <a:ext cx="826828"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Rectangle: Rounded Corners 54">
                  <a:extLst>
                    <a:ext uri="{FF2B5EF4-FFF2-40B4-BE49-F238E27FC236}">
                      <a16:creationId xmlns:a16="http://schemas.microsoft.com/office/drawing/2014/main" id="{4469DF6D-4B62-87D1-1F2D-58F2CA004FEE}"/>
                    </a:ext>
                  </a:extLst>
                </p:cNvPr>
                <p:cNvSpPr/>
                <p:nvPr/>
              </p:nvSpPr>
              <p:spPr>
                <a:xfrm>
                  <a:off x="10586952" y="2456421"/>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 name="Rectangle: Rounded Corners 55">
                  <a:extLst>
                    <a:ext uri="{FF2B5EF4-FFF2-40B4-BE49-F238E27FC236}">
                      <a16:creationId xmlns:a16="http://schemas.microsoft.com/office/drawing/2014/main" id="{24246F7C-EC28-4C92-603F-22114FA24A1A}"/>
                    </a:ext>
                  </a:extLst>
                </p:cNvPr>
                <p:cNvSpPr/>
                <p:nvPr/>
              </p:nvSpPr>
              <p:spPr>
                <a:xfrm>
                  <a:off x="10586952" y="2599963"/>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Rounded Corners 56">
                  <a:extLst>
                    <a:ext uri="{FF2B5EF4-FFF2-40B4-BE49-F238E27FC236}">
                      <a16:creationId xmlns:a16="http://schemas.microsoft.com/office/drawing/2014/main" id="{F22B6244-21F0-D173-8D88-88B63A7A5730}"/>
                    </a:ext>
                  </a:extLst>
                </p:cNvPr>
                <p:cNvSpPr/>
                <p:nvPr/>
              </p:nvSpPr>
              <p:spPr>
                <a:xfrm>
                  <a:off x="10586952" y="2740970"/>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4" name="Group 33">
                <a:extLst>
                  <a:ext uri="{FF2B5EF4-FFF2-40B4-BE49-F238E27FC236}">
                    <a16:creationId xmlns:a16="http://schemas.microsoft.com/office/drawing/2014/main" id="{2A4971CF-2B79-5896-E289-E75DE6E5CB4A}"/>
                  </a:ext>
                  <a:ext uri="{C183D7F6-B498-43B3-948B-1728B52AA6E4}">
                    <adec:decorative xmlns:adec="http://schemas.microsoft.com/office/drawing/2017/decorative" val="1"/>
                  </a:ext>
                </a:extLst>
              </p:cNvPr>
              <p:cNvGrpSpPr/>
              <p:nvPr/>
            </p:nvGrpSpPr>
            <p:grpSpPr>
              <a:xfrm>
                <a:off x="12723128" y="3412989"/>
                <a:ext cx="959443" cy="787631"/>
                <a:chOff x="10189566" y="3269630"/>
                <a:chExt cx="959443" cy="787631"/>
              </a:xfrm>
            </p:grpSpPr>
            <p:sp>
              <p:nvSpPr>
                <p:cNvPr id="44" name="Rectangle: Rounded Corners 43">
                  <a:extLst>
                    <a:ext uri="{FF2B5EF4-FFF2-40B4-BE49-F238E27FC236}">
                      <a16:creationId xmlns:a16="http://schemas.microsoft.com/office/drawing/2014/main" id="{823562D7-DF23-3525-359D-AE6BD901377D}"/>
                    </a:ext>
                  </a:extLst>
                </p:cNvPr>
                <p:cNvSpPr/>
                <p:nvPr/>
              </p:nvSpPr>
              <p:spPr bwMode="auto">
                <a:xfrm>
                  <a:off x="10189566" y="3269630"/>
                  <a:ext cx="959443" cy="787631"/>
                </a:xfrm>
                <a:prstGeom prst="roundRect">
                  <a:avLst>
                    <a:gd name="adj" fmla="val 7222"/>
                  </a:avLst>
                </a:prstGeom>
                <a:noFill/>
                <a:ln w="12700" cap="rnd" cmpd="sng" algn="ctr">
                  <a:solidFill>
                    <a:srgbClr val="002060"/>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Rounded Corners 44">
                  <a:extLst>
                    <a:ext uri="{FF2B5EF4-FFF2-40B4-BE49-F238E27FC236}">
                      <a16:creationId xmlns:a16="http://schemas.microsoft.com/office/drawing/2014/main" id="{207C2B6B-3B2D-8822-8983-50F0A1AA1B4C}"/>
                    </a:ext>
                  </a:extLst>
                </p:cNvPr>
                <p:cNvSpPr/>
                <p:nvPr/>
              </p:nvSpPr>
              <p:spPr>
                <a:xfrm>
                  <a:off x="10271760" y="3317738"/>
                  <a:ext cx="796541"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Rounded Corners 45">
                  <a:extLst>
                    <a:ext uri="{FF2B5EF4-FFF2-40B4-BE49-F238E27FC236}">
                      <a16:creationId xmlns:a16="http://schemas.microsoft.com/office/drawing/2014/main" id="{1B7F6808-17D0-05DD-FD7D-CCE060CD469C}"/>
                    </a:ext>
                  </a:extLst>
                </p:cNvPr>
                <p:cNvSpPr/>
                <p:nvPr/>
              </p:nvSpPr>
              <p:spPr>
                <a:xfrm>
                  <a:off x="10269010" y="3461842"/>
                  <a:ext cx="235300" cy="406046"/>
                </a:xfrm>
                <a:prstGeom prst="roundRect">
                  <a:avLst>
                    <a:gd name="adj" fmla="val 1239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Rounded Corners 46">
                  <a:extLst>
                    <a:ext uri="{FF2B5EF4-FFF2-40B4-BE49-F238E27FC236}">
                      <a16:creationId xmlns:a16="http://schemas.microsoft.com/office/drawing/2014/main" id="{07AE5F13-D904-AB5F-B879-379CA76A526B}"/>
                    </a:ext>
                  </a:extLst>
                </p:cNvPr>
                <p:cNvSpPr/>
                <p:nvPr/>
              </p:nvSpPr>
              <p:spPr>
                <a:xfrm>
                  <a:off x="10262720" y="3922641"/>
                  <a:ext cx="826828"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Rounded Corners 47">
                  <a:extLst>
                    <a:ext uri="{FF2B5EF4-FFF2-40B4-BE49-F238E27FC236}">
                      <a16:creationId xmlns:a16="http://schemas.microsoft.com/office/drawing/2014/main" id="{13CED6E6-56F1-8503-7A1E-2EF24728DF18}"/>
                    </a:ext>
                  </a:extLst>
                </p:cNvPr>
                <p:cNvSpPr/>
                <p:nvPr/>
              </p:nvSpPr>
              <p:spPr>
                <a:xfrm>
                  <a:off x="10583754" y="3477915"/>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Rounded Corners 48">
                  <a:extLst>
                    <a:ext uri="{FF2B5EF4-FFF2-40B4-BE49-F238E27FC236}">
                      <a16:creationId xmlns:a16="http://schemas.microsoft.com/office/drawing/2014/main" id="{95DC8986-73B1-E23C-51D7-DCE743E11C4E}"/>
                    </a:ext>
                  </a:extLst>
                </p:cNvPr>
                <p:cNvSpPr/>
                <p:nvPr/>
              </p:nvSpPr>
              <p:spPr>
                <a:xfrm>
                  <a:off x="10583754" y="3621457"/>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Rounded Corners 49">
                  <a:extLst>
                    <a:ext uri="{FF2B5EF4-FFF2-40B4-BE49-F238E27FC236}">
                      <a16:creationId xmlns:a16="http://schemas.microsoft.com/office/drawing/2014/main" id="{E10BB5B1-E2CB-E6B8-B370-361750AC143C}"/>
                    </a:ext>
                  </a:extLst>
                </p:cNvPr>
                <p:cNvSpPr/>
                <p:nvPr/>
              </p:nvSpPr>
              <p:spPr>
                <a:xfrm>
                  <a:off x="10583754" y="3762464"/>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5" name="Group 34">
                <a:extLst>
                  <a:ext uri="{FF2B5EF4-FFF2-40B4-BE49-F238E27FC236}">
                    <a16:creationId xmlns:a16="http://schemas.microsoft.com/office/drawing/2014/main" id="{62BC77BD-5B30-6F54-4F1C-1C2950506B9E}"/>
                  </a:ext>
                  <a:ext uri="{C183D7F6-B498-43B3-948B-1728B52AA6E4}">
                    <adec:decorative xmlns:adec="http://schemas.microsoft.com/office/drawing/2017/decorative" val="1"/>
                  </a:ext>
                </a:extLst>
              </p:cNvPr>
              <p:cNvGrpSpPr/>
              <p:nvPr/>
            </p:nvGrpSpPr>
            <p:grpSpPr>
              <a:xfrm>
                <a:off x="12723128" y="4648286"/>
                <a:ext cx="959443" cy="787631"/>
                <a:chOff x="10189566" y="4291125"/>
                <a:chExt cx="959443" cy="787631"/>
              </a:xfrm>
            </p:grpSpPr>
            <p:sp>
              <p:nvSpPr>
                <p:cNvPr id="37" name="Rectangle: Rounded Corners 36">
                  <a:extLst>
                    <a:ext uri="{FF2B5EF4-FFF2-40B4-BE49-F238E27FC236}">
                      <a16:creationId xmlns:a16="http://schemas.microsoft.com/office/drawing/2014/main" id="{6640A7A4-59AD-8519-7CA6-0C915842512B}"/>
                    </a:ext>
                  </a:extLst>
                </p:cNvPr>
                <p:cNvSpPr/>
                <p:nvPr/>
              </p:nvSpPr>
              <p:spPr bwMode="auto">
                <a:xfrm>
                  <a:off x="10189566" y="4291125"/>
                  <a:ext cx="959443" cy="787631"/>
                </a:xfrm>
                <a:prstGeom prst="roundRect">
                  <a:avLst>
                    <a:gd name="adj" fmla="val 7222"/>
                  </a:avLst>
                </a:prstGeom>
                <a:noFill/>
                <a:ln w="12700" cap="rnd" cmpd="sng" algn="ctr">
                  <a:solidFill>
                    <a:srgbClr val="002060"/>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Rounded Corners 37">
                  <a:extLst>
                    <a:ext uri="{FF2B5EF4-FFF2-40B4-BE49-F238E27FC236}">
                      <a16:creationId xmlns:a16="http://schemas.microsoft.com/office/drawing/2014/main" id="{D761A31A-8609-8EA5-2AA9-89CD9727ACF7}"/>
                    </a:ext>
                  </a:extLst>
                </p:cNvPr>
                <p:cNvSpPr/>
                <p:nvPr/>
              </p:nvSpPr>
              <p:spPr>
                <a:xfrm>
                  <a:off x="10271760" y="4339233"/>
                  <a:ext cx="796541"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Rounded Corners 38">
                  <a:extLst>
                    <a:ext uri="{FF2B5EF4-FFF2-40B4-BE49-F238E27FC236}">
                      <a16:creationId xmlns:a16="http://schemas.microsoft.com/office/drawing/2014/main" id="{EE48951F-13A9-3789-1718-08737FF6FF2A}"/>
                    </a:ext>
                  </a:extLst>
                </p:cNvPr>
                <p:cNvSpPr/>
                <p:nvPr/>
              </p:nvSpPr>
              <p:spPr>
                <a:xfrm>
                  <a:off x="10269010" y="4483337"/>
                  <a:ext cx="235300" cy="406046"/>
                </a:xfrm>
                <a:prstGeom prst="roundRect">
                  <a:avLst>
                    <a:gd name="adj" fmla="val 1239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6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Rounded Corners 39">
                  <a:extLst>
                    <a:ext uri="{FF2B5EF4-FFF2-40B4-BE49-F238E27FC236}">
                      <a16:creationId xmlns:a16="http://schemas.microsoft.com/office/drawing/2014/main" id="{5C3F90E8-BAFE-671E-39A5-D2AE365BBAAC}"/>
                    </a:ext>
                  </a:extLst>
                </p:cNvPr>
                <p:cNvSpPr/>
                <p:nvPr/>
              </p:nvSpPr>
              <p:spPr>
                <a:xfrm>
                  <a:off x="10262720" y="4944136"/>
                  <a:ext cx="826828" cy="86816"/>
                </a:xfrm>
                <a:prstGeom prst="roundRect">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Rounded Corners 40">
                  <a:extLst>
                    <a:ext uri="{FF2B5EF4-FFF2-40B4-BE49-F238E27FC236}">
                      <a16:creationId xmlns:a16="http://schemas.microsoft.com/office/drawing/2014/main" id="{D0C094C5-CADB-8B1B-196B-56715496EC4D}"/>
                    </a:ext>
                  </a:extLst>
                </p:cNvPr>
                <p:cNvSpPr/>
                <p:nvPr/>
              </p:nvSpPr>
              <p:spPr>
                <a:xfrm>
                  <a:off x="10583754" y="4499410"/>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Rounded Corners 41">
                  <a:extLst>
                    <a:ext uri="{FF2B5EF4-FFF2-40B4-BE49-F238E27FC236}">
                      <a16:creationId xmlns:a16="http://schemas.microsoft.com/office/drawing/2014/main" id="{B354EC98-70A4-CF1C-7D9E-8C2A2B7C9F9D}"/>
                    </a:ext>
                  </a:extLst>
                </p:cNvPr>
                <p:cNvSpPr/>
                <p:nvPr/>
              </p:nvSpPr>
              <p:spPr>
                <a:xfrm>
                  <a:off x="10583754" y="4642952"/>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Rounded Corners 42">
                  <a:extLst>
                    <a:ext uri="{FF2B5EF4-FFF2-40B4-BE49-F238E27FC236}">
                      <a16:creationId xmlns:a16="http://schemas.microsoft.com/office/drawing/2014/main" id="{8154A642-4BB4-F754-7FF5-A0B9E1CDE59D}"/>
                    </a:ext>
                  </a:extLst>
                </p:cNvPr>
                <p:cNvSpPr/>
                <p:nvPr/>
              </p:nvSpPr>
              <p:spPr>
                <a:xfrm>
                  <a:off x="10583754" y="4783959"/>
                  <a:ext cx="484548" cy="86816"/>
                </a:xfrm>
                <a:prstGeom prst="roundRect">
                  <a:avLst>
                    <a:gd name="adj" fmla="val 10024"/>
                  </a:avLst>
                </a:prstGeom>
                <a:noFill/>
                <a:ln w="12700" cap="rnd" cmpd="sng" algn="ctr">
                  <a:solidFill>
                    <a:srgbClr val="002060"/>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200" b="0" i="0" u="none" strike="noStrike" kern="0" cap="none" spc="0" normalizeH="0" baseline="0" noProof="0">
                    <a:ln w="3175">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36" name="Straight Arrow Connector 35">
                <a:extLst>
                  <a:ext uri="{FF2B5EF4-FFF2-40B4-BE49-F238E27FC236}">
                    <a16:creationId xmlns:a16="http://schemas.microsoft.com/office/drawing/2014/main" id="{9C11BCA9-E95C-B692-BE42-0D9CB8926F8D}"/>
                  </a:ext>
                  <a:ext uri="{C183D7F6-B498-43B3-948B-1728B52AA6E4}">
                    <adec:decorative xmlns:adec="http://schemas.microsoft.com/office/drawing/2017/decorative" val="1"/>
                  </a:ext>
                </a:extLst>
              </p:cNvPr>
              <p:cNvCxnSpPr>
                <a:cxnSpLocks/>
              </p:cNvCxnSpPr>
              <p:nvPr/>
            </p:nvCxnSpPr>
            <p:spPr>
              <a:xfrm flipH="1" flipV="1">
                <a:off x="12006135" y="3802386"/>
                <a:ext cx="403045" cy="8837"/>
              </a:xfrm>
              <a:prstGeom prst="straightConnector1">
                <a:avLst/>
              </a:prstGeom>
              <a:noFill/>
              <a:ln w="15875" cap="rnd" cmpd="sng" algn="ctr">
                <a:solidFill>
                  <a:srgbClr val="002060"/>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grpSp>
      </p:grpSp>
      <p:sp>
        <p:nvSpPr>
          <p:cNvPr id="70" name="TextBox 69">
            <a:extLst>
              <a:ext uri="{FF2B5EF4-FFF2-40B4-BE49-F238E27FC236}">
                <a16:creationId xmlns:a16="http://schemas.microsoft.com/office/drawing/2014/main" id="{CBC88CFE-8B0A-BF32-15C0-3CF865DF0C3A}"/>
              </a:ext>
            </a:extLst>
          </p:cNvPr>
          <p:cNvSpPr txBox="1"/>
          <p:nvPr/>
        </p:nvSpPr>
        <p:spPr>
          <a:xfrm>
            <a:off x="1768465" y="6184728"/>
            <a:ext cx="2020425" cy="5724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The Business</a:t>
            </a:r>
          </a:p>
        </p:txBody>
      </p:sp>
      <p:sp>
        <p:nvSpPr>
          <p:cNvPr id="71" name="TextBox 70">
            <a:extLst>
              <a:ext uri="{FF2B5EF4-FFF2-40B4-BE49-F238E27FC236}">
                <a16:creationId xmlns:a16="http://schemas.microsoft.com/office/drawing/2014/main" id="{88B9F9FD-BBA7-5118-E91E-E8B7670D2456}"/>
              </a:ext>
            </a:extLst>
          </p:cNvPr>
          <p:cNvSpPr txBox="1"/>
          <p:nvPr/>
        </p:nvSpPr>
        <p:spPr>
          <a:xfrm>
            <a:off x="6888912" y="6141643"/>
            <a:ext cx="1956305" cy="5724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The Solution</a:t>
            </a:r>
          </a:p>
        </p:txBody>
      </p:sp>
    </p:spTree>
    <p:extLst>
      <p:ext uri="{BB962C8B-B14F-4D97-AF65-F5344CB8AC3E}">
        <p14:creationId xmlns:p14="http://schemas.microsoft.com/office/powerpoint/2010/main" val="182292532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3E8C-A675-34BE-95CA-2299C7131F43}"/>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9B293BBD-3267-B4AC-160D-086C1FFE444A}"/>
              </a:ext>
            </a:extLst>
          </p:cNvPr>
          <p:cNvPicPr>
            <a:picLocks noChangeAspect="1"/>
          </p:cNvPicPr>
          <p:nvPr/>
        </p:nvPicPr>
        <p:blipFill>
          <a:blip r:embed="rId3">
            <a:alphaModFix amt="38000"/>
          </a:blip>
          <a:stretch>
            <a:fillRect/>
          </a:stretch>
        </p:blipFill>
        <p:spPr>
          <a:xfrm>
            <a:off x="157165" y="0"/>
            <a:ext cx="12192000" cy="6858000"/>
          </a:xfrm>
          <a:prstGeom prst="rect">
            <a:avLst/>
          </a:prstGeom>
        </p:spPr>
      </p:pic>
      <p:pic>
        <p:nvPicPr>
          <p:cNvPr id="14" name="Picture 13">
            <a:extLst>
              <a:ext uri="{FF2B5EF4-FFF2-40B4-BE49-F238E27FC236}">
                <a16:creationId xmlns:a16="http://schemas.microsoft.com/office/drawing/2014/main" id="{D2B9B243-8F11-14C3-CB94-0025433BB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D15E5732-D547-AA62-FFE8-CA1C42256695}"/>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8AD0641E-525F-8BD1-824D-7CB92B004998}"/>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87A798CC-EEEE-FDEF-884A-28428B056246}"/>
                  </a:ext>
                </a:extLst>
              </p:cNvPr>
              <p:cNvPicPr>
                <a:picLocks noChangeAspect="1"/>
              </p:cNvPicPr>
              <p:nvPr/>
            </p:nvPicPr>
            <p:blipFill>
              <a:blip r:embed="rId5"/>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008563C1-9189-F5B0-4855-32885C79C79A}"/>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47E486C5-9D6A-E83A-21AC-154BBB5E6B6E}"/>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A8B6A794-5FE2-84AA-0BAF-D54275778A93}"/>
                </a:ext>
              </a:extLst>
            </p:cNvPr>
            <p:cNvPicPr>
              <a:picLocks noChangeAspect="1"/>
            </p:cNvPicPr>
            <p:nvPr/>
          </p:nvPicPr>
          <p:blipFill>
            <a:blip r:embed="rId6"/>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62BDFFD1-F2BA-3571-CF7E-38F495999F82}"/>
                </a:ext>
              </a:extLst>
            </p:cNvPr>
            <p:cNvPicPr>
              <a:picLocks noChangeAspect="1"/>
            </p:cNvPicPr>
            <p:nvPr/>
          </p:nvPicPr>
          <p:blipFill>
            <a:blip r:embed="rId7"/>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8544E98E-D3AB-B076-8B88-69A834FFE409}"/>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C312F6-C022-5F47-9B70-28A2291FF9C3}"/>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0C68FBF4-792A-F74C-A8CB-C9E6D96F63AE}"/>
              </a:ext>
            </a:extLst>
          </p:cNvPr>
          <p:cNvSpPr txBox="1">
            <a:spLocks/>
          </p:cNvSpPr>
          <p:nvPr/>
        </p:nvSpPr>
        <p:spPr>
          <a:xfrm>
            <a:off x="632911" y="515187"/>
            <a:ext cx="11018520" cy="43088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Thinking through the business process</a:t>
            </a:r>
          </a:p>
        </p:txBody>
      </p:sp>
      <p:sp>
        <p:nvSpPr>
          <p:cNvPr id="98" name="Rectangle 97">
            <a:extLst>
              <a:ext uri="{FF2B5EF4-FFF2-40B4-BE49-F238E27FC236}">
                <a16:creationId xmlns:a16="http://schemas.microsoft.com/office/drawing/2014/main" id="{B71BA6CD-04A5-4AEC-6D73-7838BC3E3F51}"/>
              </a:ext>
            </a:extLst>
          </p:cNvPr>
          <p:cNvSpPr/>
          <p:nvPr/>
        </p:nvSpPr>
        <p:spPr>
          <a:xfrm>
            <a:off x="650225" y="104385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72" name="Group 71">
            <a:extLst>
              <a:ext uri="{FF2B5EF4-FFF2-40B4-BE49-F238E27FC236}">
                <a16:creationId xmlns:a16="http://schemas.microsoft.com/office/drawing/2014/main" id="{C5997A8D-F0B8-594D-6BA2-34593E1AEE2E}"/>
              </a:ext>
            </a:extLst>
          </p:cNvPr>
          <p:cNvGrpSpPr/>
          <p:nvPr/>
        </p:nvGrpSpPr>
        <p:grpSpPr>
          <a:xfrm>
            <a:off x="389816" y="1653204"/>
            <a:ext cx="2741855" cy="1645113"/>
            <a:chOff x="3456" y="957950"/>
            <a:chExt cx="2741855" cy="1645113"/>
          </a:xfrm>
          <a:solidFill>
            <a:srgbClr val="002060"/>
          </a:solidFill>
        </p:grpSpPr>
        <p:sp>
          <p:nvSpPr>
            <p:cNvPr id="94" name="Rectangle 93">
              <a:extLst>
                <a:ext uri="{FF2B5EF4-FFF2-40B4-BE49-F238E27FC236}">
                  <a16:creationId xmlns:a16="http://schemas.microsoft.com/office/drawing/2014/main" id="{9A172C62-E623-8B83-DBFC-86DD1251E842}"/>
                </a:ext>
              </a:extLst>
            </p:cNvPr>
            <p:cNvSpPr/>
            <p:nvPr/>
          </p:nvSpPr>
          <p:spPr>
            <a:xfrm>
              <a:off x="3456" y="957950"/>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95" name="TextBox 94">
              <a:extLst>
                <a:ext uri="{FF2B5EF4-FFF2-40B4-BE49-F238E27FC236}">
                  <a16:creationId xmlns:a16="http://schemas.microsoft.com/office/drawing/2014/main" id="{395FA555-3FB1-A1C5-D888-BC211DB21ED2}"/>
                </a:ext>
              </a:extLst>
            </p:cNvPr>
            <p:cNvSpPr txBox="1"/>
            <p:nvPr/>
          </p:nvSpPr>
          <p:spPr>
            <a:xfrm>
              <a:off x="3456" y="957950"/>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kern="1200">
                  <a:solidFill>
                    <a:prstClr val="white"/>
                  </a:solidFill>
                  <a:latin typeface="Segoe UI" panose="020B0502040204020203" pitchFamily="34" charset="0"/>
                  <a:ea typeface="Yu Gothic UI Semilight"/>
                  <a:cs typeface="Segoe UI" panose="020B0502040204020203" pitchFamily="34" charset="0"/>
                </a:rPr>
                <a:t>What is the </a:t>
              </a:r>
              <a:r>
                <a:rPr lang="en-US" b="1" kern="1200">
                  <a:solidFill>
                    <a:prstClr val="white"/>
                  </a:solidFill>
                  <a:latin typeface="Segoe UI" panose="020B0502040204020203" pitchFamily="34" charset="0"/>
                  <a:ea typeface="Yu Gothic UI Semilight"/>
                  <a:cs typeface="Segoe UI" panose="020B0502040204020203" pitchFamily="34" charset="0"/>
                </a:rPr>
                <a:t>task</a:t>
              </a:r>
              <a:r>
                <a:rPr lang="en-US" kern="1200">
                  <a:solidFill>
                    <a:prstClr val="white"/>
                  </a:solidFill>
                  <a:latin typeface="Segoe UI" panose="020B0502040204020203" pitchFamily="34" charset="0"/>
                  <a:ea typeface="Yu Gothic UI Semilight"/>
                  <a:cs typeface="Segoe UI" panose="020B0502040204020203" pitchFamily="34" charset="0"/>
                </a:rPr>
                <a:t>?</a:t>
              </a:r>
            </a:p>
          </p:txBody>
        </p:sp>
      </p:grpSp>
      <p:grpSp>
        <p:nvGrpSpPr>
          <p:cNvPr id="73" name="Group 72">
            <a:extLst>
              <a:ext uri="{FF2B5EF4-FFF2-40B4-BE49-F238E27FC236}">
                <a16:creationId xmlns:a16="http://schemas.microsoft.com/office/drawing/2014/main" id="{7EA6ED7C-3A26-B64C-CCAF-C3557877616C}"/>
              </a:ext>
            </a:extLst>
          </p:cNvPr>
          <p:cNvGrpSpPr/>
          <p:nvPr/>
        </p:nvGrpSpPr>
        <p:grpSpPr>
          <a:xfrm>
            <a:off x="3213774" y="1653204"/>
            <a:ext cx="2741855" cy="1645113"/>
            <a:chOff x="3019496" y="957950"/>
            <a:chExt cx="2741855" cy="1645113"/>
          </a:xfrm>
          <a:solidFill>
            <a:srgbClr val="002060"/>
          </a:solidFill>
        </p:grpSpPr>
        <p:sp>
          <p:nvSpPr>
            <p:cNvPr id="92" name="Rectangle 91">
              <a:extLst>
                <a:ext uri="{FF2B5EF4-FFF2-40B4-BE49-F238E27FC236}">
                  <a16:creationId xmlns:a16="http://schemas.microsoft.com/office/drawing/2014/main" id="{24B39102-C8D2-D11E-90FA-96259632B0C5}"/>
                </a:ext>
              </a:extLst>
            </p:cNvPr>
            <p:cNvSpPr/>
            <p:nvPr/>
          </p:nvSpPr>
          <p:spPr>
            <a:xfrm>
              <a:off x="3019496" y="957950"/>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93" name="TextBox 92">
              <a:extLst>
                <a:ext uri="{FF2B5EF4-FFF2-40B4-BE49-F238E27FC236}">
                  <a16:creationId xmlns:a16="http://schemas.microsoft.com/office/drawing/2014/main" id="{A630E77C-1F65-F274-60FD-3105C0E30C2F}"/>
                </a:ext>
              </a:extLst>
            </p:cNvPr>
            <p:cNvSpPr txBox="1"/>
            <p:nvPr/>
          </p:nvSpPr>
          <p:spPr>
            <a:xfrm>
              <a:off x="3019496" y="957950"/>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b="1" kern="1200">
                  <a:solidFill>
                    <a:prstClr val="white"/>
                  </a:solidFill>
                  <a:latin typeface="Segoe UI" panose="020B0502040204020203" pitchFamily="34" charset="0"/>
                  <a:ea typeface="Yu Gothic UI Semilight"/>
                  <a:cs typeface="Segoe UI" panose="020B0502040204020203" pitchFamily="34" charset="0"/>
                </a:rPr>
                <a:t>Who</a:t>
              </a:r>
              <a:r>
                <a:rPr lang="en-US" kern="1200">
                  <a:solidFill>
                    <a:prstClr val="white"/>
                  </a:solidFill>
                  <a:latin typeface="Segoe UI" panose="020B0502040204020203" pitchFamily="34" charset="0"/>
                  <a:ea typeface="Yu Gothic UI Semilight"/>
                  <a:cs typeface="Segoe UI" panose="020B0502040204020203" pitchFamily="34" charset="0"/>
                </a:rPr>
                <a:t> is doing the work?</a:t>
              </a:r>
            </a:p>
          </p:txBody>
        </p:sp>
      </p:grpSp>
      <p:grpSp>
        <p:nvGrpSpPr>
          <p:cNvPr id="74" name="Group 73">
            <a:extLst>
              <a:ext uri="{FF2B5EF4-FFF2-40B4-BE49-F238E27FC236}">
                <a16:creationId xmlns:a16="http://schemas.microsoft.com/office/drawing/2014/main" id="{2212F347-2C64-1DD5-7BAB-F608FC6D7097}"/>
              </a:ext>
            </a:extLst>
          </p:cNvPr>
          <p:cNvGrpSpPr/>
          <p:nvPr/>
        </p:nvGrpSpPr>
        <p:grpSpPr>
          <a:xfrm>
            <a:off x="6025239" y="1653204"/>
            <a:ext cx="2741855" cy="1645113"/>
            <a:chOff x="6035537" y="957950"/>
            <a:chExt cx="2741855" cy="1645113"/>
          </a:xfrm>
          <a:solidFill>
            <a:srgbClr val="002060"/>
          </a:solidFill>
        </p:grpSpPr>
        <p:sp>
          <p:nvSpPr>
            <p:cNvPr id="90" name="Rectangle 89">
              <a:extLst>
                <a:ext uri="{FF2B5EF4-FFF2-40B4-BE49-F238E27FC236}">
                  <a16:creationId xmlns:a16="http://schemas.microsoft.com/office/drawing/2014/main" id="{5C37D6DA-94C3-A01E-C287-A2900FFB6803}"/>
                </a:ext>
              </a:extLst>
            </p:cNvPr>
            <p:cNvSpPr/>
            <p:nvPr/>
          </p:nvSpPr>
          <p:spPr>
            <a:xfrm>
              <a:off x="6035537" y="957950"/>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91" name="TextBox 90">
              <a:extLst>
                <a:ext uri="{FF2B5EF4-FFF2-40B4-BE49-F238E27FC236}">
                  <a16:creationId xmlns:a16="http://schemas.microsoft.com/office/drawing/2014/main" id="{0E989593-9857-E1B8-5F49-A4B5DF77D992}"/>
                </a:ext>
              </a:extLst>
            </p:cNvPr>
            <p:cNvSpPr txBox="1"/>
            <p:nvPr/>
          </p:nvSpPr>
          <p:spPr>
            <a:xfrm>
              <a:off x="6035537" y="957950"/>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kern="1200">
                  <a:solidFill>
                    <a:prstClr val="white"/>
                  </a:solidFill>
                  <a:latin typeface="Segoe UI" panose="020B0502040204020203" pitchFamily="34" charset="0"/>
                  <a:ea typeface="Yu Gothic UI Semilight"/>
                  <a:cs typeface="Segoe UI" panose="020B0502040204020203" pitchFamily="34" charset="0"/>
                </a:rPr>
                <a:t>What </a:t>
              </a:r>
              <a:r>
                <a:rPr lang="en-US" b="1" kern="1200">
                  <a:solidFill>
                    <a:prstClr val="white"/>
                  </a:solidFill>
                  <a:latin typeface="Segoe UI" panose="020B0502040204020203" pitchFamily="34" charset="0"/>
                  <a:ea typeface="Yu Gothic UI Semilight"/>
                  <a:cs typeface="Segoe UI" panose="020B0502040204020203" pitchFamily="34" charset="0"/>
                </a:rPr>
                <a:t>activities</a:t>
              </a:r>
              <a:r>
                <a:rPr lang="en-US" kern="1200">
                  <a:solidFill>
                    <a:prstClr val="white"/>
                  </a:solidFill>
                  <a:latin typeface="Segoe UI" panose="020B0502040204020203" pitchFamily="34" charset="0"/>
                  <a:ea typeface="Yu Gothic UI Semilight"/>
                  <a:cs typeface="Segoe UI" panose="020B0502040204020203" pitchFamily="34" charset="0"/>
                </a:rPr>
                <a:t> are being performed?</a:t>
              </a:r>
            </a:p>
          </p:txBody>
        </p:sp>
      </p:grpSp>
      <p:grpSp>
        <p:nvGrpSpPr>
          <p:cNvPr id="75" name="Group 74">
            <a:extLst>
              <a:ext uri="{FF2B5EF4-FFF2-40B4-BE49-F238E27FC236}">
                <a16:creationId xmlns:a16="http://schemas.microsoft.com/office/drawing/2014/main" id="{E21178EA-82F2-8352-20F0-232B73796EF7}"/>
              </a:ext>
            </a:extLst>
          </p:cNvPr>
          <p:cNvGrpSpPr/>
          <p:nvPr/>
        </p:nvGrpSpPr>
        <p:grpSpPr>
          <a:xfrm>
            <a:off x="8855754" y="1653204"/>
            <a:ext cx="2741855" cy="1645113"/>
            <a:chOff x="9051577" y="957950"/>
            <a:chExt cx="2741855" cy="1645113"/>
          </a:xfrm>
          <a:solidFill>
            <a:srgbClr val="002060"/>
          </a:solidFill>
        </p:grpSpPr>
        <p:sp>
          <p:nvSpPr>
            <p:cNvPr id="88" name="Rectangle 87">
              <a:extLst>
                <a:ext uri="{FF2B5EF4-FFF2-40B4-BE49-F238E27FC236}">
                  <a16:creationId xmlns:a16="http://schemas.microsoft.com/office/drawing/2014/main" id="{FEB8BE84-A197-899F-BC4B-857C02391DC4}"/>
                </a:ext>
              </a:extLst>
            </p:cNvPr>
            <p:cNvSpPr/>
            <p:nvPr/>
          </p:nvSpPr>
          <p:spPr>
            <a:xfrm>
              <a:off x="9051577" y="957950"/>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89" name="TextBox 88">
              <a:extLst>
                <a:ext uri="{FF2B5EF4-FFF2-40B4-BE49-F238E27FC236}">
                  <a16:creationId xmlns:a16="http://schemas.microsoft.com/office/drawing/2014/main" id="{9EFBE6BD-A0CE-67EB-30DA-8EE0AD12D3BF}"/>
                </a:ext>
              </a:extLst>
            </p:cNvPr>
            <p:cNvSpPr txBox="1"/>
            <p:nvPr/>
          </p:nvSpPr>
          <p:spPr>
            <a:xfrm>
              <a:off x="9051577" y="957950"/>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kern="1200">
                  <a:solidFill>
                    <a:prstClr val="white"/>
                  </a:solidFill>
                  <a:latin typeface="Segoe UI" panose="020B0502040204020203" pitchFamily="34" charset="0"/>
                  <a:ea typeface="Yu Gothic UI Semilight"/>
                  <a:cs typeface="Segoe UI" panose="020B0502040204020203" pitchFamily="34" charset="0"/>
                </a:rPr>
                <a:t>What</a:t>
              </a:r>
              <a:r>
                <a:rPr lang="en-US" kern="1200">
                  <a:latin typeface="Segoe UI" panose="020B0502040204020203" pitchFamily="34" charset="0"/>
                  <a:ea typeface="Yu Gothic UI Semilight"/>
                  <a:cs typeface="Segoe UI" panose="020B0502040204020203" pitchFamily="34" charset="0"/>
                </a:rPr>
                <a:t> </a:t>
              </a:r>
              <a:r>
                <a:rPr lang="en-US" b="1" kern="1200">
                  <a:latin typeface="Segoe UI" panose="020B0502040204020203" pitchFamily="34" charset="0"/>
                  <a:ea typeface="Yu Gothic UI Semilight"/>
                  <a:cs typeface="Segoe UI" panose="020B0502040204020203" pitchFamily="34" charset="0"/>
                </a:rPr>
                <a:t>data</a:t>
              </a:r>
              <a:r>
                <a:rPr lang="en-US" kern="1200">
                  <a:latin typeface="Segoe UI" panose="020B0502040204020203" pitchFamily="34" charset="0"/>
                  <a:ea typeface="Yu Gothic UI Semilight"/>
                  <a:cs typeface="Segoe UI" panose="020B0502040204020203" pitchFamily="34" charset="0"/>
                </a:rPr>
                <a:t> is needed, created or edited?</a:t>
              </a:r>
            </a:p>
          </p:txBody>
        </p:sp>
      </p:grpSp>
      <p:grpSp>
        <p:nvGrpSpPr>
          <p:cNvPr id="76" name="Group 75">
            <a:extLst>
              <a:ext uri="{FF2B5EF4-FFF2-40B4-BE49-F238E27FC236}">
                <a16:creationId xmlns:a16="http://schemas.microsoft.com/office/drawing/2014/main" id="{C2508B1B-C443-6E26-0404-6D21921E7FCC}"/>
              </a:ext>
            </a:extLst>
          </p:cNvPr>
          <p:cNvGrpSpPr/>
          <p:nvPr/>
        </p:nvGrpSpPr>
        <p:grpSpPr>
          <a:xfrm>
            <a:off x="389816" y="3572503"/>
            <a:ext cx="2741855" cy="1645113"/>
            <a:chOff x="3456" y="2877249"/>
            <a:chExt cx="2741855" cy="1645113"/>
          </a:xfrm>
          <a:solidFill>
            <a:srgbClr val="002060"/>
          </a:solidFill>
        </p:grpSpPr>
        <p:sp>
          <p:nvSpPr>
            <p:cNvPr id="86" name="Rectangle 85">
              <a:extLst>
                <a:ext uri="{FF2B5EF4-FFF2-40B4-BE49-F238E27FC236}">
                  <a16:creationId xmlns:a16="http://schemas.microsoft.com/office/drawing/2014/main" id="{6E99BB8F-DA12-E424-2C5C-EC4388E07FAE}"/>
                </a:ext>
              </a:extLst>
            </p:cNvPr>
            <p:cNvSpPr/>
            <p:nvPr/>
          </p:nvSpPr>
          <p:spPr>
            <a:xfrm>
              <a:off x="3456" y="2877249"/>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87" name="TextBox 86">
              <a:extLst>
                <a:ext uri="{FF2B5EF4-FFF2-40B4-BE49-F238E27FC236}">
                  <a16:creationId xmlns:a16="http://schemas.microsoft.com/office/drawing/2014/main" id="{BAC3863F-EAFA-85F4-79B1-0F97BFDC2D57}"/>
                </a:ext>
              </a:extLst>
            </p:cNvPr>
            <p:cNvSpPr txBox="1"/>
            <p:nvPr/>
          </p:nvSpPr>
          <p:spPr>
            <a:xfrm>
              <a:off x="3456" y="2877249"/>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kern="1200">
                  <a:solidFill>
                    <a:prstClr val="white"/>
                  </a:solidFill>
                  <a:latin typeface="Segoe UI" panose="020B0502040204020203" pitchFamily="34" charset="0"/>
                  <a:ea typeface="Yu Gothic UI Semilight"/>
                  <a:cs typeface="Segoe UI" panose="020B0502040204020203" pitchFamily="34" charset="0"/>
                </a:rPr>
                <a:t>What </a:t>
              </a:r>
              <a:r>
                <a:rPr lang="en-US" b="1" kern="1200">
                  <a:solidFill>
                    <a:prstClr val="white"/>
                  </a:solidFill>
                  <a:latin typeface="Segoe UI" panose="020B0502040204020203" pitchFamily="34" charset="0"/>
                  <a:ea typeface="Yu Gothic UI Semilight"/>
                  <a:cs typeface="Segoe UI" panose="020B0502040204020203" pitchFamily="34" charset="0"/>
                </a:rPr>
                <a:t>decisions</a:t>
              </a:r>
              <a:r>
                <a:rPr lang="en-US" kern="1200">
                  <a:solidFill>
                    <a:prstClr val="white"/>
                  </a:solidFill>
                  <a:latin typeface="Segoe UI" panose="020B0502040204020203" pitchFamily="34" charset="0"/>
                  <a:ea typeface="Yu Gothic UI Semilight"/>
                  <a:cs typeface="Segoe UI" panose="020B0502040204020203" pitchFamily="34" charset="0"/>
                </a:rPr>
                <a:t>, approvals, or rules are there?</a:t>
              </a:r>
            </a:p>
          </p:txBody>
        </p:sp>
      </p:grpSp>
      <p:grpSp>
        <p:nvGrpSpPr>
          <p:cNvPr id="77" name="Group 76">
            <a:extLst>
              <a:ext uri="{FF2B5EF4-FFF2-40B4-BE49-F238E27FC236}">
                <a16:creationId xmlns:a16="http://schemas.microsoft.com/office/drawing/2014/main" id="{0632E2CE-1B1A-6D81-2F67-22F586491465}"/>
              </a:ext>
            </a:extLst>
          </p:cNvPr>
          <p:cNvGrpSpPr/>
          <p:nvPr/>
        </p:nvGrpSpPr>
        <p:grpSpPr>
          <a:xfrm>
            <a:off x="3213774" y="3572503"/>
            <a:ext cx="2741855" cy="1645113"/>
            <a:chOff x="3019496" y="2877249"/>
            <a:chExt cx="2741855" cy="1645113"/>
          </a:xfrm>
          <a:solidFill>
            <a:srgbClr val="002060"/>
          </a:solidFill>
        </p:grpSpPr>
        <p:sp>
          <p:nvSpPr>
            <p:cNvPr id="84" name="Rectangle 83">
              <a:extLst>
                <a:ext uri="{FF2B5EF4-FFF2-40B4-BE49-F238E27FC236}">
                  <a16:creationId xmlns:a16="http://schemas.microsoft.com/office/drawing/2014/main" id="{95FCFCAB-5E09-7545-4513-093718D72FB7}"/>
                </a:ext>
              </a:extLst>
            </p:cNvPr>
            <p:cNvSpPr/>
            <p:nvPr/>
          </p:nvSpPr>
          <p:spPr>
            <a:xfrm>
              <a:off x="3019496" y="2877249"/>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85" name="TextBox 84">
              <a:extLst>
                <a:ext uri="{FF2B5EF4-FFF2-40B4-BE49-F238E27FC236}">
                  <a16:creationId xmlns:a16="http://schemas.microsoft.com/office/drawing/2014/main" id="{ABA92A0F-C30C-7D83-5BEB-095079CA5728}"/>
                </a:ext>
              </a:extLst>
            </p:cNvPr>
            <p:cNvSpPr txBox="1"/>
            <p:nvPr/>
          </p:nvSpPr>
          <p:spPr>
            <a:xfrm>
              <a:off x="3019496" y="2877249"/>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kern="1200">
                  <a:solidFill>
                    <a:prstClr val="white"/>
                  </a:solidFill>
                  <a:latin typeface="Segoe UI" panose="020B0502040204020203" pitchFamily="34" charset="0"/>
                  <a:ea typeface="Yu Gothic UI Semilight"/>
                  <a:cs typeface="Segoe UI" panose="020B0502040204020203" pitchFamily="34" charset="0"/>
                </a:rPr>
                <a:t>Visually </a:t>
              </a:r>
              <a:r>
                <a:rPr lang="en-US" b="1" kern="1200">
                  <a:solidFill>
                    <a:prstClr val="white"/>
                  </a:solidFill>
                  <a:latin typeface="Segoe UI" panose="020B0502040204020203" pitchFamily="34" charset="0"/>
                  <a:ea typeface="Yu Gothic UI Semilight"/>
                  <a:cs typeface="Segoe UI" panose="020B0502040204020203" pitchFamily="34" charset="0"/>
                </a:rPr>
                <a:t>mapping</a:t>
              </a:r>
              <a:r>
                <a:rPr lang="en-US" kern="1200">
                  <a:solidFill>
                    <a:prstClr val="white"/>
                  </a:solidFill>
                  <a:latin typeface="Segoe UI" panose="020B0502040204020203" pitchFamily="34" charset="0"/>
                  <a:ea typeface="Yu Gothic UI Semilight"/>
                  <a:cs typeface="Segoe UI" panose="020B0502040204020203" pitchFamily="34" charset="0"/>
                </a:rPr>
                <a:t> the process</a:t>
              </a:r>
            </a:p>
          </p:txBody>
        </p:sp>
      </p:grpSp>
      <p:grpSp>
        <p:nvGrpSpPr>
          <p:cNvPr id="78" name="Group 77">
            <a:extLst>
              <a:ext uri="{FF2B5EF4-FFF2-40B4-BE49-F238E27FC236}">
                <a16:creationId xmlns:a16="http://schemas.microsoft.com/office/drawing/2014/main" id="{45089A4F-EF82-E838-945D-28DB4080A486}"/>
              </a:ext>
            </a:extLst>
          </p:cNvPr>
          <p:cNvGrpSpPr/>
          <p:nvPr/>
        </p:nvGrpSpPr>
        <p:grpSpPr>
          <a:xfrm>
            <a:off x="6025239" y="3572503"/>
            <a:ext cx="2741855" cy="1645113"/>
            <a:chOff x="6035537" y="2877249"/>
            <a:chExt cx="2741855" cy="1645113"/>
          </a:xfrm>
          <a:solidFill>
            <a:srgbClr val="002060"/>
          </a:solidFill>
        </p:grpSpPr>
        <p:sp>
          <p:nvSpPr>
            <p:cNvPr id="82" name="Rectangle 81">
              <a:extLst>
                <a:ext uri="{FF2B5EF4-FFF2-40B4-BE49-F238E27FC236}">
                  <a16:creationId xmlns:a16="http://schemas.microsoft.com/office/drawing/2014/main" id="{974004D2-C6A7-CB1D-7B05-23F448EC8BBE}"/>
                </a:ext>
              </a:extLst>
            </p:cNvPr>
            <p:cNvSpPr/>
            <p:nvPr/>
          </p:nvSpPr>
          <p:spPr>
            <a:xfrm>
              <a:off x="6035537" y="2877249"/>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83" name="TextBox 82">
              <a:extLst>
                <a:ext uri="{FF2B5EF4-FFF2-40B4-BE49-F238E27FC236}">
                  <a16:creationId xmlns:a16="http://schemas.microsoft.com/office/drawing/2014/main" id="{D274BF4E-8705-CE0C-37D3-73F785CC7B3E}"/>
                </a:ext>
              </a:extLst>
            </p:cNvPr>
            <p:cNvSpPr txBox="1"/>
            <p:nvPr/>
          </p:nvSpPr>
          <p:spPr>
            <a:xfrm>
              <a:off x="6035537" y="2877249"/>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b="1" kern="1200">
                  <a:solidFill>
                    <a:prstClr val="white"/>
                  </a:solidFill>
                  <a:latin typeface="Segoe UI" panose="020B0502040204020203" pitchFamily="34" charset="0"/>
                  <a:ea typeface="Yu Gothic UI Semilight"/>
                  <a:cs typeface="Segoe UI" panose="020B0502040204020203" pitchFamily="34" charset="0"/>
                </a:rPr>
                <a:t>How often </a:t>
              </a:r>
              <a:r>
                <a:rPr lang="en-US" kern="1200">
                  <a:solidFill>
                    <a:prstClr val="white"/>
                  </a:solidFill>
                  <a:latin typeface="Segoe UI" panose="020B0502040204020203" pitchFamily="34" charset="0"/>
                  <a:ea typeface="Yu Gothic UI Semilight"/>
                  <a:cs typeface="Segoe UI" panose="020B0502040204020203" pitchFamily="34" charset="0"/>
                </a:rPr>
                <a:t>is it done?</a:t>
              </a:r>
            </a:p>
          </p:txBody>
        </p:sp>
      </p:grpSp>
      <p:grpSp>
        <p:nvGrpSpPr>
          <p:cNvPr id="79" name="Group 78">
            <a:extLst>
              <a:ext uri="{FF2B5EF4-FFF2-40B4-BE49-F238E27FC236}">
                <a16:creationId xmlns:a16="http://schemas.microsoft.com/office/drawing/2014/main" id="{77CE86B9-013B-54D6-2AF0-B922EBC93264}"/>
              </a:ext>
            </a:extLst>
          </p:cNvPr>
          <p:cNvGrpSpPr/>
          <p:nvPr/>
        </p:nvGrpSpPr>
        <p:grpSpPr>
          <a:xfrm>
            <a:off x="8855754" y="3572503"/>
            <a:ext cx="2741855" cy="1645113"/>
            <a:chOff x="9051577" y="2877249"/>
            <a:chExt cx="2741855" cy="1645113"/>
          </a:xfrm>
          <a:solidFill>
            <a:srgbClr val="002060"/>
          </a:solidFill>
        </p:grpSpPr>
        <p:sp>
          <p:nvSpPr>
            <p:cNvPr id="80" name="Rectangle 79">
              <a:extLst>
                <a:ext uri="{FF2B5EF4-FFF2-40B4-BE49-F238E27FC236}">
                  <a16:creationId xmlns:a16="http://schemas.microsoft.com/office/drawing/2014/main" id="{2FEBEA13-19BC-892A-E29D-A4874618CD78}"/>
                </a:ext>
              </a:extLst>
            </p:cNvPr>
            <p:cNvSpPr/>
            <p:nvPr/>
          </p:nvSpPr>
          <p:spPr>
            <a:xfrm>
              <a:off x="9051577" y="2877249"/>
              <a:ext cx="2741855" cy="1645113"/>
            </a:xfrm>
            <a:prstGeom prst="roundRect">
              <a:avLst/>
            </a:prstGeom>
            <a:grpFill/>
            <a:ln w="19050" cap="flat" cmpd="sng" algn="ctr">
              <a:solidFill>
                <a:srgbClr val="E8E8E8">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IN" sz="1200"/>
            </a:p>
          </p:txBody>
        </p:sp>
        <p:sp>
          <p:nvSpPr>
            <p:cNvPr id="81" name="TextBox 80">
              <a:extLst>
                <a:ext uri="{FF2B5EF4-FFF2-40B4-BE49-F238E27FC236}">
                  <a16:creationId xmlns:a16="http://schemas.microsoft.com/office/drawing/2014/main" id="{2AA83AA7-1599-0A9E-6E06-0C0ABC66CD4C}"/>
                </a:ext>
              </a:extLst>
            </p:cNvPr>
            <p:cNvSpPr txBox="1"/>
            <p:nvPr/>
          </p:nvSpPr>
          <p:spPr>
            <a:xfrm>
              <a:off x="9051577" y="2877249"/>
              <a:ext cx="2741855" cy="164511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b="1" kern="1200">
                  <a:solidFill>
                    <a:prstClr val="white"/>
                  </a:solidFill>
                  <a:latin typeface="Segoe UI" panose="020B0502040204020203" pitchFamily="34" charset="0"/>
                  <a:ea typeface="Yu Gothic UI Semilight"/>
                  <a:cs typeface="Segoe UI" panose="020B0502040204020203" pitchFamily="34" charset="0"/>
                </a:rPr>
                <a:t>Where</a:t>
              </a:r>
              <a:r>
                <a:rPr lang="en-US" kern="1200">
                  <a:solidFill>
                    <a:prstClr val="white"/>
                  </a:solidFill>
                  <a:latin typeface="Segoe UI" panose="020B0502040204020203" pitchFamily="34" charset="0"/>
                  <a:ea typeface="Yu Gothic UI Semilight"/>
                  <a:cs typeface="Segoe UI" panose="020B0502040204020203" pitchFamily="34" charset="0"/>
                </a:rPr>
                <a:t> are they doing it?</a:t>
              </a:r>
            </a:p>
          </p:txBody>
        </p:sp>
      </p:grpSp>
    </p:spTree>
    <p:extLst>
      <p:ext uri="{BB962C8B-B14F-4D97-AF65-F5344CB8AC3E}">
        <p14:creationId xmlns:p14="http://schemas.microsoft.com/office/powerpoint/2010/main" val="8461532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8CCC-692B-88AF-83AC-52F7BB93059E}"/>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25BF771D-2CAB-954A-72A6-8259CE546DCF}"/>
              </a:ext>
            </a:extLst>
          </p:cNvPr>
          <p:cNvPicPr>
            <a:picLocks noChangeAspect="1"/>
          </p:cNvPicPr>
          <p:nvPr/>
        </p:nvPicPr>
        <p:blipFill>
          <a:blip r:embed="rId3">
            <a:alphaModFix amt="38000"/>
          </a:blip>
          <a:stretch>
            <a:fillRect/>
          </a:stretch>
        </p:blipFill>
        <p:spPr>
          <a:xfrm>
            <a:off x="168970" y="-82886"/>
            <a:ext cx="12192000" cy="6858000"/>
          </a:xfrm>
          <a:prstGeom prst="rect">
            <a:avLst/>
          </a:prstGeom>
        </p:spPr>
      </p:pic>
      <p:pic>
        <p:nvPicPr>
          <p:cNvPr id="14" name="Picture 13">
            <a:extLst>
              <a:ext uri="{FF2B5EF4-FFF2-40B4-BE49-F238E27FC236}">
                <a16:creationId xmlns:a16="http://schemas.microsoft.com/office/drawing/2014/main" id="{E2E210E6-F7A4-73BD-9C80-15B0FD9FD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5ACC86D9-A6A5-DE79-7079-F7A0A147540C}"/>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9F6D57D7-13D3-D581-54E8-14B7055D2698}"/>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AA34D08B-7A45-9328-D0DD-C53AB9406FBA}"/>
                  </a:ext>
                </a:extLst>
              </p:cNvPr>
              <p:cNvPicPr>
                <a:picLocks noChangeAspect="1"/>
              </p:cNvPicPr>
              <p:nvPr/>
            </p:nvPicPr>
            <p:blipFill>
              <a:blip r:embed="rId5"/>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99A78705-C837-FFBD-F974-006792EB8FB0}"/>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6CF77A97-D7EB-27AB-A320-B6B891652D8A}"/>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33337C07-FF9F-C15B-6089-FA8D72EC325C}"/>
                </a:ext>
              </a:extLst>
            </p:cNvPr>
            <p:cNvPicPr>
              <a:picLocks noChangeAspect="1"/>
            </p:cNvPicPr>
            <p:nvPr/>
          </p:nvPicPr>
          <p:blipFill>
            <a:blip r:embed="rId6"/>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3D2D0EE2-0B63-2194-A2B1-7167388C9FB0}"/>
                </a:ext>
              </a:extLst>
            </p:cNvPr>
            <p:cNvPicPr>
              <a:picLocks noChangeAspect="1"/>
            </p:cNvPicPr>
            <p:nvPr/>
          </p:nvPicPr>
          <p:blipFill>
            <a:blip r:embed="rId7"/>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F0145BA3-9C86-E129-6084-1AF181FF95F7}"/>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A400E6-E2D7-08AE-642D-113A1C7C3ACB}"/>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61FC6556-32B9-22FA-BDC6-D6D1C47FD701}"/>
              </a:ext>
            </a:extLst>
          </p:cNvPr>
          <p:cNvSpPr txBox="1">
            <a:spLocks/>
          </p:cNvSpPr>
          <p:nvPr/>
        </p:nvSpPr>
        <p:spPr>
          <a:xfrm>
            <a:off x="632911" y="515187"/>
            <a:ext cx="11018520" cy="43088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Thinking Through The Business Process</a:t>
            </a:r>
          </a:p>
        </p:txBody>
      </p:sp>
      <p:grpSp>
        <p:nvGrpSpPr>
          <p:cNvPr id="2" name="Group 1">
            <a:extLst>
              <a:ext uri="{FF2B5EF4-FFF2-40B4-BE49-F238E27FC236}">
                <a16:creationId xmlns:a16="http://schemas.microsoft.com/office/drawing/2014/main" id="{BAD56D8E-5638-48BB-0BC7-A2D58257B522}"/>
              </a:ext>
            </a:extLst>
          </p:cNvPr>
          <p:cNvGrpSpPr/>
          <p:nvPr/>
        </p:nvGrpSpPr>
        <p:grpSpPr>
          <a:xfrm>
            <a:off x="673106" y="1600589"/>
            <a:ext cx="5067627" cy="4571612"/>
            <a:chOff x="1097852" y="1143388"/>
            <a:chExt cx="1894617" cy="10420399"/>
          </a:xfrm>
          <a:solidFill>
            <a:srgbClr val="002060"/>
          </a:solidFill>
        </p:grpSpPr>
        <p:sp>
          <p:nvSpPr>
            <p:cNvPr id="3" name="Freeform: Shape 2">
              <a:extLst>
                <a:ext uri="{FF2B5EF4-FFF2-40B4-BE49-F238E27FC236}">
                  <a16:creationId xmlns:a16="http://schemas.microsoft.com/office/drawing/2014/main" id="{8D50C1C4-2FD8-2D6A-7D85-C94BAA06EA59}"/>
                </a:ext>
              </a:extLst>
            </p:cNvPr>
            <p:cNvSpPr/>
            <p:nvPr/>
          </p:nvSpPr>
          <p:spPr>
            <a:xfrm>
              <a:off x="1097852" y="1143388"/>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What is the </a:t>
              </a: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task</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4" name="Freeform: Shape 3">
              <a:extLst>
                <a:ext uri="{FF2B5EF4-FFF2-40B4-BE49-F238E27FC236}">
                  <a16:creationId xmlns:a16="http://schemas.microsoft.com/office/drawing/2014/main" id="{13AABF7A-5F65-13FF-FC25-BAF15B5042CC}"/>
                </a:ext>
              </a:extLst>
            </p:cNvPr>
            <p:cNvSpPr/>
            <p:nvPr/>
          </p:nvSpPr>
          <p:spPr>
            <a:xfrm>
              <a:off x="1097852" y="6448319"/>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Who</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is doing the work?</a:t>
              </a:r>
            </a:p>
          </p:txBody>
        </p:sp>
        <p:sp>
          <p:nvSpPr>
            <p:cNvPr id="5" name="Freeform: Shape 4">
              <a:extLst>
                <a:ext uri="{FF2B5EF4-FFF2-40B4-BE49-F238E27FC236}">
                  <a16:creationId xmlns:a16="http://schemas.microsoft.com/office/drawing/2014/main" id="{F961FF3B-EF2A-A562-F4F8-9C9E50EC1982}"/>
                </a:ext>
              </a:extLst>
            </p:cNvPr>
            <p:cNvSpPr/>
            <p:nvPr/>
          </p:nvSpPr>
          <p:spPr>
            <a:xfrm>
              <a:off x="1097852" y="2469621"/>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What </a:t>
              </a: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activities</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are being performed?</a:t>
              </a:r>
            </a:p>
          </p:txBody>
        </p:sp>
        <p:sp>
          <p:nvSpPr>
            <p:cNvPr id="6" name="Freeform: Shape 5">
              <a:extLst>
                <a:ext uri="{FF2B5EF4-FFF2-40B4-BE49-F238E27FC236}">
                  <a16:creationId xmlns:a16="http://schemas.microsoft.com/office/drawing/2014/main" id="{0E3FA174-39F5-97BE-86E0-D453CDF964FD}"/>
                </a:ext>
              </a:extLst>
            </p:cNvPr>
            <p:cNvSpPr/>
            <p:nvPr/>
          </p:nvSpPr>
          <p:spPr>
            <a:xfrm>
              <a:off x="1097852" y="7774552"/>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What </a:t>
              </a: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data</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is needed, created or edited?</a:t>
              </a:r>
            </a:p>
          </p:txBody>
        </p:sp>
        <p:sp>
          <p:nvSpPr>
            <p:cNvPr id="7" name="Freeform: Shape 6">
              <a:extLst>
                <a:ext uri="{FF2B5EF4-FFF2-40B4-BE49-F238E27FC236}">
                  <a16:creationId xmlns:a16="http://schemas.microsoft.com/office/drawing/2014/main" id="{9BFA6063-22B1-D4AB-11FD-1EBD3100D896}"/>
                </a:ext>
              </a:extLst>
            </p:cNvPr>
            <p:cNvSpPr/>
            <p:nvPr/>
          </p:nvSpPr>
          <p:spPr>
            <a:xfrm>
              <a:off x="1097852" y="3795853"/>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What </a:t>
              </a: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decisions</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approvals, or rules are there?</a:t>
              </a:r>
            </a:p>
          </p:txBody>
        </p:sp>
        <p:sp>
          <p:nvSpPr>
            <p:cNvPr id="8" name="Freeform: Shape 7">
              <a:extLst>
                <a:ext uri="{FF2B5EF4-FFF2-40B4-BE49-F238E27FC236}">
                  <a16:creationId xmlns:a16="http://schemas.microsoft.com/office/drawing/2014/main" id="{0305D389-5C87-B604-D372-AADDA02F6C57}"/>
                </a:ext>
              </a:extLst>
            </p:cNvPr>
            <p:cNvSpPr/>
            <p:nvPr/>
          </p:nvSpPr>
          <p:spPr>
            <a:xfrm>
              <a:off x="1097852" y="9100784"/>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Visually </a:t>
              </a: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mapping</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the process</a:t>
              </a:r>
            </a:p>
          </p:txBody>
        </p:sp>
        <p:sp>
          <p:nvSpPr>
            <p:cNvPr id="15" name="Freeform: Shape 14">
              <a:extLst>
                <a:ext uri="{FF2B5EF4-FFF2-40B4-BE49-F238E27FC236}">
                  <a16:creationId xmlns:a16="http://schemas.microsoft.com/office/drawing/2014/main" id="{CE9182EE-490A-D927-D4CF-554F9BBAB409}"/>
                </a:ext>
              </a:extLst>
            </p:cNvPr>
            <p:cNvSpPr/>
            <p:nvPr/>
          </p:nvSpPr>
          <p:spPr>
            <a:xfrm>
              <a:off x="1097852" y="5122086"/>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How often </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is it done?</a:t>
              </a:r>
            </a:p>
          </p:txBody>
        </p:sp>
        <p:sp>
          <p:nvSpPr>
            <p:cNvPr id="16" name="Freeform: Shape 15">
              <a:extLst>
                <a:ext uri="{FF2B5EF4-FFF2-40B4-BE49-F238E27FC236}">
                  <a16:creationId xmlns:a16="http://schemas.microsoft.com/office/drawing/2014/main" id="{FE33FA76-CE8A-3316-0982-2E694ECB1CC9}"/>
                </a:ext>
              </a:extLst>
            </p:cNvPr>
            <p:cNvSpPr/>
            <p:nvPr/>
          </p:nvSpPr>
          <p:spPr>
            <a:xfrm>
              <a:off x="1097852" y="10427017"/>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p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Where</a:t>
              </a:r>
              <a:r>
                <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are they doing it?</a:t>
              </a:r>
            </a:p>
          </p:txBody>
        </p:sp>
      </p:grpSp>
      <p:grpSp>
        <p:nvGrpSpPr>
          <p:cNvPr id="17" name="Group 16">
            <a:extLst>
              <a:ext uri="{FF2B5EF4-FFF2-40B4-BE49-F238E27FC236}">
                <a16:creationId xmlns:a16="http://schemas.microsoft.com/office/drawing/2014/main" id="{071E615E-1A08-3E86-1D46-3AAC93BEDD37}"/>
              </a:ext>
            </a:extLst>
          </p:cNvPr>
          <p:cNvGrpSpPr/>
          <p:nvPr/>
        </p:nvGrpSpPr>
        <p:grpSpPr>
          <a:xfrm>
            <a:off x="8046904" y="1600589"/>
            <a:ext cx="3034552" cy="4571612"/>
            <a:chOff x="1097852" y="2469621"/>
            <a:chExt cx="1894617" cy="9094166"/>
          </a:xfrm>
          <a:solidFill>
            <a:srgbClr val="002060"/>
          </a:solidFill>
        </p:grpSpPr>
        <p:sp>
          <p:nvSpPr>
            <p:cNvPr id="22" name="Freeform: Shape 21">
              <a:extLst>
                <a:ext uri="{FF2B5EF4-FFF2-40B4-BE49-F238E27FC236}">
                  <a16:creationId xmlns:a16="http://schemas.microsoft.com/office/drawing/2014/main" id="{3B18F822-15A0-1642-9C76-CE17C2AE7AA4}"/>
                </a:ext>
              </a:extLst>
            </p:cNvPr>
            <p:cNvSpPr/>
            <p:nvPr/>
          </p:nvSpPr>
          <p:spPr>
            <a:xfrm>
              <a:off x="1097852" y="6448319"/>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Credentials</a:t>
              </a:r>
            </a:p>
          </p:txBody>
        </p:sp>
        <p:sp>
          <p:nvSpPr>
            <p:cNvPr id="23" name="Freeform: Shape 22">
              <a:extLst>
                <a:ext uri="{FF2B5EF4-FFF2-40B4-BE49-F238E27FC236}">
                  <a16:creationId xmlns:a16="http://schemas.microsoft.com/office/drawing/2014/main" id="{C0F419BF-2181-5144-FF95-3087C86F6153}"/>
                </a:ext>
              </a:extLst>
            </p:cNvPr>
            <p:cNvSpPr/>
            <p:nvPr/>
          </p:nvSpPr>
          <p:spPr>
            <a:xfrm>
              <a:off x="1097852" y="2469621"/>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Actions</a:t>
              </a:r>
            </a:p>
          </p:txBody>
        </p:sp>
        <p:sp>
          <p:nvSpPr>
            <p:cNvPr id="24" name="Freeform: Shape 23">
              <a:extLst>
                <a:ext uri="{FF2B5EF4-FFF2-40B4-BE49-F238E27FC236}">
                  <a16:creationId xmlns:a16="http://schemas.microsoft.com/office/drawing/2014/main" id="{FB2A98FC-68E3-AF68-6E3C-553EC453EB22}"/>
                </a:ext>
              </a:extLst>
            </p:cNvPr>
            <p:cNvSpPr/>
            <p:nvPr/>
          </p:nvSpPr>
          <p:spPr>
            <a:xfrm>
              <a:off x="1097852" y="7774552"/>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Knowledge</a:t>
              </a:r>
            </a:p>
          </p:txBody>
        </p:sp>
        <p:sp>
          <p:nvSpPr>
            <p:cNvPr id="26" name="Freeform: Shape 25">
              <a:extLst>
                <a:ext uri="{FF2B5EF4-FFF2-40B4-BE49-F238E27FC236}">
                  <a16:creationId xmlns:a16="http://schemas.microsoft.com/office/drawing/2014/main" id="{D7E32B56-C53B-D155-EE01-EA4414BB4B29}"/>
                </a:ext>
              </a:extLst>
            </p:cNvPr>
            <p:cNvSpPr/>
            <p:nvPr/>
          </p:nvSpPr>
          <p:spPr>
            <a:xfrm>
              <a:off x="1097852" y="3795853"/>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Agent Flow</a:t>
              </a:r>
            </a:p>
          </p:txBody>
        </p:sp>
        <p:sp>
          <p:nvSpPr>
            <p:cNvPr id="27" name="Freeform: Shape 26">
              <a:extLst>
                <a:ext uri="{FF2B5EF4-FFF2-40B4-BE49-F238E27FC236}">
                  <a16:creationId xmlns:a16="http://schemas.microsoft.com/office/drawing/2014/main" id="{91062947-16E4-FE3B-96ED-FBA4F50A999D}"/>
                </a:ext>
              </a:extLst>
            </p:cNvPr>
            <p:cNvSpPr/>
            <p:nvPr/>
          </p:nvSpPr>
          <p:spPr>
            <a:xfrm>
              <a:off x="1097852" y="9100784"/>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Instructions</a:t>
              </a:r>
            </a:p>
          </p:txBody>
        </p:sp>
        <p:sp>
          <p:nvSpPr>
            <p:cNvPr id="28" name="Freeform: Shape 27">
              <a:extLst>
                <a:ext uri="{FF2B5EF4-FFF2-40B4-BE49-F238E27FC236}">
                  <a16:creationId xmlns:a16="http://schemas.microsoft.com/office/drawing/2014/main" id="{099AB69A-D93E-6AE8-1118-0060BF3B761C}"/>
                </a:ext>
              </a:extLst>
            </p:cNvPr>
            <p:cNvSpPr/>
            <p:nvPr/>
          </p:nvSpPr>
          <p:spPr>
            <a:xfrm>
              <a:off x="1097852" y="5122086"/>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Triggers</a:t>
              </a:r>
            </a:p>
          </p:txBody>
        </p:sp>
        <p:sp>
          <p:nvSpPr>
            <p:cNvPr id="29" name="Freeform: Shape 28">
              <a:extLst>
                <a:ext uri="{FF2B5EF4-FFF2-40B4-BE49-F238E27FC236}">
                  <a16:creationId xmlns:a16="http://schemas.microsoft.com/office/drawing/2014/main" id="{BB64A42B-C042-268A-CAB4-90CE559A885C}"/>
                </a:ext>
              </a:extLst>
            </p:cNvPr>
            <p:cNvSpPr/>
            <p:nvPr/>
          </p:nvSpPr>
          <p:spPr>
            <a:xfrm>
              <a:off x="1097852" y="10427017"/>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solidFill>
              <a:srgbClr val="FF7E00"/>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Channel</a:t>
              </a:r>
            </a:p>
          </p:txBody>
        </p:sp>
      </p:grpSp>
      <p:cxnSp>
        <p:nvCxnSpPr>
          <p:cNvPr id="30" name="Straight Arrow Connector 29">
            <a:extLst>
              <a:ext uri="{FF2B5EF4-FFF2-40B4-BE49-F238E27FC236}">
                <a16:creationId xmlns:a16="http://schemas.microsoft.com/office/drawing/2014/main" id="{D3788670-A0A3-B5F0-9977-67443F7F380E}"/>
              </a:ext>
            </a:extLst>
          </p:cNvPr>
          <p:cNvCxnSpPr/>
          <p:nvPr/>
        </p:nvCxnSpPr>
        <p:spPr>
          <a:xfrm>
            <a:off x="5740733" y="1848971"/>
            <a:ext cx="2306171" cy="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EA080C06-94AB-B361-ABBE-7E84D9BA86B8}"/>
              </a:ext>
            </a:extLst>
          </p:cNvPr>
          <p:cNvCxnSpPr>
            <a:cxnSpLocks/>
          </p:cNvCxnSpPr>
          <p:nvPr/>
        </p:nvCxnSpPr>
        <p:spPr>
          <a:xfrm flipV="1">
            <a:off x="5740733" y="2001372"/>
            <a:ext cx="2306171" cy="41237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B4446F4D-8929-4678-A434-9E3E8653D367}"/>
              </a:ext>
            </a:extLst>
          </p:cNvPr>
          <p:cNvCxnSpPr>
            <a:cxnSpLocks/>
          </p:cNvCxnSpPr>
          <p:nvPr/>
        </p:nvCxnSpPr>
        <p:spPr>
          <a:xfrm>
            <a:off x="5740733" y="2420422"/>
            <a:ext cx="2306171" cy="17021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C0A212FE-503D-2056-C364-978E7466E254}"/>
              </a:ext>
            </a:extLst>
          </p:cNvPr>
          <p:cNvCxnSpPr>
            <a:cxnSpLocks/>
          </p:cNvCxnSpPr>
          <p:nvPr/>
        </p:nvCxnSpPr>
        <p:spPr>
          <a:xfrm flipV="1">
            <a:off x="5740733" y="2659168"/>
            <a:ext cx="2306171" cy="41237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40C4FC5F-087F-F870-C72E-E2CB9C986D79}"/>
              </a:ext>
            </a:extLst>
          </p:cNvPr>
          <p:cNvCxnSpPr>
            <a:cxnSpLocks/>
          </p:cNvCxnSpPr>
          <p:nvPr/>
        </p:nvCxnSpPr>
        <p:spPr>
          <a:xfrm flipV="1">
            <a:off x="5740733" y="3223943"/>
            <a:ext cx="2306171" cy="37672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8516197-2CD8-0F85-87F4-8E4D913C0330}"/>
              </a:ext>
            </a:extLst>
          </p:cNvPr>
          <p:cNvCxnSpPr>
            <a:cxnSpLocks/>
          </p:cNvCxnSpPr>
          <p:nvPr/>
        </p:nvCxnSpPr>
        <p:spPr>
          <a:xfrm flipV="1">
            <a:off x="5740733" y="3875064"/>
            <a:ext cx="2306171" cy="29705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172E0813-F7D5-8E46-CE34-8987C04E7851}"/>
              </a:ext>
            </a:extLst>
          </p:cNvPr>
          <p:cNvCxnSpPr>
            <a:cxnSpLocks/>
          </p:cNvCxnSpPr>
          <p:nvPr/>
        </p:nvCxnSpPr>
        <p:spPr>
          <a:xfrm flipV="1">
            <a:off x="5740733" y="2030031"/>
            <a:ext cx="2306171" cy="275039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66B45502-4485-9EA0-4F67-10B13FA49FB5}"/>
              </a:ext>
            </a:extLst>
          </p:cNvPr>
          <p:cNvCxnSpPr>
            <a:cxnSpLocks/>
          </p:cNvCxnSpPr>
          <p:nvPr/>
        </p:nvCxnSpPr>
        <p:spPr>
          <a:xfrm flipV="1">
            <a:off x="5740733" y="2718269"/>
            <a:ext cx="2306171" cy="206216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7854E1B-6A88-DFD2-1B50-EB07C31DBAC2}"/>
              </a:ext>
            </a:extLst>
          </p:cNvPr>
          <p:cNvCxnSpPr>
            <a:cxnSpLocks/>
          </p:cNvCxnSpPr>
          <p:nvPr/>
        </p:nvCxnSpPr>
        <p:spPr>
          <a:xfrm flipV="1">
            <a:off x="5740733" y="3927955"/>
            <a:ext cx="2306171" cy="881133"/>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BBC1AA5-53C7-D2F6-11FF-E63A3BC6C374}"/>
              </a:ext>
            </a:extLst>
          </p:cNvPr>
          <p:cNvCxnSpPr>
            <a:cxnSpLocks/>
          </p:cNvCxnSpPr>
          <p:nvPr/>
        </p:nvCxnSpPr>
        <p:spPr>
          <a:xfrm flipV="1">
            <a:off x="5740733" y="4579076"/>
            <a:ext cx="2306171" cy="23847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F8C9A60-5758-B018-EF5C-28D30413E4FE}"/>
              </a:ext>
            </a:extLst>
          </p:cNvPr>
          <p:cNvCxnSpPr>
            <a:cxnSpLocks/>
          </p:cNvCxnSpPr>
          <p:nvPr/>
        </p:nvCxnSpPr>
        <p:spPr>
          <a:xfrm flipV="1">
            <a:off x="5740733" y="4579076"/>
            <a:ext cx="2306171" cy="779577"/>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86C25B0E-DBEB-86B6-2F99-F0082869F910}"/>
              </a:ext>
            </a:extLst>
          </p:cNvPr>
          <p:cNvCxnSpPr>
            <a:cxnSpLocks/>
          </p:cNvCxnSpPr>
          <p:nvPr/>
        </p:nvCxnSpPr>
        <p:spPr>
          <a:xfrm>
            <a:off x="5740733" y="1884862"/>
            <a:ext cx="2306171" cy="337254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951918D3-F219-502B-57D5-730806117B7B}"/>
              </a:ext>
            </a:extLst>
          </p:cNvPr>
          <p:cNvCxnSpPr>
            <a:cxnSpLocks/>
          </p:cNvCxnSpPr>
          <p:nvPr/>
        </p:nvCxnSpPr>
        <p:spPr>
          <a:xfrm>
            <a:off x="5740733" y="3071543"/>
            <a:ext cx="2306171" cy="218586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18A6D6D8-CEC3-C33B-B7D3-76D78381A8B1}"/>
              </a:ext>
            </a:extLst>
          </p:cNvPr>
          <p:cNvCxnSpPr>
            <a:cxnSpLocks/>
          </p:cNvCxnSpPr>
          <p:nvPr/>
        </p:nvCxnSpPr>
        <p:spPr>
          <a:xfrm flipV="1">
            <a:off x="5740733" y="5908532"/>
            <a:ext cx="2306171" cy="4851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46" name="Rectangle 45">
            <a:extLst>
              <a:ext uri="{FF2B5EF4-FFF2-40B4-BE49-F238E27FC236}">
                <a16:creationId xmlns:a16="http://schemas.microsoft.com/office/drawing/2014/main" id="{9FFEDD3B-90B4-79FE-7DF3-B3D17C7FA18E}"/>
              </a:ext>
            </a:extLst>
          </p:cNvPr>
          <p:cNvSpPr/>
          <p:nvPr/>
        </p:nvSpPr>
        <p:spPr>
          <a:xfrm>
            <a:off x="650225" y="104385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7" name="Straight Arrow Connector 46">
            <a:extLst>
              <a:ext uri="{FF2B5EF4-FFF2-40B4-BE49-F238E27FC236}">
                <a16:creationId xmlns:a16="http://schemas.microsoft.com/office/drawing/2014/main" id="{6F3959B7-317A-159B-35B0-97661B11846C}"/>
              </a:ext>
            </a:extLst>
          </p:cNvPr>
          <p:cNvCxnSpPr/>
          <p:nvPr/>
        </p:nvCxnSpPr>
        <p:spPr>
          <a:xfrm>
            <a:off x="5740733" y="2001371"/>
            <a:ext cx="2306171" cy="0"/>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8C6CA819-C330-613F-4D38-79FB6B385F13}"/>
              </a:ext>
            </a:extLst>
          </p:cNvPr>
          <p:cNvCxnSpPr>
            <a:cxnSpLocks/>
          </p:cNvCxnSpPr>
          <p:nvPr/>
        </p:nvCxnSpPr>
        <p:spPr>
          <a:xfrm flipV="1">
            <a:off x="5740733" y="2153772"/>
            <a:ext cx="2306171" cy="412375"/>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C660746F-FA6E-B37F-7953-3D83A9912C78}"/>
              </a:ext>
            </a:extLst>
          </p:cNvPr>
          <p:cNvCxnSpPr>
            <a:cxnSpLocks/>
          </p:cNvCxnSpPr>
          <p:nvPr/>
        </p:nvCxnSpPr>
        <p:spPr>
          <a:xfrm>
            <a:off x="5740733" y="2572822"/>
            <a:ext cx="2306171" cy="170215"/>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698F5D9A-0572-A881-F632-CE5CDD34F547}"/>
              </a:ext>
            </a:extLst>
          </p:cNvPr>
          <p:cNvCxnSpPr>
            <a:cxnSpLocks/>
          </p:cNvCxnSpPr>
          <p:nvPr/>
        </p:nvCxnSpPr>
        <p:spPr>
          <a:xfrm flipV="1">
            <a:off x="5740733" y="2811568"/>
            <a:ext cx="2306171" cy="412375"/>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5E828B91-154C-9F54-2358-E4E822550098}"/>
              </a:ext>
            </a:extLst>
          </p:cNvPr>
          <p:cNvCxnSpPr>
            <a:cxnSpLocks/>
          </p:cNvCxnSpPr>
          <p:nvPr/>
        </p:nvCxnSpPr>
        <p:spPr>
          <a:xfrm flipV="1">
            <a:off x="5740733" y="3376343"/>
            <a:ext cx="2306171" cy="376726"/>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01FDC1B9-2DFA-7BB8-0AE0-81AFD1EC3CBA}"/>
              </a:ext>
            </a:extLst>
          </p:cNvPr>
          <p:cNvCxnSpPr>
            <a:cxnSpLocks/>
          </p:cNvCxnSpPr>
          <p:nvPr/>
        </p:nvCxnSpPr>
        <p:spPr>
          <a:xfrm flipV="1">
            <a:off x="5740733" y="4027464"/>
            <a:ext cx="2306171" cy="297056"/>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13699719-2FEA-E1A9-E312-82EA9BF85540}"/>
              </a:ext>
            </a:extLst>
          </p:cNvPr>
          <p:cNvCxnSpPr>
            <a:cxnSpLocks/>
          </p:cNvCxnSpPr>
          <p:nvPr/>
        </p:nvCxnSpPr>
        <p:spPr>
          <a:xfrm flipV="1">
            <a:off x="5740733" y="2182431"/>
            <a:ext cx="2306171" cy="2750398"/>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A2BA726B-58D4-07CE-D392-8F637DA21BA9}"/>
              </a:ext>
            </a:extLst>
          </p:cNvPr>
          <p:cNvCxnSpPr>
            <a:cxnSpLocks/>
          </p:cNvCxnSpPr>
          <p:nvPr/>
        </p:nvCxnSpPr>
        <p:spPr>
          <a:xfrm flipV="1">
            <a:off x="5740733" y="2870669"/>
            <a:ext cx="2306171" cy="2062160"/>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EA845D9A-602F-FDF7-A75A-0AAB4A2EC2F1}"/>
              </a:ext>
            </a:extLst>
          </p:cNvPr>
          <p:cNvCxnSpPr>
            <a:cxnSpLocks/>
          </p:cNvCxnSpPr>
          <p:nvPr/>
        </p:nvCxnSpPr>
        <p:spPr>
          <a:xfrm flipV="1">
            <a:off x="5740733" y="4080355"/>
            <a:ext cx="2306171" cy="881133"/>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73EFC5C5-DC61-CF5E-A9B0-21A6EA97E88D}"/>
              </a:ext>
            </a:extLst>
          </p:cNvPr>
          <p:cNvCxnSpPr>
            <a:cxnSpLocks/>
          </p:cNvCxnSpPr>
          <p:nvPr/>
        </p:nvCxnSpPr>
        <p:spPr>
          <a:xfrm flipV="1">
            <a:off x="5740733" y="4731476"/>
            <a:ext cx="2306171" cy="238470"/>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CD5F7D35-6B5D-EE56-8B5C-2402B0EBAF86}"/>
              </a:ext>
            </a:extLst>
          </p:cNvPr>
          <p:cNvCxnSpPr>
            <a:cxnSpLocks/>
          </p:cNvCxnSpPr>
          <p:nvPr/>
        </p:nvCxnSpPr>
        <p:spPr>
          <a:xfrm flipV="1">
            <a:off x="5740733" y="4731476"/>
            <a:ext cx="2306171" cy="779577"/>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86F6949A-3F50-CDE8-529D-3498FAD3E136}"/>
              </a:ext>
            </a:extLst>
          </p:cNvPr>
          <p:cNvCxnSpPr>
            <a:cxnSpLocks/>
          </p:cNvCxnSpPr>
          <p:nvPr/>
        </p:nvCxnSpPr>
        <p:spPr>
          <a:xfrm>
            <a:off x="5740733" y="2037262"/>
            <a:ext cx="2306171" cy="3372549"/>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FBC458DD-E434-5EDF-A428-FACFE48689C7}"/>
              </a:ext>
            </a:extLst>
          </p:cNvPr>
          <p:cNvCxnSpPr>
            <a:cxnSpLocks/>
          </p:cNvCxnSpPr>
          <p:nvPr/>
        </p:nvCxnSpPr>
        <p:spPr>
          <a:xfrm>
            <a:off x="5740733" y="3223943"/>
            <a:ext cx="2306171" cy="2185868"/>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A8658965-6C26-364D-B73A-1762685723D4}"/>
              </a:ext>
            </a:extLst>
          </p:cNvPr>
          <p:cNvCxnSpPr>
            <a:cxnSpLocks/>
          </p:cNvCxnSpPr>
          <p:nvPr/>
        </p:nvCxnSpPr>
        <p:spPr>
          <a:xfrm flipV="1">
            <a:off x="5740733" y="6060932"/>
            <a:ext cx="2306171" cy="48515"/>
          </a:xfrm>
          <a:prstGeom prst="straightConnector1">
            <a:avLst/>
          </a:prstGeom>
          <a:ln>
            <a:solidFill>
              <a:srgbClr val="FF7E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081245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ADF09-40E4-C0AE-3DCD-B87AFC95CE3E}"/>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164290B9-CE5B-89FF-8C14-885A2DFA96AB}"/>
              </a:ext>
            </a:extLst>
          </p:cNvPr>
          <p:cNvPicPr>
            <a:picLocks noChangeAspect="1"/>
          </p:cNvPicPr>
          <p:nvPr/>
        </p:nvPicPr>
        <p:blipFill>
          <a:blip r:embed="rId3">
            <a:alphaModFix amt="38000"/>
          </a:blip>
          <a:stretch>
            <a:fillRect/>
          </a:stretch>
        </p:blipFill>
        <p:spPr>
          <a:xfrm>
            <a:off x="157165" y="0"/>
            <a:ext cx="12101510" cy="6858000"/>
          </a:xfrm>
          <a:prstGeom prst="rect">
            <a:avLst/>
          </a:prstGeom>
        </p:spPr>
      </p:pic>
      <p:pic>
        <p:nvPicPr>
          <p:cNvPr id="14" name="Picture 13">
            <a:extLst>
              <a:ext uri="{FF2B5EF4-FFF2-40B4-BE49-F238E27FC236}">
                <a16:creationId xmlns:a16="http://schemas.microsoft.com/office/drawing/2014/main" id="{B67D509E-9424-3ADF-CA90-434F06297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FA863FB9-3A10-852F-2323-8117408973AB}"/>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71DA068F-0D8D-6BA8-0F25-DE23BA53A7FE}"/>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84E385DD-3C8B-6540-F651-27A0A4433D83}"/>
                  </a:ext>
                </a:extLst>
              </p:cNvPr>
              <p:cNvPicPr>
                <a:picLocks noChangeAspect="1"/>
              </p:cNvPicPr>
              <p:nvPr/>
            </p:nvPicPr>
            <p:blipFill>
              <a:blip r:embed="rId5"/>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ED840E90-2730-53E2-1AAE-C086A47E722E}"/>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C0AEADA6-7E70-E909-78BA-C497A565D96E}"/>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AD7FD4B5-A893-CB7C-2721-7A7B64C94209}"/>
                </a:ext>
              </a:extLst>
            </p:cNvPr>
            <p:cNvPicPr>
              <a:picLocks noChangeAspect="1"/>
            </p:cNvPicPr>
            <p:nvPr/>
          </p:nvPicPr>
          <p:blipFill>
            <a:blip r:embed="rId6"/>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5D10AE98-DBAD-3093-82EC-757590E5A30C}"/>
                </a:ext>
              </a:extLst>
            </p:cNvPr>
            <p:cNvPicPr>
              <a:picLocks noChangeAspect="1"/>
            </p:cNvPicPr>
            <p:nvPr/>
          </p:nvPicPr>
          <p:blipFill>
            <a:blip r:embed="rId7"/>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61CB7205-E26B-D878-AE49-600DF28FEF75}"/>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ED5B296-06D5-90CD-381A-D3618B29141A}"/>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F2BEFF7A-E428-DAB7-2648-4DA97E21DD7B}"/>
              </a:ext>
            </a:extLst>
          </p:cNvPr>
          <p:cNvSpPr txBox="1">
            <a:spLocks/>
          </p:cNvSpPr>
          <p:nvPr/>
        </p:nvSpPr>
        <p:spPr>
          <a:xfrm>
            <a:off x="632911" y="228268"/>
            <a:ext cx="11018520" cy="43088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Order Processing – Before Automation</a:t>
            </a:r>
          </a:p>
        </p:txBody>
      </p:sp>
      <p:sp>
        <p:nvSpPr>
          <p:cNvPr id="46" name="Rectangle 45">
            <a:extLst>
              <a:ext uri="{FF2B5EF4-FFF2-40B4-BE49-F238E27FC236}">
                <a16:creationId xmlns:a16="http://schemas.microsoft.com/office/drawing/2014/main" id="{296537A4-2AC2-21B9-D867-6B8DDE8DE9ED}"/>
              </a:ext>
            </a:extLst>
          </p:cNvPr>
          <p:cNvSpPr/>
          <p:nvPr/>
        </p:nvSpPr>
        <p:spPr>
          <a:xfrm>
            <a:off x="727717" y="692427"/>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4" name="Straight Connector 43">
            <a:extLst>
              <a:ext uri="{FF2B5EF4-FFF2-40B4-BE49-F238E27FC236}">
                <a16:creationId xmlns:a16="http://schemas.microsoft.com/office/drawing/2014/main" id="{5445AF6E-C3CD-F862-2791-17264E023A2C}"/>
              </a:ext>
            </a:extLst>
          </p:cNvPr>
          <p:cNvCxnSpPr>
            <a:cxnSpLocks/>
          </p:cNvCxnSpPr>
          <p:nvPr/>
        </p:nvCxnSpPr>
        <p:spPr>
          <a:xfrm>
            <a:off x="933211" y="2272773"/>
            <a:ext cx="10974086"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97C3A11D-74B3-F294-A417-A4E4BCFABB56}"/>
              </a:ext>
            </a:extLst>
          </p:cNvPr>
          <p:cNvCxnSpPr>
            <a:cxnSpLocks/>
          </p:cNvCxnSpPr>
          <p:nvPr/>
        </p:nvCxnSpPr>
        <p:spPr>
          <a:xfrm flipV="1">
            <a:off x="6834772" y="2022167"/>
            <a:ext cx="10293" cy="1010371"/>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4B4ACF50-0CCF-AD66-B75B-8F3A2E51CB01}"/>
              </a:ext>
            </a:extLst>
          </p:cNvPr>
          <p:cNvSpPr/>
          <p:nvPr/>
        </p:nvSpPr>
        <p:spPr>
          <a:xfrm rot="16200000">
            <a:off x="-720267" y="3350696"/>
            <a:ext cx="2537224" cy="430888"/>
          </a:xfrm>
          <a:prstGeom prst="rect">
            <a:avLst/>
          </a:prstGeom>
          <a:solidFill>
            <a:srgbClr val="FF7E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Customer services representative</a:t>
            </a:r>
          </a:p>
        </p:txBody>
      </p:sp>
      <p:pic>
        <p:nvPicPr>
          <p:cNvPr id="62" name="Graphic 61" descr="Internet with solid fill">
            <a:extLst>
              <a:ext uri="{FF2B5EF4-FFF2-40B4-BE49-F238E27FC236}">
                <a16:creationId xmlns:a16="http://schemas.microsoft.com/office/drawing/2014/main" id="{DECB9AD3-694A-3639-7576-C8363F079F1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12829" y="1094739"/>
            <a:ext cx="525864" cy="525864"/>
          </a:xfrm>
          <a:prstGeom prst="rect">
            <a:avLst/>
          </a:prstGeom>
        </p:spPr>
      </p:pic>
      <p:pic>
        <p:nvPicPr>
          <p:cNvPr id="63" name="Graphic 62" descr="Envelope with solid fill">
            <a:extLst>
              <a:ext uri="{FF2B5EF4-FFF2-40B4-BE49-F238E27FC236}">
                <a16:creationId xmlns:a16="http://schemas.microsoft.com/office/drawing/2014/main" id="{C1028E4A-5FB0-28DA-CB74-495AD611DD6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35208" y="1099501"/>
            <a:ext cx="525864" cy="525864"/>
          </a:xfrm>
          <a:prstGeom prst="rect">
            <a:avLst/>
          </a:prstGeom>
        </p:spPr>
      </p:pic>
      <p:cxnSp>
        <p:nvCxnSpPr>
          <p:cNvPr id="64" name="Straight Arrow Connector 63">
            <a:extLst>
              <a:ext uri="{FF2B5EF4-FFF2-40B4-BE49-F238E27FC236}">
                <a16:creationId xmlns:a16="http://schemas.microsoft.com/office/drawing/2014/main" id="{482BD2F4-25D6-7527-B65A-6D8614BAD5C8}"/>
              </a:ext>
            </a:extLst>
          </p:cNvPr>
          <p:cNvCxnSpPr>
            <a:cxnSpLocks/>
          </p:cNvCxnSpPr>
          <p:nvPr/>
        </p:nvCxnSpPr>
        <p:spPr>
          <a:xfrm>
            <a:off x="2133167" y="2039030"/>
            <a:ext cx="0" cy="1074548"/>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E9307514-F760-F21C-04F9-A9E7C1CF6E9D}"/>
              </a:ext>
            </a:extLst>
          </p:cNvPr>
          <p:cNvCxnSpPr>
            <a:cxnSpLocks/>
          </p:cNvCxnSpPr>
          <p:nvPr/>
        </p:nvCxnSpPr>
        <p:spPr>
          <a:xfrm>
            <a:off x="2685092" y="2039030"/>
            <a:ext cx="0" cy="1074548"/>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66" name="Graphic 65" descr="Envelope with solid fill">
            <a:extLst>
              <a:ext uri="{FF2B5EF4-FFF2-40B4-BE49-F238E27FC236}">
                <a16:creationId xmlns:a16="http://schemas.microsoft.com/office/drawing/2014/main" id="{E77FE74A-D237-2322-3590-F2311E9682F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81526" y="2159312"/>
            <a:ext cx="525864" cy="525864"/>
          </a:xfrm>
          <a:prstGeom prst="rect">
            <a:avLst/>
          </a:prstGeom>
        </p:spPr>
      </p:pic>
      <p:sp>
        <p:nvSpPr>
          <p:cNvPr id="67" name="Rectangle 66">
            <a:extLst>
              <a:ext uri="{FF2B5EF4-FFF2-40B4-BE49-F238E27FC236}">
                <a16:creationId xmlns:a16="http://schemas.microsoft.com/office/drawing/2014/main" id="{0BDA952A-8EE3-CE6D-D0B1-846BF3CEF27D}"/>
              </a:ext>
            </a:extLst>
          </p:cNvPr>
          <p:cNvSpPr/>
          <p:nvPr/>
        </p:nvSpPr>
        <p:spPr>
          <a:xfrm rot="16200000">
            <a:off x="-108693" y="1338760"/>
            <a:ext cx="1314078" cy="430888"/>
          </a:xfrm>
          <a:prstGeom prst="rect">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Customer</a:t>
            </a:r>
          </a:p>
        </p:txBody>
      </p:sp>
      <p:pic>
        <p:nvPicPr>
          <p:cNvPr id="68" name="Graphic 67" descr="Receiver with solid fill">
            <a:extLst>
              <a:ext uri="{FF2B5EF4-FFF2-40B4-BE49-F238E27FC236}">
                <a16:creationId xmlns:a16="http://schemas.microsoft.com/office/drawing/2014/main" id="{B0C3C633-D2FC-70DF-7088-05445626440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504886" y="1159294"/>
            <a:ext cx="435290" cy="435290"/>
          </a:xfrm>
          <a:prstGeom prst="rect">
            <a:avLst/>
          </a:prstGeom>
        </p:spPr>
      </p:pic>
      <p:pic>
        <p:nvPicPr>
          <p:cNvPr id="69" name="Graphic 68" descr="Call center with solid fill">
            <a:extLst>
              <a:ext uri="{FF2B5EF4-FFF2-40B4-BE49-F238E27FC236}">
                <a16:creationId xmlns:a16="http://schemas.microsoft.com/office/drawing/2014/main" id="{1CE9D73A-DA6F-C7C5-5E4E-DB47D9B1393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87912" y="3104580"/>
            <a:ext cx="578905" cy="578905"/>
          </a:xfrm>
          <a:prstGeom prst="rect">
            <a:avLst/>
          </a:prstGeom>
        </p:spPr>
      </p:pic>
      <p:sp>
        <p:nvSpPr>
          <p:cNvPr id="70" name="TextBox 69">
            <a:extLst>
              <a:ext uri="{FF2B5EF4-FFF2-40B4-BE49-F238E27FC236}">
                <a16:creationId xmlns:a16="http://schemas.microsoft.com/office/drawing/2014/main" id="{A8BE30E3-4504-E62D-EFC8-43BB7E8865CF}"/>
              </a:ext>
            </a:extLst>
          </p:cNvPr>
          <p:cNvSpPr txBox="1"/>
          <p:nvPr/>
        </p:nvSpPr>
        <p:spPr>
          <a:xfrm>
            <a:off x="5811322" y="3661365"/>
            <a:ext cx="1650264" cy="83099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Creates PDF quote with Word and estimates email to customer</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pic>
        <p:nvPicPr>
          <p:cNvPr id="71" name="Graphic 70" descr="User with solid fill">
            <a:extLst>
              <a:ext uri="{FF2B5EF4-FFF2-40B4-BE49-F238E27FC236}">
                <a16:creationId xmlns:a16="http://schemas.microsoft.com/office/drawing/2014/main" id="{C090B3FE-A544-088C-A7C3-F1A4023D101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533305" y="1010371"/>
            <a:ext cx="525862" cy="525862"/>
          </a:xfrm>
          <a:prstGeom prst="rect">
            <a:avLst/>
          </a:prstGeom>
        </p:spPr>
      </p:pic>
      <p:sp>
        <p:nvSpPr>
          <p:cNvPr id="72" name="TextBox 71">
            <a:extLst>
              <a:ext uri="{FF2B5EF4-FFF2-40B4-BE49-F238E27FC236}">
                <a16:creationId xmlns:a16="http://schemas.microsoft.com/office/drawing/2014/main" id="{3EFE2646-23E3-A5F2-BABF-DCF58F33EE21}"/>
              </a:ext>
            </a:extLst>
          </p:cNvPr>
          <p:cNvSpPr txBox="1"/>
          <p:nvPr/>
        </p:nvSpPr>
        <p:spPr>
          <a:xfrm>
            <a:off x="6217979" y="1455656"/>
            <a:ext cx="1156513"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Checks quote details</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pic>
        <p:nvPicPr>
          <p:cNvPr id="73" name="Graphic 72" descr="Call center with solid fill">
            <a:extLst>
              <a:ext uri="{FF2B5EF4-FFF2-40B4-BE49-F238E27FC236}">
                <a16:creationId xmlns:a16="http://schemas.microsoft.com/office/drawing/2014/main" id="{5A4C41D8-7AB4-B0B5-23A5-1AE8D4F43BB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251135" y="3154389"/>
            <a:ext cx="578905" cy="578905"/>
          </a:xfrm>
          <a:prstGeom prst="rect">
            <a:avLst/>
          </a:prstGeom>
        </p:spPr>
      </p:pic>
      <p:sp>
        <p:nvSpPr>
          <p:cNvPr id="74" name="TextBox 73">
            <a:extLst>
              <a:ext uri="{FF2B5EF4-FFF2-40B4-BE49-F238E27FC236}">
                <a16:creationId xmlns:a16="http://schemas.microsoft.com/office/drawing/2014/main" id="{FDAFABFF-2A11-28AB-66D2-28E492468EEC}"/>
              </a:ext>
            </a:extLst>
          </p:cNvPr>
          <p:cNvSpPr txBox="1"/>
          <p:nvPr/>
        </p:nvSpPr>
        <p:spPr>
          <a:xfrm>
            <a:off x="8715456" y="3762558"/>
            <a:ext cx="1650264"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Sends order confirmation email</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sp>
        <p:nvSpPr>
          <p:cNvPr id="75" name="Rectangle 74">
            <a:extLst>
              <a:ext uri="{FF2B5EF4-FFF2-40B4-BE49-F238E27FC236}">
                <a16:creationId xmlns:a16="http://schemas.microsoft.com/office/drawing/2014/main" id="{666F0EC7-1690-3B31-8B80-A870207498B6}"/>
              </a:ext>
            </a:extLst>
          </p:cNvPr>
          <p:cNvSpPr/>
          <p:nvPr/>
        </p:nvSpPr>
        <p:spPr>
          <a:xfrm rot="16200000">
            <a:off x="-200779" y="5452346"/>
            <a:ext cx="1498245" cy="430888"/>
          </a:xfrm>
          <a:prstGeom prst="rect">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Systems used</a:t>
            </a:r>
          </a:p>
        </p:txBody>
      </p:sp>
      <p:cxnSp>
        <p:nvCxnSpPr>
          <p:cNvPr id="76" name="Straight Connector 75">
            <a:extLst>
              <a:ext uri="{FF2B5EF4-FFF2-40B4-BE49-F238E27FC236}">
                <a16:creationId xmlns:a16="http://schemas.microsoft.com/office/drawing/2014/main" id="{6BD4E212-7277-D624-1539-E121EE5541F8}"/>
              </a:ext>
            </a:extLst>
          </p:cNvPr>
          <p:cNvCxnSpPr>
            <a:cxnSpLocks/>
          </p:cNvCxnSpPr>
          <p:nvPr/>
        </p:nvCxnSpPr>
        <p:spPr>
          <a:xfrm>
            <a:off x="933211" y="4876971"/>
            <a:ext cx="10974086"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pic>
        <p:nvPicPr>
          <p:cNvPr id="77" name="Graphic 76" descr="Call center with solid fill">
            <a:extLst>
              <a:ext uri="{FF2B5EF4-FFF2-40B4-BE49-F238E27FC236}">
                <a16:creationId xmlns:a16="http://schemas.microsoft.com/office/drawing/2014/main" id="{F5830F11-4F00-E9EA-1CE1-6E751391C02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314878" y="3138507"/>
            <a:ext cx="578905" cy="578905"/>
          </a:xfrm>
          <a:prstGeom prst="rect">
            <a:avLst/>
          </a:prstGeom>
        </p:spPr>
      </p:pic>
      <p:sp>
        <p:nvSpPr>
          <p:cNvPr id="78" name="TextBox 77">
            <a:extLst>
              <a:ext uri="{FF2B5EF4-FFF2-40B4-BE49-F238E27FC236}">
                <a16:creationId xmlns:a16="http://schemas.microsoft.com/office/drawing/2014/main" id="{DDC0FC58-B8F9-B00C-D9B0-854322A770EE}"/>
              </a:ext>
            </a:extLst>
          </p:cNvPr>
          <p:cNvSpPr txBox="1"/>
          <p:nvPr/>
        </p:nvSpPr>
        <p:spPr>
          <a:xfrm>
            <a:off x="3661809" y="3692031"/>
            <a:ext cx="1685863" cy="76944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2060"/>
                </a:solidFill>
                <a:effectLst/>
                <a:uLnTx/>
                <a:uFillTx/>
                <a:latin typeface="Segoe UI"/>
                <a:ea typeface="+mn-ea"/>
                <a:cs typeface="Segoe UI"/>
              </a:rPr>
              <a:t>Manually enter internal manufacturing system to checks estimated manufacturing date</a:t>
            </a:r>
            <a:endParaRPr lang="en-US" sz="1100" b="0" i="0" u="none" strike="noStrike" kern="1200" cap="none" spc="0" normalizeH="0" baseline="0" noProof="0">
              <a:ln>
                <a:noFill/>
              </a:ln>
              <a:solidFill>
                <a:srgbClr val="002060"/>
              </a:solidFill>
              <a:effectLst/>
              <a:uLnTx/>
              <a:uFillTx/>
              <a:latin typeface="Segoe UI"/>
              <a:ea typeface="+mn-ea"/>
              <a:cs typeface="Segoe UI"/>
            </a:endParaRPr>
          </a:p>
        </p:txBody>
      </p:sp>
      <p:cxnSp>
        <p:nvCxnSpPr>
          <p:cNvPr id="79" name="Connector: Elbow 78">
            <a:extLst>
              <a:ext uri="{FF2B5EF4-FFF2-40B4-BE49-F238E27FC236}">
                <a16:creationId xmlns:a16="http://schemas.microsoft.com/office/drawing/2014/main" id="{8F6CD51B-65D6-BB64-E2A5-93F09CF5346B}"/>
              </a:ext>
            </a:extLst>
          </p:cNvPr>
          <p:cNvCxnSpPr>
            <a:cxnSpLocks/>
          </p:cNvCxnSpPr>
          <p:nvPr/>
        </p:nvCxnSpPr>
        <p:spPr>
          <a:xfrm rot="5400000" flipH="1" flipV="1">
            <a:off x="3390878" y="4126461"/>
            <a:ext cx="388597" cy="289181"/>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0" name="Connector: Elbow 79">
            <a:extLst>
              <a:ext uri="{FF2B5EF4-FFF2-40B4-BE49-F238E27FC236}">
                <a16:creationId xmlns:a16="http://schemas.microsoft.com/office/drawing/2014/main" id="{8543EF9D-260A-7EFA-D447-987CD132AE6A}"/>
              </a:ext>
            </a:extLst>
          </p:cNvPr>
          <p:cNvCxnSpPr>
            <a:cxnSpLocks/>
            <a:stCxn id="103" idx="2"/>
            <a:endCxn id="81" idx="1"/>
          </p:cNvCxnSpPr>
          <p:nvPr/>
        </p:nvCxnSpPr>
        <p:spPr>
          <a:xfrm rot="16200000" flipH="1">
            <a:off x="1930921" y="4805994"/>
            <a:ext cx="1039946" cy="398318"/>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81" name="Picture 80">
            <a:extLst>
              <a:ext uri="{FF2B5EF4-FFF2-40B4-BE49-F238E27FC236}">
                <a16:creationId xmlns:a16="http://schemas.microsoft.com/office/drawing/2014/main" id="{1B25F661-82D3-5617-6A62-01527D434C85}"/>
              </a:ext>
            </a:extLst>
          </p:cNvPr>
          <p:cNvPicPr>
            <a:picLocks noChangeAspect="1"/>
          </p:cNvPicPr>
          <p:nvPr/>
        </p:nvPicPr>
        <p:blipFill>
          <a:blip r:embed="rId13"/>
          <a:stretch>
            <a:fillRect/>
          </a:stretch>
        </p:blipFill>
        <p:spPr>
          <a:xfrm>
            <a:off x="2650053" y="4465349"/>
            <a:ext cx="1445150" cy="2119553"/>
          </a:xfrm>
          <a:prstGeom prst="rect">
            <a:avLst/>
          </a:prstGeom>
          <a:noFill/>
          <a:ln>
            <a:noFill/>
          </a:ln>
        </p:spPr>
      </p:pic>
      <p:cxnSp>
        <p:nvCxnSpPr>
          <p:cNvPr id="82" name="Connector: Elbow 81">
            <a:extLst>
              <a:ext uri="{FF2B5EF4-FFF2-40B4-BE49-F238E27FC236}">
                <a16:creationId xmlns:a16="http://schemas.microsoft.com/office/drawing/2014/main" id="{D1466DF7-1309-2126-B712-8622ECEA9B53}"/>
              </a:ext>
            </a:extLst>
          </p:cNvPr>
          <p:cNvCxnSpPr>
            <a:cxnSpLocks/>
            <a:stCxn id="78" idx="2"/>
            <a:endCxn id="87" idx="1"/>
          </p:cNvCxnSpPr>
          <p:nvPr/>
        </p:nvCxnSpPr>
        <p:spPr>
          <a:xfrm rot="16200000" flipH="1">
            <a:off x="4112461" y="4853752"/>
            <a:ext cx="1063430" cy="278870"/>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3" name="Connector: Elbow 82">
            <a:extLst>
              <a:ext uri="{FF2B5EF4-FFF2-40B4-BE49-F238E27FC236}">
                <a16:creationId xmlns:a16="http://schemas.microsoft.com/office/drawing/2014/main" id="{7C0EB8C3-F4F7-AD74-A33D-1958930BC1F8}"/>
              </a:ext>
            </a:extLst>
          </p:cNvPr>
          <p:cNvCxnSpPr>
            <a:cxnSpLocks/>
          </p:cNvCxnSpPr>
          <p:nvPr/>
        </p:nvCxnSpPr>
        <p:spPr>
          <a:xfrm rot="5400000" flipH="1" flipV="1">
            <a:off x="5543664" y="4191289"/>
            <a:ext cx="388261" cy="159412"/>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4" name="Connector: Elbow 83">
            <a:extLst>
              <a:ext uri="{FF2B5EF4-FFF2-40B4-BE49-F238E27FC236}">
                <a16:creationId xmlns:a16="http://schemas.microsoft.com/office/drawing/2014/main" id="{3F8DCD47-343B-DDA5-50E9-12F379644FB6}"/>
              </a:ext>
            </a:extLst>
          </p:cNvPr>
          <p:cNvCxnSpPr>
            <a:cxnSpLocks/>
            <a:stCxn id="72" idx="3"/>
            <a:endCxn id="85" idx="0"/>
          </p:cNvCxnSpPr>
          <p:nvPr/>
        </p:nvCxnSpPr>
        <p:spPr>
          <a:xfrm>
            <a:off x="7374492" y="1686489"/>
            <a:ext cx="690826" cy="1454816"/>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85" name="Graphic 84" descr="Call center with solid fill">
            <a:extLst>
              <a:ext uri="{FF2B5EF4-FFF2-40B4-BE49-F238E27FC236}">
                <a16:creationId xmlns:a16="http://schemas.microsoft.com/office/drawing/2014/main" id="{6F7440CA-B9E0-3C80-ECE3-3FB25318347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775865" y="3141305"/>
            <a:ext cx="578905" cy="578905"/>
          </a:xfrm>
          <a:prstGeom prst="rect">
            <a:avLst/>
          </a:prstGeom>
        </p:spPr>
      </p:pic>
      <p:sp>
        <p:nvSpPr>
          <p:cNvPr id="86" name="TextBox 85">
            <a:extLst>
              <a:ext uri="{FF2B5EF4-FFF2-40B4-BE49-F238E27FC236}">
                <a16:creationId xmlns:a16="http://schemas.microsoft.com/office/drawing/2014/main" id="{411E213F-FD98-7292-9E3C-71ECD300903B}"/>
              </a:ext>
            </a:extLst>
          </p:cNvPr>
          <p:cNvSpPr txBox="1"/>
          <p:nvPr/>
        </p:nvSpPr>
        <p:spPr>
          <a:xfrm>
            <a:off x="7414146" y="3703705"/>
            <a:ext cx="1297018" cy="83099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Lookup Order # and submit manufacturing order</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pic>
        <p:nvPicPr>
          <p:cNvPr id="87" name="Picture 86">
            <a:extLst>
              <a:ext uri="{FF2B5EF4-FFF2-40B4-BE49-F238E27FC236}">
                <a16:creationId xmlns:a16="http://schemas.microsoft.com/office/drawing/2014/main" id="{35CC328E-72B9-851B-56C3-18C3922C4A8A}"/>
              </a:ext>
            </a:extLst>
          </p:cNvPr>
          <p:cNvPicPr>
            <a:picLocks noChangeAspect="1"/>
          </p:cNvPicPr>
          <p:nvPr/>
        </p:nvPicPr>
        <p:blipFill>
          <a:blip r:embed="rId14"/>
          <a:stretch>
            <a:fillRect/>
          </a:stretch>
        </p:blipFill>
        <p:spPr>
          <a:xfrm>
            <a:off x="4783611" y="4465125"/>
            <a:ext cx="1736597" cy="2119553"/>
          </a:xfrm>
          <a:prstGeom prst="rect">
            <a:avLst/>
          </a:prstGeom>
          <a:noFill/>
          <a:ln>
            <a:noFill/>
          </a:ln>
        </p:spPr>
      </p:pic>
      <p:pic>
        <p:nvPicPr>
          <p:cNvPr id="88" name="Picture 87">
            <a:extLst>
              <a:ext uri="{FF2B5EF4-FFF2-40B4-BE49-F238E27FC236}">
                <a16:creationId xmlns:a16="http://schemas.microsoft.com/office/drawing/2014/main" id="{CB217B3C-5ADD-1A52-005E-994C2B66A83E}"/>
              </a:ext>
            </a:extLst>
          </p:cNvPr>
          <p:cNvPicPr>
            <a:picLocks noChangeAspect="1"/>
          </p:cNvPicPr>
          <p:nvPr/>
        </p:nvPicPr>
        <p:blipFill>
          <a:blip r:embed="rId14"/>
          <a:stretch>
            <a:fillRect/>
          </a:stretch>
        </p:blipFill>
        <p:spPr>
          <a:xfrm>
            <a:off x="8245984" y="4465125"/>
            <a:ext cx="1736597" cy="2119553"/>
          </a:xfrm>
          <a:prstGeom prst="rect">
            <a:avLst/>
          </a:prstGeom>
          <a:noFill/>
          <a:ln>
            <a:noFill/>
          </a:ln>
        </p:spPr>
      </p:pic>
      <p:cxnSp>
        <p:nvCxnSpPr>
          <p:cNvPr id="89" name="Connector: Elbow 88">
            <a:extLst>
              <a:ext uri="{FF2B5EF4-FFF2-40B4-BE49-F238E27FC236}">
                <a16:creationId xmlns:a16="http://schemas.microsoft.com/office/drawing/2014/main" id="{0ADE1ACC-0F88-E62C-B28D-381ED6463FAD}"/>
              </a:ext>
            </a:extLst>
          </p:cNvPr>
          <p:cNvCxnSpPr>
            <a:cxnSpLocks/>
            <a:stCxn id="86" idx="2"/>
            <a:endCxn id="88" idx="1"/>
          </p:cNvCxnSpPr>
          <p:nvPr/>
        </p:nvCxnSpPr>
        <p:spPr>
          <a:xfrm rot="16200000" flipH="1">
            <a:off x="7659219" y="4938137"/>
            <a:ext cx="990200" cy="183329"/>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90" name="Connector: Elbow 89">
            <a:extLst>
              <a:ext uri="{FF2B5EF4-FFF2-40B4-BE49-F238E27FC236}">
                <a16:creationId xmlns:a16="http://schemas.microsoft.com/office/drawing/2014/main" id="{F1B7B9B4-4A1A-1668-BB28-C0B9CB905A4F}"/>
              </a:ext>
            </a:extLst>
          </p:cNvPr>
          <p:cNvCxnSpPr>
            <a:cxnSpLocks/>
            <a:stCxn id="88" idx="0"/>
            <a:endCxn id="74" idx="2"/>
          </p:cNvCxnSpPr>
          <p:nvPr/>
        </p:nvCxnSpPr>
        <p:spPr>
          <a:xfrm rot="5400000" flipH="1" flipV="1">
            <a:off x="9206984" y="4131522"/>
            <a:ext cx="240902" cy="426305"/>
          </a:xfrm>
          <a:prstGeom prst="bent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188790E5-BF80-B5E3-780C-E810CC9A10AA}"/>
              </a:ext>
            </a:extLst>
          </p:cNvPr>
          <p:cNvCxnSpPr>
            <a:cxnSpLocks/>
          </p:cNvCxnSpPr>
          <p:nvPr/>
        </p:nvCxnSpPr>
        <p:spPr>
          <a:xfrm flipV="1">
            <a:off x="9535440" y="1697193"/>
            <a:ext cx="0" cy="1442564"/>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92" name="Graphic 91" descr="Envelope with solid fill">
            <a:extLst>
              <a:ext uri="{FF2B5EF4-FFF2-40B4-BE49-F238E27FC236}">
                <a16:creationId xmlns:a16="http://schemas.microsoft.com/office/drawing/2014/main" id="{15A4E985-105A-6673-6B70-3F1D594A669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72508" y="1094161"/>
            <a:ext cx="525864" cy="525864"/>
          </a:xfrm>
          <a:prstGeom prst="rect">
            <a:avLst/>
          </a:prstGeom>
        </p:spPr>
      </p:pic>
      <p:cxnSp>
        <p:nvCxnSpPr>
          <p:cNvPr id="93" name="Straight Arrow Connector 92">
            <a:extLst>
              <a:ext uri="{FF2B5EF4-FFF2-40B4-BE49-F238E27FC236}">
                <a16:creationId xmlns:a16="http://schemas.microsoft.com/office/drawing/2014/main" id="{E60C3E51-943B-F05B-BBCA-65371E3A6610}"/>
              </a:ext>
            </a:extLst>
          </p:cNvPr>
          <p:cNvCxnSpPr>
            <a:cxnSpLocks/>
          </p:cNvCxnSpPr>
          <p:nvPr/>
        </p:nvCxnSpPr>
        <p:spPr>
          <a:xfrm flipV="1">
            <a:off x="2260446" y="2074054"/>
            <a:ext cx="0" cy="1016946"/>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48A36EF3-AAD4-D9D2-DAFD-84C97D125218}"/>
              </a:ext>
            </a:extLst>
          </p:cNvPr>
          <p:cNvSpPr txBox="1"/>
          <p:nvPr/>
        </p:nvSpPr>
        <p:spPr>
          <a:xfrm>
            <a:off x="934493" y="2326619"/>
            <a:ext cx="1221172" cy="646331"/>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Email back and forth for missing details</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cxnSp>
        <p:nvCxnSpPr>
          <p:cNvPr id="95" name="Straight Arrow Connector 94">
            <a:extLst>
              <a:ext uri="{FF2B5EF4-FFF2-40B4-BE49-F238E27FC236}">
                <a16:creationId xmlns:a16="http://schemas.microsoft.com/office/drawing/2014/main" id="{43348E7F-E185-FCE9-87AE-63B94E60DD6C}"/>
              </a:ext>
            </a:extLst>
          </p:cNvPr>
          <p:cNvCxnSpPr>
            <a:cxnSpLocks/>
          </p:cNvCxnSpPr>
          <p:nvPr/>
        </p:nvCxnSpPr>
        <p:spPr>
          <a:xfrm flipH="1">
            <a:off x="3324829" y="2039030"/>
            <a:ext cx="2060" cy="2434372"/>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96" name="TextBox 95">
            <a:extLst>
              <a:ext uri="{FF2B5EF4-FFF2-40B4-BE49-F238E27FC236}">
                <a16:creationId xmlns:a16="http://schemas.microsoft.com/office/drawing/2014/main" id="{E377DD27-5C14-C8CF-14F9-4E57BAAF4AC4}"/>
              </a:ext>
            </a:extLst>
          </p:cNvPr>
          <p:cNvSpPr txBox="1"/>
          <p:nvPr/>
        </p:nvSpPr>
        <p:spPr>
          <a:xfrm>
            <a:off x="1833789" y="1567814"/>
            <a:ext cx="579893"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Email</a:t>
            </a:r>
            <a:endParaRPr lang="en-US" sz="1200" b="0" i="0" u="none" strike="noStrike" kern="1200" cap="none" spc="0" normalizeH="0" baseline="0" noProof="0">
              <a:ln>
                <a:noFill/>
              </a:ln>
              <a:solidFill>
                <a:srgbClr val="002060"/>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Order</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sp>
        <p:nvSpPr>
          <p:cNvPr id="98" name="TextBox 97">
            <a:extLst>
              <a:ext uri="{FF2B5EF4-FFF2-40B4-BE49-F238E27FC236}">
                <a16:creationId xmlns:a16="http://schemas.microsoft.com/office/drawing/2014/main" id="{5389483F-4CB6-A479-2EFC-984A0838F944}"/>
              </a:ext>
            </a:extLst>
          </p:cNvPr>
          <p:cNvSpPr txBox="1"/>
          <p:nvPr/>
        </p:nvSpPr>
        <p:spPr>
          <a:xfrm>
            <a:off x="2386889" y="1562218"/>
            <a:ext cx="616336"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Phone</a:t>
            </a:r>
            <a:endParaRPr lang="en-US" sz="1200" b="0" i="0" u="none" strike="noStrike" kern="1200" cap="none" spc="0" normalizeH="0" baseline="0" noProof="0">
              <a:ln>
                <a:noFill/>
              </a:ln>
              <a:solidFill>
                <a:srgbClr val="002060"/>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Order</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sp>
        <p:nvSpPr>
          <p:cNvPr id="99" name="TextBox 98">
            <a:extLst>
              <a:ext uri="{FF2B5EF4-FFF2-40B4-BE49-F238E27FC236}">
                <a16:creationId xmlns:a16="http://schemas.microsoft.com/office/drawing/2014/main" id="{49F50C94-7AC9-A58A-9C72-B647FBF3184D}"/>
              </a:ext>
            </a:extLst>
          </p:cNvPr>
          <p:cNvSpPr txBox="1"/>
          <p:nvPr/>
        </p:nvSpPr>
        <p:spPr>
          <a:xfrm>
            <a:off x="3058196" y="1573099"/>
            <a:ext cx="616336"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Web</a:t>
            </a:r>
            <a:endParaRPr lang="en-US" sz="1200" b="0" i="0" u="none" strike="noStrike" kern="1200" cap="none" spc="0" normalizeH="0" baseline="0" noProof="0">
              <a:ln>
                <a:noFill/>
              </a:ln>
              <a:solidFill>
                <a:srgbClr val="002060"/>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Order</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pic>
        <p:nvPicPr>
          <p:cNvPr id="100" name="Graphic 99" descr="Envelope with solid fill">
            <a:extLst>
              <a:ext uri="{FF2B5EF4-FFF2-40B4-BE49-F238E27FC236}">
                <a16:creationId xmlns:a16="http://schemas.microsoft.com/office/drawing/2014/main" id="{B807FD24-6DA0-6958-AEB0-7729687A8A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74492" y="2202053"/>
            <a:ext cx="525864" cy="525864"/>
          </a:xfrm>
          <a:prstGeom prst="rect">
            <a:avLst/>
          </a:prstGeom>
        </p:spPr>
      </p:pic>
      <p:sp>
        <p:nvSpPr>
          <p:cNvPr id="101" name="TextBox 100">
            <a:extLst>
              <a:ext uri="{FF2B5EF4-FFF2-40B4-BE49-F238E27FC236}">
                <a16:creationId xmlns:a16="http://schemas.microsoft.com/office/drawing/2014/main" id="{20A56F18-665A-E8F4-1BF3-47FBC1D623D0}"/>
              </a:ext>
            </a:extLst>
          </p:cNvPr>
          <p:cNvSpPr txBox="1"/>
          <p:nvPr/>
        </p:nvSpPr>
        <p:spPr>
          <a:xfrm>
            <a:off x="7059556" y="2582163"/>
            <a:ext cx="1156513"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Order confirmation</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pic>
        <p:nvPicPr>
          <p:cNvPr id="102" name="Graphic 101" descr="Call center with solid fill">
            <a:extLst>
              <a:ext uri="{FF2B5EF4-FFF2-40B4-BE49-F238E27FC236}">
                <a16:creationId xmlns:a16="http://schemas.microsoft.com/office/drawing/2014/main" id="{B17C5295-7139-CE3D-4E6E-C4D2CB9F8B5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072661" y="3113578"/>
            <a:ext cx="578905" cy="578905"/>
          </a:xfrm>
          <a:prstGeom prst="rect">
            <a:avLst/>
          </a:prstGeom>
        </p:spPr>
      </p:pic>
      <p:sp>
        <p:nvSpPr>
          <p:cNvPr id="103" name="TextBox 102">
            <a:extLst>
              <a:ext uri="{FF2B5EF4-FFF2-40B4-BE49-F238E27FC236}">
                <a16:creationId xmlns:a16="http://schemas.microsoft.com/office/drawing/2014/main" id="{979A1AD6-FC66-106B-5BAB-EDCC8A0F8EE6}"/>
              </a:ext>
            </a:extLst>
          </p:cNvPr>
          <p:cNvSpPr txBox="1"/>
          <p:nvPr/>
        </p:nvSpPr>
        <p:spPr>
          <a:xfrm>
            <a:off x="1282960" y="3654183"/>
            <a:ext cx="1937549" cy="83099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Lookup customer discount code and conditions from OneNote</a:t>
            </a:r>
            <a:endParaRPr lang="en-US" sz="1200" b="0" i="0" u="none" strike="noStrike" kern="1200" cap="none" spc="0" normalizeH="0" baseline="0" noProof="0">
              <a:ln>
                <a:noFill/>
              </a:ln>
              <a:solidFill>
                <a:srgbClr val="002060"/>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Manually enter quote</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cxnSp>
        <p:nvCxnSpPr>
          <p:cNvPr id="104" name="Connector: Elbow 103">
            <a:extLst>
              <a:ext uri="{FF2B5EF4-FFF2-40B4-BE49-F238E27FC236}">
                <a16:creationId xmlns:a16="http://schemas.microsoft.com/office/drawing/2014/main" id="{8740E2FF-263A-5CE8-2330-7AC660DB1C2A}"/>
              </a:ext>
            </a:extLst>
          </p:cNvPr>
          <p:cNvCxnSpPr>
            <a:cxnSpLocks/>
            <a:stCxn id="73" idx="3"/>
            <a:endCxn id="106" idx="0"/>
          </p:cNvCxnSpPr>
          <p:nvPr/>
        </p:nvCxnSpPr>
        <p:spPr>
          <a:xfrm>
            <a:off x="9830040" y="3443842"/>
            <a:ext cx="1394972" cy="388783"/>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105" name="Picture 104">
            <a:extLst>
              <a:ext uri="{FF2B5EF4-FFF2-40B4-BE49-F238E27FC236}">
                <a16:creationId xmlns:a16="http://schemas.microsoft.com/office/drawing/2014/main" id="{5E43F4B1-B7C6-165A-97C0-0B2BCFCF2411}"/>
              </a:ext>
            </a:extLst>
          </p:cNvPr>
          <p:cNvPicPr>
            <a:picLocks noChangeAspect="1"/>
          </p:cNvPicPr>
          <p:nvPr/>
        </p:nvPicPr>
        <p:blipFill>
          <a:blip r:embed="rId15"/>
          <a:stretch>
            <a:fillRect/>
          </a:stretch>
        </p:blipFill>
        <p:spPr>
          <a:xfrm>
            <a:off x="10253610" y="4480779"/>
            <a:ext cx="1888606" cy="1843993"/>
          </a:xfrm>
          <a:prstGeom prst="rect">
            <a:avLst/>
          </a:prstGeom>
          <a:solidFill>
            <a:srgbClr val="002060"/>
          </a:solidFill>
        </p:spPr>
      </p:pic>
      <p:sp>
        <p:nvSpPr>
          <p:cNvPr id="106" name="TextBox 105">
            <a:extLst>
              <a:ext uri="{FF2B5EF4-FFF2-40B4-BE49-F238E27FC236}">
                <a16:creationId xmlns:a16="http://schemas.microsoft.com/office/drawing/2014/main" id="{6C4BFE1E-360E-071B-FC28-D2416C679ABF}"/>
              </a:ext>
            </a:extLst>
          </p:cNvPr>
          <p:cNvSpPr txBox="1"/>
          <p:nvPr/>
        </p:nvSpPr>
        <p:spPr>
          <a:xfrm>
            <a:off x="10307808" y="3832625"/>
            <a:ext cx="1834407"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Enters sales invoicing details in a SaaS product</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sp>
        <p:nvSpPr>
          <p:cNvPr id="107" name="TextBox 106">
            <a:extLst>
              <a:ext uri="{FF2B5EF4-FFF2-40B4-BE49-F238E27FC236}">
                <a16:creationId xmlns:a16="http://schemas.microsoft.com/office/drawing/2014/main" id="{5E821A01-F4D6-B0E7-3854-81716B5F3247}"/>
              </a:ext>
            </a:extLst>
          </p:cNvPr>
          <p:cNvSpPr txBox="1"/>
          <p:nvPr/>
        </p:nvSpPr>
        <p:spPr>
          <a:xfrm>
            <a:off x="5795797" y="2574526"/>
            <a:ext cx="1156513"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060"/>
                </a:solidFill>
                <a:effectLst/>
                <a:uLnTx/>
                <a:uFillTx/>
                <a:latin typeface="Segoe UI"/>
                <a:ea typeface="+mn-ea"/>
                <a:cs typeface="Segoe UI"/>
              </a:rPr>
              <a:t>Quote confirmation</a:t>
            </a:r>
            <a:endParaRPr lang="en-US" sz="1200" b="0" i="0" u="none" strike="noStrike" kern="1200" cap="none" spc="0" normalizeH="0" baseline="0" noProof="0">
              <a:ln>
                <a:noFill/>
              </a:ln>
              <a:solidFill>
                <a:srgbClr val="002060"/>
              </a:solidFill>
              <a:effectLst/>
              <a:uLnTx/>
              <a:uFillTx/>
              <a:latin typeface="Segoe UI"/>
              <a:ea typeface="+mn-ea"/>
              <a:cs typeface="Segoe UI"/>
            </a:endParaRPr>
          </a:p>
        </p:txBody>
      </p:sp>
    </p:spTree>
    <p:extLst>
      <p:ext uri="{BB962C8B-B14F-4D97-AF65-F5344CB8AC3E}">
        <p14:creationId xmlns:p14="http://schemas.microsoft.com/office/powerpoint/2010/main" val="15571998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D88D2-DC7C-B092-7D27-2653F2195816}"/>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EA881201-BCEF-B677-F55D-A11E55A8A406}"/>
              </a:ext>
            </a:extLst>
          </p:cNvPr>
          <p:cNvPicPr>
            <a:picLocks noChangeAspect="1"/>
          </p:cNvPicPr>
          <p:nvPr/>
        </p:nvPicPr>
        <p:blipFill>
          <a:blip r:embed="rId3">
            <a:alphaModFix amt="38000"/>
          </a:blip>
          <a:stretch>
            <a:fillRect/>
          </a:stretch>
        </p:blipFill>
        <p:spPr>
          <a:xfrm>
            <a:off x="157165" y="49884"/>
            <a:ext cx="12192000" cy="6858000"/>
          </a:xfrm>
          <a:prstGeom prst="rect">
            <a:avLst/>
          </a:prstGeom>
        </p:spPr>
      </p:pic>
      <p:pic>
        <p:nvPicPr>
          <p:cNvPr id="14" name="Picture 13">
            <a:extLst>
              <a:ext uri="{FF2B5EF4-FFF2-40B4-BE49-F238E27FC236}">
                <a16:creationId xmlns:a16="http://schemas.microsoft.com/office/drawing/2014/main" id="{8234A8A7-5278-9BF5-ECE9-DE46EF4F84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A6242CD8-CDA5-8D16-C702-843EB2E616AB}"/>
              </a:ext>
            </a:extLst>
          </p:cNvPr>
          <p:cNvGrpSpPr/>
          <p:nvPr/>
        </p:nvGrpSpPr>
        <p:grpSpPr>
          <a:xfrm>
            <a:off x="8292959" y="261008"/>
            <a:ext cx="3577671" cy="290189"/>
            <a:chOff x="8007433" y="586043"/>
            <a:chExt cx="3577671" cy="290189"/>
          </a:xfrm>
        </p:grpSpPr>
        <p:grpSp>
          <p:nvGrpSpPr>
            <p:cNvPr id="10" name="Group 9">
              <a:extLst>
                <a:ext uri="{FF2B5EF4-FFF2-40B4-BE49-F238E27FC236}">
                  <a16:creationId xmlns:a16="http://schemas.microsoft.com/office/drawing/2014/main" id="{C53430F2-EAD4-9E9A-CC3E-16B51836C6AC}"/>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A30BE8FB-CA5D-CB66-F104-08D9FE16C225}"/>
                  </a:ext>
                </a:extLst>
              </p:cNvPr>
              <p:cNvPicPr>
                <a:picLocks noChangeAspect="1"/>
              </p:cNvPicPr>
              <p:nvPr/>
            </p:nvPicPr>
            <p:blipFill>
              <a:blip r:embed="rId5"/>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58B745AE-A1B0-9BB9-A4C9-96B0C3E47CA5}"/>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ABCCA35C-9B91-A0F0-E392-18CB5786580C}"/>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1" name="Image 7" descr="preencoded.png">
              <a:extLst>
                <a:ext uri="{FF2B5EF4-FFF2-40B4-BE49-F238E27FC236}">
                  <a16:creationId xmlns:a16="http://schemas.microsoft.com/office/drawing/2014/main" id="{9BC3F57F-A7AF-8333-BF36-C90266BFA974}"/>
                </a:ext>
              </a:extLst>
            </p:cNvPr>
            <p:cNvPicPr>
              <a:picLocks noChangeAspect="1"/>
            </p:cNvPicPr>
            <p:nvPr/>
          </p:nvPicPr>
          <p:blipFill>
            <a:blip r:embed="rId6"/>
            <a:srcRect/>
            <a:stretch/>
          </p:blipFill>
          <p:spPr>
            <a:xfrm>
              <a:off x="8007433" y="586043"/>
              <a:ext cx="956875" cy="290189"/>
            </a:xfrm>
            <a:prstGeom prst="rect">
              <a:avLst/>
            </a:prstGeom>
          </p:spPr>
        </p:pic>
        <p:pic>
          <p:nvPicPr>
            <p:cNvPr id="12" name="Image 3" descr="preencoded.png">
              <a:extLst>
                <a:ext uri="{FF2B5EF4-FFF2-40B4-BE49-F238E27FC236}">
                  <a16:creationId xmlns:a16="http://schemas.microsoft.com/office/drawing/2014/main" id="{78B9B0CB-C9B8-4017-D259-EF33B0132F3E}"/>
                </a:ext>
              </a:extLst>
            </p:cNvPr>
            <p:cNvPicPr>
              <a:picLocks noChangeAspect="1"/>
            </p:cNvPicPr>
            <p:nvPr/>
          </p:nvPicPr>
          <p:blipFill>
            <a:blip r:embed="rId7"/>
            <a:srcRect/>
            <a:stretch/>
          </p:blipFill>
          <p:spPr>
            <a:xfrm>
              <a:off x="10404711" y="586043"/>
              <a:ext cx="1180393" cy="251292"/>
            </a:xfrm>
            <a:prstGeom prst="rect">
              <a:avLst/>
            </a:prstGeom>
          </p:spPr>
        </p:pic>
        <p:cxnSp>
          <p:nvCxnSpPr>
            <p:cNvPr id="13" name="Straight Connector 12">
              <a:extLst>
                <a:ext uri="{FF2B5EF4-FFF2-40B4-BE49-F238E27FC236}">
                  <a16:creationId xmlns:a16="http://schemas.microsoft.com/office/drawing/2014/main" id="{023D6FC0-45A1-AD83-CBC9-446D7A99A31B}"/>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572249-C78D-26D6-B105-9CDCDC8E9EBB}"/>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97" name="Title 1">
            <a:extLst>
              <a:ext uri="{FF2B5EF4-FFF2-40B4-BE49-F238E27FC236}">
                <a16:creationId xmlns:a16="http://schemas.microsoft.com/office/drawing/2014/main" id="{DF5B7C76-E2FB-A6BD-6568-02028B16FE0B}"/>
              </a:ext>
            </a:extLst>
          </p:cNvPr>
          <p:cNvSpPr txBox="1">
            <a:spLocks/>
          </p:cNvSpPr>
          <p:nvPr/>
        </p:nvSpPr>
        <p:spPr>
          <a:xfrm>
            <a:off x="486657" y="153495"/>
            <a:ext cx="11018520" cy="369332"/>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50" normalizeH="0" baseline="0" noProof="0">
                <a:ln w="3175">
                  <a:noFill/>
                </a:ln>
                <a:solidFill>
                  <a:srgbClr val="002060"/>
                </a:solidFill>
                <a:effectLst/>
                <a:uLnTx/>
                <a:uFillTx/>
                <a:latin typeface="Montserrat" pitchFamily="2" charset="0"/>
                <a:cs typeface="Segoe UI Semibold" panose="020B0702040204020203" pitchFamily="34" charset="0"/>
              </a:rPr>
              <a:t>Thinking Through The Business Process</a:t>
            </a:r>
          </a:p>
        </p:txBody>
      </p:sp>
      <p:sp>
        <p:nvSpPr>
          <p:cNvPr id="46" name="Rectangle 45">
            <a:extLst>
              <a:ext uri="{FF2B5EF4-FFF2-40B4-BE49-F238E27FC236}">
                <a16:creationId xmlns:a16="http://schemas.microsoft.com/office/drawing/2014/main" id="{0F23990E-4CA1-DCE8-9DB4-0A2038440A82}"/>
              </a:ext>
            </a:extLst>
          </p:cNvPr>
          <p:cNvSpPr/>
          <p:nvPr/>
        </p:nvSpPr>
        <p:spPr>
          <a:xfrm>
            <a:off x="548343" y="592315"/>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4" name="Connector: Elbow 43">
            <a:extLst>
              <a:ext uri="{FF2B5EF4-FFF2-40B4-BE49-F238E27FC236}">
                <a16:creationId xmlns:a16="http://schemas.microsoft.com/office/drawing/2014/main" id="{868EC92D-8B2F-4C16-2A22-C03F92083EDF}"/>
              </a:ext>
            </a:extLst>
          </p:cNvPr>
          <p:cNvCxnSpPr>
            <a:cxnSpLocks/>
          </p:cNvCxnSpPr>
          <p:nvPr/>
        </p:nvCxnSpPr>
        <p:spPr>
          <a:xfrm rot="5400000" flipH="1" flipV="1">
            <a:off x="9036048" y="4437626"/>
            <a:ext cx="588291" cy="248438"/>
          </a:xfrm>
          <a:prstGeom prst="bentConnector3">
            <a:avLst>
              <a:gd name="adj1" fmla="val 73315"/>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2B77603C-1B9E-2A7B-AC15-9BC4FD4CEA08}"/>
              </a:ext>
            </a:extLst>
          </p:cNvPr>
          <p:cNvCxnSpPr>
            <a:cxnSpLocks/>
          </p:cNvCxnSpPr>
          <p:nvPr/>
        </p:nvCxnSpPr>
        <p:spPr>
          <a:xfrm>
            <a:off x="933211" y="2272773"/>
            <a:ext cx="10974086"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A7CFC5BC-B371-B61D-E639-B61ABEECDA35}"/>
              </a:ext>
            </a:extLst>
          </p:cNvPr>
          <p:cNvCxnSpPr>
            <a:cxnSpLocks/>
          </p:cNvCxnSpPr>
          <p:nvPr/>
        </p:nvCxnSpPr>
        <p:spPr>
          <a:xfrm flipV="1">
            <a:off x="6845065" y="2022167"/>
            <a:ext cx="0" cy="1241222"/>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422F2E6D-B2B0-AD89-8185-F196A8E661DE}"/>
              </a:ext>
            </a:extLst>
          </p:cNvPr>
          <p:cNvSpPr/>
          <p:nvPr/>
        </p:nvSpPr>
        <p:spPr>
          <a:xfrm rot="16200000">
            <a:off x="-720267" y="3350696"/>
            <a:ext cx="2537224" cy="430888"/>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Customer services representative</a:t>
            </a:r>
          </a:p>
        </p:txBody>
      </p:sp>
      <p:pic>
        <p:nvPicPr>
          <p:cNvPr id="63" name="Graphic 62" descr="Internet with solid fill">
            <a:extLst>
              <a:ext uri="{FF2B5EF4-FFF2-40B4-BE49-F238E27FC236}">
                <a16:creationId xmlns:a16="http://schemas.microsoft.com/office/drawing/2014/main" id="{3B64F788-3BD3-1D04-49B7-25079579E1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12829" y="1094739"/>
            <a:ext cx="525864" cy="525864"/>
          </a:xfrm>
          <a:prstGeom prst="rect">
            <a:avLst/>
          </a:prstGeom>
        </p:spPr>
      </p:pic>
      <p:pic>
        <p:nvPicPr>
          <p:cNvPr id="64" name="Graphic 63" descr="Envelope with solid fill">
            <a:extLst>
              <a:ext uri="{FF2B5EF4-FFF2-40B4-BE49-F238E27FC236}">
                <a16:creationId xmlns:a16="http://schemas.microsoft.com/office/drawing/2014/main" id="{B5E94D93-DB4A-FA11-F4F8-B75D661C79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35208" y="1099501"/>
            <a:ext cx="525864" cy="525864"/>
          </a:xfrm>
          <a:prstGeom prst="rect">
            <a:avLst/>
          </a:prstGeom>
        </p:spPr>
      </p:pic>
      <p:cxnSp>
        <p:nvCxnSpPr>
          <p:cNvPr id="65" name="Straight Arrow Connector 64">
            <a:extLst>
              <a:ext uri="{FF2B5EF4-FFF2-40B4-BE49-F238E27FC236}">
                <a16:creationId xmlns:a16="http://schemas.microsoft.com/office/drawing/2014/main" id="{C56D8E17-04EE-A548-1255-D7F3043C04EC}"/>
              </a:ext>
            </a:extLst>
          </p:cNvPr>
          <p:cNvCxnSpPr>
            <a:cxnSpLocks/>
          </p:cNvCxnSpPr>
          <p:nvPr/>
        </p:nvCxnSpPr>
        <p:spPr>
          <a:xfrm>
            <a:off x="2133167" y="2039030"/>
            <a:ext cx="0" cy="1074548"/>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973F389A-0269-B3E6-482C-99690B7B9F40}"/>
              </a:ext>
            </a:extLst>
          </p:cNvPr>
          <p:cNvCxnSpPr>
            <a:cxnSpLocks/>
          </p:cNvCxnSpPr>
          <p:nvPr/>
        </p:nvCxnSpPr>
        <p:spPr>
          <a:xfrm>
            <a:off x="2685092" y="2039030"/>
            <a:ext cx="0" cy="1074548"/>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67" name="Graphic 66" descr="Envelope with solid fill">
            <a:extLst>
              <a:ext uri="{FF2B5EF4-FFF2-40B4-BE49-F238E27FC236}">
                <a16:creationId xmlns:a16="http://schemas.microsoft.com/office/drawing/2014/main" id="{D5DDDB92-36F3-D437-E90D-85C2644D39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65307" y="1931581"/>
            <a:ext cx="525864" cy="525864"/>
          </a:xfrm>
          <a:prstGeom prst="rect">
            <a:avLst/>
          </a:prstGeom>
        </p:spPr>
      </p:pic>
      <p:sp>
        <p:nvSpPr>
          <p:cNvPr id="68" name="Rectangle 67">
            <a:extLst>
              <a:ext uri="{FF2B5EF4-FFF2-40B4-BE49-F238E27FC236}">
                <a16:creationId xmlns:a16="http://schemas.microsoft.com/office/drawing/2014/main" id="{F3DA88CC-78E3-0E7D-A77E-D7C7B2041655}"/>
              </a:ext>
            </a:extLst>
          </p:cNvPr>
          <p:cNvSpPr/>
          <p:nvPr/>
        </p:nvSpPr>
        <p:spPr>
          <a:xfrm rot="16200000">
            <a:off x="-108693" y="1338760"/>
            <a:ext cx="1314078" cy="430888"/>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Customer</a:t>
            </a:r>
          </a:p>
        </p:txBody>
      </p:sp>
      <p:pic>
        <p:nvPicPr>
          <p:cNvPr id="69" name="Graphic 68" descr="Receiver with solid fill">
            <a:extLst>
              <a:ext uri="{FF2B5EF4-FFF2-40B4-BE49-F238E27FC236}">
                <a16:creationId xmlns:a16="http://schemas.microsoft.com/office/drawing/2014/main" id="{E0D42110-6877-C264-C3AC-E6F567C620B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504886" y="1159294"/>
            <a:ext cx="435290" cy="435290"/>
          </a:xfrm>
          <a:prstGeom prst="rect">
            <a:avLst/>
          </a:prstGeom>
        </p:spPr>
      </p:pic>
      <p:sp>
        <p:nvSpPr>
          <p:cNvPr id="70" name="TextBox 69">
            <a:extLst>
              <a:ext uri="{FF2B5EF4-FFF2-40B4-BE49-F238E27FC236}">
                <a16:creationId xmlns:a16="http://schemas.microsoft.com/office/drawing/2014/main" id="{737004C9-7BCD-ABD3-AAA0-310E6A1FFC00}"/>
              </a:ext>
            </a:extLst>
          </p:cNvPr>
          <p:cNvSpPr txBox="1"/>
          <p:nvPr/>
        </p:nvSpPr>
        <p:spPr>
          <a:xfrm>
            <a:off x="5750791" y="3808752"/>
            <a:ext cx="1847231" cy="553998"/>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Quote agent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sends PDF quote and estimates email to customer</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71" name="Graphic 70" descr="User with solid fill">
            <a:extLst>
              <a:ext uri="{FF2B5EF4-FFF2-40B4-BE49-F238E27FC236}">
                <a16:creationId xmlns:a16="http://schemas.microsoft.com/office/drawing/2014/main" id="{4FB3843C-F47D-B8D5-0EF4-2A6EFC2016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33305" y="1010371"/>
            <a:ext cx="525862" cy="525862"/>
          </a:xfrm>
          <a:prstGeom prst="rect">
            <a:avLst/>
          </a:prstGeom>
        </p:spPr>
      </p:pic>
      <p:sp>
        <p:nvSpPr>
          <p:cNvPr id="72" name="TextBox 71">
            <a:extLst>
              <a:ext uri="{FF2B5EF4-FFF2-40B4-BE49-F238E27FC236}">
                <a16:creationId xmlns:a16="http://schemas.microsoft.com/office/drawing/2014/main" id="{7CF5A3AC-D8E9-D78F-2AA3-76CB8D51BE9C}"/>
              </a:ext>
            </a:extLst>
          </p:cNvPr>
          <p:cNvSpPr txBox="1"/>
          <p:nvPr/>
        </p:nvSpPr>
        <p:spPr>
          <a:xfrm>
            <a:off x="6217979" y="1455656"/>
            <a:ext cx="1156513"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Checks quote details</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73" name="TextBox 72">
            <a:extLst>
              <a:ext uri="{FF2B5EF4-FFF2-40B4-BE49-F238E27FC236}">
                <a16:creationId xmlns:a16="http://schemas.microsoft.com/office/drawing/2014/main" id="{30473493-08BE-7856-7080-D9485AFFB3D1}"/>
              </a:ext>
            </a:extLst>
          </p:cNvPr>
          <p:cNvSpPr txBox="1"/>
          <p:nvPr/>
        </p:nvSpPr>
        <p:spPr>
          <a:xfrm>
            <a:off x="8629281" y="3674708"/>
            <a:ext cx="1650264" cy="553998"/>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Order agent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sends order confirmation email</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74" name="Rectangle 73">
            <a:extLst>
              <a:ext uri="{FF2B5EF4-FFF2-40B4-BE49-F238E27FC236}">
                <a16:creationId xmlns:a16="http://schemas.microsoft.com/office/drawing/2014/main" id="{2C6E1C53-76D3-4B2D-54B6-15E8F389695A}"/>
              </a:ext>
            </a:extLst>
          </p:cNvPr>
          <p:cNvSpPr/>
          <p:nvPr/>
        </p:nvSpPr>
        <p:spPr>
          <a:xfrm rot="16200000">
            <a:off x="-200779" y="5452346"/>
            <a:ext cx="1498245" cy="430888"/>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Systems used</a:t>
            </a:r>
          </a:p>
        </p:txBody>
      </p:sp>
      <p:cxnSp>
        <p:nvCxnSpPr>
          <p:cNvPr id="75" name="Straight Connector 74">
            <a:extLst>
              <a:ext uri="{FF2B5EF4-FFF2-40B4-BE49-F238E27FC236}">
                <a16:creationId xmlns:a16="http://schemas.microsoft.com/office/drawing/2014/main" id="{B0E157AA-5A3D-A5FF-334A-7351F37826C4}"/>
              </a:ext>
            </a:extLst>
          </p:cNvPr>
          <p:cNvCxnSpPr>
            <a:cxnSpLocks/>
          </p:cNvCxnSpPr>
          <p:nvPr/>
        </p:nvCxnSpPr>
        <p:spPr>
          <a:xfrm>
            <a:off x="933211" y="4876971"/>
            <a:ext cx="10974086" cy="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8C31A5DA-3692-477C-8891-2A6C7854823D}"/>
              </a:ext>
            </a:extLst>
          </p:cNvPr>
          <p:cNvSpPr txBox="1"/>
          <p:nvPr/>
        </p:nvSpPr>
        <p:spPr>
          <a:xfrm>
            <a:off x="3661809" y="3692031"/>
            <a:ext cx="1685863" cy="50783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060"/>
                </a:solidFill>
                <a:effectLst/>
                <a:uLnTx/>
                <a:uFillTx/>
                <a:latin typeface="Open Sans"/>
                <a:ea typeface="Open Sans"/>
                <a:cs typeface="Open Sans"/>
              </a:rPr>
              <a:t>Unattended desktop </a:t>
            </a:r>
            <a:r>
              <a:rPr kumimoji="0" lang="en-US" sz="900" b="0" i="0" u="none" strike="noStrike" kern="1200" cap="none" spc="0" normalizeH="0" baseline="0" noProof="0">
                <a:ln>
                  <a:noFill/>
                </a:ln>
                <a:solidFill>
                  <a:srgbClr val="002060"/>
                </a:solidFill>
                <a:effectLst/>
                <a:uLnTx/>
                <a:uFillTx/>
                <a:latin typeface="Open Sans"/>
                <a:ea typeface="Open Sans"/>
                <a:cs typeface="Open Sans"/>
              </a:rPr>
              <a:t>flow copies internal order details to manufacturing system</a:t>
            </a:r>
            <a:endParaRPr lang="en-US" sz="900" b="0" i="0" u="none" strike="noStrike" kern="1200" cap="none" spc="0" normalizeH="0" baseline="0" noProof="0">
              <a:ln>
                <a:noFill/>
              </a:ln>
              <a:solidFill>
                <a:srgbClr val="002060"/>
              </a:solidFill>
              <a:effectLst/>
              <a:uLnTx/>
              <a:uFillTx/>
              <a:latin typeface="Open Sans"/>
              <a:ea typeface="Open Sans"/>
              <a:cs typeface="Open Sans"/>
            </a:endParaRPr>
          </a:p>
        </p:txBody>
      </p:sp>
      <p:cxnSp>
        <p:nvCxnSpPr>
          <p:cNvPr id="77" name="Connector: Elbow 76">
            <a:extLst>
              <a:ext uri="{FF2B5EF4-FFF2-40B4-BE49-F238E27FC236}">
                <a16:creationId xmlns:a16="http://schemas.microsoft.com/office/drawing/2014/main" id="{3090F262-C6B3-097D-FD78-8BCC097F9347}"/>
              </a:ext>
            </a:extLst>
          </p:cNvPr>
          <p:cNvCxnSpPr>
            <a:cxnSpLocks/>
          </p:cNvCxnSpPr>
          <p:nvPr/>
        </p:nvCxnSpPr>
        <p:spPr>
          <a:xfrm rot="5400000" flipH="1" flipV="1">
            <a:off x="3390878" y="4126461"/>
            <a:ext cx="388597" cy="289181"/>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78" name="Connector: Elbow 77">
            <a:extLst>
              <a:ext uri="{FF2B5EF4-FFF2-40B4-BE49-F238E27FC236}">
                <a16:creationId xmlns:a16="http://schemas.microsoft.com/office/drawing/2014/main" id="{B2A4B422-727C-C121-C077-66841868AD97}"/>
              </a:ext>
            </a:extLst>
          </p:cNvPr>
          <p:cNvCxnSpPr>
            <a:cxnSpLocks/>
            <a:stCxn id="98" idx="2"/>
            <a:endCxn id="79" idx="1"/>
          </p:cNvCxnSpPr>
          <p:nvPr/>
        </p:nvCxnSpPr>
        <p:spPr>
          <a:xfrm rot="16200000" flipH="1">
            <a:off x="1869366" y="4744438"/>
            <a:ext cx="1163057" cy="398318"/>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79" name="Picture 78">
            <a:extLst>
              <a:ext uri="{FF2B5EF4-FFF2-40B4-BE49-F238E27FC236}">
                <a16:creationId xmlns:a16="http://schemas.microsoft.com/office/drawing/2014/main" id="{9836282B-31BC-D496-113E-C3763DAABC4B}"/>
              </a:ext>
            </a:extLst>
          </p:cNvPr>
          <p:cNvPicPr>
            <a:picLocks noChangeAspect="1"/>
          </p:cNvPicPr>
          <p:nvPr/>
        </p:nvPicPr>
        <p:blipFill>
          <a:blip r:embed="rId12"/>
          <a:stretch>
            <a:fillRect/>
          </a:stretch>
        </p:blipFill>
        <p:spPr>
          <a:xfrm>
            <a:off x="2650053" y="4465349"/>
            <a:ext cx="1445150" cy="2119553"/>
          </a:xfrm>
          <a:prstGeom prst="rect">
            <a:avLst/>
          </a:prstGeom>
          <a:solidFill>
            <a:srgbClr val="002060"/>
          </a:solidFill>
          <a:ln>
            <a:solidFill>
              <a:srgbClr val="002060"/>
            </a:solidFill>
          </a:ln>
        </p:spPr>
      </p:pic>
      <p:cxnSp>
        <p:nvCxnSpPr>
          <p:cNvPr id="80" name="Connector: Elbow 79">
            <a:extLst>
              <a:ext uri="{FF2B5EF4-FFF2-40B4-BE49-F238E27FC236}">
                <a16:creationId xmlns:a16="http://schemas.microsoft.com/office/drawing/2014/main" id="{007D827E-1660-4B1A-B0CE-93AC2AF09D97}"/>
              </a:ext>
            </a:extLst>
          </p:cNvPr>
          <p:cNvCxnSpPr>
            <a:cxnSpLocks/>
            <a:endCxn id="84" idx="1"/>
          </p:cNvCxnSpPr>
          <p:nvPr/>
        </p:nvCxnSpPr>
        <p:spPr>
          <a:xfrm rot="16200000" flipH="1">
            <a:off x="3942187" y="4896606"/>
            <a:ext cx="1059777" cy="189508"/>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Connector: Elbow 80">
            <a:extLst>
              <a:ext uri="{FF2B5EF4-FFF2-40B4-BE49-F238E27FC236}">
                <a16:creationId xmlns:a16="http://schemas.microsoft.com/office/drawing/2014/main" id="{9C191C08-4624-6A8C-D29F-F558B990E914}"/>
              </a:ext>
            </a:extLst>
          </p:cNvPr>
          <p:cNvCxnSpPr>
            <a:cxnSpLocks/>
            <a:stCxn id="84" idx="3"/>
            <a:endCxn id="70" idx="2"/>
          </p:cNvCxnSpPr>
          <p:nvPr/>
        </p:nvCxnSpPr>
        <p:spPr>
          <a:xfrm flipV="1">
            <a:off x="6303426" y="4362750"/>
            <a:ext cx="370981" cy="1158499"/>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Connector: Elbow 81">
            <a:extLst>
              <a:ext uri="{FF2B5EF4-FFF2-40B4-BE49-F238E27FC236}">
                <a16:creationId xmlns:a16="http://schemas.microsoft.com/office/drawing/2014/main" id="{0409B150-369F-40CD-BBD3-786DB09FEFB5}"/>
              </a:ext>
            </a:extLst>
          </p:cNvPr>
          <p:cNvCxnSpPr>
            <a:cxnSpLocks/>
            <a:stCxn id="72" idx="3"/>
          </p:cNvCxnSpPr>
          <p:nvPr/>
        </p:nvCxnSpPr>
        <p:spPr>
          <a:xfrm>
            <a:off x="7374492" y="1655711"/>
            <a:ext cx="690826" cy="1485594"/>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C484FB78-7017-FB2C-B5F8-512EFE80FC2A}"/>
              </a:ext>
            </a:extLst>
          </p:cNvPr>
          <p:cNvSpPr txBox="1"/>
          <p:nvPr/>
        </p:nvSpPr>
        <p:spPr>
          <a:xfrm>
            <a:off x="7441386" y="3808648"/>
            <a:ext cx="1431437" cy="553998"/>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Order agent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triggered, triggers desktop flow</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84" name="Picture 83">
            <a:extLst>
              <a:ext uri="{FF2B5EF4-FFF2-40B4-BE49-F238E27FC236}">
                <a16:creationId xmlns:a16="http://schemas.microsoft.com/office/drawing/2014/main" id="{E4CCBB84-90C1-3A32-50EE-613E74C70FBD}"/>
              </a:ext>
            </a:extLst>
          </p:cNvPr>
          <p:cNvPicPr>
            <a:picLocks noChangeAspect="1"/>
          </p:cNvPicPr>
          <p:nvPr/>
        </p:nvPicPr>
        <p:blipFill>
          <a:blip r:embed="rId13"/>
          <a:stretch>
            <a:fillRect/>
          </a:stretch>
        </p:blipFill>
        <p:spPr>
          <a:xfrm>
            <a:off x="4566829" y="4461472"/>
            <a:ext cx="1736597" cy="2119553"/>
          </a:xfrm>
          <a:prstGeom prst="rect">
            <a:avLst/>
          </a:prstGeom>
          <a:solidFill>
            <a:srgbClr val="002060"/>
          </a:solidFill>
          <a:ln>
            <a:solidFill>
              <a:srgbClr val="002060"/>
            </a:solidFill>
          </a:ln>
        </p:spPr>
      </p:pic>
      <p:pic>
        <p:nvPicPr>
          <p:cNvPr id="85" name="Picture 84">
            <a:extLst>
              <a:ext uri="{FF2B5EF4-FFF2-40B4-BE49-F238E27FC236}">
                <a16:creationId xmlns:a16="http://schemas.microsoft.com/office/drawing/2014/main" id="{56EE080B-7443-2402-128F-9F44E0385EDA}"/>
              </a:ext>
            </a:extLst>
          </p:cNvPr>
          <p:cNvPicPr>
            <a:picLocks noChangeAspect="1"/>
          </p:cNvPicPr>
          <p:nvPr/>
        </p:nvPicPr>
        <p:blipFill>
          <a:blip r:embed="rId13"/>
          <a:stretch>
            <a:fillRect/>
          </a:stretch>
        </p:blipFill>
        <p:spPr>
          <a:xfrm>
            <a:off x="8306947" y="4465125"/>
            <a:ext cx="1736597" cy="2119553"/>
          </a:xfrm>
          <a:prstGeom prst="rect">
            <a:avLst/>
          </a:prstGeom>
          <a:solidFill>
            <a:srgbClr val="002060"/>
          </a:solidFill>
          <a:ln>
            <a:solidFill>
              <a:srgbClr val="002060"/>
            </a:solidFill>
          </a:ln>
        </p:spPr>
      </p:pic>
      <p:cxnSp>
        <p:nvCxnSpPr>
          <p:cNvPr id="86" name="Connector: Elbow 85">
            <a:extLst>
              <a:ext uri="{FF2B5EF4-FFF2-40B4-BE49-F238E27FC236}">
                <a16:creationId xmlns:a16="http://schemas.microsoft.com/office/drawing/2014/main" id="{5796C437-68E3-0867-4934-20D94B02EC88}"/>
              </a:ext>
            </a:extLst>
          </p:cNvPr>
          <p:cNvCxnSpPr>
            <a:cxnSpLocks/>
            <a:endCxn id="85" idx="1"/>
          </p:cNvCxnSpPr>
          <p:nvPr/>
        </p:nvCxnSpPr>
        <p:spPr>
          <a:xfrm rot="16200000" flipH="1">
            <a:off x="7615482" y="4833437"/>
            <a:ext cx="1056900" cy="326030"/>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F4CD0637-DA96-2775-EAE1-429FEDCB6D77}"/>
              </a:ext>
            </a:extLst>
          </p:cNvPr>
          <p:cNvCxnSpPr>
            <a:cxnSpLocks/>
          </p:cNvCxnSpPr>
          <p:nvPr/>
        </p:nvCxnSpPr>
        <p:spPr>
          <a:xfrm flipV="1">
            <a:off x="9535440" y="1697193"/>
            <a:ext cx="0" cy="1442564"/>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88" name="Graphic 87" descr="Envelope with solid fill">
            <a:extLst>
              <a:ext uri="{FF2B5EF4-FFF2-40B4-BE49-F238E27FC236}">
                <a16:creationId xmlns:a16="http://schemas.microsoft.com/office/drawing/2014/main" id="{3F1B3875-595C-5065-B893-C5F4DB223EB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272508" y="1094161"/>
            <a:ext cx="525864" cy="525864"/>
          </a:xfrm>
          <a:prstGeom prst="rect">
            <a:avLst/>
          </a:prstGeom>
        </p:spPr>
      </p:pic>
      <p:cxnSp>
        <p:nvCxnSpPr>
          <p:cNvPr id="89" name="Straight Arrow Connector 88">
            <a:extLst>
              <a:ext uri="{FF2B5EF4-FFF2-40B4-BE49-F238E27FC236}">
                <a16:creationId xmlns:a16="http://schemas.microsoft.com/office/drawing/2014/main" id="{D2BFA1A9-F14A-661E-A9AD-C4EC925D2815}"/>
              </a:ext>
            </a:extLst>
          </p:cNvPr>
          <p:cNvCxnSpPr>
            <a:cxnSpLocks/>
          </p:cNvCxnSpPr>
          <p:nvPr/>
        </p:nvCxnSpPr>
        <p:spPr>
          <a:xfrm flipV="1">
            <a:off x="2260446" y="2074054"/>
            <a:ext cx="0" cy="1016946"/>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781E0633-8F44-CAAB-584E-A4192542352C}"/>
              </a:ext>
            </a:extLst>
          </p:cNvPr>
          <p:cNvSpPr txBox="1"/>
          <p:nvPr/>
        </p:nvSpPr>
        <p:spPr>
          <a:xfrm>
            <a:off x="934493" y="2326619"/>
            <a:ext cx="1221172"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Agent</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 gathers from customer on required order info</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cxnSp>
        <p:nvCxnSpPr>
          <p:cNvPr id="91" name="Straight Arrow Connector 90">
            <a:extLst>
              <a:ext uri="{FF2B5EF4-FFF2-40B4-BE49-F238E27FC236}">
                <a16:creationId xmlns:a16="http://schemas.microsoft.com/office/drawing/2014/main" id="{9BD51EC5-D10C-E80F-5161-A641B275BE16}"/>
              </a:ext>
            </a:extLst>
          </p:cNvPr>
          <p:cNvCxnSpPr>
            <a:cxnSpLocks/>
          </p:cNvCxnSpPr>
          <p:nvPr/>
        </p:nvCxnSpPr>
        <p:spPr>
          <a:xfrm flipH="1">
            <a:off x="3324829" y="2039030"/>
            <a:ext cx="2060" cy="2434372"/>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0A5E516D-9A39-8F42-734C-F9FFBC7631F5}"/>
              </a:ext>
            </a:extLst>
          </p:cNvPr>
          <p:cNvSpPr txBox="1"/>
          <p:nvPr/>
        </p:nvSpPr>
        <p:spPr>
          <a:xfrm>
            <a:off x="1833789" y="1567814"/>
            <a:ext cx="579893"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Email</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Order</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93" name="TextBox 92">
            <a:extLst>
              <a:ext uri="{FF2B5EF4-FFF2-40B4-BE49-F238E27FC236}">
                <a16:creationId xmlns:a16="http://schemas.microsoft.com/office/drawing/2014/main" id="{C3B9722F-3855-E774-9ACF-1890B1D607AF}"/>
              </a:ext>
            </a:extLst>
          </p:cNvPr>
          <p:cNvSpPr txBox="1"/>
          <p:nvPr/>
        </p:nvSpPr>
        <p:spPr>
          <a:xfrm>
            <a:off x="2386889" y="1562218"/>
            <a:ext cx="616336"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Phone</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Order</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94" name="TextBox 93">
            <a:extLst>
              <a:ext uri="{FF2B5EF4-FFF2-40B4-BE49-F238E27FC236}">
                <a16:creationId xmlns:a16="http://schemas.microsoft.com/office/drawing/2014/main" id="{A5FA6857-FC85-B2DD-85BC-A371A1A70DA0}"/>
              </a:ext>
            </a:extLst>
          </p:cNvPr>
          <p:cNvSpPr txBox="1"/>
          <p:nvPr/>
        </p:nvSpPr>
        <p:spPr>
          <a:xfrm>
            <a:off x="3058196" y="1573099"/>
            <a:ext cx="616336"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Web</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Order</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95" name="Graphic 94" descr="Envelope with solid fill">
            <a:extLst>
              <a:ext uri="{FF2B5EF4-FFF2-40B4-BE49-F238E27FC236}">
                <a16:creationId xmlns:a16="http://schemas.microsoft.com/office/drawing/2014/main" id="{5EE5B81E-A4A6-0527-EA70-92CCBE139FD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58273" y="1974322"/>
            <a:ext cx="525864" cy="525864"/>
          </a:xfrm>
          <a:prstGeom prst="rect">
            <a:avLst/>
          </a:prstGeom>
        </p:spPr>
      </p:pic>
      <p:sp>
        <p:nvSpPr>
          <p:cNvPr id="96" name="TextBox 95">
            <a:extLst>
              <a:ext uri="{FF2B5EF4-FFF2-40B4-BE49-F238E27FC236}">
                <a16:creationId xmlns:a16="http://schemas.microsoft.com/office/drawing/2014/main" id="{1D9547DF-5F8C-678F-C030-6203A971BA67}"/>
              </a:ext>
            </a:extLst>
          </p:cNvPr>
          <p:cNvSpPr txBox="1"/>
          <p:nvPr/>
        </p:nvSpPr>
        <p:spPr>
          <a:xfrm>
            <a:off x="7043337" y="2354432"/>
            <a:ext cx="1156513"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Order confirmation</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98" name="TextBox 97">
            <a:extLst>
              <a:ext uri="{FF2B5EF4-FFF2-40B4-BE49-F238E27FC236}">
                <a16:creationId xmlns:a16="http://schemas.microsoft.com/office/drawing/2014/main" id="{BEB3BC15-E856-EF26-C093-FF9732A2EAF9}"/>
              </a:ext>
            </a:extLst>
          </p:cNvPr>
          <p:cNvSpPr txBox="1"/>
          <p:nvPr/>
        </p:nvSpPr>
        <p:spPr>
          <a:xfrm>
            <a:off x="1282960" y="3654183"/>
            <a:ext cx="1937549"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Sales agent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triggered, determines order info is fulfilled, and triggers cloud flow</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cxnSp>
        <p:nvCxnSpPr>
          <p:cNvPr id="99" name="Connector: Elbow 98">
            <a:extLst>
              <a:ext uri="{FF2B5EF4-FFF2-40B4-BE49-F238E27FC236}">
                <a16:creationId xmlns:a16="http://schemas.microsoft.com/office/drawing/2014/main" id="{011B00EB-97B9-8E41-BBEC-51DB405E9858}"/>
              </a:ext>
            </a:extLst>
          </p:cNvPr>
          <p:cNvCxnSpPr>
            <a:cxnSpLocks/>
          </p:cNvCxnSpPr>
          <p:nvPr/>
        </p:nvCxnSpPr>
        <p:spPr>
          <a:xfrm>
            <a:off x="9639300" y="3429000"/>
            <a:ext cx="1585712" cy="403625"/>
          </a:xfrm>
          <a:prstGeom prst="bent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100" name="TextBox 99">
            <a:extLst>
              <a:ext uri="{FF2B5EF4-FFF2-40B4-BE49-F238E27FC236}">
                <a16:creationId xmlns:a16="http://schemas.microsoft.com/office/drawing/2014/main" id="{BD22067A-2533-5191-D77B-1D55B56EED66}"/>
              </a:ext>
            </a:extLst>
          </p:cNvPr>
          <p:cNvSpPr txBox="1"/>
          <p:nvPr/>
        </p:nvSpPr>
        <p:spPr>
          <a:xfrm>
            <a:off x="936529" y="5650349"/>
            <a:ext cx="1840371" cy="553998"/>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Generative Actions</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 look up company discount code document</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101" name="TextBox 100">
            <a:extLst>
              <a:ext uri="{FF2B5EF4-FFF2-40B4-BE49-F238E27FC236}">
                <a16:creationId xmlns:a16="http://schemas.microsoft.com/office/drawing/2014/main" id="{C6FCD351-B760-8F85-601D-E33F749D502C}"/>
              </a:ext>
            </a:extLst>
          </p:cNvPr>
          <p:cNvSpPr txBox="1"/>
          <p:nvPr/>
        </p:nvSpPr>
        <p:spPr>
          <a:xfrm>
            <a:off x="6082489" y="5686911"/>
            <a:ext cx="1358897"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Agent flow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creates quote PDF</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sp>
        <p:nvSpPr>
          <p:cNvPr id="103" name="TextBox 102">
            <a:extLst>
              <a:ext uri="{FF2B5EF4-FFF2-40B4-BE49-F238E27FC236}">
                <a16:creationId xmlns:a16="http://schemas.microsoft.com/office/drawing/2014/main" id="{CC8E27FF-0B37-4E1B-F25E-17A79D409CE0}"/>
              </a:ext>
            </a:extLst>
          </p:cNvPr>
          <p:cNvSpPr txBox="1"/>
          <p:nvPr/>
        </p:nvSpPr>
        <p:spPr>
          <a:xfrm>
            <a:off x="7095438" y="5691049"/>
            <a:ext cx="1358897" cy="707886"/>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a:ea typeface="Open Sans"/>
                <a:cs typeface="Open Sans"/>
              </a:rPr>
              <a:t>Desktop flow </a:t>
            </a:r>
            <a:r>
              <a:rPr kumimoji="0" lang="en-US" sz="1000" b="0" i="0" u="none" strike="noStrike" kern="1200" cap="none" spc="0" normalizeH="0" baseline="0" noProof="0">
                <a:ln>
                  <a:noFill/>
                </a:ln>
                <a:solidFill>
                  <a:srgbClr val="002060"/>
                </a:solidFill>
                <a:effectLst/>
                <a:uLnTx/>
                <a:uFillTx/>
                <a:latin typeface="Open Sans"/>
                <a:ea typeface="Open Sans"/>
                <a:cs typeface="Open Sans"/>
              </a:rPr>
              <a:t>submit manufacturing order</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104" name="Picture 103">
            <a:extLst>
              <a:ext uri="{FF2B5EF4-FFF2-40B4-BE49-F238E27FC236}">
                <a16:creationId xmlns:a16="http://schemas.microsoft.com/office/drawing/2014/main" id="{1E3C0372-2503-13BC-8D62-BE6B40F25B8E}"/>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406463" y="3113578"/>
            <a:ext cx="570849" cy="572064"/>
          </a:xfrm>
          <a:prstGeom prst="rect">
            <a:avLst/>
          </a:prstGeom>
        </p:spPr>
      </p:pic>
      <p:pic>
        <p:nvPicPr>
          <p:cNvPr id="105" name="Picture 104">
            <a:extLst>
              <a:ext uri="{FF2B5EF4-FFF2-40B4-BE49-F238E27FC236}">
                <a16:creationId xmlns:a16="http://schemas.microsoft.com/office/drawing/2014/main" id="{582F0855-3401-4F85-4C01-2F5B68DFC558}"/>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7733961" y="3123578"/>
            <a:ext cx="570849" cy="572064"/>
          </a:xfrm>
          <a:prstGeom prst="rect">
            <a:avLst/>
          </a:prstGeom>
        </p:spPr>
      </p:pic>
      <p:pic>
        <p:nvPicPr>
          <p:cNvPr id="106" name="Picture 105">
            <a:extLst>
              <a:ext uri="{FF2B5EF4-FFF2-40B4-BE49-F238E27FC236}">
                <a16:creationId xmlns:a16="http://schemas.microsoft.com/office/drawing/2014/main" id="{2EF2FD1E-AAD2-47D6-2AE5-FFA6A7E2507C}"/>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9209017" y="3138507"/>
            <a:ext cx="570849" cy="572064"/>
          </a:xfrm>
          <a:prstGeom prst="rect">
            <a:avLst/>
          </a:prstGeom>
        </p:spPr>
      </p:pic>
      <p:pic>
        <p:nvPicPr>
          <p:cNvPr id="107" name="Picture 106">
            <a:extLst>
              <a:ext uri="{FF2B5EF4-FFF2-40B4-BE49-F238E27FC236}">
                <a16:creationId xmlns:a16="http://schemas.microsoft.com/office/drawing/2014/main" id="{CE748810-DDF2-D1CD-0415-3D4193F816A5}"/>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2015844" y="3130347"/>
            <a:ext cx="570849" cy="572064"/>
          </a:xfrm>
          <a:prstGeom prst="rect">
            <a:avLst/>
          </a:prstGeom>
        </p:spPr>
      </p:pic>
      <p:sp>
        <p:nvSpPr>
          <p:cNvPr id="109" name="TextBox 108">
            <a:extLst>
              <a:ext uri="{FF2B5EF4-FFF2-40B4-BE49-F238E27FC236}">
                <a16:creationId xmlns:a16="http://schemas.microsoft.com/office/drawing/2014/main" id="{604020FD-A626-A64D-3045-8CED3B37518D}"/>
              </a:ext>
            </a:extLst>
          </p:cNvPr>
          <p:cNvSpPr txBox="1"/>
          <p:nvPr/>
        </p:nvSpPr>
        <p:spPr>
          <a:xfrm>
            <a:off x="5779578" y="2346795"/>
            <a:ext cx="1156513" cy="400110"/>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060"/>
                </a:solidFill>
                <a:effectLst/>
                <a:uLnTx/>
                <a:uFillTx/>
                <a:latin typeface="Open Sans"/>
                <a:ea typeface="Open Sans"/>
                <a:cs typeface="Open Sans"/>
              </a:rPr>
              <a:t>Quote confirmation</a:t>
            </a:r>
            <a:endParaRPr lang="en-US" sz="1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110" name="Graphic 109" descr="Call center with solid fill">
            <a:extLst>
              <a:ext uri="{FF2B5EF4-FFF2-40B4-BE49-F238E27FC236}">
                <a16:creationId xmlns:a16="http://schemas.microsoft.com/office/drawing/2014/main" id="{C721EB57-71A9-7B20-B55A-906CAD16CE3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376992" y="3112442"/>
            <a:ext cx="578905" cy="578905"/>
          </a:xfrm>
          <a:prstGeom prst="rect">
            <a:avLst/>
          </a:prstGeom>
        </p:spPr>
      </p:pic>
      <p:cxnSp>
        <p:nvCxnSpPr>
          <p:cNvPr id="111" name="Straight Arrow Connector 110">
            <a:extLst>
              <a:ext uri="{FF2B5EF4-FFF2-40B4-BE49-F238E27FC236}">
                <a16:creationId xmlns:a16="http://schemas.microsoft.com/office/drawing/2014/main" id="{635B66A4-70A8-11F7-BC85-979B7D3B6B53}"/>
              </a:ext>
            </a:extLst>
          </p:cNvPr>
          <p:cNvCxnSpPr>
            <a:cxnSpLocks/>
          </p:cNvCxnSpPr>
          <p:nvPr/>
        </p:nvCxnSpPr>
        <p:spPr>
          <a:xfrm>
            <a:off x="5896565" y="3478884"/>
            <a:ext cx="457220" cy="0"/>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112" name="TextBox 111">
            <a:extLst>
              <a:ext uri="{FF2B5EF4-FFF2-40B4-BE49-F238E27FC236}">
                <a16:creationId xmlns:a16="http://schemas.microsoft.com/office/drawing/2014/main" id="{E4AF6950-7098-BD45-257E-9F042AD6434E}"/>
              </a:ext>
            </a:extLst>
          </p:cNvPr>
          <p:cNvSpPr txBox="1"/>
          <p:nvPr/>
        </p:nvSpPr>
        <p:spPr>
          <a:xfrm>
            <a:off x="5637809" y="2832502"/>
            <a:ext cx="950417" cy="3693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a:ea typeface="Open Sans"/>
                <a:cs typeface="Open Sans"/>
              </a:rPr>
              <a:t>Approval</a:t>
            </a:r>
            <a:br>
              <a:rPr lang="en-US" sz="9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900" b="0" i="0" u="none" strike="noStrike" kern="1200" cap="none" spc="0" normalizeH="0" baseline="0" noProof="0">
                <a:ln>
                  <a:noFill/>
                </a:ln>
                <a:solidFill>
                  <a:srgbClr val="002060"/>
                </a:solidFill>
                <a:effectLst/>
                <a:uLnTx/>
                <a:uFillTx/>
                <a:latin typeface="Open Sans"/>
                <a:ea typeface="Open Sans"/>
                <a:cs typeface="Open Sans"/>
              </a:rPr>
              <a:t>to quote</a:t>
            </a:r>
            <a:endParaRPr lang="en-US" sz="900" b="0" i="0" u="none" strike="noStrike" kern="1200" cap="none" spc="0" normalizeH="0" baseline="0" noProof="0">
              <a:ln>
                <a:noFill/>
              </a:ln>
              <a:solidFill>
                <a:srgbClr val="002060"/>
              </a:solidFill>
              <a:effectLst/>
              <a:uLnTx/>
              <a:uFillTx/>
              <a:latin typeface="Open Sans"/>
              <a:ea typeface="Open Sans"/>
              <a:cs typeface="Open Sans"/>
            </a:endParaRPr>
          </a:p>
        </p:txBody>
      </p:sp>
      <p:cxnSp>
        <p:nvCxnSpPr>
          <p:cNvPr id="113" name="Straight Arrow Connector 112">
            <a:extLst>
              <a:ext uri="{FF2B5EF4-FFF2-40B4-BE49-F238E27FC236}">
                <a16:creationId xmlns:a16="http://schemas.microsoft.com/office/drawing/2014/main" id="{6DB9B61B-0704-1AA0-EEDE-180ED12A9618}"/>
              </a:ext>
            </a:extLst>
          </p:cNvPr>
          <p:cNvCxnSpPr>
            <a:cxnSpLocks/>
          </p:cNvCxnSpPr>
          <p:nvPr/>
        </p:nvCxnSpPr>
        <p:spPr>
          <a:xfrm flipH="1">
            <a:off x="5862562" y="3545873"/>
            <a:ext cx="397648" cy="0"/>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114" name="Graphic 113" descr="Call center with solid fill">
            <a:extLst>
              <a:ext uri="{FF2B5EF4-FFF2-40B4-BE49-F238E27FC236}">
                <a16:creationId xmlns:a16="http://schemas.microsoft.com/office/drawing/2014/main" id="{7BCBAAAC-5967-E863-E7A2-3D31AAFE1A1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545543" y="3172918"/>
            <a:ext cx="578905" cy="578905"/>
          </a:xfrm>
          <a:prstGeom prst="rect">
            <a:avLst/>
          </a:prstGeom>
        </p:spPr>
      </p:pic>
      <p:cxnSp>
        <p:nvCxnSpPr>
          <p:cNvPr id="115" name="Straight Arrow Connector 114">
            <a:extLst>
              <a:ext uri="{FF2B5EF4-FFF2-40B4-BE49-F238E27FC236}">
                <a16:creationId xmlns:a16="http://schemas.microsoft.com/office/drawing/2014/main" id="{7D3A5497-4C84-1D91-9836-30FC32BE4FAD}"/>
              </a:ext>
            </a:extLst>
          </p:cNvPr>
          <p:cNvCxnSpPr>
            <a:cxnSpLocks/>
          </p:cNvCxnSpPr>
          <p:nvPr/>
        </p:nvCxnSpPr>
        <p:spPr>
          <a:xfrm>
            <a:off x="8361680" y="3493362"/>
            <a:ext cx="352090" cy="0"/>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116" name="TextBox 115">
            <a:extLst>
              <a:ext uri="{FF2B5EF4-FFF2-40B4-BE49-F238E27FC236}">
                <a16:creationId xmlns:a16="http://schemas.microsoft.com/office/drawing/2014/main" id="{BF46F270-2DF0-6087-E3A6-A302B969D814}"/>
              </a:ext>
            </a:extLst>
          </p:cNvPr>
          <p:cNvSpPr txBox="1"/>
          <p:nvPr/>
        </p:nvSpPr>
        <p:spPr>
          <a:xfrm>
            <a:off x="8116424" y="2836090"/>
            <a:ext cx="1003271" cy="3693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a:ea typeface="Open Sans"/>
                <a:cs typeface="Open Sans"/>
              </a:rPr>
              <a:t>Approval to manufacture</a:t>
            </a:r>
            <a:endParaRPr lang="en-US" sz="900" b="0" i="0" u="none" strike="noStrike" kern="1200" cap="none" spc="0" normalizeH="0" baseline="0" noProof="0">
              <a:ln>
                <a:noFill/>
              </a:ln>
              <a:solidFill>
                <a:srgbClr val="002060"/>
              </a:solidFill>
              <a:effectLst/>
              <a:uLnTx/>
              <a:uFillTx/>
              <a:latin typeface="Open Sans"/>
              <a:ea typeface="Open Sans"/>
              <a:cs typeface="Open Sans"/>
            </a:endParaRPr>
          </a:p>
        </p:txBody>
      </p:sp>
      <p:cxnSp>
        <p:nvCxnSpPr>
          <p:cNvPr id="117" name="Straight Arrow Connector 116">
            <a:extLst>
              <a:ext uri="{FF2B5EF4-FFF2-40B4-BE49-F238E27FC236}">
                <a16:creationId xmlns:a16="http://schemas.microsoft.com/office/drawing/2014/main" id="{107649CD-99FE-37B5-7C9B-28B901B3FF4C}"/>
              </a:ext>
            </a:extLst>
          </p:cNvPr>
          <p:cNvCxnSpPr>
            <a:cxnSpLocks/>
          </p:cNvCxnSpPr>
          <p:nvPr/>
        </p:nvCxnSpPr>
        <p:spPr>
          <a:xfrm flipH="1">
            <a:off x="8222547" y="3560351"/>
            <a:ext cx="397648" cy="0"/>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pic>
        <p:nvPicPr>
          <p:cNvPr id="118" name="Picture 117">
            <a:extLst>
              <a:ext uri="{FF2B5EF4-FFF2-40B4-BE49-F238E27FC236}">
                <a16:creationId xmlns:a16="http://schemas.microsoft.com/office/drawing/2014/main" id="{B95D0C5B-3C2B-DD41-7626-FB2840330519}"/>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1977695" y="5104152"/>
            <a:ext cx="570849" cy="572064"/>
          </a:xfrm>
          <a:prstGeom prst="rect">
            <a:avLst/>
          </a:prstGeom>
        </p:spPr>
      </p:pic>
      <p:pic>
        <p:nvPicPr>
          <p:cNvPr id="119" name="Picture 118">
            <a:extLst>
              <a:ext uri="{FF2B5EF4-FFF2-40B4-BE49-F238E27FC236}">
                <a16:creationId xmlns:a16="http://schemas.microsoft.com/office/drawing/2014/main" id="{9E102D85-B641-228D-ADA5-6FED2CA4BF3A}"/>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471388" y="5075033"/>
            <a:ext cx="570849" cy="572064"/>
          </a:xfrm>
          <a:prstGeom prst="rect">
            <a:avLst/>
          </a:prstGeom>
        </p:spPr>
      </p:pic>
      <p:pic>
        <p:nvPicPr>
          <p:cNvPr id="3" name="Picture 2" descr="Microsoft Power Automate Outage Map | StatusGator">
            <a:extLst>
              <a:ext uri="{FF2B5EF4-FFF2-40B4-BE49-F238E27FC236}">
                <a16:creationId xmlns:a16="http://schemas.microsoft.com/office/drawing/2014/main" id="{E4F78488-C531-F682-8F2F-2AB6D8C668B4}"/>
              </a:ext>
            </a:extLst>
          </p:cNvPr>
          <p:cNvPicPr>
            <a:picLocks noChangeAspect="1"/>
          </p:cNvPicPr>
          <p:nvPr/>
        </p:nvPicPr>
        <p:blipFill>
          <a:blip r:embed="rId17"/>
          <a:srcRect r="-1370" b="1333"/>
          <a:stretch>
            <a:fillRect/>
          </a:stretch>
        </p:blipFill>
        <p:spPr>
          <a:xfrm>
            <a:off x="4307960" y="3180792"/>
            <a:ext cx="521395" cy="516890"/>
          </a:xfrm>
          <a:prstGeom prst="rect">
            <a:avLst/>
          </a:prstGeom>
        </p:spPr>
      </p:pic>
      <p:pic>
        <p:nvPicPr>
          <p:cNvPr id="4" name="Picture 3" descr="Microsoft Power Automate Outage Map | StatusGator">
            <a:extLst>
              <a:ext uri="{FF2B5EF4-FFF2-40B4-BE49-F238E27FC236}">
                <a16:creationId xmlns:a16="http://schemas.microsoft.com/office/drawing/2014/main" id="{D1B705E3-97ED-8263-8584-C2B4C61F4333}"/>
              </a:ext>
            </a:extLst>
          </p:cNvPr>
          <p:cNvPicPr>
            <a:picLocks noChangeAspect="1"/>
          </p:cNvPicPr>
          <p:nvPr/>
        </p:nvPicPr>
        <p:blipFill>
          <a:blip r:embed="rId17"/>
          <a:srcRect r="-1370" b="1333"/>
          <a:stretch>
            <a:fillRect/>
          </a:stretch>
        </p:blipFill>
        <p:spPr>
          <a:xfrm>
            <a:off x="7506987" y="5253981"/>
            <a:ext cx="521395" cy="516890"/>
          </a:xfrm>
          <a:prstGeom prst="rect">
            <a:avLst/>
          </a:prstGeom>
        </p:spPr>
      </p:pic>
    </p:spTree>
    <p:extLst>
      <p:ext uri="{BB962C8B-B14F-4D97-AF65-F5344CB8AC3E}">
        <p14:creationId xmlns:p14="http://schemas.microsoft.com/office/powerpoint/2010/main" val="327136747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3BAC1-E190-E5A1-C0CF-8FFC90D9C719}"/>
            </a:ext>
          </a:extLst>
        </p:cNvPr>
        <p:cNvGrpSpPr/>
        <p:nvPr/>
      </p:nvGrpSpPr>
      <p:grpSpPr>
        <a:xfrm>
          <a:off x="0" y="0"/>
          <a:ext cx="0" cy="0"/>
          <a:chOff x="0" y="0"/>
          <a:chExt cx="0" cy="0"/>
        </a:xfrm>
      </p:grpSpPr>
      <p:sp>
        <p:nvSpPr>
          <p:cNvPr id="17" name="Customer Service">
            <a:extLst>
              <a:ext uri="{FF2B5EF4-FFF2-40B4-BE49-F238E27FC236}">
                <a16:creationId xmlns:a16="http://schemas.microsoft.com/office/drawing/2014/main" id="{E2AB1D9D-3500-AEA7-C6AE-632BFF3466A7}"/>
              </a:ext>
              <a:ext uri="{C183D7F6-B498-43B3-948B-1728B52AA6E4}">
                <adec:decorative xmlns:adec="http://schemas.microsoft.com/office/drawing/2017/decorative" val="1"/>
              </a:ext>
            </a:extLst>
          </p:cNvPr>
          <p:cNvSpPr/>
          <p:nvPr/>
        </p:nvSpPr>
        <p:spPr bwMode="auto">
          <a:xfrm>
            <a:off x="502538" y="2560320"/>
            <a:ext cx="11430000" cy="2660628"/>
          </a:xfrm>
          <a:prstGeom prst="roundRect">
            <a:avLst>
              <a:gd name="adj" fmla="val 3930"/>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endParaRPr kumimoji="0" lang="ja-JP" altLang="en-US" sz="32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2" name="Title 1">
            <a:extLst>
              <a:ext uri="{FF2B5EF4-FFF2-40B4-BE49-F238E27FC236}">
                <a16:creationId xmlns:a16="http://schemas.microsoft.com/office/drawing/2014/main" id="{64E8A7B2-268C-1922-3AEE-0A7A219C1A61}"/>
              </a:ext>
            </a:extLst>
          </p:cNvPr>
          <p:cNvSpPr>
            <a:spLocks noGrp="1"/>
          </p:cNvSpPr>
          <p:nvPr>
            <p:ph type="title"/>
          </p:nvPr>
        </p:nvSpPr>
        <p:spPr>
          <a:xfrm>
            <a:off x="588263" y="457200"/>
            <a:ext cx="11018520" cy="430887"/>
          </a:xfrm>
        </p:spPr>
        <p:txBody>
          <a:bodyPr/>
          <a:lstStyle/>
          <a:p>
            <a:r>
              <a:rPr lang="en-US" altLang="ja-JP" sz="2800" b="1">
                <a:latin typeface="Montserrat" pitchFamily="2" charset="0"/>
              </a:rPr>
              <a:t>Change In How We Develop</a:t>
            </a:r>
            <a:endParaRPr lang="en-US" sz="2800" b="1">
              <a:latin typeface="Montserrat" pitchFamily="2" charset="0"/>
            </a:endParaRPr>
          </a:p>
        </p:txBody>
      </p:sp>
      <p:pic>
        <p:nvPicPr>
          <p:cNvPr id="10" name="Picture 9">
            <a:extLst>
              <a:ext uri="{FF2B5EF4-FFF2-40B4-BE49-F238E27FC236}">
                <a16:creationId xmlns:a16="http://schemas.microsoft.com/office/drawing/2014/main" id="{866E253A-9DD7-DCBE-F1FD-E73E4C9B5F84}"/>
              </a:ext>
            </a:extLst>
          </p:cNvPr>
          <p:cNvPicPr>
            <a:picLocks noChangeAspect="1"/>
          </p:cNvPicPr>
          <p:nvPr/>
        </p:nvPicPr>
        <p:blipFill>
          <a:blip r:embed="rId2"/>
          <a:stretch>
            <a:fillRect/>
          </a:stretch>
        </p:blipFill>
        <p:spPr>
          <a:xfrm>
            <a:off x="1016650" y="2800398"/>
            <a:ext cx="2049779" cy="2049779"/>
          </a:xfrm>
          <a:prstGeom prst="rect">
            <a:avLst/>
          </a:prstGeom>
        </p:spPr>
      </p:pic>
      <p:sp>
        <p:nvSpPr>
          <p:cNvPr id="12" name="TextBox 11">
            <a:extLst>
              <a:ext uri="{FF2B5EF4-FFF2-40B4-BE49-F238E27FC236}">
                <a16:creationId xmlns:a16="http://schemas.microsoft.com/office/drawing/2014/main" id="{710E9711-83F9-AC44-F666-C4B9A8E4FF37}"/>
              </a:ext>
            </a:extLst>
          </p:cNvPr>
          <p:cNvSpPr txBox="1"/>
          <p:nvPr/>
        </p:nvSpPr>
        <p:spPr>
          <a:xfrm>
            <a:off x="819954" y="4873034"/>
            <a:ext cx="2309030" cy="2462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Requirements gathering</a:t>
            </a: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Picture 13">
            <a:extLst>
              <a:ext uri="{FF2B5EF4-FFF2-40B4-BE49-F238E27FC236}">
                <a16:creationId xmlns:a16="http://schemas.microsoft.com/office/drawing/2014/main" id="{401C55D2-A71C-6DBA-0CF5-191F4CF8DD35}"/>
              </a:ext>
            </a:extLst>
          </p:cNvPr>
          <p:cNvPicPr>
            <a:picLocks noChangeAspect="1"/>
          </p:cNvPicPr>
          <p:nvPr/>
        </p:nvPicPr>
        <p:blipFill>
          <a:blip r:embed="rId3"/>
          <a:srcRect l="12310" r="5800" b="18110"/>
          <a:stretch>
            <a:fillRect/>
          </a:stretch>
        </p:blipFill>
        <p:spPr>
          <a:xfrm>
            <a:off x="3712443" y="2800397"/>
            <a:ext cx="2049779" cy="2049779"/>
          </a:xfrm>
          <a:prstGeom prst="rect">
            <a:avLst/>
          </a:prstGeom>
        </p:spPr>
      </p:pic>
      <p:sp>
        <p:nvSpPr>
          <p:cNvPr id="15" name="TextBox 14">
            <a:extLst>
              <a:ext uri="{FF2B5EF4-FFF2-40B4-BE49-F238E27FC236}">
                <a16:creationId xmlns:a16="http://schemas.microsoft.com/office/drawing/2014/main" id="{143A59D1-1058-13E8-17FD-CCA8303D6633}"/>
              </a:ext>
            </a:extLst>
          </p:cNvPr>
          <p:cNvSpPr txBox="1"/>
          <p:nvPr/>
        </p:nvSpPr>
        <p:spPr>
          <a:xfrm>
            <a:off x="3736701" y="4873034"/>
            <a:ext cx="1787284" cy="2462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Dev / Test iteration</a:t>
            </a: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Picture 32">
            <a:extLst>
              <a:ext uri="{FF2B5EF4-FFF2-40B4-BE49-F238E27FC236}">
                <a16:creationId xmlns:a16="http://schemas.microsoft.com/office/drawing/2014/main" id="{7860F1F1-8488-54DA-B48D-6E8C549DE0C4}"/>
              </a:ext>
            </a:extLst>
          </p:cNvPr>
          <p:cNvPicPr>
            <a:picLocks noChangeAspect="1"/>
          </p:cNvPicPr>
          <p:nvPr/>
        </p:nvPicPr>
        <p:blipFill>
          <a:blip r:embed="rId4"/>
          <a:stretch>
            <a:fillRect/>
          </a:stretch>
        </p:blipFill>
        <p:spPr>
          <a:xfrm>
            <a:off x="6414746" y="2800396"/>
            <a:ext cx="2049779" cy="2049779"/>
          </a:xfrm>
          <a:prstGeom prst="rect">
            <a:avLst/>
          </a:prstGeom>
        </p:spPr>
      </p:pic>
      <p:sp>
        <p:nvSpPr>
          <p:cNvPr id="34" name="Rectangle: Rounded Corners 33">
            <a:extLst>
              <a:ext uri="{FF2B5EF4-FFF2-40B4-BE49-F238E27FC236}">
                <a16:creationId xmlns:a16="http://schemas.microsoft.com/office/drawing/2014/main" id="{F3660006-CA4A-714F-04B1-716098FA9255}"/>
              </a:ext>
            </a:extLst>
          </p:cNvPr>
          <p:cNvSpPr/>
          <p:nvPr/>
        </p:nvSpPr>
        <p:spPr bwMode="auto">
          <a:xfrm>
            <a:off x="1391557" y="2029935"/>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1-2W</a:t>
            </a:r>
            <a:endParaRPr kumimoji="0" lang="ja-JP" altLang="en-US" sz="5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35" name="Rectangle: Rounded Corners 34">
            <a:extLst>
              <a:ext uri="{FF2B5EF4-FFF2-40B4-BE49-F238E27FC236}">
                <a16:creationId xmlns:a16="http://schemas.microsoft.com/office/drawing/2014/main" id="{ABDD38FC-F8D6-BF84-5A57-D13712E783DA}"/>
              </a:ext>
            </a:extLst>
          </p:cNvPr>
          <p:cNvSpPr/>
          <p:nvPr/>
        </p:nvSpPr>
        <p:spPr bwMode="auto">
          <a:xfrm>
            <a:off x="4087348" y="2029934"/>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2W</a:t>
            </a:r>
            <a:endParaRPr kumimoji="0" lang="ja-JP" altLang="en-US" sz="5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36" name="Rectangle: Rounded Corners 35">
            <a:extLst>
              <a:ext uri="{FF2B5EF4-FFF2-40B4-BE49-F238E27FC236}">
                <a16:creationId xmlns:a16="http://schemas.microsoft.com/office/drawing/2014/main" id="{EE50DB18-1DFD-C920-2B11-D77744946EAC}"/>
              </a:ext>
            </a:extLst>
          </p:cNvPr>
          <p:cNvSpPr/>
          <p:nvPr/>
        </p:nvSpPr>
        <p:spPr bwMode="auto">
          <a:xfrm>
            <a:off x="6778428" y="2029934"/>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6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1W</a:t>
            </a:r>
            <a:endParaRPr kumimoji="0" lang="ja-JP" altLang="en-US" sz="5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46" name="Arrow: Right 45">
            <a:extLst>
              <a:ext uri="{FF2B5EF4-FFF2-40B4-BE49-F238E27FC236}">
                <a16:creationId xmlns:a16="http://schemas.microsoft.com/office/drawing/2014/main" id="{D70C4B71-190C-8D9E-673C-759E8D1E1830}"/>
              </a:ext>
            </a:extLst>
          </p:cNvPr>
          <p:cNvSpPr/>
          <p:nvPr/>
        </p:nvSpPr>
        <p:spPr bwMode="auto">
          <a:xfrm>
            <a:off x="3213901" y="3584513"/>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Arrow: Right 52">
            <a:extLst>
              <a:ext uri="{FF2B5EF4-FFF2-40B4-BE49-F238E27FC236}">
                <a16:creationId xmlns:a16="http://schemas.microsoft.com/office/drawing/2014/main" id="{DCE801A7-417F-7D95-98BA-8C1D8EA8A25F}"/>
              </a:ext>
            </a:extLst>
          </p:cNvPr>
          <p:cNvSpPr/>
          <p:nvPr/>
        </p:nvSpPr>
        <p:spPr bwMode="auto">
          <a:xfrm>
            <a:off x="5887395" y="3581284"/>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TextBox 54">
            <a:extLst>
              <a:ext uri="{FF2B5EF4-FFF2-40B4-BE49-F238E27FC236}">
                <a16:creationId xmlns:a16="http://schemas.microsoft.com/office/drawing/2014/main" id="{968D48F2-F8CA-B82E-DBA3-24F1B33281B9}"/>
              </a:ext>
            </a:extLst>
          </p:cNvPr>
          <p:cNvSpPr txBox="1"/>
          <p:nvPr/>
        </p:nvSpPr>
        <p:spPr>
          <a:xfrm>
            <a:off x="6464111" y="4897062"/>
            <a:ext cx="1793568" cy="2462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Provide MVP agent</a:t>
            </a: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7" name="TextBox 56">
            <a:extLst>
              <a:ext uri="{FF2B5EF4-FFF2-40B4-BE49-F238E27FC236}">
                <a16:creationId xmlns:a16="http://schemas.microsoft.com/office/drawing/2014/main" id="{389424AA-1F1C-22FC-581E-04730FEA005A}"/>
              </a:ext>
            </a:extLst>
          </p:cNvPr>
          <p:cNvSpPr txBox="1"/>
          <p:nvPr/>
        </p:nvSpPr>
        <p:spPr>
          <a:xfrm>
            <a:off x="8689393" y="2788149"/>
            <a:ext cx="2984066" cy="1807354"/>
          </a:xfrm>
          <a:prstGeom prst="rect">
            <a:avLst/>
          </a:prstGeom>
          <a:noFill/>
        </p:spPr>
        <p:txBody>
          <a:bodyPr wrap="square" lIns="0" tIns="0" rIns="0" bIns="0" rtlCol="0">
            <a:spAutoFit/>
          </a:bodyPr>
          <a:lstStyle/>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Takes time to first MVP</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Rebuild required from first version</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Limited scope</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Rounded Corners 57">
            <a:extLst>
              <a:ext uri="{FF2B5EF4-FFF2-40B4-BE49-F238E27FC236}">
                <a16:creationId xmlns:a16="http://schemas.microsoft.com/office/drawing/2014/main" id="{0191E0B7-2140-DB58-82E1-A8032335482D}"/>
              </a:ext>
              <a:ext uri="{C183D7F6-B498-43B3-948B-1728B52AA6E4}">
                <adec:decorative xmlns:adec="http://schemas.microsoft.com/office/drawing/2017/decorative" val="1"/>
              </a:ext>
            </a:extLst>
          </p:cNvPr>
          <p:cNvSpPr/>
          <p:nvPr/>
        </p:nvSpPr>
        <p:spPr bwMode="black">
          <a:xfrm rot="16200000">
            <a:off x="-182728" y="3649547"/>
            <a:ext cx="1370531" cy="352861"/>
          </a:xfrm>
          <a:prstGeom prst="roundRect">
            <a:avLst>
              <a:gd name="adj" fmla="val 48005"/>
            </a:avLst>
          </a:prstGeom>
          <a:solidFill>
            <a:srgbClr val="FF7E00"/>
          </a:solidFill>
          <a:ln w="952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Last FY</a:t>
            </a:r>
          </a:p>
        </p:txBody>
      </p:sp>
      <p:sp>
        <p:nvSpPr>
          <p:cNvPr id="3" name="Rectangle 2">
            <a:extLst>
              <a:ext uri="{FF2B5EF4-FFF2-40B4-BE49-F238E27FC236}">
                <a16:creationId xmlns:a16="http://schemas.microsoft.com/office/drawing/2014/main" id="{8AC65989-D825-025E-1BF8-5E89D73324B5}"/>
              </a:ext>
            </a:extLst>
          </p:cNvPr>
          <p:cNvSpPr/>
          <p:nvPr/>
        </p:nvSpPr>
        <p:spPr>
          <a:xfrm>
            <a:off x="588263" y="962912"/>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56C73A8-32FB-A060-B17E-1D5CE571B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 name="Group 4">
            <a:extLst>
              <a:ext uri="{FF2B5EF4-FFF2-40B4-BE49-F238E27FC236}">
                <a16:creationId xmlns:a16="http://schemas.microsoft.com/office/drawing/2014/main" id="{BC8FB63E-91CC-22C6-22EA-2736D47C58A7}"/>
              </a:ext>
            </a:extLst>
          </p:cNvPr>
          <p:cNvGrpSpPr/>
          <p:nvPr/>
        </p:nvGrpSpPr>
        <p:grpSpPr>
          <a:xfrm>
            <a:off x="8292959" y="261008"/>
            <a:ext cx="3577671" cy="290189"/>
            <a:chOff x="8007433" y="586043"/>
            <a:chExt cx="3577671" cy="290189"/>
          </a:xfrm>
        </p:grpSpPr>
        <p:grpSp>
          <p:nvGrpSpPr>
            <p:cNvPr id="6" name="Group 5">
              <a:extLst>
                <a:ext uri="{FF2B5EF4-FFF2-40B4-BE49-F238E27FC236}">
                  <a16:creationId xmlns:a16="http://schemas.microsoft.com/office/drawing/2014/main" id="{7F1570AC-EF12-7DDC-AB9B-D659FB0248BB}"/>
                </a:ext>
              </a:extLst>
            </p:cNvPr>
            <p:cNvGrpSpPr/>
            <p:nvPr/>
          </p:nvGrpSpPr>
          <p:grpSpPr>
            <a:xfrm>
              <a:off x="9176724" y="607313"/>
              <a:ext cx="1083591" cy="247651"/>
              <a:chOff x="7610475" y="5543551"/>
              <a:chExt cx="1083591" cy="247651"/>
            </a:xfrm>
          </p:grpSpPr>
          <p:pic>
            <p:nvPicPr>
              <p:cNvPr id="13" name="Image 11" descr="preencoded.png">
                <a:extLst>
                  <a:ext uri="{FF2B5EF4-FFF2-40B4-BE49-F238E27FC236}">
                    <a16:creationId xmlns:a16="http://schemas.microsoft.com/office/drawing/2014/main" id="{E8DD724C-2748-6768-149C-72E449CB927B}"/>
                  </a:ext>
                </a:extLst>
              </p:cNvPr>
              <p:cNvPicPr>
                <a:picLocks noChangeAspect="1"/>
              </p:cNvPicPr>
              <p:nvPr/>
            </p:nvPicPr>
            <p:blipFill>
              <a:blip r:embed="rId6"/>
              <a:srcRect/>
              <a:stretch/>
            </p:blipFill>
            <p:spPr>
              <a:xfrm>
                <a:off x="7610475" y="5543551"/>
                <a:ext cx="247712" cy="247651"/>
              </a:xfrm>
              <a:prstGeom prst="rect">
                <a:avLst/>
              </a:prstGeom>
            </p:spPr>
          </p:pic>
          <p:sp>
            <p:nvSpPr>
              <p:cNvPr id="18" name="Text 7">
                <a:extLst>
                  <a:ext uri="{FF2B5EF4-FFF2-40B4-BE49-F238E27FC236}">
                    <a16:creationId xmlns:a16="http://schemas.microsoft.com/office/drawing/2014/main" id="{BA103B14-FAD4-F43E-88C3-38A2C5660ACF}"/>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9" name="Text 8">
                <a:extLst>
                  <a:ext uri="{FF2B5EF4-FFF2-40B4-BE49-F238E27FC236}">
                    <a16:creationId xmlns:a16="http://schemas.microsoft.com/office/drawing/2014/main" id="{115EEE84-5987-B4B2-2FBB-326DEA5145C8}"/>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7" name="Image 7" descr="preencoded.png">
              <a:extLst>
                <a:ext uri="{FF2B5EF4-FFF2-40B4-BE49-F238E27FC236}">
                  <a16:creationId xmlns:a16="http://schemas.microsoft.com/office/drawing/2014/main" id="{1599C08C-25AA-16C9-DB56-7B165BC29EE0}"/>
                </a:ext>
              </a:extLst>
            </p:cNvPr>
            <p:cNvPicPr>
              <a:picLocks noChangeAspect="1"/>
            </p:cNvPicPr>
            <p:nvPr/>
          </p:nvPicPr>
          <p:blipFill>
            <a:blip r:embed="rId7"/>
            <a:srcRect/>
            <a:stretch/>
          </p:blipFill>
          <p:spPr>
            <a:xfrm>
              <a:off x="8007433" y="586043"/>
              <a:ext cx="956875" cy="290189"/>
            </a:xfrm>
            <a:prstGeom prst="rect">
              <a:avLst/>
            </a:prstGeom>
          </p:spPr>
        </p:pic>
        <p:pic>
          <p:nvPicPr>
            <p:cNvPr id="8" name="Image 3" descr="preencoded.png">
              <a:extLst>
                <a:ext uri="{FF2B5EF4-FFF2-40B4-BE49-F238E27FC236}">
                  <a16:creationId xmlns:a16="http://schemas.microsoft.com/office/drawing/2014/main" id="{D3D210AC-0A85-A5C6-D8B1-405D0E9CB106}"/>
                </a:ext>
              </a:extLst>
            </p:cNvPr>
            <p:cNvPicPr>
              <a:picLocks noChangeAspect="1"/>
            </p:cNvPicPr>
            <p:nvPr/>
          </p:nvPicPr>
          <p:blipFill>
            <a:blip r:embed="rId8"/>
            <a:srcRect/>
            <a:stretch/>
          </p:blipFill>
          <p:spPr>
            <a:xfrm>
              <a:off x="10404711" y="586043"/>
              <a:ext cx="1180393" cy="251292"/>
            </a:xfrm>
            <a:prstGeom prst="rect">
              <a:avLst/>
            </a:prstGeom>
          </p:spPr>
        </p:pic>
        <p:cxnSp>
          <p:nvCxnSpPr>
            <p:cNvPr id="9" name="Straight Connector 8">
              <a:extLst>
                <a:ext uri="{FF2B5EF4-FFF2-40B4-BE49-F238E27FC236}">
                  <a16:creationId xmlns:a16="http://schemas.microsoft.com/office/drawing/2014/main" id="{E5159362-AF17-13DE-3CCF-E499BA89FC32}"/>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3DFC124-7752-5541-2C24-3A0C729B0360}"/>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24844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F7305-10D5-27DC-9379-5B11167B5476}"/>
            </a:ext>
          </a:extLst>
        </p:cNvPr>
        <p:cNvGrpSpPr/>
        <p:nvPr/>
      </p:nvGrpSpPr>
      <p:grpSpPr>
        <a:xfrm>
          <a:off x="0" y="0"/>
          <a:ext cx="0" cy="0"/>
          <a:chOff x="0" y="0"/>
          <a:chExt cx="0" cy="0"/>
        </a:xfrm>
      </p:grpSpPr>
      <p:sp>
        <p:nvSpPr>
          <p:cNvPr id="13" name="Industry Deparment Slide Title">
            <a:extLst>
              <a:ext uri="{FF2B5EF4-FFF2-40B4-BE49-F238E27FC236}">
                <a16:creationId xmlns:a16="http://schemas.microsoft.com/office/drawing/2014/main" id="{9351FF71-6CD4-0C0C-417E-C0A8346FE0B1}"/>
              </a:ext>
            </a:extLst>
          </p:cNvPr>
          <p:cNvSpPr txBox="1">
            <a:spLocks noGrp="1"/>
          </p:cNvSpPr>
          <p:nvPr>
            <p:ph type="title"/>
          </p:nvPr>
        </p:nvSpPr>
        <p:spPr>
          <a:xfrm>
            <a:off x="588263" y="395468"/>
            <a:ext cx="11018520" cy="49244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ja-JP" sz="3600" b="0" kern="1200" cap="none" spc="-50" baseline="0" dirty="0" smtClean="0">
                <a:ln w="3175">
                  <a:noFill/>
                </a:ln>
                <a:solidFill>
                  <a:schemeClr val="tx1"/>
                </a:solidFill>
                <a:effectLst/>
                <a:latin typeface="+mj-lt"/>
                <a:ea typeface="Yu Gothic UI"/>
                <a:cs typeface="Segoe UI" pitchFamily="34" charset="0"/>
              </a:defRPr>
            </a:lvl1pPr>
          </a:lstStyle>
          <a:p>
            <a:pPr lvl="0"/>
            <a:r>
              <a:rPr lang="en-US" altLang="ja-JP" sz="3200" b="1" spc="0">
                <a:ln>
                  <a:noFill/>
                </a:ln>
                <a:latin typeface="Montserrat" pitchFamily="2" charset="0"/>
                <a:cs typeface="+mn-cs"/>
              </a:rPr>
              <a:t>Results For FY26</a:t>
            </a:r>
            <a:endParaRPr lang="ja-JP" sz="3200" b="1" spc="0">
              <a:ln>
                <a:noFill/>
              </a:ln>
              <a:latin typeface="Montserrat" pitchFamily="2" charset="0"/>
              <a:cs typeface="+mn-cs"/>
            </a:endParaRPr>
          </a:p>
        </p:txBody>
      </p:sp>
      <p:sp>
        <p:nvSpPr>
          <p:cNvPr id="37" name="Rectangle: Rounded Corners 36">
            <a:extLst>
              <a:ext uri="{FF2B5EF4-FFF2-40B4-BE49-F238E27FC236}">
                <a16:creationId xmlns:a16="http://schemas.microsoft.com/office/drawing/2014/main" id="{C50FDB4D-DC2D-947F-65DE-F18F0197A697}"/>
              </a:ext>
            </a:extLst>
          </p:cNvPr>
          <p:cNvSpPr/>
          <p:nvPr/>
        </p:nvSpPr>
        <p:spPr bwMode="auto">
          <a:xfrm>
            <a:off x="965199" y="1473200"/>
            <a:ext cx="3657949" cy="1459706"/>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6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20</a:t>
            </a:r>
            <a:r>
              <a:rPr lang="en-US" altLang="ja-JP" sz="6000" b="1">
                <a:solidFill>
                  <a:srgbClr val="FFFFFF"/>
                </a:solidFill>
                <a:latin typeface="Open Sans" panose="020B0606030504020204" pitchFamily="34" charset="0"/>
                <a:ea typeface="Open Sans" panose="020B0606030504020204" pitchFamily="34" charset="0"/>
                <a:cs typeface="Open Sans" panose="020B0606030504020204" pitchFamily="34" charset="0"/>
              </a:rPr>
              <a:t>0+</a:t>
            </a:r>
            <a:br>
              <a:rPr kumimoji="0" lang="en-US" altLang="ja-JP" sz="6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altLang="ja-JP"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Customers</a:t>
            </a:r>
            <a:endParaRPr kumimoji="0" lang="ja-JP" altLang="en-US"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38" name="Rectangle: Rounded Corners 37">
            <a:extLst>
              <a:ext uri="{FF2B5EF4-FFF2-40B4-BE49-F238E27FC236}">
                <a16:creationId xmlns:a16="http://schemas.microsoft.com/office/drawing/2014/main" id="{C13F6EC7-9E33-951E-05FF-83A3F34F7DC6}"/>
              </a:ext>
            </a:extLst>
          </p:cNvPr>
          <p:cNvSpPr/>
          <p:nvPr/>
        </p:nvSpPr>
        <p:spPr bwMode="auto">
          <a:xfrm>
            <a:off x="965199" y="3207147"/>
            <a:ext cx="3657949" cy="1459706"/>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6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450+</a:t>
            </a:r>
            <a:br>
              <a:rPr kumimoji="0" lang="en-US" altLang="ja-JP" sz="6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altLang="ja-JP"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ja-JP" altLang="en-US"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graphicFrame>
        <p:nvGraphicFramePr>
          <p:cNvPr id="39" name="Chart 38">
            <a:extLst>
              <a:ext uri="{FF2B5EF4-FFF2-40B4-BE49-F238E27FC236}">
                <a16:creationId xmlns:a16="http://schemas.microsoft.com/office/drawing/2014/main" id="{8B338CE4-2AB0-91D8-86A9-81E9B9813BF5}"/>
              </a:ext>
            </a:extLst>
          </p:cNvPr>
          <p:cNvGraphicFramePr>
            <a:graphicFrameLocks/>
          </p:cNvGraphicFramePr>
          <p:nvPr>
            <p:extLst>
              <p:ext uri="{D42A27DB-BD31-4B8C-83A1-F6EECF244321}">
                <p14:modId xmlns:p14="http://schemas.microsoft.com/office/powerpoint/2010/main" val="2978192966"/>
              </p:ext>
            </p:extLst>
          </p:nvPr>
        </p:nvGraphicFramePr>
        <p:xfrm>
          <a:off x="5600701" y="1367803"/>
          <a:ext cx="6153974" cy="5325097"/>
        </p:xfrm>
        <a:graphic>
          <a:graphicData uri="http://schemas.openxmlformats.org/drawingml/2006/chart">
            <c:chart xmlns:c="http://schemas.openxmlformats.org/drawingml/2006/chart" xmlns:r="http://schemas.openxmlformats.org/officeDocument/2006/relationships" r:id="rId3"/>
          </a:graphicData>
        </a:graphic>
      </p:graphicFrame>
      <p:sp>
        <p:nvSpPr>
          <p:cNvPr id="40" name="Rectangle: Rounded Corners 39">
            <a:extLst>
              <a:ext uri="{FF2B5EF4-FFF2-40B4-BE49-F238E27FC236}">
                <a16:creationId xmlns:a16="http://schemas.microsoft.com/office/drawing/2014/main" id="{7E7DB96B-047D-5FC8-A291-A3217BD07468}"/>
              </a:ext>
            </a:extLst>
          </p:cNvPr>
          <p:cNvSpPr/>
          <p:nvPr/>
        </p:nvSpPr>
        <p:spPr bwMode="auto">
          <a:xfrm>
            <a:off x="965199" y="4941094"/>
            <a:ext cx="3657949" cy="1459706"/>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6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4-6</a:t>
            </a:r>
            <a:r>
              <a:rPr kumimoji="0" lang="en-US" altLang="ja-JP" sz="3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a:t>
            </a:r>
            <a:br>
              <a:rPr kumimoji="0" lang="en-US" altLang="ja-JP" sz="6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altLang="ja-JP"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 implement</a:t>
            </a:r>
            <a:endParaRPr kumimoji="0" lang="ja-JP" altLang="en-US"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pic>
        <p:nvPicPr>
          <p:cNvPr id="2" name="Picture 1">
            <a:extLst>
              <a:ext uri="{FF2B5EF4-FFF2-40B4-BE49-F238E27FC236}">
                <a16:creationId xmlns:a16="http://schemas.microsoft.com/office/drawing/2014/main" id="{E2DFE90E-7F5E-348D-05FE-8B026FF9DB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0409FBA7-1FE4-7662-EAA3-93013D88F5CA}"/>
              </a:ext>
            </a:extLst>
          </p:cNvPr>
          <p:cNvGrpSpPr/>
          <p:nvPr/>
        </p:nvGrpSpPr>
        <p:grpSpPr>
          <a:xfrm>
            <a:off x="8292959" y="261008"/>
            <a:ext cx="3577671" cy="290189"/>
            <a:chOff x="8007433" y="586043"/>
            <a:chExt cx="3577671" cy="290189"/>
          </a:xfrm>
        </p:grpSpPr>
        <p:grpSp>
          <p:nvGrpSpPr>
            <p:cNvPr id="4" name="Group 3">
              <a:extLst>
                <a:ext uri="{FF2B5EF4-FFF2-40B4-BE49-F238E27FC236}">
                  <a16:creationId xmlns:a16="http://schemas.microsoft.com/office/drawing/2014/main" id="{B189E375-BEF5-3CA9-E234-C28F58600D04}"/>
                </a:ext>
              </a:extLst>
            </p:cNvPr>
            <p:cNvGrpSpPr/>
            <p:nvPr/>
          </p:nvGrpSpPr>
          <p:grpSpPr>
            <a:xfrm>
              <a:off x="9176724" y="607313"/>
              <a:ext cx="1083591" cy="247651"/>
              <a:chOff x="7610475" y="5543551"/>
              <a:chExt cx="1083591" cy="247651"/>
            </a:xfrm>
          </p:grpSpPr>
          <p:pic>
            <p:nvPicPr>
              <p:cNvPr id="9" name="Image 11" descr="preencoded.png">
                <a:extLst>
                  <a:ext uri="{FF2B5EF4-FFF2-40B4-BE49-F238E27FC236}">
                    <a16:creationId xmlns:a16="http://schemas.microsoft.com/office/drawing/2014/main" id="{038A247F-5659-20F2-887B-ED28AF2C5716}"/>
                  </a:ext>
                </a:extLst>
              </p:cNvPr>
              <p:cNvPicPr>
                <a:picLocks noChangeAspect="1"/>
              </p:cNvPicPr>
              <p:nvPr/>
            </p:nvPicPr>
            <p:blipFill>
              <a:blip r:embed="rId5"/>
              <a:srcRect/>
              <a:stretch/>
            </p:blipFill>
            <p:spPr>
              <a:xfrm>
                <a:off x="7610475" y="5543551"/>
                <a:ext cx="247712" cy="247651"/>
              </a:xfrm>
              <a:prstGeom prst="rect">
                <a:avLst/>
              </a:prstGeom>
            </p:spPr>
          </p:pic>
          <p:sp>
            <p:nvSpPr>
              <p:cNvPr id="10" name="Text 7">
                <a:extLst>
                  <a:ext uri="{FF2B5EF4-FFF2-40B4-BE49-F238E27FC236}">
                    <a16:creationId xmlns:a16="http://schemas.microsoft.com/office/drawing/2014/main" id="{5E0B4E4F-8212-E8E7-F0C0-B4146A07965D}"/>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1" name="Text 8">
                <a:extLst>
                  <a:ext uri="{FF2B5EF4-FFF2-40B4-BE49-F238E27FC236}">
                    <a16:creationId xmlns:a16="http://schemas.microsoft.com/office/drawing/2014/main" id="{A866562A-331E-C60D-4B2F-68238BA9D54F}"/>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5" name="Image 7" descr="preencoded.png">
              <a:extLst>
                <a:ext uri="{FF2B5EF4-FFF2-40B4-BE49-F238E27FC236}">
                  <a16:creationId xmlns:a16="http://schemas.microsoft.com/office/drawing/2014/main" id="{C6A55B0F-F62F-B644-6ED4-B2B9A91A7A71}"/>
                </a:ext>
              </a:extLst>
            </p:cNvPr>
            <p:cNvPicPr>
              <a:picLocks noChangeAspect="1"/>
            </p:cNvPicPr>
            <p:nvPr/>
          </p:nvPicPr>
          <p:blipFill>
            <a:blip r:embed="rId6"/>
            <a:srcRect/>
            <a:stretch/>
          </p:blipFill>
          <p:spPr>
            <a:xfrm>
              <a:off x="8007433" y="586043"/>
              <a:ext cx="956875" cy="290189"/>
            </a:xfrm>
            <a:prstGeom prst="rect">
              <a:avLst/>
            </a:prstGeom>
          </p:spPr>
        </p:pic>
        <p:pic>
          <p:nvPicPr>
            <p:cNvPr id="6" name="Image 3" descr="preencoded.png">
              <a:extLst>
                <a:ext uri="{FF2B5EF4-FFF2-40B4-BE49-F238E27FC236}">
                  <a16:creationId xmlns:a16="http://schemas.microsoft.com/office/drawing/2014/main" id="{88DDFDFD-D66D-E5F1-6BF4-B8D3FCAC52B7}"/>
                </a:ext>
              </a:extLst>
            </p:cNvPr>
            <p:cNvPicPr>
              <a:picLocks noChangeAspect="1"/>
            </p:cNvPicPr>
            <p:nvPr/>
          </p:nvPicPr>
          <p:blipFill>
            <a:blip r:embed="rId7"/>
            <a:srcRect/>
            <a:stretch/>
          </p:blipFill>
          <p:spPr>
            <a:xfrm>
              <a:off x="10404711" y="586043"/>
              <a:ext cx="1180393" cy="251292"/>
            </a:xfrm>
            <a:prstGeom prst="rect">
              <a:avLst/>
            </a:prstGeom>
          </p:spPr>
        </p:pic>
        <p:cxnSp>
          <p:nvCxnSpPr>
            <p:cNvPr id="7" name="Straight Connector 6">
              <a:extLst>
                <a:ext uri="{FF2B5EF4-FFF2-40B4-BE49-F238E27FC236}">
                  <a16:creationId xmlns:a16="http://schemas.microsoft.com/office/drawing/2014/main" id="{940D5A78-EF38-9FC4-8F9F-D723F9BEC39C}"/>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AAC7523-0811-649B-1D0F-B9B971A45C5C}"/>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Rectangle 11">
            <a:extLst>
              <a:ext uri="{FF2B5EF4-FFF2-40B4-BE49-F238E27FC236}">
                <a16:creationId xmlns:a16="http://schemas.microsoft.com/office/drawing/2014/main" id="{ED60A86E-6976-0AA8-DCC7-E75C641B4A1D}"/>
              </a:ext>
            </a:extLst>
          </p:cNvPr>
          <p:cNvSpPr/>
          <p:nvPr/>
        </p:nvSpPr>
        <p:spPr>
          <a:xfrm>
            <a:off x="588263" y="962912"/>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2457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B98F-6907-974E-FDC1-DDCDC9DB9737}"/>
            </a:ext>
          </a:extLst>
        </p:cNvPr>
        <p:cNvGrpSpPr/>
        <p:nvPr/>
      </p:nvGrpSpPr>
      <p:grpSpPr>
        <a:xfrm>
          <a:off x="0" y="0"/>
          <a:ext cx="0" cy="0"/>
          <a:chOff x="0" y="0"/>
          <a:chExt cx="0" cy="0"/>
        </a:xfrm>
      </p:grpSpPr>
      <p:sp>
        <p:nvSpPr>
          <p:cNvPr id="17" name="Customer Service">
            <a:extLst>
              <a:ext uri="{FF2B5EF4-FFF2-40B4-BE49-F238E27FC236}">
                <a16:creationId xmlns:a16="http://schemas.microsoft.com/office/drawing/2014/main" id="{A4B21EA6-2F0D-55C1-8FE0-85D3C8805686}"/>
              </a:ext>
              <a:ext uri="{C183D7F6-B498-43B3-948B-1728B52AA6E4}">
                <adec:decorative xmlns:adec="http://schemas.microsoft.com/office/drawing/2017/decorative" val="1"/>
              </a:ext>
            </a:extLst>
          </p:cNvPr>
          <p:cNvSpPr/>
          <p:nvPr/>
        </p:nvSpPr>
        <p:spPr bwMode="auto">
          <a:xfrm>
            <a:off x="510540" y="1074420"/>
            <a:ext cx="11430000" cy="2660628"/>
          </a:xfrm>
          <a:prstGeom prst="roundRect">
            <a:avLst>
              <a:gd name="adj" fmla="val 3930"/>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endParaRPr kumimoji="0" lang="ja-JP" altLang="en-US" sz="2000" b="0" i="0" u="none" strike="noStrike" kern="1200" cap="none" spc="0" normalizeH="0" baseline="0" noProof="0">
              <a:ln>
                <a:noFill/>
              </a:ln>
              <a:solidFill>
                <a:srgbClr val="000000"/>
              </a:solidFill>
              <a:effectLst/>
              <a:uLnTx/>
              <a:uFillTx/>
              <a:latin typeface="Open Sans" panose="020B0606030504020204" pitchFamily="34" charset="0"/>
              <a:ea typeface="Yu Gothic UI"/>
              <a:cs typeface="Open Sans" panose="020B0606030504020204" pitchFamily="34" charset="0"/>
            </a:endParaRPr>
          </a:p>
        </p:txBody>
      </p:sp>
      <p:sp>
        <p:nvSpPr>
          <p:cNvPr id="2" name="Title 1">
            <a:extLst>
              <a:ext uri="{FF2B5EF4-FFF2-40B4-BE49-F238E27FC236}">
                <a16:creationId xmlns:a16="http://schemas.microsoft.com/office/drawing/2014/main" id="{3D375C6A-A9FE-DA5A-F19B-A96388F34824}"/>
              </a:ext>
            </a:extLst>
          </p:cNvPr>
          <p:cNvSpPr>
            <a:spLocks noGrp="1"/>
          </p:cNvSpPr>
          <p:nvPr>
            <p:ph type="title"/>
          </p:nvPr>
        </p:nvSpPr>
        <p:spPr>
          <a:xfrm>
            <a:off x="510539" y="190845"/>
            <a:ext cx="11018520" cy="430887"/>
          </a:xfrm>
        </p:spPr>
        <p:txBody>
          <a:bodyPr/>
          <a:lstStyle/>
          <a:p>
            <a:r>
              <a:rPr lang="en-US" altLang="ja-JP" sz="2800" b="1">
                <a:latin typeface="Montserrat" pitchFamily="2" charset="0"/>
              </a:rPr>
              <a:t>Change in how we develop</a:t>
            </a:r>
            <a:endParaRPr lang="en-US" sz="2800" b="1">
              <a:latin typeface="Montserrat" pitchFamily="2" charset="0"/>
            </a:endParaRPr>
          </a:p>
        </p:txBody>
      </p:sp>
      <p:pic>
        <p:nvPicPr>
          <p:cNvPr id="10" name="Picture 9">
            <a:extLst>
              <a:ext uri="{FF2B5EF4-FFF2-40B4-BE49-F238E27FC236}">
                <a16:creationId xmlns:a16="http://schemas.microsoft.com/office/drawing/2014/main" id="{330B3124-2B6D-C6A7-936F-42AEDDDDEE3A}"/>
              </a:ext>
            </a:extLst>
          </p:cNvPr>
          <p:cNvPicPr>
            <a:picLocks noChangeAspect="1"/>
          </p:cNvPicPr>
          <p:nvPr/>
        </p:nvPicPr>
        <p:blipFill>
          <a:blip r:embed="rId2">
            <a:duotone>
              <a:schemeClr val="accent6">
                <a:shade val="45000"/>
                <a:satMod val="135000"/>
              </a:schemeClr>
              <a:prstClr val="white"/>
            </a:duotone>
          </a:blip>
          <a:stretch>
            <a:fillRect/>
          </a:stretch>
        </p:blipFill>
        <p:spPr>
          <a:xfrm>
            <a:off x="1024652" y="1314498"/>
            <a:ext cx="2049779" cy="2049779"/>
          </a:xfrm>
          <a:prstGeom prst="rect">
            <a:avLst/>
          </a:prstGeom>
        </p:spPr>
      </p:pic>
      <p:sp>
        <p:nvSpPr>
          <p:cNvPr id="12" name="TextBox 11">
            <a:extLst>
              <a:ext uri="{FF2B5EF4-FFF2-40B4-BE49-F238E27FC236}">
                <a16:creationId xmlns:a16="http://schemas.microsoft.com/office/drawing/2014/main" id="{EAE3CD29-D6C7-1FEF-1538-066851B13993}"/>
              </a:ext>
            </a:extLst>
          </p:cNvPr>
          <p:cNvSpPr txBox="1"/>
          <p:nvPr/>
        </p:nvSpPr>
        <p:spPr>
          <a:xfrm>
            <a:off x="881779" y="3426290"/>
            <a:ext cx="1732975"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Requirements gathering</a:t>
            </a:r>
          </a:p>
        </p:txBody>
      </p:sp>
      <p:pic>
        <p:nvPicPr>
          <p:cNvPr id="14" name="Picture 13">
            <a:extLst>
              <a:ext uri="{FF2B5EF4-FFF2-40B4-BE49-F238E27FC236}">
                <a16:creationId xmlns:a16="http://schemas.microsoft.com/office/drawing/2014/main" id="{B8C63B11-1D39-299C-C9CA-12636284A079}"/>
              </a:ext>
            </a:extLst>
          </p:cNvPr>
          <p:cNvPicPr>
            <a:picLocks noChangeAspect="1"/>
          </p:cNvPicPr>
          <p:nvPr/>
        </p:nvPicPr>
        <p:blipFill>
          <a:blip r:embed="rId3">
            <a:duotone>
              <a:schemeClr val="accent6">
                <a:shade val="45000"/>
                <a:satMod val="135000"/>
              </a:schemeClr>
              <a:prstClr val="white"/>
            </a:duotone>
          </a:blip>
          <a:srcRect l="12310" r="5800" b="18110"/>
          <a:stretch>
            <a:fillRect/>
          </a:stretch>
        </p:blipFill>
        <p:spPr>
          <a:xfrm>
            <a:off x="3720445" y="1314497"/>
            <a:ext cx="2049779" cy="2049779"/>
          </a:xfrm>
          <a:prstGeom prst="rect">
            <a:avLst/>
          </a:prstGeom>
        </p:spPr>
      </p:pic>
      <p:sp>
        <p:nvSpPr>
          <p:cNvPr id="15" name="TextBox 14">
            <a:extLst>
              <a:ext uri="{FF2B5EF4-FFF2-40B4-BE49-F238E27FC236}">
                <a16:creationId xmlns:a16="http://schemas.microsoft.com/office/drawing/2014/main" id="{79EF3F80-0CFF-568B-888E-585DEBBD4781}"/>
              </a:ext>
            </a:extLst>
          </p:cNvPr>
          <p:cNvSpPr txBox="1"/>
          <p:nvPr/>
        </p:nvSpPr>
        <p:spPr>
          <a:xfrm>
            <a:off x="3744703" y="3444284"/>
            <a:ext cx="1342419"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Dev / Test iteration</a:t>
            </a:r>
          </a:p>
        </p:txBody>
      </p:sp>
      <p:sp>
        <p:nvSpPr>
          <p:cNvPr id="25" name="Customer Service">
            <a:extLst>
              <a:ext uri="{FF2B5EF4-FFF2-40B4-BE49-F238E27FC236}">
                <a16:creationId xmlns:a16="http://schemas.microsoft.com/office/drawing/2014/main" id="{C7FA76A9-9CF3-9847-45FD-CFC831B009F7}"/>
              </a:ext>
              <a:ext uri="{C183D7F6-B498-43B3-948B-1728B52AA6E4}">
                <adec:decorative xmlns:adec="http://schemas.microsoft.com/office/drawing/2017/decorative" val="1"/>
              </a:ext>
            </a:extLst>
          </p:cNvPr>
          <p:cNvSpPr/>
          <p:nvPr/>
        </p:nvSpPr>
        <p:spPr bwMode="auto">
          <a:xfrm>
            <a:off x="510540" y="3836995"/>
            <a:ext cx="11430000" cy="2660628"/>
          </a:xfrm>
          <a:prstGeom prst="roundRect">
            <a:avLst>
              <a:gd name="adj" fmla="val 3930"/>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endParaRPr kumimoji="0" lang="ja-JP" altLang="en-US" sz="32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29" name="TextBox 28">
            <a:extLst>
              <a:ext uri="{FF2B5EF4-FFF2-40B4-BE49-F238E27FC236}">
                <a16:creationId xmlns:a16="http://schemas.microsoft.com/office/drawing/2014/main" id="{830BB9A8-3BAC-F8D0-A378-5454BFDA8EC8}"/>
              </a:ext>
            </a:extLst>
          </p:cNvPr>
          <p:cNvSpPr txBox="1"/>
          <p:nvPr/>
        </p:nvSpPr>
        <p:spPr>
          <a:xfrm>
            <a:off x="726391" y="6164952"/>
            <a:ext cx="1817805"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First MVP while gathering</a:t>
            </a:r>
          </a:p>
        </p:txBody>
      </p:sp>
      <p:pic>
        <p:nvPicPr>
          <p:cNvPr id="30" name="Picture 29">
            <a:extLst>
              <a:ext uri="{FF2B5EF4-FFF2-40B4-BE49-F238E27FC236}">
                <a16:creationId xmlns:a16="http://schemas.microsoft.com/office/drawing/2014/main" id="{F8FA1E0E-02F2-D547-32CA-80B3E19C67E9}"/>
              </a:ext>
            </a:extLst>
          </p:cNvPr>
          <p:cNvPicPr>
            <a:picLocks noChangeAspect="1"/>
          </p:cNvPicPr>
          <p:nvPr/>
        </p:nvPicPr>
        <p:blipFill>
          <a:blip r:embed="rId3"/>
          <a:srcRect l="12310" r="5800" b="18110"/>
          <a:stretch>
            <a:fillRect/>
          </a:stretch>
        </p:blipFill>
        <p:spPr>
          <a:xfrm>
            <a:off x="3720445" y="4077072"/>
            <a:ext cx="2049779" cy="2049779"/>
          </a:xfrm>
          <a:prstGeom prst="rect">
            <a:avLst/>
          </a:prstGeom>
        </p:spPr>
      </p:pic>
      <p:sp>
        <p:nvSpPr>
          <p:cNvPr id="31" name="TextBox 30">
            <a:extLst>
              <a:ext uri="{FF2B5EF4-FFF2-40B4-BE49-F238E27FC236}">
                <a16:creationId xmlns:a16="http://schemas.microsoft.com/office/drawing/2014/main" id="{8F82309B-DC27-6794-A321-569DE773FE8A}"/>
              </a:ext>
            </a:extLst>
          </p:cNvPr>
          <p:cNvSpPr txBox="1"/>
          <p:nvPr/>
        </p:nvSpPr>
        <p:spPr>
          <a:xfrm>
            <a:off x="3994421" y="6173737"/>
            <a:ext cx="1056508"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assisted dev</a:t>
            </a:r>
            <a:endParaRPr kumimoji="0" lang="en-US"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Picture 32">
            <a:extLst>
              <a:ext uri="{FF2B5EF4-FFF2-40B4-BE49-F238E27FC236}">
                <a16:creationId xmlns:a16="http://schemas.microsoft.com/office/drawing/2014/main" id="{D438F904-DE6B-F2A2-9EB7-50477FAD3405}"/>
              </a:ext>
            </a:extLst>
          </p:cNvPr>
          <p:cNvPicPr>
            <a:picLocks noChangeAspect="1"/>
          </p:cNvPicPr>
          <p:nvPr/>
        </p:nvPicPr>
        <p:blipFill>
          <a:blip r:embed="rId4">
            <a:duotone>
              <a:schemeClr val="accent6">
                <a:shade val="45000"/>
                <a:satMod val="135000"/>
              </a:schemeClr>
              <a:prstClr val="white"/>
            </a:duotone>
          </a:blip>
          <a:stretch>
            <a:fillRect/>
          </a:stretch>
        </p:blipFill>
        <p:spPr>
          <a:xfrm>
            <a:off x="6422748" y="1314496"/>
            <a:ext cx="2049779" cy="2049779"/>
          </a:xfrm>
          <a:prstGeom prst="rect">
            <a:avLst/>
          </a:prstGeom>
        </p:spPr>
      </p:pic>
      <p:sp>
        <p:nvSpPr>
          <p:cNvPr id="34" name="Rectangle: Rounded Corners 33">
            <a:extLst>
              <a:ext uri="{FF2B5EF4-FFF2-40B4-BE49-F238E27FC236}">
                <a16:creationId xmlns:a16="http://schemas.microsoft.com/office/drawing/2014/main" id="{7CB49306-C001-AC4A-A75E-E5083C3CBEE5}"/>
              </a:ext>
            </a:extLst>
          </p:cNvPr>
          <p:cNvSpPr/>
          <p:nvPr/>
        </p:nvSpPr>
        <p:spPr bwMode="auto">
          <a:xfrm>
            <a:off x="1391557" y="1138066"/>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1-2w</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35" name="Rectangle: Rounded Corners 34">
            <a:extLst>
              <a:ext uri="{FF2B5EF4-FFF2-40B4-BE49-F238E27FC236}">
                <a16:creationId xmlns:a16="http://schemas.microsoft.com/office/drawing/2014/main" id="{4E44C54A-816A-4375-EA78-3231EBCEF94C}"/>
              </a:ext>
            </a:extLst>
          </p:cNvPr>
          <p:cNvSpPr/>
          <p:nvPr/>
        </p:nvSpPr>
        <p:spPr bwMode="auto">
          <a:xfrm>
            <a:off x="4087348" y="1138065"/>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2w</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36" name="Rectangle: Rounded Corners 35">
            <a:extLst>
              <a:ext uri="{FF2B5EF4-FFF2-40B4-BE49-F238E27FC236}">
                <a16:creationId xmlns:a16="http://schemas.microsoft.com/office/drawing/2014/main" id="{D9533CFC-7683-0BD1-D5EC-2A99FECC5009}"/>
              </a:ext>
            </a:extLst>
          </p:cNvPr>
          <p:cNvSpPr/>
          <p:nvPr/>
        </p:nvSpPr>
        <p:spPr bwMode="auto">
          <a:xfrm>
            <a:off x="6778428" y="1138065"/>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1w</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pic>
        <p:nvPicPr>
          <p:cNvPr id="40" name="Picture 39">
            <a:extLst>
              <a:ext uri="{FF2B5EF4-FFF2-40B4-BE49-F238E27FC236}">
                <a16:creationId xmlns:a16="http://schemas.microsoft.com/office/drawing/2014/main" id="{E7771F84-E864-7291-2A1C-B96654AAF7BF}"/>
              </a:ext>
            </a:extLst>
          </p:cNvPr>
          <p:cNvPicPr>
            <a:picLocks noChangeAspect="1"/>
          </p:cNvPicPr>
          <p:nvPr/>
        </p:nvPicPr>
        <p:blipFill>
          <a:blip r:embed="rId5"/>
          <a:srcRect l="6035" r="5754" b="11789"/>
          <a:stretch>
            <a:fillRect/>
          </a:stretch>
        </p:blipFill>
        <p:spPr>
          <a:xfrm>
            <a:off x="1024652" y="4077073"/>
            <a:ext cx="2049779" cy="2049779"/>
          </a:xfrm>
          <a:prstGeom prst="rect">
            <a:avLst/>
          </a:prstGeom>
        </p:spPr>
      </p:pic>
      <p:sp>
        <p:nvSpPr>
          <p:cNvPr id="42" name="Rectangle: Rounded Corners 41">
            <a:extLst>
              <a:ext uri="{FF2B5EF4-FFF2-40B4-BE49-F238E27FC236}">
                <a16:creationId xmlns:a16="http://schemas.microsoft.com/office/drawing/2014/main" id="{1AB61DE7-D3C8-C41F-FB32-1DC1FC043618}"/>
              </a:ext>
            </a:extLst>
          </p:cNvPr>
          <p:cNvSpPr/>
          <p:nvPr/>
        </p:nvSpPr>
        <p:spPr bwMode="auto">
          <a:xfrm>
            <a:off x="1391557" y="3941708"/>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2-3days</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43" name="Rectangle: Rounded Corners 42">
            <a:extLst>
              <a:ext uri="{FF2B5EF4-FFF2-40B4-BE49-F238E27FC236}">
                <a16:creationId xmlns:a16="http://schemas.microsoft.com/office/drawing/2014/main" id="{7939D77F-C44E-AAFC-F2FE-F7073F46E228}"/>
              </a:ext>
            </a:extLst>
          </p:cNvPr>
          <p:cNvSpPr/>
          <p:nvPr/>
        </p:nvSpPr>
        <p:spPr bwMode="auto">
          <a:xfrm>
            <a:off x="4087348" y="3941707"/>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3w</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46" name="Arrow: Right 45">
            <a:extLst>
              <a:ext uri="{FF2B5EF4-FFF2-40B4-BE49-F238E27FC236}">
                <a16:creationId xmlns:a16="http://schemas.microsoft.com/office/drawing/2014/main" id="{E50CEB49-EF7C-2488-CDF6-53466E60AFD4}"/>
              </a:ext>
            </a:extLst>
          </p:cNvPr>
          <p:cNvSpPr/>
          <p:nvPr/>
        </p:nvSpPr>
        <p:spPr bwMode="auto">
          <a:xfrm>
            <a:off x="3221903" y="2098613"/>
            <a:ext cx="377190" cy="580610"/>
          </a:xfrm>
          <a:prstGeom prst="rightArrow">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Arrow: Right 46">
            <a:extLst>
              <a:ext uri="{FF2B5EF4-FFF2-40B4-BE49-F238E27FC236}">
                <a16:creationId xmlns:a16="http://schemas.microsoft.com/office/drawing/2014/main" id="{28669969-3F52-36F1-1740-260B8A79B049}"/>
              </a:ext>
            </a:extLst>
          </p:cNvPr>
          <p:cNvSpPr/>
          <p:nvPr/>
        </p:nvSpPr>
        <p:spPr bwMode="auto">
          <a:xfrm>
            <a:off x="3221903" y="4864252"/>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1" name="Picture 50">
            <a:extLst>
              <a:ext uri="{FF2B5EF4-FFF2-40B4-BE49-F238E27FC236}">
                <a16:creationId xmlns:a16="http://schemas.microsoft.com/office/drawing/2014/main" id="{BDAF09E7-F2A0-C797-CBC8-324AD8651EAA}"/>
              </a:ext>
            </a:extLst>
          </p:cNvPr>
          <p:cNvPicPr>
            <a:picLocks noChangeAspect="1"/>
          </p:cNvPicPr>
          <p:nvPr/>
        </p:nvPicPr>
        <p:blipFill>
          <a:blip r:embed="rId6"/>
          <a:srcRect l="6238" t="1" r="9805" b="16042"/>
          <a:stretch>
            <a:fillRect/>
          </a:stretch>
        </p:blipFill>
        <p:spPr>
          <a:xfrm>
            <a:off x="6416232" y="4086491"/>
            <a:ext cx="2040360" cy="2040360"/>
          </a:xfrm>
          <a:prstGeom prst="rect">
            <a:avLst/>
          </a:prstGeom>
        </p:spPr>
      </p:pic>
      <p:sp>
        <p:nvSpPr>
          <p:cNvPr id="52" name="Rectangle: Rounded Corners 51">
            <a:extLst>
              <a:ext uri="{FF2B5EF4-FFF2-40B4-BE49-F238E27FC236}">
                <a16:creationId xmlns:a16="http://schemas.microsoft.com/office/drawing/2014/main" id="{7440DF3A-07D4-F470-E7C4-E258C1E22B98}"/>
              </a:ext>
            </a:extLst>
          </p:cNvPr>
          <p:cNvSpPr/>
          <p:nvPr/>
        </p:nvSpPr>
        <p:spPr bwMode="auto">
          <a:xfrm>
            <a:off x="6789655" y="3932288"/>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a:t>
            </a:r>
            <a:r>
              <a:rPr lang="en-US" altLang="ja-JP" sz="1200">
                <a:solidFill>
                  <a:srgbClr val="FFFFFF"/>
                </a:solidFill>
                <a:latin typeface="Open Sans" panose="020B0606030504020204" pitchFamily="34" charset="0"/>
                <a:ea typeface="Open Sans" panose="020B0606030504020204" pitchFamily="34" charset="0"/>
                <a:cs typeface="Open Sans" panose="020B0606030504020204" pitchFamily="34" charset="0"/>
              </a:rPr>
              <a:t>w</a:t>
            </a:r>
            <a:endParaRPr kumimoji="0" lang="ja-JP" altLang="en-US" sz="300" b="0" i="0" u="none" strike="noStrike" kern="1200" cap="none" spc="0" normalizeH="0" baseline="0" noProof="0">
              <a:ln>
                <a:noFill/>
              </a:ln>
              <a:solidFill>
                <a:srgbClr val="FFFFFF"/>
              </a:solidFill>
              <a:effectLst/>
              <a:uLnTx/>
              <a:uFillTx/>
              <a:latin typeface="Open Sans" panose="020B0606030504020204" pitchFamily="34" charset="0"/>
              <a:ea typeface="Yu Gothic UI"/>
              <a:cs typeface="Open Sans" panose="020B0606030504020204" pitchFamily="34" charset="0"/>
            </a:endParaRPr>
          </a:p>
        </p:txBody>
      </p:sp>
      <p:sp>
        <p:nvSpPr>
          <p:cNvPr id="53" name="Arrow: Right 52">
            <a:extLst>
              <a:ext uri="{FF2B5EF4-FFF2-40B4-BE49-F238E27FC236}">
                <a16:creationId xmlns:a16="http://schemas.microsoft.com/office/drawing/2014/main" id="{51691A5D-EE8F-4D2A-95B5-942384B50C06}"/>
              </a:ext>
            </a:extLst>
          </p:cNvPr>
          <p:cNvSpPr/>
          <p:nvPr/>
        </p:nvSpPr>
        <p:spPr bwMode="auto">
          <a:xfrm>
            <a:off x="5895397" y="2095384"/>
            <a:ext cx="377190" cy="580610"/>
          </a:xfrm>
          <a:prstGeom prst="rightArrow">
            <a:avLst/>
          </a:prstGeom>
          <a:solidFill>
            <a:schemeClr val="bg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4" name="Arrow: Right 53">
            <a:extLst>
              <a:ext uri="{FF2B5EF4-FFF2-40B4-BE49-F238E27FC236}">
                <a16:creationId xmlns:a16="http://schemas.microsoft.com/office/drawing/2014/main" id="{64B6D264-224A-B396-89E2-116F01C8058B}"/>
              </a:ext>
            </a:extLst>
          </p:cNvPr>
          <p:cNvSpPr/>
          <p:nvPr/>
        </p:nvSpPr>
        <p:spPr bwMode="auto">
          <a:xfrm>
            <a:off x="5895397" y="4861023"/>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TextBox 54">
            <a:extLst>
              <a:ext uri="{FF2B5EF4-FFF2-40B4-BE49-F238E27FC236}">
                <a16:creationId xmlns:a16="http://schemas.microsoft.com/office/drawing/2014/main" id="{5A1AC47C-512A-B08F-799B-80617CB587A1}"/>
              </a:ext>
            </a:extLst>
          </p:cNvPr>
          <p:cNvSpPr txBox="1"/>
          <p:nvPr/>
        </p:nvSpPr>
        <p:spPr>
          <a:xfrm>
            <a:off x="6422748" y="3454022"/>
            <a:ext cx="1348382"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Provide MVP agent</a:t>
            </a:r>
          </a:p>
        </p:txBody>
      </p:sp>
      <p:sp>
        <p:nvSpPr>
          <p:cNvPr id="56" name="TextBox 55">
            <a:extLst>
              <a:ext uri="{FF2B5EF4-FFF2-40B4-BE49-F238E27FC236}">
                <a16:creationId xmlns:a16="http://schemas.microsoft.com/office/drawing/2014/main" id="{54FE6A46-D49A-022C-315E-824253D8197D}"/>
              </a:ext>
            </a:extLst>
          </p:cNvPr>
          <p:cNvSpPr txBox="1"/>
          <p:nvPr/>
        </p:nvSpPr>
        <p:spPr>
          <a:xfrm>
            <a:off x="6125729" y="6152198"/>
            <a:ext cx="1625701" cy="184666"/>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More complex delivery</a:t>
            </a:r>
            <a:endParaRPr kumimoji="0" lang="en-US"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Rounded Corners 57">
            <a:extLst>
              <a:ext uri="{FF2B5EF4-FFF2-40B4-BE49-F238E27FC236}">
                <a16:creationId xmlns:a16="http://schemas.microsoft.com/office/drawing/2014/main" id="{E926A55C-F75C-F514-3E55-B505723A4362}"/>
              </a:ext>
              <a:ext uri="{C183D7F6-B498-43B3-948B-1728B52AA6E4}">
                <adec:decorative xmlns:adec="http://schemas.microsoft.com/office/drawing/2017/decorative" val="1"/>
              </a:ext>
            </a:extLst>
          </p:cNvPr>
          <p:cNvSpPr/>
          <p:nvPr/>
        </p:nvSpPr>
        <p:spPr bwMode="black">
          <a:xfrm rot="16200000">
            <a:off x="-174726" y="2163647"/>
            <a:ext cx="1370531" cy="352861"/>
          </a:xfrm>
          <a:prstGeom prst="roundRect">
            <a:avLst>
              <a:gd name="adj" fmla="val 48005"/>
            </a:avLst>
          </a:prstGeom>
          <a:solidFill>
            <a:srgbClr val="FF7E00"/>
          </a:solidFill>
          <a:ln w="952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Old</a:t>
            </a:r>
            <a:endParaRPr kumimoji="0" lang="en-US"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Rounded Corners 58">
            <a:extLst>
              <a:ext uri="{FF2B5EF4-FFF2-40B4-BE49-F238E27FC236}">
                <a16:creationId xmlns:a16="http://schemas.microsoft.com/office/drawing/2014/main" id="{F68B4DA3-B8FD-C358-8AE4-FB786BCC2345}"/>
              </a:ext>
              <a:ext uri="{C183D7F6-B498-43B3-948B-1728B52AA6E4}">
                <adec:decorative xmlns:adec="http://schemas.microsoft.com/office/drawing/2017/decorative" val="1"/>
              </a:ext>
            </a:extLst>
          </p:cNvPr>
          <p:cNvSpPr/>
          <p:nvPr/>
        </p:nvSpPr>
        <p:spPr bwMode="black">
          <a:xfrm rot="16200000">
            <a:off x="-174726" y="4906644"/>
            <a:ext cx="1370531" cy="352861"/>
          </a:xfrm>
          <a:prstGeom prst="roundRect">
            <a:avLst>
              <a:gd name="adj" fmla="val 48005"/>
            </a:avLst>
          </a:prstGeom>
          <a:solidFill>
            <a:srgbClr val="FF7E00"/>
          </a:solidFill>
          <a:ln w="952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New</a:t>
            </a:r>
            <a:endParaRPr kumimoji="0" lang="en-US"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0" name="TextBox 59">
            <a:extLst>
              <a:ext uri="{FF2B5EF4-FFF2-40B4-BE49-F238E27FC236}">
                <a16:creationId xmlns:a16="http://schemas.microsoft.com/office/drawing/2014/main" id="{381ED964-A7CA-C4C6-DD58-9D012E8A1BFA}"/>
              </a:ext>
            </a:extLst>
          </p:cNvPr>
          <p:cNvSpPr txBox="1"/>
          <p:nvPr/>
        </p:nvSpPr>
        <p:spPr>
          <a:xfrm>
            <a:off x="8656429" y="4077072"/>
            <a:ext cx="2810065" cy="1904560"/>
          </a:xfrm>
          <a:prstGeom prst="rect">
            <a:avLst/>
          </a:prstGeom>
          <a:noFill/>
        </p:spPr>
        <p:txBody>
          <a:bodyPr wrap="none" lIns="0" tIns="0" rIns="0" bIns="0" rtlCol="0">
            <a:spAutoFit/>
          </a:bodyPr>
          <a:lstStyle/>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MVP after first call</a:t>
            </a:r>
            <a:endParaRPr kumimoji="0" lang="en-US" altLang="ja-JP" sz="14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Reduced back and forth</a:t>
            </a:r>
            <a:endParaRPr kumimoji="0" lang="en-US" altLang="ja-JP" sz="14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More complex requirements</a:t>
            </a:r>
            <a:b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can be included</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Reporting and documentation</a:t>
            </a:r>
            <a:b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altLang="ja-JP" sz="14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are 90% automated</a:t>
            </a:r>
          </a:p>
        </p:txBody>
      </p:sp>
      <p:sp>
        <p:nvSpPr>
          <p:cNvPr id="11" name="TextBox 10">
            <a:extLst>
              <a:ext uri="{FF2B5EF4-FFF2-40B4-BE49-F238E27FC236}">
                <a16:creationId xmlns:a16="http://schemas.microsoft.com/office/drawing/2014/main" id="{5F76322E-1495-B285-6C28-1B95E9C1F4C4}"/>
              </a:ext>
            </a:extLst>
          </p:cNvPr>
          <p:cNvSpPr txBox="1"/>
          <p:nvPr/>
        </p:nvSpPr>
        <p:spPr>
          <a:xfrm>
            <a:off x="8697395" y="1302249"/>
            <a:ext cx="2984066" cy="1078500"/>
          </a:xfrm>
          <a:prstGeom prst="rect">
            <a:avLst/>
          </a:prstGeom>
          <a:noFill/>
        </p:spPr>
        <p:txBody>
          <a:bodyPr wrap="square" lIns="0" tIns="0" rIns="0" bIns="0" rtlCol="0">
            <a:spAutoFit/>
          </a:bodyPr>
          <a:lstStyle/>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200" b="0" i="0" u="none" strike="noStrike" kern="1200" cap="none" spc="0" normalizeH="0" baseline="0" noProof="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Takes time to first MVP</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200" b="0" i="0" u="none" strike="noStrike" kern="1200" cap="none" spc="0" normalizeH="0" baseline="0" noProof="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Rebuild required from first version</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200" b="0" i="0" u="none" strike="noStrike" kern="1200" cap="none" spc="0" normalizeH="0" baseline="0" noProof="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Limited scope</a:t>
            </a:r>
          </a:p>
          <a:p>
            <a:pPr marL="285750" marR="0" lvl="0" indent="-285750" algn="l" defTabSz="914367"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5BFA218D-24D6-0CCC-233F-BD6949007229}"/>
              </a:ext>
            </a:extLst>
          </p:cNvPr>
          <p:cNvSpPr/>
          <p:nvPr/>
        </p:nvSpPr>
        <p:spPr>
          <a:xfrm>
            <a:off x="588263" y="674461"/>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EACBED23-7793-830D-C2DF-7F4F8D73EF52}"/>
              </a:ext>
            </a:extLst>
          </p:cNvPr>
          <p:cNvGrpSpPr/>
          <p:nvPr/>
        </p:nvGrpSpPr>
        <p:grpSpPr>
          <a:xfrm>
            <a:off x="8292959" y="261008"/>
            <a:ext cx="3577671" cy="290189"/>
            <a:chOff x="8007433" y="586043"/>
            <a:chExt cx="3577671" cy="290189"/>
          </a:xfrm>
        </p:grpSpPr>
        <p:grpSp>
          <p:nvGrpSpPr>
            <p:cNvPr id="5" name="Group 4">
              <a:extLst>
                <a:ext uri="{FF2B5EF4-FFF2-40B4-BE49-F238E27FC236}">
                  <a16:creationId xmlns:a16="http://schemas.microsoft.com/office/drawing/2014/main" id="{5B74A037-AE86-96EF-AC0B-72C6120B73ED}"/>
                </a:ext>
              </a:extLst>
            </p:cNvPr>
            <p:cNvGrpSpPr/>
            <p:nvPr/>
          </p:nvGrpSpPr>
          <p:grpSpPr>
            <a:xfrm>
              <a:off x="9176724" y="607313"/>
              <a:ext cx="1083591" cy="247651"/>
              <a:chOff x="7610475" y="5543551"/>
              <a:chExt cx="1083591" cy="247651"/>
            </a:xfrm>
          </p:grpSpPr>
          <p:pic>
            <p:nvPicPr>
              <p:cNvPr id="13" name="Image 11" descr="preencoded.png">
                <a:extLst>
                  <a:ext uri="{FF2B5EF4-FFF2-40B4-BE49-F238E27FC236}">
                    <a16:creationId xmlns:a16="http://schemas.microsoft.com/office/drawing/2014/main" id="{4BB8DDEE-22FB-2A09-20F9-DB2A5FF2BD40}"/>
                  </a:ext>
                </a:extLst>
              </p:cNvPr>
              <p:cNvPicPr>
                <a:picLocks noChangeAspect="1"/>
              </p:cNvPicPr>
              <p:nvPr/>
            </p:nvPicPr>
            <p:blipFill>
              <a:blip r:embed="rId7"/>
              <a:srcRect/>
              <a:stretch/>
            </p:blipFill>
            <p:spPr>
              <a:xfrm>
                <a:off x="7610475" y="5543551"/>
                <a:ext cx="247712" cy="247651"/>
              </a:xfrm>
              <a:prstGeom prst="rect">
                <a:avLst/>
              </a:prstGeom>
            </p:spPr>
          </p:pic>
          <p:sp>
            <p:nvSpPr>
              <p:cNvPr id="16" name="Text 7">
                <a:extLst>
                  <a:ext uri="{FF2B5EF4-FFF2-40B4-BE49-F238E27FC236}">
                    <a16:creationId xmlns:a16="http://schemas.microsoft.com/office/drawing/2014/main" id="{F1812114-32C3-F120-DF5B-83BDD6AD3DAD}"/>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8" name="Text 8">
                <a:extLst>
                  <a:ext uri="{FF2B5EF4-FFF2-40B4-BE49-F238E27FC236}">
                    <a16:creationId xmlns:a16="http://schemas.microsoft.com/office/drawing/2014/main" id="{13A7427A-BC37-F411-7456-E99C274B6A88}"/>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6" name="Image 7" descr="preencoded.png">
              <a:extLst>
                <a:ext uri="{FF2B5EF4-FFF2-40B4-BE49-F238E27FC236}">
                  <a16:creationId xmlns:a16="http://schemas.microsoft.com/office/drawing/2014/main" id="{F8468C58-0994-413C-E4FD-0E633C67F691}"/>
                </a:ext>
              </a:extLst>
            </p:cNvPr>
            <p:cNvPicPr>
              <a:picLocks noChangeAspect="1"/>
            </p:cNvPicPr>
            <p:nvPr/>
          </p:nvPicPr>
          <p:blipFill>
            <a:blip r:embed="rId8"/>
            <a:srcRect/>
            <a:stretch/>
          </p:blipFill>
          <p:spPr>
            <a:xfrm>
              <a:off x="8007433" y="586043"/>
              <a:ext cx="956875" cy="290189"/>
            </a:xfrm>
            <a:prstGeom prst="rect">
              <a:avLst/>
            </a:prstGeom>
          </p:spPr>
        </p:pic>
        <p:pic>
          <p:nvPicPr>
            <p:cNvPr id="7" name="Image 3" descr="preencoded.png">
              <a:extLst>
                <a:ext uri="{FF2B5EF4-FFF2-40B4-BE49-F238E27FC236}">
                  <a16:creationId xmlns:a16="http://schemas.microsoft.com/office/drawing/2014/main" id="{95F44FF1-92D0-BB08-EB72-AE3224271046}"/>
                </a:ext>
              </a:extLst>
            </p:cNvPr>
            <p:cNvPicPr>
              <a:picLocks noChangeAspect="1"/>
            </p:cNvPicPr>
            <p:nvPr/>
          </p:nvPicPr>
          <p:blipFill>
            <a:blip r:embed="rId9"/>
            <a:srcRect/>
            <a:stretch/>
          </p:blipFill>
          <p:spPr>
            <a:xfrm>
              <a:off x="10404711" y="586043"/>
              <a:ext cx="1180393" cy="251292"/>
            </a:xfrm>
            <a:prstGeom prst="rect">
              <a:avLst/>
            </a:prstGeom>
          </p:spPr>
        </p:pic>
        <p:cxnSp>
          <p:nvCxnSpPr>
            <p:cNvPr id="8" name="Straight Connector 7">
              <a:extLst>
                <a:ext uri="{FF2B5EF4-FFF2-40B4-BE49-F238E27FC236}">
                  <a16:creationId xmlns:a16="http://schemas.microsoft.com/office/drawing/2014/main" id="{951A79F7-6A6A-5332-6F32-AE71F75DE3DF}"/>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53B99F5-D4E3-D5F9-5644-D763E8D661EF}"/>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9" name="Picture 18">
            <a:extLst>
              <a:ext uri="{FF2B5EF4-FFF2-40B4-BE49-F238E27FC236}">
                <a16:creationId xmlns:a16="http://schemas.microsoft.com/office/drawing/2014/main" id="{808E40C3-B567-72B6-C21F-B8C2CAFC40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729322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
                                        <p:tgtEl>
                                          <p:spTgt spid="17"/>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035E-3F50-1330-7F10-437D7729AFD7}"/>
              </a:ext>
            </a:extLst>
          </p:cNvPr>
          <p:cNvSpPr>
            <a:spLocks noGrp="1"/>
          </p:cNvSpPr>
          <p:nvPr>
            <p:ph type="title"/>
          </p:nvPr>
        </p:nvSpPr>
        <p:spPr>
          <a:xfrm>
            <a:off x="586740" y="334075"/>
            <a:ext cx="11018520" cy="369332"/>
          </a:xfrm>
        </p:spPr>
        <p:txBody>
          <a:bodyPr/>
          <a:lstStyle/>
          <a:p>
            <a:r>
              <a:rPr lang="en-US" sz="2400" b="1">
                <a:latin typeface="Montserrat" pitchFamily="2" charset="0"/>
              </a:rPr>
              <a:t>How Microsoft Learnings Accelerates Partners</a:t>
            </a:r>
          </a:p>
        </p:txBody>
      </p:sp>
      <p:grpSp>
        <p:nvGrpSpPr>
          <p:cNvPr id="17" name="Group 16">
            <a:extLst>
              <a:ext uri="{FF2B5EF4-FFF2-40B4-BE49-F238E27FC236}">
                <a16:creationId xmlns:a16="http://schemas.microsoft.com/office/drawing/2014/main" id="{EBC9F065-02FC-7692-C5F7-C4B561276950}"/>
              </a:ext>
            </a:extLst>
          </p:cNvPr>
          <p:cNvGrpSpPr/>
          <p:nvPr/>
        </p:nvGrpSpPr>
        <p:grpSpPr>
          <a:xfrm>
            <a:off x="588263" y="1308399"/>
            <a:ext cx="6297729" cy="1997126"/>
            <a:chOff x="588263" y="1252415"/>
            <a:chExt cx="8390013" cy="2660628"/>
          </a:xfrm>
        </p:grpSpPr>
        <p:sp>
          <p:nvSpPr>
            <p:cNvPr id="3" name="Customer Service">
              <a:extLst>
                <a:ext uri="{FF2B5EF4-FFF2-40B4-BE49-F238E27FC236}">
                  <a16:creationId xmlns:a16="http://schemas.microsoft.com/office/drawing/2014/main" id="{CFE6CE29-E800-8D9B-F6DB-DFC9A50A6C88}"/>
                </a:ext>
                <a:ext uri="{C183D7F6-B498-43B3-948B-1728B52AA6E4}">
                  <adec:decorative xmlns:adec="http://schemas.microsoft.com/office/drawing/2017/decorative" val="1"/>
                </a:ext>
              </a:extLst>
            </p:cNvPr>
            <p:cNvSpPr/>
            <p:nvPr/>
          </p:nvSpPr>
          <p:spPr bwMode="auto">
            <a:xfrm>
              <a:off x="764694" y="1252415"/>
              <a:ext cx="8213582" cy="2660628"/>
            </a:xfrm>
            <a:prstGeom prst="roundRect">
              <a:avLst>
                <a:gd name="adj" fmla="val 3930"/>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endParaRPr kumimoji="0" lang="ja-JP" altLang="en-US" sz="24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4" name="TextBox 3">
              <a:extLst>
                <a:ext uri="{FF2B5EF4-FFF2-40B4-BE49-F238E27FC236}">
                  <a16:creationId xmlns:a16="http://schemas.microsoft.com/office/drawing/2014/main" id="{0F30986A-179E-4AE1-EB41-E8AAB4257E70}"/>
                </a:ext>
              </a:extLst>
            </p:cNvPr>
            <p:cNvSpPr txBox="1"/>
            <p:nvPr/>
          </p:nvSpPr>
          <p:spPr>
            <a:xfrm>
              <a:off x="980546" y="3580373"/>
              <a:ext cx="2711656" cy="2870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Yu Gothic UI"/>
                  <a:cs typeface="+mn-ea"/>
                </a:rPr>
                <a:t>First MVP while gathering</a:t>
              </a:r>
            </a:p>
          </p:txBody>
        </p:sp>
        <p:pic>
          <p:nvPicPr>
            <p:cNvPr id="5" name="Picture 4">
              <a:extLst>
                <a:ext uri="{FF2B5EF4-FFF2-40B4-BE49-F238E27FC236}">
                  <a16:creationId xmlns:a16="http://schemas.microsoft.com/office/drawing/2014/main" id="{20B1B758-6A2C-7E26-D074-C6EB79E30C3A}"/>
                </a:ext>
              </a:extLst>
            </p:cNvPr>
            <p:cNvPicPr>
              <a:picLocks noChangeAspect="1"/>
            </p:cNvPicPr>
            <p:nvPr/>
          </p:nvPicPr>
          <p:blipFill>
            <a:blip r:embed="rId2"/>
            <a:srcRect l="12310" r="5800" b="18110"/>
            <a:stretch>
              <a:fillRect/>
            </a:stretch>
          </p:blipFill>
          <p:spPr>
            <a:xfrm>
              <a:off x="3974599" y="1492492"/>
              <a:ext cx="2049779" cy="2049779"/>
            </a:xfrm>
            <a:prstGeom prst="rect">
              <a:avLst/>
            </a:prstGeom>
          </p:spPr>
        </p:pic>
        <p:sp>
          <p:nvSpPr>
            <p:cNvPr id="6" name="TextBox 5">
              <a:extLst>
                <a:ext uri="{FF2B5EF4-FFF2-40B4-BE49-F238E27FC236}">
                  <a16:creationId xmlns:a16="http://schemas.microsoft.com/office/drawing/2014/main" id="{00FA5554-FFAF-F40E-B8F1-42385BF2079F}"/>
                </a:ext>
              </a:extLst>
            </p:cNvPr>
            <p:cNvSpPr txBox="1"/>
            <p:nvPr/>
          </p:nvSpPr>
          <p:spPr>
            <a:xfrm>
              <a:off x="4248575" y="3589157"/>
              <a:ext cx="1565627" cy="2870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000000"/>
                  </a:solidFill>
                  <a:effectLst/>
                  <a:uLnTx/>
                  <a:uFillTx/>
                  <a:latin typeface="Segoe UI"/>
                  <a:ea typeface="Yu Gothic UI"/>
                  <a:cs typeface="+mn-ea"/>
                </a:rPr>
                <a:t>AI assisted dev</a:t>
              </a:r>
              <a:endParaRPr kumimoji="0" lang="en-US" sz="1400" b="0" i="0" u="none" strike="noStrike" kern="1200" cap="none" spc="0" normalizeH="0" baseline="0" noProof="0">
                <a:ln>
                  <a:noFill/>
                </a:ln>
                <a:solidFill>
                  <a:srgbClr val="000000"/>
                </a:solidFill>
                <a:effectLst/>
                <a:uLnTx/>
                <a:uFillTx/>
                <a:latin typeface="Segoe UI"/>
                <a:ea typeface="Yu Gothic UI"/>
                <a:cs typeface="+mn-ea"/>
              </a:endParaRPr>
            </a:p>
          </p:txBody>
        </p:sp>
        <p:pic>
          <p:nvPicPr>
            <p:cNvPr id="7" name="Picture 6">
              <a:extLst>
                <a:ext uri="{FF2B5EF4-FFF2-40B4-BE49-F238E27FC236}">
                  <a16:creationId xmlns:a16="http://schemas.microsoft.com/office/drawing/2014/main" id="{93D52538-320D-1C8A-5020-864CD0F0C781}"/>
                </a:ext>
              </a:extLst>
            </p:cNvPr>
            <p:cNvPicPr>
              <a:picLocks noChangeAspect="1"/>
            </p:cNvPicPr>
            <p:nvPr/>
          </p:nvPicPr>
          <p:blipFill>
            <a:blip r:embed="rId3"/>
            <a:srcRect l="6035" r="5754" b="11789"/>
            <a:stretch>
              <a:fillRect/>
            </a:stretch>
          </p:blipFill>
          <p:spPr>
            <a:xfrm>
              <a:off x="1278806" y="1492493"/>
              <a:ext cx="2049779" cy="2049779"/>
            </a:xfrm>
            <a:prstGeom prst="rect">
              <a:avLst/>
            </a:prstGeom>
          </p:spPr>
        </p:pic>
        <p:sp>
          <p:nvSpPr>
            <p:cNvPr id="8" name="Rectangle: Rounded Corners 7">
              <a:extLst>
                <a:ext uri="{FF2B5EF4-FFF2-40B4-BE49-F238E27FC236}">
                  <a16:creationId xmlns:a16="http://schemas.microsoft.com/office/drawing/2014/main" id="{E63FAB62-BEE1-4DFF-27D5-3547D418340A}"/>
                </a:ext>
              </a:extLst>
            </p:cNvPr>
            <p:cNvSpPr/>
            <p:nvPr/>
          </p:nvSpPr>
          <p:spPr bwMode="auto">
            <a:xfrm>
              <a:off x="1645711" y="1357128"/>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Yu Gothic UI"/>
                  <a:ea typeface="Yu Gothic UI"/>
                  <a:cs typeface="Segoe UI" pitchFamily="34" charset="0"/>
                </a:rPr>
                <a:t>2-3days</a:t>
              </a:r>
              <a:endParaRPr kumimoji="0" lang="ja-JP" altLang="en-US" sz="3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sp>
          <p:nvSpPr>
            <p:cNvPr id="9" name="Rectangle: Rounded Corners 8">
              <a:extLst>
                <a:ext uri="{FF2B5EF4-FFF2-40B4-BE49-F238E27FC236}">
                  <a16:creationId xmlns:a16="http://schemas.microsoft.com/office/drawing/2014/main" id="{0E420A70-7A2D-1F47-F1F6-00DF4B94CCBD}"/>
                </a:ext>
              </a:extLst>
            </p:cNvPr>
            <p:cNvSpPr/>
            <p:nvPr/>
          </p:nvSpPr>
          <p:spPr bwMode="auto">
            <a:xfrm>
              <a:off x="4341502" y="1357127"/>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400" b="0" i="0" u="none" strike="noStrike" kern="1200" cap="none" spc="0" normalizeH="0" baseline="0" noProof="0">
                  <a:ln>
                    <a:noFill/>
                  </a:ln>
                  <a:solidFill>
                    <a:srgbClr val="FFFFFF"/>
                  </a:solidFill>
                  <a:effectLst/>
                  <a:uLnTx/>
                  <a:uFillTx/>
                  <a:latin typeface="Yu Gothic UI"/>
                  <a:ea typeface="Yu Gothic UI"/>
                  <a:cs typeface="Segoe UI" pitchFamily="34" charset="0"/>
                </a:rPr>
                <a:t>3w</a:t>
              </a:r>
              <a:endParaRPr kumimoji="0" lang="ja-JP" altLang="en-US" sz="4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sp>
          <p:nvSpPr>
            <p:cNvPr id="10" name="Arrow: Right 9">
              <a:extLst>
                <a:ext uri="{FF2B5EF4-FFF2-40B4-BE49-F238E27FC236}">
                  <a16:creationId xmlns:a16="http://schemas.microsoft.com/office/drawing/2014/main" id="{48EFD816-12C7-85BA-9FE8-2259C5F2B49B}"/>
                </a:ext>
              </a:extLst>
            </p:cNvPr>
            <p:cNvSpPr/>
            <p:nvPr/>
          </p:nvSpPr>
          <p:spPr bwMode="auto">
            <a:xfrm>
              <a:off x="3476057" y="2279672"/>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1" name="Picture 10">
              <a:extLst>
                <a:ext uri="{FF2B5EF4-FFF2-40B4-BE49-F238E27FC236}">
                  <a16:creationId xmlns:a16="http://schemas.microsoft.com/office/drawing/2014/main" id="{41C53D41-9338-CE3F-6AE4-6BF8DA2C05FF}"/>
                </a:ext>
              </a:extLst>
            </p:cNvPr>
            <p:cNvPicPr>
              <a:picLocks noChangeAspect="1"/>
            </p:cNvPicPr>
            <p:nvPr/>
          </p:nvPicPr>
          <p:blipFill>
            <a:blip r:embed="rId4"/>
            <a:srcRect l="6238" t="1" r="9805" b="16042"/>
            <a:stretch>
              <a:fillRect/>
            </a:stretch>
          </p:blipFill>
          <p:spPr>
            <a:xfrm>
              <a:off x="6670386" y="1501911"/>
              <a:ext cx="2040360" cy="2040360"/>
            </a:xfrm>
            <a:prstGeom prst="rect">
              <a:avLst/>
            </a:prstGeom>
          </p:spPr>
        </p:pic>
        <p:sp>
          <p:nvSpPr>
            <p:cNvPr id="12" name="Rectangle: Rounded Corners 11">
              <a:extLst>
                <a:ext uri="{FF2B5EF4-FFF2-40B4-BE49-F238E27FC236}">
                  <a16:creationId xmlns:a16="http://schemas.microsoft.com/office/drawing/2014/main" id="{56990FF1-2A57-ADA0-1932-8DB1C3443CDF}"/>
                </a:ext>
              </a:extLst>
            </p:cNvPr>
            <p:cNvSpPr/>
            <p:nvPr/>
          </p:nvSpPr>
          <p:spPr bwMode="auto">
            <a:xfrm>
              <a:off x="7043809" y="1347708"/>
              <a:ext cx="1315968" cy="352861"/>
            </a:xfrm>
            <a:prstGeom prst="roundRect">
              <a:avLst>
                <a:gd name="adj" fmla="val 50000"/>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400" b="0" i="0" u="none" strike="noStrike" kern="1200" cap="none" spc="0" normalizeH="0" baseline="0" noProof="0">
                  <a:ln>
                    <a:noFill/>
                  </a:ln>
                  <a:solidFill>
                    <a:srgbClr val="FFFFFF"/>
                  </a:solidFill>
                  <a:effectLst/>
                  <a:uLnTx/>
                  <a:uFillTx/>
                  <a:latin typeface="Yu Gothic UI"/>
                  <a:ea typeface="Yu Gothic UI"/>
                  <a:cs typeface="Segoe UI" pitchFamily="34" charset="0"/>
                </a:rPr>
                <a:t>1</a:t>
              </a:r>
              <a:r>
                <a:rPr lang="en-US" altLang="ja-JP" sz="1400">
                  <a:solidFill>
                    <a:srgbClr val="FFFFFF"/>
                  </a:solidFill>
                  <a:latin typeface="Yu Gothic UI"/>
                  <a:ea typeface="Yu Gothic UI"/>
                  <a:cs typeface="Segoe UI" pitchFamily="34" charset="0"/>
                </a:rPr>
                <a:t>m</a:t>
              </a:r>
              <a:endParaRPr kumimoji="0" lang="ja-JP" altLang="en-US" sz="4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sp>
          <p:nvSpPr>
            <p:cNvPr id="13" name="Arrow: Right 12">
              <a:extLst>
                <a:ext uri="{FF2B5EF4-FFF2-40B4-BE49-F238E27FC236}">
                  <a16:creationId xmlns:a16="http://schemas.microsoft.com/office/drawing/2014/main" id="{AB28B0CB-C6FB-5A36-549B-C1B4C10EEDA5}"/>
                </a:ext>
              </a:extLst>
            </p:cNvPr>
            <p:cNvSpPr/>
            <p:nvPr/>
          </p:nvSpPr>
          <p:spPr bwMode="auto">
            <a:xfrm>
              <a:off x="6149551" y="2276443"/>
              <a:ext cx="377190" cy="580610"/>
            </a:xfrm>
            <a:prstGeom prst="right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4" name="TextBox 13">
              <a:extLst>
                <a:ext uri="{FF2B5EF4-FFF2-40B4-BE49-F238E27FC236}">
                  <a16:creationId xmlns:a16="http://schemas.microsoft.com/office/drawing/2014/main" id="{ED8250D1-9E5E-FB17-075F-A1482523F98C}"/>
                </a:ext>
              </a:extLst>
            </p:cNvPr>
            <p:cNvSpPr txBox="1"/>
            <p:nvPr/>
          </p:nvSpPr>
          <p:spPr>
            <a:xfrm>
              <a:off x="6379883" y="3567617"/>
              <a:ext cx="2416093" cy="287021"/>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a:ln>
                    <a:noFill/>
                  </a:ln>
                  <a:solidFill>
                    <a:srgbClr val="000000"/>
                  </a:solidFill>
                  <a:effectLst/>
                  <a:uLnTx/>
                  <a:uFillTx/>
                  <a:latin typeface="Segoe UI"/>
                  <a:ea typeface="Yu Gothic UI"/>
                  <a:cs typeface="+mn-ea"/>
                </a:rPr>
                <a:t>More complex delivery</a:t>
              </a:r>
              <a:endParaRPr kumimoji="0" lang="en-US" sz="1400" b="0" i="0" u="none" strike="noStrike" kern="1200" cap="none" spc="0" normalizeH="0" baseline="0" noProof="0">
                <a:ln>
                  <a:noFill/>
                </a:ln>
                <a:solidFill>
                  <a:srgbClr val="000000"/>
                </a:solidFill>
                <a:effectLst/>
                <a:uLnTx/>
                <a:uFillTx/>
                <a:latin typeface="Segoe UI"/>
                <a:ea typeface="Yu Gothic UI"/>
                <a:cs typeface="+mn-ea"/>
              </a:endParaRPr>
            </a:p>
          </p:txBody>
        </p:sp>
        <p:sp>
          <p:nvSpPr>
            <p:cNvPr id="15" name="Rectangle: Rounded Corners 14">
              <a:extLst>
                <a:ext uri="{FF2B5EF4-FFF2-40B4-BE49-F238E27FC236}">
                  <a16:creationId xmlns:a16="http://schemas.microsoft.com/office/drawing/2014/main" id="{3A2CB4BC-9F8C-6D5D-B03D-15525A29FA2F}"/>
                </a:ext>
                <a:ext uri="{C183D7F6-B498-43B3-948B-1728B52AA6E4}">
                  <adec:decorative xmlns:adec="http://schemas.microsoft.com/office/drawing/2017/decorative" val="1"/>
                </a:ext>
              </a:extLst>
            </p:cNvPr>
            <p:cNvSpPr/>
            <p:nvPr/>
          </p:nvSpPr>
          <p:spPr bwMode="black">
            <a:xfrm rot="16200000">
              <a:off x="79428" y="2322064"/>
              <a:ext cx="1370531" cy="352861"/>
            </a:xfrm>
            <a:prstGeom prst="roundRect">
              <a:avLst>
                <a:gd name="adj" fmla="val 48005"/>
              </a:avLst>
            </a:prstGeom>
            <a:solidFill>
              <a:srgbClr val="FF7E00"/>
            </a:solidFill>
            <a:ln w="9525" cap="flat" cmpd="sng" algn="ctr">
              <a:noFill/>
              <a:prstDash val="soli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100" b="1" i="0" u="none" strike="noStrike" kern="1200" cap="none" spc="0" normalizeH="0" baseline="0" noProof="0">
                  <a:ln>
                    <a:noFill/>
                  </a:ln>
                  <a:solidFill>
                    <a:srgbClr val="FFFFFF"/>
                  </a:solidFill>
                  <a:effectLst/>
                  <a:uLnTx/>
                  <a:uFillTx/>
                  <a:latin typeface="Segoe UI"/>
                  <a:ea typeface="Yu Gothic UI"/>
                  <a:cs typeface="+mn-ea"/>
                </a:rPr>
                <a:t>New</a:t>
              </a:r>
              <a:endParaRPr kumimoji="0" lang="en-US" sz="1100" b="1" i="0" u="none" strike="noStrike" kern="1200" cap="none" spc="0" normalizeH="0" baseline="0" noProof="0">
                <a:ln>
                  <a:noFill/>
                </a:ln>
                <a:solidFill>
                  <a:srgbClr val="FFFFFF"/>
                </a:solidFill>
                <a:effectLst/>
                <a:uLnTx/>
                <a:uFillTx/>
                <a:latin typeface="Segoe UI"/>
                <a:ea typeface="Yu Gothic UI"/>
                <a:cs typeface="+mn-ea"/>
              </a:endParaRPr>
            </a:p>
          </p:txBody>
        </p:sp>
      </p:grpSp>
      <p:sp>
        <p:nvSpPr>
          <p:cNvPr id="19" name="Customer Service">
            <a:extLst>
              <a:ext uri="{FF2B5EF4-FFF2-40B4-BE49-F238E27FC236}">
                <a16:creationId xmlns:a16="http://schemas.microsoft.com/office/drawing/2014/main" id="{4E6D5C63-83F2-2A08-11D2-905AF8B0C006}"/>
              </a:ext>
              <a:ext uri="{C183D7F6-B498-43B3-948B-1728B52AA6E4}">
                <adec:decorative xmlns:adec="http://schemas.microsoft.com/office/drawing/2017/decorative" val="1"/>
              </a:ext>
            </a:extLst>
          </p:cNvPr>
          <p:cNvSpPr/>
          <p:nvPr/>
        </p:nvSpPr>
        <p:spPr bwMode="auto">
          <a:xfrm>
            <a:off x="1065655" y="4148807"/>
            <a:ext cx="6165296" cy="2327828"/>
          </a:xfrm>
          <a:prstGeom prst="roundRect">
            <a:avLst>
              <a:gd name="adj" fmla="val 3930"/>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r>
              <a:rPr kumimoji="0" lang="en-US" altLang="ja-JP" sz="2400" b="0" i="0" u="none" strike="noStrike" kern="1200" cap="none" spc="0" normalizeH="0" baseline="0" noProof="0">
                <a:ln>
                  <a:noFill/>
                </a:ln>
                <a:solidFill>
                  <a:srgbClr val="000000"/>
                </a:solidFill>
                <a:effectLst/>
                <a:uLnTx/>
                <a:uFillTx/>
                <a:latin typeface="Segoe UI"/>
                <a:ea typeface="Yu Gothic UI"/>
                <a:cs typeface="+mn-cs"/>
              </a:rPr>
              <a:t> </a:t>
            </a:r>
            <a:endParaRPr kumimoji="0" lang="ja-JP" altLang="en-US" sz="24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21" name="TextBox 20">
            <a:extLst>
              <a:ext uri="{FF2B5EF4-FFF2-40B4-BE49-F238E27FC236}">
                <a16:creationId xmlns:a16="http://schemas.microsoft.com/office/drawing/2014/main" id="{06A44BF2-340C-46EC-8E53-E0E62617F82B}"/>
              </a:ext>
            </a:extLst>
          </p:cNvPr>
          <p:cNvSpPr txBox="1"/>
          <p:nvPr/>
        </p:nvSpPr>
        <p:spPr>
          <a:xfrm>
            <a:off x="3410484" y="6185356"/>
            <a:ext cx="1525097" cy="215444"/>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Yu Gothic UI"/>
                <a:cs typeface="+mn-ea"/>
              </a:rPr>
              <a:t>Packaged blueprint</a:t>
            </a:r>
          </a:p>
        </p:txBody>
      </p:sp>
      <p:sp>
        <p:nvSpPr>
          <p:cNvPr id="23" name="Customer Service">
            <a:extLst>
              <a:ext uri="{FF2B5EF4-FFF2-40B4-BE49-F238E27FC236}">
                <a16:creationId xmlns:a16="http://schemas.microsoft.com/office/drawing/2014/main" id="{CD56D88F-1945-3932-8C8C-60E06B7821D7}"/>
              </a:ext>
              <a:ext uri="{C183D7F6-B498-43B3-948B-1728B52AA6E4}">
                <adec:decorative xmlns:adec="http://schemas.microsoft.com/office/drawing/2017/decorative" val="1"/>
              </a:ext>
            </a:extLst>
          </p:cNvPr>
          <p:cNvSpPr/>
          <p:nvPr/>
        </p:nvSpPr>
        <p:spPr bwMode="auto">
          <a:xfrm>
            <a:off x="7960878" y="2430437"/>
            <a:ext cx="3766888" cy="1997126"/>
          </a:xfrm>
          <a:prstGeom prst="roundRect">
            <a:avLst>
              <a:gd name="adj" fmla="val 10363"/>
            </a:avLst>
          </a:prstGeom>
          <a:solidFill>
            <a:schemeClr val="bg1"/>
          </a:solidFill>
          <a:ln w="19050">
            <a:solidFill>
              <a:schemeClr val="bg1">
                <a:lumMod val="95000"/>
              </a:schemeClr>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274320" rIns="91440" bIns="9144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lang="ja-JP">
                <a:latin typeface="+mn-lt"/>
                <a:ea typeface="Yu Gothic UI"/>
                <a:cs typeface="+mn-ea"/>
              </a:defRPr>
            </a:pPr>
            <a:endParaRPr kumimoji="0" lang="ja-JP" altLang="en-US" sz="24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29" name="Arrow: Down 28">
            <a:extLst>
              <a:ext uri="{FF2B5EF4-FFF2-40B4-BE49-F238E27FC236}">
                <a16:creationId xmlns:a16="http://schemas.microsoft.com/office/drawing/2014/main" id="{ECE71D3D-B86B-0C52-00EC-6046338A958B}"/>
              </a:ext>
            </a:extLst>
          </p:cNvPr>
          <p:cNvSpPr/>
          <p:nvPr/>
        </p:nvSpPr>
        <p:spPr bwMode="auto">
          <a:xfrm rot="18867194">
            <a:off x="3765007" y="3266564"/>
            <a:ext cx="524921" cy="1281706"/>
          </a:xfrm>
          <a:prstGeom prst="down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1" name="Arrow: Down 30">
            <a:extLst>
              <a:ext uri="{FF2B5EF4-FFF2-40B4-BE49-F238E27FC236}">
                <a16:creationId xmlns:a16="http://schemas.microsoft.com/office/drawing/2014/main" id="{725BB48A-AACB-052F-0DED-744FE787061C}"/>
              </a:ext>
            </a:extLst>
          </p:cNvPr>
          <p:cNvSpPr/>
          <p:nvPr/>
        </p:nvSpPr>
        <p:spPr bwMode="auto">
          <a:xfrm rot="13843880">
            <a:off x="6945073" y="3185990"/>
            <a:ext cx="524921" cy="1281706"/>
          </a:xfrm>
          <a:prstGeom prst="downArrow">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9" name="TextBox 38">
            <a:extLst>
              <a:ext uri="{FF2B5EF4-FFF2-40B4-BE49-F238E27FC236}">
                <a16:creationId xmlns:a16="http://schemas.microsoft.com/office/drawing/2014/main" id="{E7CEB748-D276-3B7E-C9D6-C8B6D3607AB4}"/>
              </a:ext>
            </a:extLst>
          </p:cNvPr>
          <p:cNvSpPr txBox="1"/>
          <p:nvPr/>
        </p:nvSpPr>
        <p:spPr>
          <a:xfrm>
            <a:off x="8593812" y="4005594"/>
            <a:ext cx="250102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a:ea typeface="Yu Gothic UI"/>
                <a:cs typeface="+mn-ea"/>
              </a:rPr>
              <a:t>Shared with select partners</a:t>
            </a:r>
            <a:endParaRPr kumimoji="0" lang="en-US" sz="1800" b="0" i="0" u="none" strike="noStrike" kern="1200" cap="none" spc="0" normalizeH="0" baseline="0" noProof="0">
              <a:ln>
                <a:noFill/>
              </a:ln>
              <a:solidFill>
                <a:srgbClr val="000000"/>
              </a:solidFill>
              <a:effectLst/>
              <a:uLnTx/>
              <a:uFillTx/>
              <a:latin typeface="Segoe UI"/>
              <a:ea typeface="Yu Gothic UI"/>
              <a:cs typeface="+mn-cs"/>
            </a:endParaRPr>
          </a:p>
        </p:txBody>
      </p:sp>
      <p:pic>
        <p:nvPicPr>
          <p:cNvPr id="40" name="Picture 39" descr="Microsoft CAT Kickstarter - Home">
            <a:extLst>
              <a:ext uri="{FF2B5EF4-FFF2-40B4-BE49-F238E27FC236}">
                <a16:creationId xmlns:a16="http://schemas.microsoft.com/office/drawing/2014/main" id="{D9E918B7-B226-AE49-4FC3-E6C389E90AA0}"/>
              </a:ext>
            </a:extLst>
          </p:cNvPr>
          <p:cNvPicPr>
            <a:picLocks noChangeAspect="1"/>
          </p:cNvPicPr>
          <p:nvPr/>
        </p:nvPicPr>
        <p:blipFill>
          <a:blip r:embed="rId5"/>
          <a:stretch>
            <a:fillRect/>
          </a:stretch>
        </p:blipFill>
        <p:spPr>
          <a:xfrm>
            <a:off x="8719477" y="2889324"/>
            <a:ext cx="2179017" cy="657383"/>
          </a:xfrm>
          <a:prstGeom prst="rect">
            <a:avLst/>
          </a:prstGeom>
        </p:spPr>
      </p:pic>
      <p:sp>
        <p:nvSpPr>
          <p:cNvPr id="16" name="Oval 15">
            <a:extLst>
              <a:ext uri="{FF2B5EF4-FFF2-40B4-BE49-F238E27FC236}">
                <a16:creationId xmlns:a16="http://schemas.microsoft.com/office/drawing/2014/main" id="{1E6D77EC-479E-FCE5-6BC7-CE06AB7B899A}"/>
              </a:ext>
            </a:extLst>
          </p:cNvPr>
          <p:cNvSpPr/>
          <p:nvPr/>
        </p:nvSpPr>
        <p:spPr bwMode="auto">
          <a:xfrm>
            <a:off x="1470250" y="4359587"/>
            <a:ext cx="1390492" cy="1390492"/>
          </a:xfrm>
          <a:prstGeom prst="ellipse">
            <a:avLst/>
          </a:prstGeom>
          <a:solidFill>
            <a:schemeClr val="bg1">
              <a:lumMod val="9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8" name="Oval 27">
            <a:extLst>
              <a:ext uri="{FF2B5EF4-FFF2-40B4-BE49-F238E27FC236}">
                <a16:creationId xmlns:a16="http://schemas.microsoft.com/office/drawing/2014/main" id="{4597B2FC-637E-FB57-0CB0-5A5EF63CA314}"/>
              </a:ext>
            </a:extLst>
          </p:cNvPr>
          <p:cNvSpPr/>
          <p:nvPr/>
        </p:nvSpPr>
        <p:spPr bwMode="auto">
          <a:xfrm>
            <a:off x="3448102" y="4361676"/>
            <a:ext cx="1390492" cy="1390492"/>
          </a:xfrm>
          <a:prstGeom prst="ellipse">
            <a:avLst/>
          </a:prstGeom>
          <a:solidFill>
            <a:schemeClr val="bg1">
              <a:lumMod val="9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2" name="Oval 31">
            <a:extLst>
              <a:ext uri="{FF2B5EF4-FFF2-40B4-BE49-F238E27FC236}">
                <a16:creationId xmlns:a16="http://schemas.microsoft.com/office/drawing/2014/main" id="{57668725-840D-0ADE-A490-1D674E694136}"/>
              </a:ext>
            </a:extLst>
          </p:cNvPr>
          <p:cNvSpPr/>
          <p:nvPr/>
        </p:nvSpPr>
        <p:spPr bwMode="auto">
          <a:xfrm>
            <a:off x="5433938" y="4359587"/>
            <a:ext cx="1390492" cy="1390492"/>
          </a:xfrm>
          <a:prstGeom prst="ellipse">
            <a:avLst/>
          </a:prstGeom>
          <a:solidFill>
            <a:schemeClr val="bg1">
              <a:lumMod val="95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6" name="Rectangle: Rounded Corners 35">
            <a:extLst>
              <a:ext uri="{FF2B5EF4-FFF2-40B4-BE49-F238E27FC236}">
                <a16:creationId xmlns:a16="http://schemas.microsoft.com/office/drawing/2014/main" id="{AB6BBC3D-5151-16CD-5A25-DA37DA25C5DF}"/>
              </a:ext>
            </a:extLst>
          </p:cNvPr>
          <p:cNvSpPr/>
          <p:nvPr/>
        </p:nvSpPr>
        <p:spPr bwMode="auto">
          <a:xfrm>
            <a:off x="1429138" y="5863884"/>
            <a:ext cx="1496382" cy="264865"/>
          </a:xfrm>
          <a:prstGeom prst="roundRect">
            <a:avLst>
              <a:gd name="adj" fmla="val 50000"/>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Yu Gothic UI"/>
                <a:ea typeface="Yu Gothic UI"/>
                <a:cs typeface="Segoe UI" pitchFamily="34" charset="0"/>
              </a:rPr>
              <a:t>Skills / Plugins</a:t>
            </a:r>
            <a:endParaRPr kumimoji="0" lang="ja-JP" altLang="en-US" sz="3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sp>
        <p:nvSpPr>
          <p:cNvPr id="41" name="Rectangle: Rounded Corners 40">
            <a:extLst>
              <a:ext uri="{FF2B5EF4-FFF2-40B4-BE49-F238E27FC236}">
                <a16:creationId xmlns:a16="http://schemas.microsoft.com/office/drawing/2014/main" id="{A97DB944-9BF5-6D3F-65AD-303C724B4A20}"/>
              </a:ext>
            </a:extLst>
          </p:cNvPr>
          <p:cNvSpPr/>
          <p:nvPr/>
        </p:nvSpPr>
        <p:spPr bwMode="auto">
          <a:xfrm>
            <a:off x="3404880" y="5857983"/>
            <a:ext cx="1496382" cy="264865"/>
          </a:xfrm>
          <a:prstGeom prst="roundRect">
            <a:avLst>
              <a:gd name="adj" fmla="val 50000"/>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Yu Gothic UI"/>
                <a:ea typeface="Yu Gothic UI"/>
                <a:cs typeface="Segoe UI" pitchFamily="34" charset="0"/>
              </a:rPr>
              <a:t>Playbook</a:t>
            </a:r>
            <a:endParaRPr kumimoji="0" lang="ja-JP" altLang="en-US" sz="3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sp>
        <p:nvSpPr>
          <p:cNvPr id="43" name="Rectangle: Rounded Corners 42">
            <a:extLst>
              <a:ext uri="{FF2B5EF4-FFF2-40B4-BE49-F238E27FC236}">
                <a16:creationId xmlns:a16="http://schemas.microsoft.com/office/drawing/2014/main" id="{2502619A-D85D-61A8-9AB6-CE9B5387A62F}"/>
              </a:ext>
            </a:extLst>
          </p:cNvPr>
          <p:cNvSpPr/>
          <p:nvPr/>
        </p:nvSpPr>
        <p:spPr bwMode="auto">
          <a:xfrm>
            <a:off x="5394378" y="5863882"/>
            <a:ext cx="1496382" cy="264865"/>
          </a:xfrm>
          <a:prstGeom prst="roundRect">
            <a:avLst>
              <a:gd name="adj" fmla="val 50000"/>
            </a:avLst>
          </a:prstGeom>
          <a:solidFill>
            <a:srgbClr val="FF7E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altLang="ja-JP" sz="1200" b="0" i="0" u="none" strike="noStrike" kern="1200" cap="none" spc="0" normalizeH="0" baseline="0" noProof="0">
                <a:ln>
                  <a:noFill/>
                </a:ln>
                <a:solidFill>
                  <a:srgbClr val="FFFFFF"/>
                </a:solidFill>
                <a:effectLst/>
                <a:uLnTx/>
                <a:uFillTx/>
                <a:latin typeface="Yu Gothic UI"/>
                <a:ea typeface="Yu Gothic UI"/>
                <a:cs typeface="Segoe UI" pitchFamily="34" charset="0"/>
              </a:rPr>
              <a:t>Templates</a:t>
            </a:r>
            <a:endParaRPr kumimoji="0" lang="ja-JP" altLang="en-US" sz="300" b="0" i="0" u="none" strike="noStrike" kern="1200" cap="none" spc="0" normalizeH="0" baseline="0" noProof="0">
              <a:ln>
                <a:noFill/>
              </a:ln>
              <a:solidFill>
                <a:srgbClr val="FFFFFF"/>
              </a:solidFill>
              <a:effectLst/>
              <a:uLnTx/>
              <a:uFillTx/>
              <a:latin typeface="Yu Gothic UI"/>
              <a:ea typeface="Yu Gothic UI"/>
              <a:cs typeface="Segoe UI" pitchFamily="34" charset="0"/>
            </a:endParaRPr>
          </a:p>
        </p:txBody>
      </p:sp>
      <p:pic>
        <p:nvPicPr>
          <p:cNvPr id="45" name="Graphic 44" descr="Basic Shapes with solid fill">
            <a:extLst>
              <a:ext uri="{FF2B5EF4-FFF2-40B4-BE49-F238E27FC236}">
                <a16:creationId xmlns:a16="http://schemas.microsoft.com/office/drawing/2014/main" id="{2898B79F-4AD7-858C-1FC6-39722D02B51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53613" y="4604417"/>
            <a:ext cx="914400" cy="914400"/>
          </a:xfrm>
          <a:prstGeom prst="rect">
            <a:avLst/>
          </a:prstGeom>
        </p:spPr>
      </p:pic>
      <p:pic>
        <p:nvPicPr>
          <p:cNvPr id="47" name="Graphic 46" descr="Storytelling with solid fill">
            <a:extLst>
              <a:ext uri="{FF2B5EF4-FFF2-40B4-BE49-F238E27FC236}">
                <a16:creationId xmlns:a16="http://schemas.microsoft.com/office/drawing/2014/main" id="{2A0DD959-8A6D-8CB1-8131-E585B0D20A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10877" y="4541600"/>
            <a:ext cx="914400" cy="914400"/>
          </a:xfrm>
          <a:prstGeom prst="rect">
            <a:avLst/>
          </a:prstGeom>
        </p:spPr>
      </p:pic>
      <p:pic>
        <p:nvPicPr>
          <p:cNvPr id="49" name="Graphic 48" descr="Plugged Unplugged with solid fill">
            <a:extLst>
              <a:ext uri="{FF2B5EF4-FFF2-40B4-BE49-F238E27FC236}">
                <a16:creationId xmlns:a16="http://schemas.microsoft.com/office/drawing/2014/main" id="{1E068799-55BA-140E-E8BF-86D964D0D87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25854" y="4613396"/>
            <a:ext cx="914400" cy="914400"/>
          </a:xfrm>
          <a:prstGeom prst="rect">
            <a:avLst/>
          </a:prstGeom>
        </p:spPr>
      </p:pic>
      <p:sp>
        <p:nvSpPr>
          <p:cNvPr id="18" name="Rectangle 17">
            <a:extLst>
              <a:ext uri="{FF2B5EF4-FFF2-40B4-BE49-F238E27FC236}">
                <a16:creationId xmlns:a16="http://schemas.microsoft.com/office/drawing/2014/main" id="{A53FDA3B-10AE-4E35-4C7A-6BB3EF3EA4B1}"/>
              </a:ext>
            </a:extLst>
          </p:cNvPr>
          <p:cNvSpPr/>
          <p:nvPr/>
        </p:nvSpPr>
        <p:spPr>
          <a:xfrm>
            <a:off x="588263" y="787780"/>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CD87BE24-CD3D-6FCB-3E00-F91C1DDC29FD}"/>
              </a:ext>
            </a:extLst>
          </p:cNvPr>
          <p:cNvGrpSpPr/>
          <p:nvPr/>
        </p:nvGrpSpPr>
        <p:grpSpPr>
          <a:xfrm>
            <a:off x="8292959" y="261008"/>
            <a:ext cx="3577671" cy="290189"/>
            <a:chOff x="8007433" y="586043"/>
            <a:chExt cx="3577671" cy="290189"/>
          </a:xfrm>
        </p:grpSpPr>
        <p:grpSp>
          <p:nvGrpSpPr>
            <p:cNvPr id="22" name="Group 21">
              <a:extLst>
                <a:ext uri="{FF2B5EF4-FFF2-40B4-BE49-F238E27FC236}">
                  <a16:creationId xmlns:a16="http://schemas.microsoft.com/office/drawing/2014/main" id="{F10B778E-3A66-C88D-B586-C9C49EB23DB4}"/>
                </a:ext>
              </a:extLst>
            </p:cNvPr>
            <p:cNvGrpSpPr/>
            <p:nvPr/>
          </p:nvGrpSpPr>
          <p:grpSpPr>
            <a:xfrm>
              <a:off x="9176724" y="607313"/>
              <a:ext cx="1083591" cy="247651"/>
              <a:chOff x="7610475" y="5543551"/>
              <a:chExt cx="1083591" cy="247651"/>
            </a:xfrm>
          </p:grpSpPr>
          <p:pic>
            <p:nvPicPr>
              <p:cNvPr id="30" name="Image 11" descr="preencoded.png">
                <a:extLst>
                  <a:ext uri="{FF2B5EF4-FFF2-40B4-BE49-F238E27FC236}">
                    <a16:creationId xmlns:a16="http://schemas.microsoft.com/office/drawing/2014/main" id="{7F7F7604-DEB1-95BA-73DD-54BD27A3F5C9}"/>
                  </a:ext>
                </a:extLst>
              </p:cNvPr>
              <p:cNvPicPr>
                <a:picLocks noChangeAspect="1"/>
              </p:cNvPicPr>
              <p:nvPr/>
            </p:nvPicPr>
            <p:blipFill>
              <a:blip r:embed="rId9"/>
              <a:srcRect/>
              <a:stretch/>
            </p:blipFill>
            <p:spPr>
              <a:xfrm>
                <a:off x="7610475" y="5543551"/>
                <a:ext cx="247712" cy="247651"/>
              </a:xfrm>
              <a:prstGeom prst="rect">
                <a:avLst/>
              </a:prstGeom>
            </p:spPr>
          </p:pic>
          <p:sp>
            <p:nvSpPr>
              <p:cNvPr id="33" name="Text 7">
                <a:extLst>
                  <a:ext uri="{FF2B5EF4-FFF2-40B4-BE49-F238E27FC236}">
                    <a16:creationId xmlns:a16="http://schemas.microsoft.com/office/drawing/2014/main" id="{49711D82-D2DE-F5EE-D5A5-FA5D2ADBAF87}"/>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34" name="Text 8">
                <a:extLst>
                  <a:ext uri="{FF2B5EF4-FFF2-40B4-BE49-F238E27FC236}">
                    <a16:creationId xmlns:a16="http://schemas.microsoft.com/office/drawing/2014/main" id="{215A2B10-6604-F57B-F755-C12362FA075B}"/>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24" name="Image 7" descr="preencoded.png">
              <a:extLst>
                <a:ext uri="{FF2B5EF4-FFF2-40B4-BE49-F238E27FC236}">
                  <a16:creationId xmlns:a16="http://schemas.microsoft.com/office/drawing/2014/main" id="{52C47838-745B-6B80-E9C6-1B84C921C9F1}"/>
                </a:ext>
              </a:extLst>
            </p:cNvPr>
            <p:cNvPicPr>
              <a:picLocks noChangeAspect="1"/>
            </p:cNvPicPr>
            <p:nvPr/>
          </p:nvPicPr>
          <p:blipFill>
            <a:blip r:embed="rId10"/>
            <a:srcRect/>
            <a:stretch/>
          </p:blipFill>
          <p:spPr>
            <a:xfrm>
              <a:off x="8007433" y="586043"/>
              <a:ext cx="956875" cy="290189"/>
            </a:xfrm>
            <a:prstGeom prst="rect">
              <a:avLst/>
            </a:prstGeom>
          </p:spPr>
        </p:pic>
        <p:pic>
          <p:nvPicPr>
            <p:cNvPr id="25" name="Image 3" descr="preencoded.png">
              <a:extLst>
                <a:ext uri="{FF2B5EF4-FFF2-40B4-BE49-F238E27FC236}">
                  <a16:creationId xmlns:a16="http://schemas.microsoft.com/office/drawing/2014/main" id="{9375A6CB-3143-60D1-A13D-FF6944941249}"/>
                </a:ext>
              </a:extLst>
            </p:cNvPr>
            <p:cNvPicPr>
              <a:picLocks noChangeAspect="1"/>
            </p:cNvPicPr>
            <p:nvPr/>
          </p:nvPicPr>
          <p:blipFill>
            <a:blip r:embed="rId11"/>
            <a:srcRect/>
            <a:stretch/>
          </p:blipFill>
          <p:spPr>
            <a:xfrm>
              <a:off x="10404711" y="586043"/>
              <a:ext cx="1180393" cy="251292"/>
            </a:xfrm>
            <a:prstGeom prst="rect">
              <a:avLst/>
            </a:prstGeom>
          </p:spPr>
        </p:pic>
        <p:cxnSp>
          <p:nvCxnSpPr>
            <p:cNvPr id="26" name="Straight Connector 25">
              <a:extLst>
                <a:ext uri="{FF2B5EF4-FFF2-40B4-BE49-F238E27FC236}">
                  <a16:creationId xmlns:a16="http://schemas.microsoft.com/office/drawing/2014/main" id="{3680C8B2-E651-CB60-BE8F-FD6EB2BBA5C6}"/>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DF45433-53DF-FF5B-B59B-FF53BA03F4E2}"/>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35" name="Picture 34">
            <a:extLst>
              <a:ext uri="{FF2B5EF4-FFF2-40B4-BE49-F238E27FC236}">
                <a16:creationId xmlns:a16="http://schemas.microsoft.com/office/drawing/2014/main" id="{3DA709B7-3BA4-EDD5-CBCA-09A8C0752E2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16722421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BD1962E8-4F34-507C-FD41-7762ABD1C77C}"/>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304F744-011F-A067-B947-A0A1DE32A89A}"/>
              </a:ext>
            </a:extLst>
          </p:cNvPr>
          <p:cNvSpPr/>
          <p:nvPr/>
        </p:nvSpPr>
        <p:spPr>
          <a:xfrm>
            <a:off x="6043229" y="1837445"/>
            <a:ext cx="5872546" cy="4687667"/>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id="{2491D294-3CA6-D8D1-CF39-A5D30FB33BA5}"/>
              </a:ext>
            </a:extLst>
          </p:cNvPr>
          <p:cNvSpPr/>
          <p:nvPr/>
        </p:nvSpPr>
        <p:spPr>
          <a:xfrm>
            <a:off x="439022" y="1837446"/>
            <a:ext cx="5361703" cy="454506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 1">
            <a:extLst>
              <a:ext uri="{FF2B5EF4-FFF2-40B4-BE49-F238E27FC236}">
                <a16:creationId xmlns:a16="http://schemas.microsoft.com/office/drawing/2014/main" id="{2ABA354E-2EBB-122B-8E32-58F88ACAC7BF}"/>
              </a:ext>
            </a:extLst>
          </p:cNvPr>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4</a:t>
            </a:r>
            <a:endParaRPr lang="en-US" sz="850"/>
          </a:p>
        </p:txBody>
      </p:sp>
      <p:sp>
        <p:nvSpPr>
          <p:cNvPr id="5" name="Text 2">
            <a:extLst>
              <a:ext uri="{FF2B5EF4-FFF2-40B4-BE49-F238E27FC236}">
                <a16:creationId xmlns:a16="http://schemas.microsoft.com/office/drawing/2014/main" id="{8997586E-3FFE-5103-CA31-67AE46D04504}"/>
              </a:ext>
            </a:extLst>
          </p:cNvPr>
          <p:cNvSpPr txBox="1"/>
          <p:nvPr/>
        </p:nvSpPr>
        <p:spPr>
          <a:xfrm>
            <a:off x="566928" y="508754"/>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pitchFamily="2" charset="0"/>
                <a:ea typeface="Calibri" pitchFamily="34" charset="-122"/>
                <a:cs typeface="Calibri" pitchFamily="34" charset="-120"/>
              </a:rPr>
              <a:t>What </a:t>
            </a:r>
            <a:r>
              <a:rPr lang="en-US" sz="2400" b="1" err="1">
                <a:solidFill>
                  <a:srgbClr val="002060"/>
                </a:solidFill>
                <a:latin typeface="Montserrat" pitchFamily="2" charset="0"/>
                <a:ea typeface="Calibri" pitchFamily="34" charset="-122"/>
                <a:cs typeface="Calibri" pitchFamily="34" charset="-120"/>
              </a:rPr>
              <a:t>Acuvate</a:t>
            </a:r>
            <a:r>
              <a:rPr lang="en-US" sz="2400" b="1">
                <a:solidFill>
                  <a:srgbClr val="002060"/>
                </a:solidFill>
                <a:latin typeface="Montserrat" pitchFamily="2" charset="0"/>
                <a:ea typeface="Calibri" pitchFamily="34" charset="-122"/>
                <a:cs typeface="Calibri" pitchFamily="34" charset="-120"/>
              </a:rPr>
              <a:t> FDE is</a:t>
            </a:r>
            <a:endParaRPr lang="en-US" sz="2400">
              <a:latin typeface="Montserrat" pitchFamily="2" charset="0"/>
            </a:endParaRPr>
          </a:p>
        </p:txBody>
      </p:sp>
      <p:sp>
        <p:nvSpPr>
          <p:cNvPr id="6" name="Shape 3">
            <a:extLst>
              <a:ext uri="{FF2B5EF4-FFF2-40B4-BE49-F238E27FC236}">
                <a16:creationId xmlns:a16="http://schemas.microsoft.com/office/drawing/2014/main" id="{4DBFF153-A6EE-1A4B-A2B9-1E69D73419A6}"/>
              </a:ext>
            </a:extLst>
          </p:cNvPr>
          <p:cNvSpPr/>
          <p:nvPr/>
        </p:nvSpPr>
        <p:spPr>
          <a:xfrm>
            <a:off x="566928" y="1060704"/>
            <a:ext cx="1051560" cy="45720"/>
          </a:xfrm>
          <a:prstGeom prst="rect">
            <a:avLst/>
          </a:prstGeom>
          <a:solidFill>
            <a:srgbClr val="E97132"/>
          </a:solidFill>
          <a:ln w="12700">
            <a:solidFill>
              <a:srgbClr val="E97132"/>
            </a:solidFill>
            <a:prstDash val="solid"/>
          </a:ln>
        </p:spPr>
        <p:txBody>
          <a:bodyPr/>
          <a:lstStyle/>
          <a:p>
            <a:endParaRPr lang="en-US"/>
          </a:p>
        </p:txBody>
      </p:sp>
      <p:pic>
        <p:nvPicPr>
          <p:cNvPr id="34" name="Picture 33">
            <a:extLst>
              <a:ext uri="{FF2B5EF4-FFF2-40B4-BE49-F238E27FC236}">
                <a16:creationId xmlns:a16="http://schemas.microsoft.com/office/drawing/2014/main" id="{6DBD42A3-29D8-05FB-FC98-99EBB502A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2" name="TextBox 1">
            <a:extLst>
              <a:ext uri="{FF2B5EF4-FFF2-40B4-BE49-F238E27FC236}">
                <a16:creationId xmlns:a16="http://schemas.microsoft.com/office/drawing/2014/main" id="{054F8A1B-E543-AEC2-4F0A-196318BACBC2}"/>
              </a:ext>
            </a:extLst>
          </p:cNvPr>
          <p:cNvSpPr txBox="1"/>
          <p:nvPr/>
        </p:nvSpPr>
        <p:spPr>
          <a:xfrm>
            <a:off x="6381176" y="2139568"/>
            <a:ext cx="5371802" cy="3940822"/>
          </a:xfrm>
          <a:prstGeom prst="rect">
            <a:avLst/>
          </a:prstGeom>
          <a:noFill/>
        </p:spPr>
        <p:txBody>
          <a:bodyPr wrap="square" rtlCol="0">
            <a:spAutoFit/>
          </a:bodyPr>
          <a:lstStyle/>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Domain FDE</a:t>
            </a:r>
          </a:p>
          <a:p>
            <a:pPr>
              <a:lnSpc>
                <a:spcPct val="150000"/>
              </a:lnSpc>
            </a:pP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Domain specialists who identify high-impact Data &amp; AI opportunities within business operations and help take them from use-case definition through production </a:t>
            </a:r>
            <a:r>
              <a:rPr lang="en-US" sz="1200" err="1">
                <a:solidFill>
                  <a:schemeClr val="bg1"/>
                </a:solidFill>
                <a:latin typeface="Open Sans" panose="020B0606030504020204" pitchFamily="34" charset="0"/>
                <a:ea typeface="Open Sans" panose="020B0606030504020204" pitchFamily="34" charset="0"/>
                <a:cs typeface="Open Sans" panose="020B0606030504020204" pitchFamily="34" charset="0"/>
              </a:rPr>
              <a:t>deployment.They</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 bring strong industry knowledge, process understanding, and working knowledge of AI and engineering to shape solutions that are practical, relevant, and deployable</a:t>
            </a:r>
          </a:p>
          <a:p>
            <a:pPr>
              <a:lnSpc>
                <a:spcPct val="150000"/>
              </a:lnSpc>
            </a:pP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Domains:</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 Manufacturing, CPG, Oil &amp; Gas</a:t>
            </a:r>
            <a:b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Sub-domains:</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 Asset Management, Operations &amp; Control, Supply Chain Management</a:t>
            </a:r>
          </a:p>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They bring</a:t>
            </a:r>
            <a:b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Use-case Discovery • Domain Context • Value Definition • Adoption • Business Outcomes</a:t>
            </a:r>
          </a:p>
        </p:txBody>
      </p:sp>
      <p:sp>
        <p:nvSpPr>
          <p:cNvPr id="13" name="TextBox 12">
            <a:extLst>
              <a:ext uri="{FF2B5EF4-FFF2-40B4-BE49-F238E27FC236}">
                <a16:creationId xmlns:a16="http://schemas.microsoft.com/office/drawing/2014/main" id="{1F99C15C-3778-0809-6005-9510D53D44E7}"/>
              </a:ext>
            </a:extLst>
          </p:cNvPr>
          <p:cNvSpPr txBox="1"/>
          <p:nvPr/>
        </p:nvSpPr>
        <p:spPr>
          <a:xfrm>
            <a:off x="681526" y="2387071"/>
            <a:ext cx="5119199" cy="3693319"/>
          </a:xfrm>
          <a:prstGeom prst="rect">
            <a:avLst/>
          </a:prstGeom>
          <a:noFill/>
        </p:spPr>
        <p:txBody>
          <a:bodyPr wrap="square" rtlCol="0">
            <a:spAutoFit/>
          </a:bodyPr>
          <a:lstStyle/>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Channel Partner FDE | Platform FDE</a:t>
            </a:r>
          </a:p>
          <a:p>
            <a:pPr>
              <a:lnSpc>
                <a:spcPct val="150000"/>
              </a:lnSpc>
            </a:pP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Our Platform FDEs bring end-to-end technical expertise to architect, integrate, deploy, and operationalize enterprise Data &amp; AI solutions.</a:t>
            </a:r>
          </a:p>
          <a:p>
            <a:pPr>
              <a:lnSpc>
                <a:spcPct val="150000"/>
              </a:lnSpc>
            </a:pP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Core platforms</a:t>
            </a:r>
            <a:b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Microsoft</a:t>
            </a:r>
            <a:b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Databricks</a:t>
            </a:r>
          </a:p>
          <a:p>
            <a:pPr>
              <a:lnSpc>
                <a:spcPct val="150000"/>
              </a:lnSpc>
            </a:pP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They bring</a:t>
            </a:r>
            <a:b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Architecture • Engineering • Integration • Deployment • Production Readiness</a:t>
            </a:r>
          </a:p>
          <a:p>
            <a:endParaRPr lang="en-US"/>
          </a:p>
        </p:txBody>
      </p:sp>
      <p:sp>
        <p:nvSpPr>
          <p:cNvPr id="8" name="TextBox 7">
            <a:extLst>
              <a:ext uri="{FF2B5EF4-FFF2-40B4-BE49-F238E27FC236}">
                <a16:creationId xmlns:a16="http://schemas.microsoft.com/office/drawing/2014/main" id="{D597DCE2-0D4F-C146-7A59-3C19F2CC24C8}"/>
              </a:ext>
            </a:extLst>
          </p:cNvPr>
          <p:cNvSpPr txBox="1"/>
          <p:nvPr/>
        </p:nvSpPr>
        <p:spPr>
          <a:xfrm>
            <a:off x="439022" y="1287269"/>
            <a:ext cx="6101442" cy="369332"/>
          </a:xfrm>
          <a:prstGeom prst="rect">
            <a:avLst/>
          </a:prstGeom>
          <a:noFill/>
        </p:spPr>
        <p:txBody>
          <a:bodyPr wrap="square">
            <a:spAutoFit/>
          </a:bodyPr>
          <a:lstStyle/>
          <a:p>
            <a:r>
              <a:rPr lang="en-US"/>
              <a:t>FDE coverage across domain and platform responsibilities</a:t>
            </a:r>
          </a:p>
        </p:txBody>
      </p:sp>
    </p:spTree>
    <p:extLst>
      <p:ext uri="{BB962C8B-B14F-4D97-AF65-F5344CB8AC3E}">
        <p14:creationId xmlns:p14="http://schemas.microsoft.com/office/powerpoint/2010/main" val="1143244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txBox="1"/>
          <p:nvPr/>
        </p:nvSpPr>
        <p:spPr>
          <a:xfrm>
            <a:off x="640080" y="384048"/>
            <a:ext cx="8229600" cy="548640"/>
          </a:xfrm>
          <a:prstGeom prst="rect">
            <a:avLst/>
          </a:prstGeom>
          <a:noFill/>
          <a:ln/>
        </p:spPr>
        <p:txBody>
          <a:bodyPr wrap="square" lIns="0" tIns="0" rIns="0" bIns="0" rtlCol="0" anchor="ctr"/>
          <a:lstStyle/>
          <a:p>
            <a:pPr marL="0" indent="0">
              <a:buNone/>
            </a:pPr>
            <a:r>
              <a:rPr lang="en-US" sz="3200" b="1">
                <a:solidFill>
                  <a:srgbClr val="1B3E6F"/>
                </a:solidFill>
                <a:latin typeface="Calibri" pitchFamily="34" charset="0"/>
                <a:ea typeface="Calibri" pitchFamily="34" charset="-122"/>
                <a:cs typeface="Calibri" pitchFamily="34" charset="-120"/>
              </a:rPr>
              <a:t>What Acuvate FDE is</a:t>
            </a:r>
            <a:endParaRPr lang="en-US" sz="3200"/>
          </a:p>
        </p:txBody>
      </p:sp>
      <p:sp>
        <p:nvSpPr>
          <p:cNvPr id="3" name="Text 1"/>
          <p:cNvSpPr txBox="1"/>
          <p:nvPr/>
        </p:nvSpPr>
        <p:spPr>
          <a:xfrm>
            <a:off x="640080" y="914400"/>
            <a:ext cx="9144000" cy="512064"/>
          </a:xfrm>
          <a:prstGeom prst="rect">
            <a:avLst/>
          </a:prstGeom>
          <a:noFill/>
          <a:ln/>
        </p:spPr>
        <p:txBody>
          <a:bodyPr wrap="square" lIns="0" tIns="0" rIns="0" bIns="0" rtlCol="0" anchor="ctr"/>
          <a:lstStyle/>
          <a:p>
            <a:pPr marL="0" indent="0">
              <a:buNone/>
            </a:pPr>
            <a:r>
              <a:rPr lang="en-US" sz="1400">
                <a:solidFill>
                  <a:srgbClr val="6B7280"/>
                </a:solidFill>
                <a:latin typeface="Calibri" pitchFamily="34" charset="0"/>
                <a:ea typeface="Calibri" pitchFamily="34" charset="-122"/>
                <a:cs typeface="Calibri" pitchFamily="34" charset="-120"/>
              </a:rPr>
              <a:t>An embedded delivery model that compresses the distance between AI opportunity and production outcome — pairing domain-led value definition with full-stack production engineering in a single team.</a:t>
            </a:r>
            <a:endParaRPr lang="en-US" sz="1400"/>
          </a:p>
        </p:txBody>
      </p:sp>
      <p:sp>
        <p:nvSpPr>
          <p:cNvPr id="4" name="Shape 2"/>
          <p:cNvSpPr/>
          <p:nvPr/>
        </p:nvSpPr>
        <p:spPr>
          <a:xfrm>
            <a:off x="640080" y="1481328"/>
            <a:ext cx="5257800" cy="4800600"/>
          </a:xfrm>
          <a:prstGeom prst="roundRect">
            <a:avLst>
              <a:gd name="adj" fmla="val 952"/>
            </a:avLst>
          </a:prstGeom>
          <a:solidFill>
            <a:srgbClr val="FFFFFF"/>
          </a:solidFill>
          <a:ln w="12700">
            <a:solidFill>
              <a:srgbClr val="DDE1E8"/>
            </a:solidFill>
            <a:prstDash val="solid"/>
          </a:ln>
          <a:effectLst>
            <a:outerShdw blurRad="101600" dist="12700" dir="5400000" algn="bl" rotWithShape="0">
              <a:srgbClr val="9AA3AF">
                <a:alpha val="16000"/>
              </a:srgbClr>
            </a:outerShdw>
          </a:effectLst>
        </p:spPr>
        <p:txBody>
          <a:bodyPr/>
          <a:lstStyle/>
          <a:p>
            <a:endParaRPr lang="en-US"/>
          </a:p>
        </p:txBody>
      </p:sp>
      <p:sp>
        <p:nvSpPr>
          <p:cNvPr id="5" name="Shape 3"/>
          <p:cNvSpPr/>
          <p:nvPr/>
        </p:nvSpPr>
        <p:spPr>
          <a:xfrm>
            <a:off x="640080" y="1481328"/>
            <a:ext cx="5257800" cy="566928"/>
          </a:xfrm>
          <a:prstGeom prst="roundRect">
            <a:avLst>
              <a:gd name="adj" fmla="val 8065"/>
            </a:avLst>
          </a:prstGeom>
          <a:solidFill>
            <a:srgbClr val="EEF2F8"/>
          </a:solidFill>
          <a:ln w="12700">
            <a:solidFill>
              <a:srgbClr val="EEF2F8"/>
            </a:solidFill>
            <a:prstDash val="solid"/>
          </a:ln>
        </p:spPr>
        <p:txBody>
          <a:bodyPr/>
          <a:lstStyle/>
          <a:p>
            <a:endParaRPr lang="en-US"/>
          </a:p>
        </p:txBody>
      </p:sp>
      <p:sp>
        <p:nvSpPr>
          <p:cNvPr id="6" name="Shape 4"/>
          <p:cNvSpPr/>
          <p:nvPr/>
        </p:nvSpPr>
        <p:spPr>
          <a:xfrm>
            <a:off x="640080" y="1792224"/>
            <a:ext cx="5257800" cy="256032"/>
          </a:xfrm>
          <a:prstGeom prst="rect">
            <a:avLst/>
          </a:prstGeom>
          <a:solidFill>
            <a:srgbClr val="EEF2F8"/>
          </a:solidFill>
          <a:ln w="12700">
            <a:solidFill>
              <a:srgbClr val="EEF2F8"/>
            </a:solidFill>
            <a:prstDash val="solid"/>
          </a:ln>
        </p:spPr>
        <p:txBody>
          <a:bodyPr/>
          <a:lstStyle/>
          <a:p>
            <a:endParaRPr lang="en-US"/>
          </a:p>
        </p:txBody>
      </p:sp>
      <p:sp>
        <p:nvSpPr>
          <p:cNvPr id="7" name="Text 5"/>
          <p:cNvSpPr txBox="1"/>
          <p:nvPr/>
        </p:nvSpPr>
        <p:spPr>
          <a:xfrm>
            <a:off x="932688" y="1536192"/>
            <a:ext cx="4709160" cy="457200"/>
          </a:xfrm>
          <a:prstGeom prst="rect">
            <a:avLst/>
          </a:prstGeom>
          <a:noFill/>
          <a:ln/>
        </p:spPr>
        <p:txBody>
          <a:bodyPr wrap="square" lIns="0" tIns="0" rIns="0" bIns="0" rtlCol="0" anchor="ctr"/>
          <a:lstStyle/>
          <a:p>
            <a:pPr marL="0" indent="0">
              <a:buNone/>
            </a:pPr>
            <a:r>
              <a:rPr lang="en-US" sz="1700" b="1">
                <a:solidFill>
                  <a:srgbClr val="1B3E6F"/>
                </a:solidFill>
                <a:latin typeface="Calibri" pitchFamily="34" charset="0"/>
                <a:ea typeface="Calibri" pitchFamily="34" charset="-122"/>
                <a:cs typeface="Calibri" pitchFamily="34" charset="-120"/>
              </a:rPr>
              <a:t>Channel Partner FDE  |  Platform FDE</a:t>
            </a:r>
            <a:endParaRPr lang="en-US" sz="1700"/>
          </a:p>
        </p:txBody>
      </p:sp>
      <p:sp>
        <p:nvSpPr>
          <p:cNvPr id="8" name="Shape 6"/>
          <p:cNvSpPr/>
          <p:nvPr/>
        </p:nvSpPr>
        <p:spPr>
          <a:xfrm>
            <a:off x="6291072" y="1481328"/>
            <a:ext cx="5257800" cy="4800600"/>
          </a:xfrm>
          <a:prstGeom prst="roundRect">
            <a:avLst>
              <a:gd name="adj" fmla="val 952"/>
            </a:avLst>
          </a:prstGeom>
          <a:solidFill>
            <a:srgbClr val="FFFFFF"/>
          </a:solidFill>
          <a:ln w="12700">
            <a:solidFill>
              <a:srgbClr val="DDE1E8"/>
            </a:solidFill>
            <a:prstDash val="solid"/>
          </a:ln>
          <a:effectLst>
            <a:outerShdw blurRad="101600" dist="12700" dir="5400000" algn="bl" rotWithShape="0">
              <a:srgbClr val="9AA3AF">
                <a:alpha val="16000"/>
              </a:srgbClr>
            </a:outerShdw>
          </a:effectLst>
        </p:spPr>
        <p:txBody>
          <a:bodyPr/>
          <a:lstStyle/>
          <a:p>
            <a:endParaRPr lang="en-US"/>
          </a:p>
        </p:txBody>
      </p:sp>
      <p:sp>
        <p:nvSpPr>
          <p:cNvPr id="9" name="Shape 7"/>
          <p:cNvSpPr/>
          <p:nvPr/>
        </p:nvSpPr>
        <p:spPr>
          <a:xfrm>
            <a:off x="6291072" y="1481328"/>
            <a:ext cx="5257800" cy="566928"/>
          </a:xfrm>
          <a:prstGeom prst="roundRect">
            <a:avLst>
              <a:gd name="adj" fmla="val 8065"/>
            </a:avLst>
          </a:prstGeom>
          <a:solidFill>
            <a:srgbClr val="FCF1E8"/>
          </a:solidFill>
          <a:ln w="12700">
            <a:solidFill>
              <a:srgbClr val="FCF1E8"/>
            </a:solidFill>
            <a:prstDash val="solid"/>
          </a:ln>
        </p:spPr>
        <p:txBody>
          <a:bodyPr/>
          <a:lstStyle/>
          <a:p>
            <a:endParaRPr lang="en-US"/>
          </a:p>
        </p:txBody>
      </p:sp>
      <p:sp>
        <p:nvSpPr>
          <p:cNvPr id="10" name="Shape 8"/>
          <p:cNvSpPr/>
          <p:nvPr/>
        </p:nvSpPr>
        <p:spPr>
          <a:xfrm>
            <a:off x="6291072" y="1792224"/>
            <a:ext cx="5257800" cy="256032"/>
          </a:xfrm>
          <a:prstGeom prst="rect">
            <a:avLst/>
          </a:prstGeom>
          <a:solidFill>
            <a:srgbClr val="FCF1E8"/>
          </a:solidFill>
          <a:ln w="12700">
            <a:solidFill>
              <a:srgbClr val="FCF1E8"/>
            </a:solidFill>
            <a:prstDash val="solid"/>
          </a:ln>
        </p:spPr>
        <p:txBody>
          <a:bodyPr/>
          <a:lstStyle/>
          <a:p>
            <a:endParaRPr lang="en-US"/>
          </a:p>
        </p:txBody>
      </p:sp>
      <p:sp>
        <p:nvSpPr>
          <p:cNvPr id="11" name="Text 9"/>
          <p:cNvSpPr txBox="1"/>
          <p:nvPr/>
        </p:nvSpPr>
        <p:spPr>
          <a:xfrm>
            <a:off x="6583680" y="1536192"/>
            <a:ext cx="4709160" cy="457200"/>
          </a:xfrm>
          <a:prstGeom prst="rect">
            <a:avLst/>
          </a:prstGeom>
          <a:noFill/>
          <a:ln/>
        </p:spPr>
        <p:txBody>
          <a:bodyPr wrap="square" lIns="0" tIns="0" rIns="0" bIns="0" rtlCol="0" anchor="ctr"/>
          <a:lstStyle/>
          <a:p>
            <a:pPr marL="0" indent="0">
              <a:buNone/>
            </a:pPr>
            <a:r>
              <a:rPr lang="en-US" sz="1700" b="1">
                <a:solidFill>
                  <a:srgbClr val="C2571A"/>
                </a:solidFill>
                <a:latin typeface="Calibri" pitchFamily="34" charset="0"/>
                <a:ea typeface="Calibri" pitchFamily="34" charset="-122"/>
                <a:cs typeface="Calibri" pitchFamily="34" charset="-120"/>
              </a:rPr>
              <a:t>Domain FDE</a:t>
            </a:r>
            <a:endParaRPr lang="en-US" sz="1700"/>
          </a:p>
        </p:txBody>
      </p:sp>
      <p:sp>
        <p:nvSpPr>
          <p:cNvPr id="12" name="Text 10"/>
          <p:cNvSpPr txBox="1"/>
          <p:nvPr/>
        </p:nvSpPr>
        <p:spPr>
          <a:xfrm>
            <a:off x="932688" y="2231136"/>
            <a:ext cx="4672584" cy="832104"/>
          </a:xfrm>
          <a:prstGeom prst="rect">
            <a:avLst/>
          </a:prstGeom>
          <a:noFill/>
          <a:ln/>
        </p:spPr>
        <p:txBody>
          <a:bodyPr wrap="square" lIns="0" tIns="0" rIns="0" bIns="0" rtlCol="0" anchor="ctr"/>
          <a:lstStyle/>
          <a:p>
            <a:pPr marL="0" indent="0">
              <a:lnSpc>
                <a:spcPct val="115000"/>
              </a:lnSpc>
              <a:buNone/>
            </a:pPr>
            <a:r>
              <a:rPr lang="en-US" sz="1200">
                <a:solidFill>
                  <a:srgbClr val="23262B"/>
                </a:solidFill>
                <a:latin typeface="Calibri" pitchFamily="34" charset="0"/>
                <a:ea typeface="Calibri" pitchFamily="34" charset="-122"/>
                <a:cs typeface="Calibri" pitchFamily="34" charset="-120"/>
              </a:rPr>
              <a:t>Our Platform FDEs bring end-to-end technical expertise to architect, integrate, deploy, and operationalize enterprise Data &amp; AI solutions — inside the customer's existing data, identity, and security estate.</a:t>
            </a:r>
            <a:endParaRPr lang="en-US" sz="1200"/>
          </a:p>
        </p:txBody>
      </p:sp>
      <p:sp>
        <p:nvSpPr>
          <p:cNvPr id="13" name="Text 11"/>
          <p:cNvSpPr txBox="1"/>
          <p:nvPr/>
        </p:nvSpPr>
        <p:spPr>
          <a:xfrm>
            <a:off x="932688" y="3273552"/>
            <a:ext cx="2743200" cy="201168"/>
          </a:xfrm>
          <a:prstGeom prst="rect">
            <a:avLst/>
          </a:prstGeom>
          <a:noFill/>
          <a:ln/>
        </p:spPr>
        <p:txBody>
          <a:bodyPr wrap="square" lIns="0" tIns="0" rIns="0" bIns="0" rtlCol="0" anchor="ctr"/>
          <a:lstStyle/>
          <a:p>
            <a:pPr marL="0" indent="0">
              <a:buNone/>
            </a:pPr>
            <a:r>
              <a:rPr lang="en-US" sz="1000" b="1" kern="0" spc="120">
                <a:solidFill>
                  <a:srgbClr val="6B7280"/>
                </a:solidFill>
                <a:latin typeface="Calibri" pitchFamily="34" charset="0"/>
                <a:ea typeface="Calibri" pitchFamily="34" charset="-122"/>
                <a:cs typeface="Calibri" pitchFamily="34" charset="-120"/>
              </a:rPr>
              <a:t>CORE PLATFORMS</a:t>
            </a:r>
            <a:endParaRPr lang="en-US" sz="1000"/>
          </a:p>
        </p:txBody>
      </p:sp>
      <p:sp>
        <p:nvSpPr>
          <p:cNvPr id="20" name="Text 18"/>
          <p:cNvSpPr txBox="1"/>
          <p:nvPr/>
        </p:nvSpPr>
        <p:spPr>
          <a:xfrm>
            <a:off x="932688" y="4151376"/>
            <a:ext cx="2743200" cy="201168"/>
          </a:xfrm>
          <a:prstGeom prst="rect">
            <a:avLst/>
          </a:prstGeom>
          <a:noFill/>
          <a:ln/>
        </p:spPr>
        <p:txBody>
          <a:bodyPr wrap="square" lIns="0" tIns="0" rIns="0" bIns="0" rtlCol="0" anchor="ctr"/>
          <a:lstStyle/>
          <a:p>
            <a:pPr marL="0" indent="0">
              <a:buNone/>
            </a:pPr>
            <a:r>
              <a:rPr lang="en-US" sz="1000" b="1" kern="0" spc="120">
                <a:solidFill>
                  <a:srgbClr val="6B7280"/>
                </a:solidFill>
                <a:latin typeface="Calibri" pitchFamily="34" charset="0"/>
                <a:ea typeface="Calibri" pitchFamily="34" charset="-122"/>
                <a:cs typeface="Calibri" pitchFamily="34" charset="-120"/>
              </a:rPr>
              <a:t>THEY BRING</a:t>
            </a:r>
            <a:endParaRPr lang="en-US" sz="1000"/>
          </a:p>
        </p:txBody>
      </p:sp>
      <p:sp>
        <p:nvSpPr>
          <p:cNvPr id="21" name="Text 19"/>
          <p:cNvSpPr txBox="1"/>
          <p:nvPr/>
        </p:nvSpPr>
        <p:spPr>
          <a:xfrm>
            <a:off x="1005840" y="4425696"/>
            <a:ext cx="4526280" cy="1371600"/>
          </a:xfrm>
          <a:prstGeom prst="rect">
            <a:avLst/>
          </a:prstGeom>
          <a:noFill/>
          <a:ln/>
        </p:spPr>
        <p:txBody>
          <a:bodyPr wrap="square" lIns="0" tIns="0" rIns="0" bIns="0" rtlCol="0" anchor="ctr"/>
          <a:lstStyle/>
          <a:p>
            <a:pPr marL="342900" indent="-342900">
              <a:spcAft>
                <a:spcPts val="300"/>
              </a:spcAft>
              <a:buSzPct val="100000"/>
              <a:buChar char="•"/>
            </a:pPr>
            <a:r>
              <a:rPr lang="en-US" sz="1350">
                <a:solidFill>
                  <a:srgbClr val="23262B"/>
                </a:solidFill>
                <a:latin typeface="Calibri" pitchFamily="34" charset="0"/>
                <a:ea typeface="Calibri" pitchFamily="34" charset="-122"/>
                <a:cs typeface="Calibri" pitchFamily="34" charset="-120"/>
              </a:rPr>
              <a:t>Architecture</a:t>
            </a:r>
            <a:endParaRPr lang="en-US" sz="1350"/>
          </a:p>
          <a:p>
            <a:pPr marL="342900" indent="-342900">
              <a:spcAft>
                <a:spcPts val="300"/>
              </a:spcAft>
              <a:buSzPct val="100000"/>
              <a:buChar char="•"/>
            </a:pPr>
            <a:r>
              <a:rPr lang="en-US" sz="1350">
                <a:solidFill>
                  <a:srgbClr val="23262B"/>
                </a:solidFill>
                <a:latin typeface="Calibri" pitchFamily="34" charset="0"/>
                <a:ea typeface="Calibri" pitchFamily="34" charset="-122"/>
                <a:cs typeface="Calibri" pitchFamily="34" charset="-120"/>
              </a:rPr>
              <a:t>Engineering</a:t>
            </a:r>
            <a:endParaRPr lang="en-US" sz="1350"/>
          </a:p>
          <a:p>
            <a:pPr marL="342900" indent="-342900">
              <a:spcAft>
                <a:spcPts val="300"/>
              </a:spcAft>
              <a:buSzPct val="100000"/>
              <a:buChar char="•"/>
            </a:pPr>
            <a:r>
              <a:rPr lang="en-US" sz="1350">
                <a:solidFill>
                  <a:srgbClr val="23262B"/>
                </a:solidFill>
                <a:latin typeface="Calibri" pitchFamily="34" charset="0"/>
                <a:ea typeface="Calibri" pitchFamily="34" charset="-122"/>
                <a:cs typeface="Calibri" pitchFamily="34" charset="-120"/>
              </a:rPr>
              <a:t>Integration</a:t>
            </a:r>
            <a:endParaRPr lang="en-US" sz="1350"/>
          </a:p>
          <a:p>
            <a:pPr marL="342900" indent="-342900">
              <a:spcAft>
                <a:spcPts val="300"/>
              </a:spcAft>
              <a:buSzPct val="100000"/>
              <a:buChar char="•"/>
            </a:pPr>
            <a:r>
              <a:rPr lang="en-US" sz="1350">
                <a:solidFill>
                  <a:srgbClr val="23262B"/>
                </a:solidFill>
                <a:latin typeface="Calibri" pitchFamily="34" charset="0"/>
                <a:ea typeface="Calibri" pitchFamily="34" charset="-122"/>
                <a:cs typeface="Calibri" pitchFamily="34" charset="-120"/>
              </a:rPr>
              <a:t>Deployment</a:t>
            </a:r>
            <a:endParaRPr lang="en-US" sz="1350"/>
          </a:p>
          <a:p>
            <a:pPr marL="342900" indent="-342900">
              <a:spcAft>
                <a:spcPts val="300"/>
              </a:spcAft>
              <a:buSzPct val="100000"/>
              <a:buChar char="•"/>
            </a:pPr>
            <a:r>
              <a:rPr lang="en-US" sz="1350">
                <a:solidFill>
                  <a:srgbClr val="23262B"/>
                </a:solidFill>
                <a:latin typeface="Calibri" pitchFamily="34" charset="0"/>
                <a:ea typeface="Calibri" pitchFamily="34" charset="-122"/>
                <a:cs typeface="Calibri" pitchFamily="34" charset="-120"/>
              </a:rPr>
              <a:t>Production Readiness</a:t>
            </a:r>
            <a:endParaRPr lang="en-US" sz="1350"/>
          </a:p>
        </p:txBody>
      </p:sp>
      <p:sp>
        <p:nvSpPr>
          <p:cNvPr id="22" name="Text 20"/>
          <p:cNvSpPr txBox="1"/>
          <p:nvPr/>
        </p:nvSpPr>
        <p:spPr>
          <a:xfrm>
            <a:off x="6583680" y="2231136"/>
            <a:ext cx="4672584" cy="886968"/>
          </a:xfrm>
          <a:prstGeom prst="rect">
            <a:avLst/>
          </a:prstGeom>
          <a:noFill/>
          <a:ln/>
        </p:spPr>
        <p:txBody>
          <a:bodyPr wrap="square" lIns="0" tIns="0" rIns="0" bIns="0" rtlCol="0" anchor="ctr"/>
          <a:lstStyle/>
          <a:p>
            <a:pPr marL="0" indent="0">
              <a:lnSpc>
                <a:spcPct val="105000"/>
              </a:lnSpc>
              <a:buNone/>
            </a:pPr>
            <a:r>
              <a:rPr lang="en-US" sz="1200">
                <a:solidFill>
                  <a:srgbClr val="23262B"/>
                </a:solidFill>
                <a:latin typeface="Calibri" pitchFamily="34" charset="0"/>
                <a:ea typeface="Calibri" pitchFamily="34" charset="-122"/>
                <a:cs typeface="Calibri" pitchFamily="34" charset="-120"/>
              </a:rPr>
              <a:t>Our Domain FDEs are domain specialists who identify high-impact Data &amp; AI opportunities within business operations and take them from use-case definition through production deployment, backed by industry knowledge, process understanding, and working knowledge of AI and engineering.</a:t>
            </a:r>
            <a:endParaRPr lang="en-US" sz="1200"/>
          </a:p>
        </p:txBody>
      </p:sp>
      <p:sp>
        <p:nvSpPr>
          <p:cNvPr id="23" name="Text 21"/>
          <p:cNvSpPr txBox="1"/>
          <p:nvPr/>
        </p:nvSpPr>
        <p:spPr>
          <a:xfrm>
            <a:off x="6583680" y="3291840"/>
            <a:ext cx="2743200" cy="201168"/>
          </a:xfrm>
          <a:prstGeom prst="rect">
            <a:avLst/>
          </a:prstGeom>
          <a:noFill/>
          <a:ln/>
        </p:spPr>
        <p:txBody>
          <a:bodyPr wrap="square" lIns="0" tIns="0" rIns="0" bIns="0" rtlCol="0" anchor="ctr"/>
          <a:lstStyle/>
          <a:p>
            <a:pPr marL="0" indent="0">
              <a:buNone/>
            </a:pPr>
            <a:r>
              <a:rPr lang="en-US" sz="1000" b="1" kern="0" spc="120">
                <a:solidFill>
                  <a:srgbClr val="6B7280"/>
                </a:solidFill>
                <a:latin typeface="Calibri" pitchFamily="34" charset="0"/>
                <a:ea typeface="Calibri" pitchFamily="34" charset="-122"/>
                <a:cs typeface="Calibri" pitchFamily="34" charset="-120"/>
              </a:rPr>
              <a:t>DOMAINS</a:t>
            </a:r>
            <a:endParaRPr lang="en-US" sz="1000"/>
          </a:p>
        </p:txBody>
      </p:sp>
      <p:sp>
        <p:nvSpPr>
          <p:cNvPr id="24" name="Shape 22"/>
          <p:cNvSpPr/>
          <p:nvPr/>
        </p:nvSpPr>
        <p:spPr>
          <a:xfrm>
            <a:off x="6583680" y="3712464"/>
            <a:ext cx="310896" cy="310896"/>
          </a:xfrm>
          <a:prstGeom prst="ellipse">
            <a:avLst/>
          </a:prstGeom>
          <a:solidFill>
            <a:srgbClr val="FCF1E8"/>
          </a:solidFill>
          <a:ln w="12700">
            <a:solidFill>
              <a:srgbClr val="FCF1E8"/>
            </a:solidFill>
            <a:prstDash val="solid"/>
          </a:ln>
        </p:spPr>
        <p:txBody>
          <a:bodyPr/>
          <a:lstStyle/>
          <a:p>
            <a:endParaRPr lang="en-US"/>
          </a:p>
        </p:txBody>
      </p:sp>
      <p:pic>
        <p:nvPicPr>
          <p:cNvPr id="25" name="Image 0" descr="preencoded.png"/>
          <p:cNvPicPr>
            <a:picLocks noChangeAspect="1"/>
          </p:cNvPicPr>
          <p:nvPr/>
        </p:nvPicPr>
        <p:blipFill>
          <a:blip r:embed="rId3"/>
          <a:stretch>
            <a:fillRect/>
          </a:stretch>
        </p:blipFill>
        <p:spPr>
          <a:xfrm>
            <a:off x="6661404" y="3790188"/>
            <a:ext cx="155448" cy="155448"/>
          </a:xfrm>
          <a:prstGeom prst="rect">
            <a:avLst/>
          </a:prstGeom>
        </p:spPr>
      </p:pic>
      <p:sp>
        <p:nvSpPr>
          <p:cNvPr id="26" name="Text 23"/>
          <p:cNvSpPr txBox="1"/>
          <p:nvPr/>
        </p:nvSpPr>
        <p:spPr>
          <a:xfrm>
            <a:off x="6949440" y="3694176"/>
            <a:ext cx="1325880" cy="347472"/>
          </a:xfrm>
          <a:prstGeom prst="rect">
            <a:avLst/>
          </a:prstGeom>
          <a:noFill/>
          <a:ln/>
        </p:spPr>
        <p:txBody>
          <a:bodyPr wrap="square" lIns="0" tIns="0" rIns="0" bIns="0" rtlCol="0" anchor="ctr"/>
          <a:lstStyle/>
          <a:p>
            <a:pPr marL="0" indent="0">
              <a:buNone/>
            </a:pPr>
            <a:r>
              <a:rPr lang="en-US" sz="1250" b="1">
                <a:solidFill>
                  <a:srgbClr val="23262B"/>
                </a:solidFill>
                <a:latin typeface="Calibri" pitchFamily="34" charset="0"/>
                <a:ea typeface="Calibri" pitchFamily="34" charset="-122"/>
                <a:cs typeface="Calibri" pitchFamily="34" charset="-120"/>
              </a:rPr>
              <a:t>Manufacturing</a:t>
            </a:r>
            <a:endParaRPr lang="en-US" sz="1250"/>
          </a:p>
        </p:txBody>
      </p:sp>
      <p:sp>
        <p:nvSpPr>
          <p:cNvPr id="27" name="Shape 24"/>
          <p:cNvSpPr/>
          <p:nvPr/>
        </p:nvSpPr>
        <p:spPr>
          <a:xfrm>
            <a:off x="8220456" y="3712464"/>
            <a:ext cx="310896" cy="310896"/>
          </a:xfrm>
          <a:prstGeom prst="ellipse">
            <a:avLst/>
          </a:prstGeom>
          <a:solidFill>
            <a:srgbClr val="FCF1E8"/>
          </a:solidFill>
          <a:ln w="12700">
            <a:solidFill>
              <a:srgbClr val="FCF1E8"/>
            </a:solidFill>
            <a:prstDash val="solid"/>
          </a:ln>
        </p:spPr>
        <p:txBody>
          <a:bodyPr/>
          <a:lstStyle/>
          <a:p>
            <a:endParaRPr lang="en-US"/>
          </a:p>
        </p:txBody>
      </p:sp>
      <p:pic>
        <p:nvPicPr>
          <p:cNvPr id="28" name="Image 1" descr="preencoded.png"/>
          <p:cNvPicPr>
            <a:picLocks noChangeAspect="1"/>
          </p:cNvPicPr>
          <p:nvPr/>
        </p:nvPicPr>
        <p:blipFill>
          <a:blip r:embed="rId4"/>
          <a:stretch>
            <a:fillRect/>
          </a:stretch>
        </p:blipFill>
        <p:spPr>
          <a:xfrm>
            <a:off x="8298180" y="3790188"/>
            <a:ext cx="155448" cy="155448"/>
          </a:xfrm>
          <a:prstGeom prst="rect">
            <a:avLst/>
          </a:prstGeom>
        </p:spPr>
      </p:pic>
      <p:sp>
        <p:nvSpPr>
          <p:cNvPr id="29" name="Text 25"/>
          <p:cNvSpPr txBox="1"/>
          <p:nvPr/>
        </p:nvSpPr>
        <p:spPr>
          <a:xfrm>
            <a:off x="8586216" y="3694176"/>
            <a:ext cx="493776" cy="347472"/>
          </a:xfrm>
          <a:prstGeom prst="rect">
            <a:avLst/>
          </a:prstGeom>
          <a:noFill/>
          <a:ln/>
        </p:spPr>
        <p:txBody>
          <a:bodyPr wrap="square" lIns="0" tIns="0" rIns="0" bIns="0" rtlCol="0" anchor="ctr"/>
          <a:lstStyle/>
          <a:p>
            <a:pPr marL="0" indent="0">
              <a:buNone/>
            </a:pPr>
            <a:r>
              <a:rPr lang="en-US" sz="1250" b="1">
                <a:solidFill>
                  <a:srgbClr val="23262B"/>
                </a:solidFill>
                <a:latin typeface="Calibri" pitchFamily="34" charset="0"/>
                <a:ea typeface="Calibri" pitchFamily="34" charset="-122"/>
                <a:cs typeface="Calibri" pitchFamily="34" charset="-120"/>
              </a:rPr>
              <a:t>CPG</a:t>
            </a:r>
            <a:endParaRPr lang="en-US" sz="1250"/>
          </a:p>
        </p:txBody>
      </p:sp>
      <p:sp>
        <p:nvSpPr>
          <p:cNvPr id="30" name="Shape 26"/>
          <p:cNvSpPr/>
          <p:nvPr/>
        </p:nvSpPr>
        <p:spPr>
          <a:xfrm>
            <a:off x="9189720" y="3712464"/>
            <a:ext cx="310896" cy="310896"/>
          </a:xfrm>
          <a:prstGeom prst="ellipse">
            <a:avLst/>
          </a:prstGeom>
          <a:solidFill>
            <a:srgbClr val="FCF1E8"/>
          </a:solidFill>
          <a:ln w="12700">
            <a:solidFill>
              <a:srgbClr val="FCF1E8"/>
            </a:solidFill>
            <a:prstDash val="solid"/>
          </a:ln>
        </p:spPr>
        <p:txBody>
          <a:bodyPr/>
          <a:lstStyle/>
          <a:p>
            <a:endParaRPr lang="en-US"/>
          </a:p>
        </p:txBody>
      </p:sp>
      <p:pic>
        <p:nvPicPr>
          <p:cNvPr id="31" name="Image 2" descr="preencoded.png"/>
          <p:cNvPicPr>
            <a:picLocks noChangeAspect="1"/>
          </p:cNvPicPr>
          <p:nvPr/>
        </p:nvPicPr>
        <p:blipFill>
          <a:blip r:embed="rId5"/>
          <a:stretch>
            <a:fillRect/>
          </a:stretch>
        </p:blipFill>
        <p:spPr>
          <a:xfrm>
            <a:off x="9267444" y="3790188"/>
            <a:ext cx="155448" cy="155448"/>
          </a:xfrm>
          <a:prstGeom prst="rect">
            <a:avLst/>
          </a:prstGeom>
        </p:spPr>
      </p:pic>
      <p:sp>
        <p:nvSpPr>
          <p:cNvPr id="32" name="Text 27"/>
          <p:cNvSpPr txBox="1"/>
          <p:nvPr/>
        </p:nvSpPr>
        <p:spPr>
          <a:xfrm>
            <a:off x="9555480" y="3694176"/>
            <a:ext cx="1325880" cy="347472"/>
          </a:xfrm>
          <a:prstGeom prst="rect">
            <a:avLst/>
          </a:prstGeom>
          <a:noFill/>
          <a:ln/>
        </p:spPr>
        <p:txBody>
          <a:bodyPr wrap="square" lIns="0" tIns="0" rIns="0" bIns="0" rtlCol="0" anchor="ctr"/>
          <a:lstStyle/>
          <a:p>
            <a:pPr marL="0" indent="0">
              <a:buNone/>
            </a:pPr>
            <a:r>
              <a:rPr lang="en-US" sz="1250" b="1">
                <a:solidFill>
                  <a:srgbClr val="23262B"/>
                </a:solidFill>
                <a:latin typeface="Calibri" pitchFamily="34" charset="0"/>
                <a:ea typeface="Calibri" pitchFamily="34" charset="-122"/>
                <a:cs typeface="Calibri" pitchFamily="34" charset="-120"/>
              </a:rPr>
              <a:t>Oil &amp; Gas</a:t>
            </a:r>
            <a:endParaRPr lang="en-US" sz="1250"/>
          </a:p>
        </p:txBody>
      </p:sp>
      <p:sp>
        <p:nvSpPr>
          <p:cNvPr id="33" name="Text 28"/>
          <p:cNvSpPr txBox="1"/>
          <p:nvPr/>
        </p:nvSpPr>
        <p:spPr>
          <a:xfrm>
            <a:off x="6583680" y="4206240"/>
            <a:ext cx="2743200" cy="201168"/>
          </a:xfrm>
          <a:prstGeom prst="rect">
            <a:avLst/>
          </a:prstGeom>
          <a:noFill/>
          <a:ln/>
        </p:spPr>
        <p:txBody>
          <a:bodyPr wrap="square" lIns="0" tIns="0" rIns="0" bIns="0" rtlCol="0" anchor="ctr"/>
          <a:lstStyle/>
          <a:p>
            <a:pPr marL="0" indent="0">
              <a:buNone/>
            </a:pPr>
            <a:r>
              <a:rPr lang="en-US" sz="1000" b="1" kern="0" spc="120">
                <a:solidFill>
                  <a:srgbClr val="6B7280"/>
                </a:solidFill>
                <a:latin typeface="Calibri" pitchFamily="34" charset="0"/>
                <a:ea typeface="Calibri" pitchFamily="34" charset="-122"/>
                <a:cs typeface="Calibri" pitchFamily="34" charset="-120"/>
              </a:rPr>
              <a:t>SUB-DOMAINS</a:t>
            </a:r>
            <a:endParaRPr lang="en-US" sz="1000"/>
          </a:p>
        </p:txBody>
      </p:sp>
      <p:sp>
        <p:nvSpPr>
          <p:cNvPr id="34" name="Shape 29"/>
          <p:cNvSpPr/>
          <p:nvPr/>
        </p:nvSpPr>
        <p:spPr>
          <a:xfrm>
            <a:off x="6583680" y="4480560"/>
            <a:ext cx="292608" cy="292608"/>
          </a:xfrm>
          <a:prstGeom prst="ellipse">
            <a:avLst/>
          </a:prstGeom>
          <a:solidFill>
            <a:srgbClr val="EEF2F8"/>
          </a:solidFill>
          <a:ln w="12700">
            <a:solidFill>
              <a:srgbClr val="EEF2F8"/>
            </a:solidFill>
            <a:prstDash val="solid"/>
          </a:ln>
        </p:spPr>
        <p:txBody>
          <a:bodyPr/>
          <a:lstStyle/>
          <a:p>
            <a:endParaRPr lang="en-US"/>
          </a:p>
        </p:txBody>
      </p:sp>
      <p:pic>
        <p:nvPicPr>
          <p:cNvPr id="35" name="Image 3" descr="preencoded.png"/>
          <p:cNvPicPr>
            <a:picLocks noChangeAspect="1"/>
          </p:cNvPicPr>
          <p:nvPr/>
        </p:nvPicPr>
        <p:blipFill>
          <a:blip r:embed="rId6"/>
          <a:stretch>
            <a:fillRect/>
          </a:stretch>
        </p:blipFill>
        <p:spPr>
          <a:xfrm>
            <a:off x="6656832" y="4553712"/>
            <a:ext cx="146304" cy="146304"/>
          </a:xfrm>
          <a:prstGeom prst="rect">
            <a:avLst/>
          </a:prstGeom>
        </p:spPr>
      </p:pic>
      <p:sp>
        <p:nvSpPr>
          <p:cNvPr id="36" name="Text 30"/>
          <p:cNvSpPr txBox="1"/>
          <p:nvPr/>
        </p:nvSpPr>
        <p:spPr>
          <a:xfrm>
            <a:off x="7004304" y="4462272"/>
            <a:ext cx="4251960" cy="329184"/>
          </a:xfrm>
          <a:prstGeom prst="rect">
            <a:avLst/>
          </a:prstGeom>
          <a:noFill/>
          <a:ln/>
        </p:spPr>
        <p:txBody>
          <a:bodyPr wrap="square" lIns="0" tIns="0" rIns="0" bIns="0" rtlCol="0" anchor="ctr"/>
          <a:lstStyle/>
          <a:p>
            <a:pPr marL="0" indent="0">
              <a:buNone/>
            </a:pPr>
            <a:r>
              <a:rPr lang="en-US" sz="1250">
                <a:solidFill>
                  <a:srgbClr val="23262B"/>
                </a:solidFill>
                <a:latin typeface="Calibri" pitchFamily="34" charset="0"/>
                <a:ea typeface="Calibri" pitchFamily="34" charset="-122"/>
                <a:cs typeface="Calibri" pitchFamily="34" charset="-120"/>
              </a:rPr>
              <a:t>Asset Management</a:t>
            </a:r>
            <a:endParaRPr lang="en-US" sz="1250"/>
          </a:p>
        </p:txBody>
      </p:sp>
      <p:sp>
        <p:nvSpPr>
          <p:cNvPr id="37" name="Shape 31"/>
          <p:cNvSpPr/>
          <p:nvPr/>
        </p:nvSpPr>
        <p:spPr>
          <a:xfrm>
            <a:off x="6583680" y="4818888"/>
            <a:ext cx="292608" cy="292608"/>
          </a:xfrm>
          <a:prstGeom prst="ellipse">
            <a:avLst/>
          </a:prstGeom>
          <a:solidFill>
            <a:srgbClr val="EEF2F8"/>
          </a:solidFill>
          <a:ln w="12700">
            <a:solidFill>
              <a:srgbClr val="EEF2F8"/>
            </a:solidFill>
            <a:prstDash val="solid"/>
          </a:ln>
        </p:spPr>
        <p:txBody>
          <a:bodyPr/>
          <a:lstStyle/>
          <a:p>
            <a:endParaRPr lang="en-US"/>
          </a:p>
        </p:txBody>
      </p:sp>
      <p:pic>
        <p:nvPicPr>
          <p:cNvPr id="38" name="Image 4" descr="preencoded.png"/>
          <p:cNvPicPr>
            <a:picLocks noChangeAspect="1"/>
          </p:cNvPicPr>
          <p:nvPr/>
        </p:nvPicPr>
        <p:blipFill>
          <a:blip r:embed="rId7"/>
          <a:stretch>
            <a:fillRect/>
          </a:stretch>
        </p:blipFill>
        <p:spPr>
          <a:xfrm>
            <a:off x="6656832" y="4892040"/>
            <a:ext cx="146304" cy="146304"/>
          </a:xfrm>
          <a:prstGeom prst="rect">
            <a:avLst/>
          </a:prstGeom>
        </p:spPr>
      </p:pic>
      <p:sp>
        <p:nvSpPr>
          <p:cNvPr id="39" name="Text 32"/>
          <p:cNvSpPr txBox="1"/>
          <p:nvPr/>
        </p:nvSpPr>
        <p:spPr>
          <a:xfrm>
            <a:off x="7004304" y="4800600"/>
            <a:ext cx="4251960" cy="329184"/>
          </a:xfrm>
          <a:prstGeom prst="rect">
            <a:avLst/>
          </a:prstGeom>
          <a:noFill/>
          <a:ln/>
        </p:spPr>
        <p:txBody>
          <a:bodyPr wrap="square" lIns="0" tIns="0" rIns="0" bIns="0" rtlCol="0" anchor="ctr"/>
          <a:lstStyle/>
          <a:p>
            <a:pPr marL="0" indent="0">
              <a:buNone/>
            </a:pPr>
            <a:r>
              <a:rPr lang="en-US" sz="1250">
                <a:solidFill>
                  <a:srgbClr val="23262B"/>
                </a:solidFill>
                <a:latin typeface="Calibri" pitchFamily="34" charset="0"/>
                <a:ea typeface="Calibri" pitchFamily="34" charset="-122"/>
                <a:cs typeface="Calibri" pitchFamily="34" charset="-120"/>
              </a:rPr>
              <a:t>Operations &amp; Control</a:t>
            </a:r>
            <a:endParaRPr lang="en-US" sz="1250"/>
          </a:p>
        </p:txBody>
      </p:sp>
      <p:sp>
        <p:nvSpPr>
          <p:cNvPr id="40" name="Shape 33"/>
          <p:cNvSpPr/>
          <p:nvPr/>
        </p:nvSpPr>
        <p:spPr>
          <a:xfrm>
            <a:off x="8531352" y="4469384"/>
            <a:ext cx="292608" cy="292608"/>
          </a:xfrm>
          <a:prstGeom prst="ellipse">
            <a:avLst/>
          </a:prstGeom>
          <a:solidFill>
            <a:srgbClr val="EEF2F8"/>
          </a:solidFill>
          <a:ln w="12700">
            <a:solidFill>
              <a:srgbClr val="EEF2F8"/>
            </a:solidFill>
            <a:prstDash val="solid"/>
          </a:ln>
        </p:spPr>
        <p:txBody>
          <a:bodyPr/>
          <a:lstStyle/>
          <a:p>
            <a:endParaRPr lang="en-US"/>
          </a:p>
        </p:txBody>
      </p:sp>
      <p:pic>
        <p:nvPicPr>
          <p:cNvPr id="41" name="Image 5" descr="preencoded.png"/>
          <p:cNvPicPr>
            <a:picLocks noChangeAspect="1"/>
          </p:cNvPicPr>
          <p:nvPr/>
        </p:nvPicPr>
        <p:blipFill>
          <a:blip r:embed="rId8"/>
          <a:stretch>
            <a:fillRect/>
          </a:stretch>
        </p:blipFill>
        <p:spPr>
          <a:xfrm>
            <a:off x="8604504" y="4581144"/>
            <a:ext cx="146304" cy="146304"/>
          </a:xfrm>
          <a:prstGeom prst="rect">
            <a:avLst/>
          </a:prstGeom>
        </p:spPr>
      </p:pic>
      <p:sp>
        <p:nvSpPr>
          <p:cNvPr id="42" name="Text 34"/>
          <p:cNvSpPr txBox="1"/>
          <p:nvPr/>
        </p:nvSpPr>
        <p:spPr>
          <a:xfrm>
            <a:off x="8951976" y="4451096"/>
            <a:ext cx="4251960" cy="329184"/>
          </a:xfrm>
          <a:prstGeom prst="rect">
            <a:avLst/>
          </a:prstGeom>
          <a:noFill/>
          <a:ln/>
        </p:spPr>
        <p:txBody>
          <a:bodyPr wrap="square" lIns="0" tIns="0" rIns="0" bIns="0" rtlCol="0" anchor="ctr"/>
          <a:lstStyle/>
          <a:p>
            <a:pPr marL="0" indent="0">
              <a:buNone/>
            </a:pPr>
            <a:r>
              <a:rPr lang="en-US" sz="1250">
                <a:solidFill>
                  <a:srgbClr val="23262B"/>
                </a:solidFill>
                <a:latin typeface="Calibri" pitchFamily="34" charset="0"/>
                <a:ea typeface="Calibri" pitchFamily="34" charset="-122"/>
                <a:cs typeface="Calibri" pitchFamily="34" charset="-120"/>
              </a:rPr>
              <a:t>Supply Chain Management</a:t>
            </a:r>
            <a:endParaRPr lang="en-US" sz="1250"/>
          </a:p>
        </p:txBody>
      </p:sp>
      <p:sp>
        <p:nvSpPr>
          <p:cNvPr id="43" name="Text 35"/>
          <p:cNvSpPr txBox="1"/>
          <p:nvPr/>
        </p:nvSpPr>
        <p:spPr>
          <a:xfrm>
            <a:off x="6583680" y="5513832"/>
            <a:ext cx="2743200" cy="201168"/>
          </a:xfrm>
          <a:prstGeom prst="rect">
            <a:avLst/>
          </a:prstGeom>
          <a:noFill/>
          <a:ln/>
        </p:spPr>
        <p:txBody>
          <a:bodyPr wrap="square" lIns="0" tIns="0" rIns="0" bIns="0" rtlCol="0" anchor="ctr"/>
          <a:lstStyle/>
          <a:p>
            <a:pPr marL="0" indent="0">
              <a:buNone/>
            </a:pPr>
            <a:r>
              <a:rPr lang="en-US" sz="1000" b="1" kern="0" spc="120">
                <a:solidFill>
                  <a:srgbClr val="6B7280"/>
                </a:solidFill>
                <a:latin typeface="Calibri" pitchFamily="34" charset="0"/>
                <a:ea typeface="Calibri" pitchFamily="34" charset="-122"/>
                <a:cs typeface="Calibri" pitchFamily="34" charset="-120"/>
              </a:rPr>
              <a:t>THEY BRING</a:t>
            </a:r>
            <a:endParaRPr lang="en-US" sz="1000"/>
          </a:p>
        </p:txBody>
      </p:sp>
      <p:sp>
        <p:nvSpPr>
          <p:cNvPr id="44" name="Text 36"/>
          <p:cNvSpPr txBox="1"/>
          <p:nvPr/>
        </p:nvSpPr>
        <p:spPr>
          <a:xfrm>
            <a:off x="6583680" y="5769864"/>
            <a:ext cx="4672584" cy="457200"/>
          </a:xfrm>
          <a:prstGeom prst="rect">
            <a:avLst/>
          </a:prstGeom>
          <a:noFill/>
          <a:ln/>
        </p:spPr>
        <p:txBody>
          <a:bodyPr wrap="square" lIns="0" tIns="0" rIns="0" bIns="0" rtlCol="0" anchor="ctr"/>
          <a:lstStyle/>
          <a:p>
            <a:pPr marL="0" indent="0">
              <a:lnSpc>
                <a:spcPct val="115000"/>
              </a:lnSpc>
              <a:buNone/>
            </a:pPr>
            <a:r>
              <a:rPr lang="en-US" sz="1150">
                <a:solidFill>
                  <a:srgbClr val="23262B"/>
                </a:solidFill>
                <a:latin typeface="Calibri" pitchFamily="34" charset="0"/>
                <a:ea typeface="Calibri" pitchFamily="34" charset="-122"/>
                <a:cs typeface="Calibri" pitchFamily="34" charset="-120"/>
              </a:rPr>
              <a:t>Use-case Discovery  •  Domain Context  •  Value Definition  •  Adoption  •  Business Outcomes</a:t>
            </a:r>
            <a:endParaRPr lang="en-US" sz="1150"/>
          </a:p>
        </p:txBody>
      </p:sp>
      <p:pic>
        <p:nvPicPr>
          <p:cNvPr id="17" name="Picture 16">
            <a:extLst>
              <a:ext uri="{FF2B5EF4-FFF2-40B4-BE49-F238E27FC236}">
                <a16:creationId xmlns:a16="http://schemas.microsoft.com/office/drawing/2014/main" id="{0A984571-A45C-6999-52A5-2EF6287C8C6B}"/>
              </a:ext>
            </a:extLst>
          </p:cNvPr>
          <p:cNvPicPr>
            <a:picLocks noChangeAspect="1"/>
          </p:cNvPicPr>
          <p:nvPr/>
        </p:nvPicPr>
        <p:blipFill>
          <a:blip r:embed="rId9"/>
          <a:stretch>
            <a:fillRect/>
          </a:stretch>
        </p:blipFill>
        <p:spPr>
          <a:xfrm>
            <a:off x="1005840" y="3396491"/>
            <a:ext cx="1393361" cy="577082"/>
          </a:xfrm>
          <a:prstGeom prst="rect">
            <a:avLst/>
          </a:prstGeom>
        </p:spPr>
      </p:pic>
      <p:pic>
        <p:nvPicPr>
          <p:cNvPr id="19" name="Picture 18">
            <a:extLst>
              <a:ext uri="{FF2B5EF4-FFF2-40B4-BE49-F238E27FC236}">
                <a16:creationId xmlns:a16="http://schemas.microsoft.com/office/drawing/2014/main" id="{6E2E1A16-7431-EE33-5B6A-382AAD8ED0DE}"/>
              </a:ext>
            </a:extLst>
          </p:cNvPr>
          <p:cNvPicPr>
            <a:picLocks noChangeAspect="1"/>
          </p:cNvPicPr>
          <p:nvPr/>
        </p:nvPicPr>
        <p:blipFill>
          <a:blip r:embed="rId10"/>
          <a:stretch>
            <a:fillRect/>
          </a:stretch>
        </p:blipFill>
        <p:spPr>
          <a:xfrm>
            <a:off x="2508929" y="3182112"/>
            <a:ext cx="1985949" cy="1051560"/>
          </a:xfrm>
          <a:prstGeom prst="rect">
            <a:avLst/>
          </a:prstGeom>
        </p:spPr>
      </p:pic>
      <p:grpSp>
        <p:nvGrpSpPr>
          <p:cNvPr id="47" name="Group 46">
            <a:extLst>
              <a:ext uri="{FF2B5EF4-FFF2-40B4-BE49-F238E27FC236}">
                <a16:creationId xmlns:a16="http://schemas.microsoft.com/office/drawing/2014/main" id="{C94F0219-0BDF-F796-0F7F-390E5A10E3EA}"/>
              </a:ext>
            </a:extLst>
          </p:cNvPr>
          <p:cNvGrpSpPr/>
          <p:nvPr/>
        </p:nvGrpSpPr>
        <p:grpSpPr>
          <a:xfrm>
            <a:off x="8170395" y="265176"/>
            <a:ext cx="3577671" cy="290189"/>
            <a:chOff x="8007433" y="586043"/>
            <a:chExt cx="3577671" cy="290189"/>
          </a:xfrm>
        </p:grpSpPr>
        <p:grpSp>
          <p:nvGrpSpPr>
            <p:cNvPr id="48" name="Group 47">
              <a:extLst>
                <a:ext uri="{FF2B5EF4-FFF2-40B4-BE49-F238E27FC236}">
                  <a16:creationId xmlns:a16="http://schemas.microsoft.com/office/drawing/2014/main" id="{1133DE02-3AE5-6587-C073-8BB7732A386E}"/>
                </a:ext>
              </a:extLst>
            </p:cNvPr>
            <p:cNvGrpSpPr/>
            <p:nvPr/>
          </p:nvGrpSpPr>
          <p:grpSpPr>
            <a:xfrm>
              <a:off x="9176724" y="607313"/>
              <a:ext cx="1083591" cy="247651"/>
              <a:chOff x="7610475" y="5543551"/>
              <a:chExt cx="1083591" cy="247651"/>
            </a:xfrm>
          </p:grpSpPr>
          <p:pic>
            <p:nvPicPr>
              <p:cNvPr id="53" name="Image 11" descr="preencoded.png">
                <a:extLst>
                  <a:ext uri="{FF2B5EF4-FFF2-40B4-BE49-F238E27FC236}">
                    <a16:creationId xmlns:a16="http://schemas.microsoft.com/office/drawing/2014/main" id="{C73FB54E-7A64-EA48-5B50-25CE06179C3A}"/>
                  </a:ext>
                </a:extLst>
              </p:cNvPr>
              <p:cNvPicPr>
                <a:picLocks noChangeAspect="1"/>
              </p:cNvPicPr>
              <p:nvPr/>
            </p:nvPicPr>
            <p:blipFill>
              <a:blip r:embed="rId11"/>
              <a:srcRect/>
              <a:stretch/>
            </p:blipFill>
            <p:spPr>
              <a:xfrm>
                <a:off x="7610475" y="5543551"/>
                <a:ext cx="247712" cy="247651"/>
              </a:xfrm>
              <a:prstGeom prst="rect">
                <a:avLst/>
              </a:prstGeom>
            </p:spPr>
          </p:pic>
          <p:sp>
            <p:nvSpPr>
              <p:cNvPr id="54" name="Text 7">
                <a:extLst>
                  <a:ext uri="{FF2B5EF4-FFF2-40B4-BE49-F238E27FC236}">
                    <a16:creationId xmlns:a16="http://schemas.microsoft.com/office/drawing/2014/main" id="{CE118DB8-6D36-248B-B261-4EC90A2402FB}"/>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55" name="Text 8">
                <a:extLst>
                  <a:ext uri="{FF2B5EF4-FFF2-40B4-BE49-F238E27FC236}">
                    <a16:creationId xmlns:a16="http://schemas.microsoft.com/office/drawing/2014/main" id="{0CCDA0E1-FCE6-5C73-671B-06A9EBD93AE9}"/>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49" name="Image 7" descr="preencoded.png">
              <a:extLst>
                <a:ext uri="{FF2B5EF4-FFF2-40B4-BE49-F238E27FC236}">
                  <a16:creationId xmlns:a16="http://schemas.microsoft.com/office/drawing/2014/main" id="{0333AF09-739E-89F4-C0F2-D03CB6D18990}"/>
                </a:ext>
              </a:extLst>
            </p:cNvPr>
            <p:cNvPicPr>
              <a:picLocks noChangeAspect="1"/>
            </p:cNvPicPr>
            <p:nvPr/>
          </p:nvPicPr>
          <p:blipFill>
            <a:blip r:embed="rId12"/>
            <a:srcRect/>
            <a:stretch/>
          </p:blipFill>
          <p:spPr>
            <a:xfrm>
              <a:off x="8007433" y="586043"/>
              <a:ext cx="956875" cy="290189"/>
            </a:xfrm>
            <a:prstGeom prst="rect">
              <a:avLst/>
            </a:prstGeom>
          </p:spPr>
        </p:pic>
        <p:pic>
          <p:nvPicPr>
            <p:cNvPr id="50" name="Image 3" descr="preencoded.png">
              <a:extLst>
                <a:ext uri="{FF2B5EF4-FFF2-40B4-BE49-F238E27FC236}">
                  <a16:creationId xmlns:a16="http://schemas.microsoft.com/office/drawing/2014/main" id="{A24FD997-DBAB-06D9-18D7-D324EC1103AB}"/>
                </a:ext>
              </a:extLst>
            </p:cNvPr>
            <p:cNvPicPr>
              <a:picLocks noChangeAspect="1"/>
            </p:cNvPicPr>
            <p:nvPr/>
          </p:nvPicPr>
          <p:blipFill>
            <a:blip r:embed="rId13"/>
            <a:srcRect/>
            <a:stretch/>
          </p:blipFill>
          <p:spPr>
            <a:xfrm>
              <a:off x="10404711" y="586043"/>
              <a:ext cx="1180393" cy="251292"/>
            </a:xfrm>
            <a:prstGeom prst="rect">
              <a:avLst/>
            </a:prstGeom>
          </p:spPr>
        </p:pic>
        <p:cxnSp>
          <p:nvCxnSpPr>
            <p:cNvPr id="51" name="Straight Connector 50">
              <a:extLst>
                <a:ext uri="{FF2B5EF4-FFF2-40B4-BE49-F238E27FC236}">
                  <a16:creationId xmlns:a16="http://schemas.microsoft.com/office/drawing/2014/main" id="{5144D8DA-0453-266D-BCFB-8388AE556F17}"/>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4649804-1BA9-FB3C-C573-8946A05D5A47}"/>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56" name="Picture 55">
            <a:extLst>
              <a:ext uri="{FF2B5EF4-FFF2-40B4-BE49-F238E27FC236}">
                <a16:creationId xmlns:a16="http://schemas.microsoft.com/office/drawing/2014/main" id="{858C3309-FF60-4913-260B-5B93205FA0F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111C2-22E5-82CB-1C30-B23FF4B253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08EF13-A7A3-BC5F-BFC9-47EB5C5AA1E0}"/>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p>
        </p:txBody>
      </p:sp>
      <p:sp>
        <p:nvSpPr>
          <p:cNvPr id="44" name="Rectangle: Rounded Corners 43">
            <a:extLst>
              <a:ext uri="{FF2B5EF4-FFF2-40B4-BE49-F238E27FC236}">
                <a16:creationId xmlns:a16="http://schemas.microsoft.com/office/drawing/2014/main" id="{BEC5E2E4-4C9D-2387-9EC0-935C589637C6}"/>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Which area would your organization benefit from the most support in?</a:t>
            </a:r>
            <a:endParaRPr lang="en-US"/>
          </a:p>
        </p:txBody>
      </p:sp>
      <p:grpSp>
        <p:nvGrpSpPr>
          <p:cNvPr id="62" name="Group 61">
            <a:extLst>
              <a:ext uri="{FF2B5EF4-FFF2-40B4-BE49-F238E27FC236}">
                <a16:creationId xmlns:a16="http://schemas.microsoft.com/office/drawing/2014/main" id="{A4EDF18B-84E3-2C10-E040-35C71BCC550B}"/>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8439F232-9B8C-99BC-7BEB-2403D5545B35}"/>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AD9AD81F-E825-2899-AA9B-16BB7F3974D5}"/>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71CF4CEA-476D-C84B-92D3-ADDE59158B10}"/>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26679B7-9196-BFA0-3716-EBC4D77A5D5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C6120A38-F841-BCC4-CD64-BA211BC3EE59}"/>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B6D8CDF-2DCA-4FF0-E2E3-6161B3614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9" name="Group 18">
            <a:extLst>
              <a:ext uri="{FF2B5EF4-FFF2-40B4-BE49-F238E27FC236}">
                <a16:creationId xmlns:a16="http://schemas.microsoft.com/office/drawing/2014/main" id="{1B9DD5D9-ADDB-C2E9-EDA1-5344F26B2877}"/>
              </a:ext>
            </a:extLst>
          </p:cNvPr>
          <p:cNvGrpSpPr/>
          <p:nvPr/>
        </p:nvGrpSpPr>
        <p:grpSpPr>
          <a:xfrm>
            <a:off x="8292959" y="261008"/>
            <a:ext cx="3577671" cy="290189"/>
            <a:chOff x="8007433" y="586043"/>
            <a:chExt cx="3577671" cy="290189"/>
          </a:xfrm>
        </p:grpSpPr>
        <p:grpSp>
          <p:nvGrpSpPr>
            <p:cNvPr id="11" name="Group 10">
              <a:extLst>
                <a:ext uri="{FF2B5EF4-FFF2-40B4-BE49-F238E27FC236}">
                  <a16:creationId xmlns:a16="http://schemas.microsoft.com/office/drawing/2014/main" id="{DC1377B9-0482-641F-593C-2D38D4D835AD}"/>
                </a:ext>
              </a:extLst>
            </p:cNvPr>
            <p:cNvGrpSpPr/>
            <p:nvPr/>
          </p:nvGrpSpPr>
          <p:grpSpPr>
            <a:xfrm>
              <a:off x="9176724" y="607313"/>
              <a:ext cx="1083591" cy="247651"/>
              <a:chOff x="7610475" y="5543551"/>
              <a:chExt cx="1083591" cy="247651"/>
            </a:xfrm>
          </p:grpSpPr>
          <p:pic>
            <p:nvPicPr>
              <p:cNvPr id="16" name="Image 11" descr="preencoded.png">
                <a:extLst>
                  <a:ext uri="{FF2B5EF4-FFF2-40B4-BE49-F238E27FC236}">
                    <a16:creationId xmlns:a16="http://schemas.microsoft.com/office/drawing/2014/main" id="{824D6189-2272-3F0D-8E16-24B536A17D2B}"/>
                  </a:ext>
                </a:extLst>
              </p:cNvPr>
              <p:cNvPicPr>
                <a:picLocks noChangeAspect="1"/>
              </p:cNvPicPr>
              <p:nvPr/>
            </p:nvPicPr>
            <p:blipFill>
              <a:blip r:embed="rId4"/>
              <a:srcRect/>
              <a:stretch/>
            </p:blipFill>
            <p:spPr>
              <a:xfrm>
                <a:off x="7610475" y="5543551"/>
                <a:ext cx="247712" cy="247651"/>
              </a:xfrm>
              <a:prstGeom prst="rect">
                <a:avLst/>
              </a:prstGeom>
            </p:spPr>
          </p:pic>
          <p:sp>
            <p:nvSpPr>
              <p:cNvPr id="17" name="Text 7">
                <a:extLst>
                  <a:ext uri="{FF2B5EF4-FFF2-40B4-BE49-F238E27FC236}">
                    <a16:creationId xmlns:a16="http://schemas.microsoft.com/office/drawing/2014/main" id="{A0BA0814-D159-FBAE-8DDB-262D524A0EDF}"/>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8" name="Text 8">
                <a:extLst>
                  <a:ext uri="{FF2B5EF4-FFF2-40B4-BE49-F238E27FC236}">
                    <a16:creationId xmlns:a16="http://schemas.microsoft.com/office/drawing/2014/main" id="{AB8C1B30-1950-132B-D349-26DF65DE7CE0}"/>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2" name="Image 7" descr="preencoded.png">
              <a:extLst>
                <a:ext uri="{FF2B5EF4-FFF2-40B4-BE49-F238E27FC236}">
                  <a16:creationId xmlns:a16="http://schemas.microsoft.com/office/drawing/2014/main" id="{83871303-5E28-EA39-EE35-6F4868D96916}"/>
                </a:ext>
              </a:extLst>
            </p:cNvPr>
            <p:cNvPicPr>
              <a:picLocks noChangeAspect="1"/>
            </p:cNvPicPr>
            <p:nvPr/>
          </p:nvPicPr>
          <p:blipFill>
            <a:blip r:embed="rId5"/>
            <a:srcRect/>
            <a:stretch/>
          </p:blipFill>
          <p:spPr>
            <a:xfrm>
              <a:off x="8007433" y="586043"/>
              <a:ext cx="956875" cy="290189"/>
            </a:xfrm>
            <a:prstGeom prst="rect">
              <a:avLst/>
            </a:prstGeom>
          </p:spPr>
        </p:pic>
        <p:pic>
          <p:nvPicPr>
            <p:cNvPr id="13" name="Image 3" descr="preencoded.png">
              <a:extLst>
                <a:ext uri="{FF2B5EF4-FFF2-40B4-BE49-F238E27FC236}">
                  <a16:creationId xmlns:a16="http://schemas.microsoft.com/office/drawing/2014/main" id="{3EA4475C-7DFE-F663-76E5-93F76DC03B1A}"/>
                </a:ext>
              </a:extLst>
            </p:cNvPr>
            <p:cNvPicPr>
              <a:picLocks noChangeAspect="1"/>
            </p:cNvPicPr>
            <p:nvPr/>
          </p:nvPicPr>
          <p:blipFill>
            <a:blip r:embed="rId6"/>
            <a:srcRect/>
            <a:stretch/>
          </p:blipFill>
          <p:spPr>
            <a:xfrm>
              <a:off x="10404711" y="586043"/>
              <a:ext cx="1180393" cy="251292"/>
            </a:xfrm>
            <a:prstGeom prst="rect">
              <a:avLst/>
            </a:prstGeom>
          </p:spPr>
        </p:pic>
        <p:cxnSp>
          <p:nvCxnSpPr>
            <p:cNvPr id="14" name="Straight Connector 13">
              <a:extLst>
                <a:ext uri="{FF2B5EF4-FFF2-40B4-BE49-F238E27FC236}">
                  <a16:creationId xmlns:a16="http://schemas.microsoft.com/office/drawing/2014/main" id="{691F00E8-9D34-EC0A-7DB1-4AEC318E0E10}"/>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15573A7-ECB5-E293-CDD2-B60E5490C5E1}"/>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6649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4CD48-DEB7-6F99-25F0-D4B0DB1F92D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37922BA-D292-444C-CE49-BB15961492AF}"/>
              </a:ext>
            </a:extLst>
          </p:cNvPr>
          <p:cNvSpPr txBox="1"/>
          <p:nvPr/>
        </p:nvSpPr>
        <p:spPr>
          <a:xfrm>
            <a:off x="548640" y="489780"/>
            <a:ext cx="11064240" cy="640080"/>
          </a:xfrm>
          <a:prstGeom prst="rect">
            <a:avLst/>
          </a:prstGeom>
          <a:noFill/>
          <a:ln/>
        </p:spPr>
        <p:txBody>
          <a:bodyPr wrap="square" lIns="0" tIns="0" rIns="0" bIns="0" rtlCol="0" anchor="t"/>
          <a:lstStyle/>
          <a:p>
            <a:pPr marL="0" indent="0">
              <a:buNone/>
            </a:pPr>
            <a:r>
              <a:rPr lang="en-US" sz="2400" b="1">
                <a:solidFill>
                  <a:srgbClr val="002060"/>
                </a:solidFill>
                <a:latin typeface="Montserrat" pitchFamily="2" charset="0"/>
                <a:ea typeface="Calibri" pitchFamily="34" charset="-122"/>
                <a:cs typeface="Calibri" pitchFamily="34" charset="-120"/>
              </a:rPr>
              <a:t>The Forward Deployed Engineer: Required Skillset</a:t>
            </a:r>
            <a:endParaRPr lang="en-US" sz="2400">
              <a:solidFill>
                <a:srgbClr val="002060"/>
              </a:solidFill>
              <a:latin typeface="Montserrat" pitchFamily="2" charset="0"/>
            </a:endParaRPr>
          </a:p>
        </p:txBody>
      </p:sp>
      <p:pic>
        <p:nvPicPr>
          <p:cNvPr id="11" name="Picture 10">
            <a:extLst>
              <a:ext uri="{FF2B5EF4-FFF2-40B4-BE49-F238E27FC236}">
                <a16:creationId xmlns:a16="http://schemas.microsoft.com/office/drawing/2014/main" id="{0F2DCE6A-EF23-403A-D60C-A3554979F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2" name="Group 11">
            <a:extLst>
              <a:ext uri="{FF2B5EF4-FFF2-40B4-BE49-F238E27FC236}">
                <a16:creationId xmlns:a16="http://schemas.microsoft.com/office/drawing/2014/main" id="{2E6A62B6-E382-2339-5037-FF227C930D2F}"/>
              </a:ext>
            </a:extLst>
          </p:cNvPr>
          <p:cNvGrpSpPr/>
          <p:nvPr/>
        </p:nvGrpSpPr>
        <p:grpSpPr>
          <a:xfrm>
            <a:off x="8597933" y="182984"/>
            <a:ext cx="3106009" cy="251932"/>
            <a:chOff x="8007433" y="586043"/>
            <a:chExt cx="3577671" cy="290189"/>
          </a:xfrm>
        </p:grpSpPr>
        <p:grpSp>
          <p:nvGrpSpPr>
            <p:cNvPr id="13" name="Group 12">
              <a:extLst>
                <a:ext uri="{FF2B5EF4-FFF2-40B4-BE49-F238E27FC236}">
                  <a16:creationId xmlns:a16="http://schemas.microsoft.com/office/drawing/2014/main" id="{0A969794-F73E-7569-4A97-F64C5EF478B2}"/>
                </a:ext>
              </a:extLst>
            </p:cNvPr>
            <p:cNvGrpSpPr/>
            <p:nvPr/>
          </p:nvGrpSpPr>
          <p:grpSpPr>
            <a:xfrm>
              <a:off x="9176724" y="607313"/>
              <a:ext cx="1083591" cy="247651"/>
              <a:chOff x="7610475" y="5543551"/>
              <a:chExt cx="1083591" cy="247651"/>
            </a:xfrm>
          </p:grpSpPr>
          <p:pic>
            <p:nvPicPr>
              <p:cNvPr id="18" name="Image 11" descr="preencoded.png">
                <a:extLst>
                  <a:ext uri="{FF2B5EF4-FFF2-40B4-BE49-F238E27FC236}">
                    <a16:creationId xmlns:a16="http://schemas.microsoft.com/office/drawing/2014/main" id="{4E255295-7743-2FB6-0486-8CF8EBFEBADD}"/>
                  </a:ext>
                </a:extLst>
              </p:cNvPr>
              <p:cNvPicPr>
                <a:picLocks noChangeAspect="1"/>
              </p:cNvPicPr>
              <p:nvPr/>
            </p:nvPicPr>
            <p:blipFill>
              <a:blip r:embed="rId4"/>
              <a:srcRect/>
              <a:stretch/>
            </p:blipFill>
            <p:spPr>
              <a:xfrm>
                <a:off x="7610475" y="5543551"/>
                <a:ext cx="247712" cy="247651"/>
              </a:xfrm>
              <a:prstGeom prst="rect">
                <a:avLst/>
              </a:prstGeom>
            </p:spPr>
          </p:pic>
          <p:sp>
            <p:nvSpPr>
              <p:cNvPr id="19" name="Text 7">
                <a:extLst>
                  <a:ext uri="{FF2B5EF4-FFF2-40B4-BE49-F238E27FC236}">
                    <a16:creationId xmlns:a16="http://schemas.microsoft.com/office/drawing/2014/main" id="{82686562-8362-2374-F4BB-46A415A3106A}"/>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0" name="Text 8">
                <a:extLst>
                  <a:ext uri="{FF2B5EF4-FFF2-40B4-BE49-F238E27FC236}">
                    <a16:creationId xmlns:a16="http://schemas.microsoft.com/office/drawing/2014/main" id="{45BC3E53-7DB4-BCCD-79A6-12657A11D09F}"/>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4" name="Image 7" descr="preencoded.png">
              <a:extLst>
                <a:ext uri="{FF2B5EF4-FFF2-40B4-BE49-F238E27FC236}">
                  <a16:creationId xmlns:a16="http://schemas.microsoft.com/office/drawing/2014/main" id="{F26791AA-3D61-6A84-144E-FED1184D718C}"/>
                </a:ext>
              </a:extLst>
            </p:cNvPr>
            <p:cNvPicPr>
              <a:picLocks noChangeAspect="1"/>
            </p:cNvPicPr>
            <p:nvPr/>
          </p:nvPicPr>
          <p:blipFill>
            <a:blip r:embed="rId5"/>
            <a:srcRect/>
            <a:stretch/>
          </p:blipFill>
          <p:spPr>
            <a:xfrm>
              <a:off x="8007433" y="586043"/>
              <a:ext cx="956875" cy="290189"/>
            </a:xfrm>
            <a:prstGeom prst="rect">
              <a:avLst/>
            </a:prstGeom>
          </p:spPr>
        </p:pic>
        <p:pic>
          <p:nvPicPr>
            <p:cNvPr id="15" name="Image 3" descr="preencoded.png">
              <a:extLst>
                <a:ext uri="{FF2B5EF4-FFF2-40B4-BE49-F238E27FC236}">
                  <a16:creationId xmlns:a16="http://schemas.microsoft.com/office/drawing/2014/main" id="{2F67EF6E-3135-F952-583B-37312BCCE254}"/>
                </a:ext>
              </a:extLst>
            </p:cNvPr>
            <p:cNvPicPr>
              <a:picLocks noChangeAspect="1"/>
            </p:cNvPicPr>
            <p:nvPr/>
          </p:nvPicPr>
          <p:blipFill>
            <a:blip r:embed="rId6"/>
            <a:srcRect/>
            <a:stretch/>
          </p:blipFill>
          <p:spPr>
            <a:xfrm>
              <a:off x="10404711" y="586043"/>
              <a:ext cx="1180393" cy="251292"/>
            </a:xfrm>
            <a:prstGeom prst="rect">
              <a:avLst/>
            </a:prstGeom>
          </p:spPr>
        </p:pic>
        <p:cxnSp>
          <p:nvCxnSpPr>
            <p:cNvPr id="16" name="Straight Connector 15">
              <a:extLst>
                <a:ext uri="{FF2B5EF4-FFF2-40B4-BE49-F238E27FC236}">
                  <a16:creationId xmlns:a16="http://schemas.microsoft.com/office/drawing/2014/main" id="{0602ABE9-E147-33F1-3F64-EDC58FD7994E}"/>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10A244-7397-0164-0A7D-A9C743279676}"/>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7B8B90AF-87BC-88CA-7948-2D37404BEC68}"/>
              </a:ext>
            </a:extLst>
          </p:cNvPr>
          <p:cNvSpPr/>
          <p:nvPr/>
        </p:nvSpPr>
        <p:spPr>
          <a:xfrm>
            <a:off x="579120" y="912351"/>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hape 3">
            <a:extLst>
              <a:ext uri="{FF2B5EF4-FFF2-40B4-BE49-F238E27FC236}">
                <a16:creationId xmlns:a16="http://schemas.microsoft.com/office/drawing/2014/main" id="{BBF67EF0-EFC1-0EE2-B918-8BCA1D8E4B68}"/>
              </a:ext>
            </a:extLst>
          </p:cNvPr>
          <p:cNvSpPr/>
          <p:nvPr/>
        </p:nvSpPr>
        <p:spPr>
          <a:xfrm>
            <a:off x="594360" y="1303020"/>
            <a:ext cx="5074920" cy="4251960"/>
          </a:xfrm>
          <a:prstGeom prst="roundRect">
            <a:avLst>
              <a:gd name="adj" fmla="val 3011"/>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23" name="Shape 4">
            <a:extLst>
              <a:ext uri="{FF2B5EF4-FFF2-40B4-BE49-F238E27FC236}">
                <a16:creationId xmlns:a16="http://schemas.microsoft.com/office/drawing/2014/main" id="{9D6B0F09-F71C-CD96-8DFB-A390AC9B93A1}"/>
              </a:ext>
            </a:extLst>
          </p:cNvPr>
          <p:cNvSpPr/>
          <p:nvPr/>
        </p:nvSpPr>
        <p:spPr>
          <a:xfrm>
            <a:off x="6537960" y="1303020"/>
            <a:ext cx="5074920" cy="4251960"/>
          </a:xfrm>
          <a:prstGeom prst="roundRect">
            <a:avLst>
              <a:gd name="adj" fmla="val 3011"/>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24" name="Shape 5">
            <a:extLst>
              <a:ext uri="{FF2B5EF4-FFF2-40B4-BE49-F238E27FC236}">
                <a16:creationId xmlns:a16="http://schemas.microsoft.com/office/drawing/2014/main" id="{449E93B4-CE5E-F88A-E560-9B48AD37A7BE}"/>
              </a:ext>
            </a:extLst>
          </p:cNvPr>
          <p:cNvSpPr/>
          <p:nvPr/>
        </p:nvSpPr>
        <p:spPr>
          <a:xfrm>
            <a:off x="822960" y="1531620"/>
            <a:ext cx="1508760" cy="310896"/>
          </a:xfrm>
          <a:prstGeom prst="roundRect">
            <a:avLst>
              <a:gd name="adj" fmla="val 23529"/>
            </a:avLst>
          </a:prstGeom>
          <a:solidFill>
            <a:srgbClr val="182C61"/>
          </a:solidFill>
          <a:ln w="12700">
            <a:solidFill>
              <a:srgbClr val="182C61"/>
            </a:solidFill>
            <a:prstDash val="solid"/>
          </a:ln>
        </p:spPr>
        <p:txBody>
          <a:bodyPr/>
          <a:lstStyle/>
          <a:p>
            <a:endParaRPr lang="en-IN"/>
          </a:p>
        </p:txBody>
      </p:sp>
      <p:sp>
        <p:nvSpPr>
          <p:cNvPr id="25" name="Text 6">
            <a:extLst>
              <a:ext uri="{FF2B5EF4-FFF2-40B4-BE49-F238E27FC236}">
                <a16:creationId xmlns:a16="http://schemas.microsoft.com/office/drawing/2014/main" id="{18059F3E-2DC7-E568-EE5F-DF2CEBB693EA}"/>
              </a:ext>
            </a:extLst>
          </p:cNvPr>
          <p:cNvSpPr/>
          <p:nvPr/>
        </p:nvSpPr>
        <p:spPr>
          <a:xfrm>
            <a:off x="896112" y="1600200"/>
            <a:ext cx="1362456" cy="164592"/>
          </a:xfrm>
          <a:prstGeom prst="rect">
            <a:avLst/>
          </a:prstGeom>
          <a:noFill/>
          <a:ln/>
        </p:spPr>
        <p:txBody>
          <a:bodyPr wrap="square" rtlCol="0" anchor="ctr"/>
          <a:lstStyle/>
          <a:p>
            <a:pPr marL="0" indent="0" algn="ctr">
              <a:buNone/>
            </a:pPr>
            <a:r>
              <a:rPr lang="en-US" sz="1000" b="1">
                <a:solidFill>
                  <a:srgbClr val="FFFFFF"/>
                </a:solidFill>
                <a:latin typeface="Open Sans" pitchFamily="34" charset="0"/>
                <a:ea typeface="Open Sans" pitchFamily="34" charset="-122"/>
                <a:cs typeface="Open Sans" pitchFamily="34" charset="-120"/>
              </a:rPr>
              <a:t>TECHNICAL</a:t>
            </a:r>
            <a:endParaRPr lang="en-US" sz="1000"/>
          </a:p>
        </p:txBody>
      </p:sp>
      <p:sp>
        <p:nvSpPr>
          <p:cNvPr id="26" name="Shape 7">
            <a:extLst>
              <a:ext uri="{FF2B5EF4-FFF2-40B4-BE49-F238E27FC236}">
                <a16:creationId xmlns:a16="http://schemas.microsoft.com/office/drawing/2014/main" id="{62614417-E402-9964-5C17-DC7996F3C5AC}"/>
              </a:ext>
            </a:extLst>
          </p:cNvPr>
          <p:cNvSpPr/>
          <p:nvPr/>
        </p:nvSpPr>
        <p:spPr>
          <a:xfrm>
            <a:off x="6766560" y="1531620"/>
            <a:ext cx="1828800" cy="310896"/>
          </a:xfrm>
          <a:prstGeom prst="roundRect">
            <a:avLst>
              <a:gd name="adj" fmla="val 23529"/>
            </a:avLst>
          </a:prstGeom>
          <a:solidFill>
            <a:srgbClr val="FF7E00"/>
          </a:solidFill>
          <a:ln w="12700">
            <a:solidFill>
              <a:srgbClr val="FF7E00"/>
            </a:solidFill>
            <a:prstDash val="solid"/>
          </a:ln>
        </p:spPr>
        <p:txBody>
          <a:bodyPr/>
          <a:lstStyle/>
          <a:p>
            <a:endParaRPr lang="en-IN"/>
          </a:p>
        </p:txBody>
      </p:sp>
      <p:sp>
        <p:nvSpPr>
          <p:cNvPr id="27" name="Text 8">
            <a:extLst>
              <a:ext uri="{FF2B5EF4-FFF2-40B4-BE49-F238E27FC236}">
                <a16:creationId xmlns:a16="http://schemas.microsoft.com/office/drawing/2014/main" id="{7A860C8E-8A7C-F82A-5B80-FCED00D6FCA3}"/>
              </a:ext>
            </a:extLst>
          </p:cNvPr>
          <p:cNvSpPr/>
          <p:nvPr/>
        </p:nvSpPr>
        <p:spPr>
          <a:xfrm>
            <a:off x="6839712" y="1600200"/>
            <a:ext cx="1682496" cy="164592"/>
          </a:xfrm>
          <a:prstGeom prst="rect">
            <a:avLst/>
          </a:prstGeom>
          <a:noFill/>
          <a:ln/>
        </p:spPr>
        <p:txBody>
          <a:bodyPr wrap="square" rtlCol="0" anchor="ctr"/>
          <a:lstStyle/>
          <a:p>
            <a:pPr marL="0" indent="0" algn="ctr">
              <a:buNone/>
            </a:pPr>
            <a:r>
              <a:rPr lang="en-US" sz="1000" b="1">
                <a:solidFill>
                  <a:srgbClr val="FFFFFF"/>
                </a:solidFill>
                <a:latin typeface="Open Sans" pitchFamily="34" charset="0"/>
                <a:ea typeface="Open Sans" pitchFamily="34" charset="-122"/>
                <a:cs typeface="Open Sans" pitchFamily="34" charset="-120"/>
              </a:rPr>
              <a:t>NON TECHNICAL</a:t>
            </a:r>
            <a:endParaRPr lang="en-US" sz="1000"/>
          </a:p>
        </p:txBody>
      </p:sp>
      <p:grpSp>
        <p:nvGrpSpPr>
          <p:cNvPr id="33" name="Group 32">
            <a:extLst>
              <a:ext uri="{FF2B5EF4-FFF2-40B4-BE49-F238E27FC236}">
                <a16:creationId xmlns:a16="http://schemas.microsoft.com/office/drawing/2014/main" id="{0CAFB9D0-4A35-5E0E-A060-8D3F38BE5FF4}"/>
              </a:ext>
            </a:extLst>
          </p:cNvPr>
          <p:cNvGrpSpPr/>
          <p:nvPr/>
        </p:nvGrpSpPr>
        <p:grpSpPr>
          <a:xfrm>
            <a:off x="868680" y="2443975"/>
            <a:ext cx="3632503" cy="320040"/>
            <a:chOff x="868680" y="2624328"/>
            <a:chExt cx="3632503" cy="320040"/>
          </a:xfrm>
        </p:grpSpPr>
        <p:sp>
          <p:nvSpPr>
            <p:cNvPr id="28" name="Shape 11">
              <a:extLst>
                <a:ext uri="{FF2B5EF4-FFF2-40B4-BE49-F238E27FC236}">
                  <a16:creationId xmlns:a16="http://schemas.microsoft.com/office/drawing/2014/main" id="{DE728CDD-E1E6-57B4-AF36-BA54D7DF9C60}"/>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12">
              <a:extLst>
                <a:ext uri="{FF2B5EF4-FFF2-40B4-BE49-F238E27FC236}">
                  <a16:creationId xmlns:a16="http://schemas.microsoft.com/office/drawing/2014/main" id="{69A1509E-0125-445B-E598-B38BA2D26AF9}"/>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Full stack build. Ships production code, not prototypes that stop at demo.</a:t>
              </a:r>
            </a:p>
          </p:txBody>
        </p:sp>
      </p:grpSp>
      <p:sp>
        <p:nvSpPr>
          <p:cNvPr id="30" name="Shape 27">
            <a:extLst>
              <a:ext uri="{FF2B5EF4-FFF2-40B4-BE49-F238E27FC236}">
                <a16:creationId xmlns:a16="http://schemas.microsoft.com/office/drawing/2014/main" id="{BFEFCBBA-143E-D99E-7D95-54625D36F96B}"/>
              </a:ext>
            </a:extLst>
          </p:cNvPr>
          <p:cNvSpPr/>
          <p:nvPr/>
        </p:nvSpPr>
        <p:spPr>
          <a:xfrm>
            <a:off x="5148072" y="2537460"/>
            <a:ext cx="1874520" cy="1874520"/>
          </a:xfrm>
          <a:prstGeom prst="ellipse">
            <a:avLst/>
          </a:prstGeom>
          <a:solidFill>
            <a:srgbClr val="182C61"/>
          </a:solidFill>
          <a:ln w="25400">
            <a:solidFill>
              <a:srgbClr val="FFFFFF"/>
            </a:solidFill>
            <a:prstDash val="solid"/>
          </a:ln>
          <a:effectLst>
            <a:outerShdw blurRad="12700" dist="12700" dir="2700000" algn="bl" rotWithShape="0">
              <a:srgbClr val="000000">
                <a:alpha val="16000"/>
              </a:srgbClr>
            </a:outerShdw>
          </a:effectLst>
        </p:spPr>
        <p:txBody>
          <a:bodyPr/>
          <a:lstStyle/>
          <a:p>
            <a:endParaRPr lang="en-IN"/>
          </a:p>
        </p:txBody>
      </p:sp>
      <p:sp>
        <p:nvSpPr>
          <p:cNvPr id="31" name="Text 28">
            <a:extLst>
              <a:ext uri="{FF2B5EF4-FFF2-40B4-BE49-F238E27FC236}">
                <a16:creationId xmlns:a16="http://schemas.microsoft.com/office/drawing/2014/main" id="{B3E9FC25-B041-D8BA-5201-3280CCC90C1D}"/>
              </a:ext>
            </a:extLst>
          </p:cNvPr>
          <p:cNvSpPr/>
          <p:nvPr/>
        </p:nvSpPr>
        <p:spPr>
          <a:xfrm>
            <a:off x="5422392" y="2985516"/>
            <a:ext cx="1325880" cy="384048"/>
          </a:xfrm>
          <a:prstGeom prst="rect">
            <a:avLst/>
          </a:prstGeom>
          <a:noFill/>
          <a:ln/>
        </p:spPr>
        <p:txBody>
          <a:bodyPr wrap="square" rtlCol="0" anchor="ctr"/>
          <a:lstStyle/>
          <a:p>
            <a:pPr marL="0" indent="0" algn="ctr">
              <a:buNone/>
            </a:pPr>
            <a:r>
              <a:rPr lang="en-US" sz="2200" b="1">
                <a:solidFill>
                  <a:srgbClr val="FFFFFF"/>
                </a:solidFill>
                <a:latin typeface="Montserrat" pitchFamily="34" charset="0"/>
                <a:ea typeface="Montserrat" pitchFamily="34" charset="-122"/>
                <a:cs typeface="Montserrat" pitchFamily="34" charset="-120"/>
              </a:rPr>
              <a:t>FDE</a:t>
            </a:r>
            <a:endParaRPr lang="en-US" sz="2200"/>
          </a:p>
        </p:txBody>
      </p:sp>
      <p:sp>
        <p:nvSpPr>
          <p:cNvPr id="32" name="Text 29">
            <a:extLst>
              <a:ext uri="{FF2B5EF4-FFF2-40B4-BE49-F238E27FC236}">
                <a16:creationId xmlns:a16="http://schemas.microsoft.com/office/drawing/2014/main" id="{989405FF-B96A-057A-0116-1798A41464ED}"/>
              </a:ext>
            </a:extLst>
          </p:cNvPr>
          <p:cNvSpPr/>
          <p:nvPr/>
        </p:nvSpPr>
        <p:spPr>
          <a:xfrm>
            <a:off x="5394960" y="3406140"/>
            <a:ext cx="1371600" cy="420624"/>
          </a:xfrm>
          <a:prstGeom prst="rect">
            <a:avLst/>
          </a:prstGeom>
          <a:noFill/>
          <a:ln/>
        </p:spPr>
        <p:txBody>
          <a:bodyPr wrap="square" rtlCol="0" anchor="ctr"/>
          <a:lstStyle/>
          <a:p>
            <a:pPr marL="0" indent="0" algn="ctr">
              <a:buNone/>
            </a:pPr>
            <a:r>
              <a:rPr lang="en-US" sz="950">
                <a:solidFill>
                  <a:srgbClr val="DDE8FF"/>
                </a:solidFill>
                <a:latin typeface="Open Sans" pitchFamily="34" charset="0"/>
                <a:ea typeface="Open Sans" pitchFamily="34" charset="-122"/>
                <a:cs typeface="Open Sans" pitchFamily="34" charset="-120"/>
              </a:rPr>
              <a:t>Production</a:t>
            </a:r>
            <a:endParaRPr lang="en-US" sz="950"/>
          </a:p>
          <a:p>
            <a:pPr marL="0" indent="0" algn="ctr">
              <a:buNone/>
            </a:pPr>
            <a:r>
              <a:rPr lang="en-US" sz="950">
                <a:solidFill>
                  <a:srgbClr val="DDE8FF"/>
                </a:solidFill>
                <a:latin typeface="Open Sans" pitchFamily="34" charset="0"/>
                <a:ea typeface="Open Sans" pitchFamily="34" charset="-122"/>
                <a:cs typeface="Open Sans" pitchFamily="34" charset="-120"/>
              </a:rPr>
              <a:t>Mindset</a:t>
            </a:r>
            <a:endParaRPr lang="en-US" sz="950"/>
          </a:p>
        </p:txBody>
      </p:sp>
      <p:grpSp>
        <p:nvGrpSpPr>
          <p:cNvPr id="34" name="Group 33">
            <a:extLst>
              <a:ext uri="{FF2B5EF4-FFF2-40B4-BE49-F238E27FC236}">
                <a16:creationId xmlns:a16="http://schemas.microsoft.com/office/drawing/2014/main" id="{030820DA-9B21-FFFD-3348-C2B49897B376}"/>
              </a:ext>
            </a:extLst>
          </p:cNvPr>
          <p:cNvGrpSpPr/>
          <p:nvPr/>
        </p:nvGrpSpPr>
        <p:grpSpPr>
          <a:xfrm>
            <a:off x="868680" y="3056623"/>
            <a:ext cx="3632503" cy="320040"/>
            <a:chOff x="868680" y="2624328"/>
            <a:chExt cx="3632503" cy="320040"/>
          </a:xfrm>
        </p:grpSpPr>
        <p:sp>
          <p:nvSpPr>
            <p:cNvPr id="35" name="Shape 11">
              <a:extLst>
                <a:ext uri="{FF2B5EF4-FFF2-40B4-BE49-F238E27FC236}">
                  <a16:creationId xmlns:a16="http://schemas.microsoft.com/office/drawing/2014/main" id="{EEAF0D3B-552E-A160-C350-7F4A1AB90D22}"/>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12">
              <a:extLst>
                <a:ext uri="{FF2B5EF4-FFF2-40B4-BE49-F238E27FC236}">
                  <a16:creationId xmlns:a16="http://schemas.microsoft.com/office/drawing/2014/main" id="{F9D7161C-F1A9-C744-A6D1-6DE92157559B}"/>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Solution architecture: data modeling, integration, identity, security.</a:t>
              </a:r>
            </a:p>
          </p:txBody>
        </p:sp>
      </p:grpSp>
      <p:grpSp>
        <p:nvGrpSpPr>
          <p:cNvPr id="37" name="Group 36">
            <a:extLst>
              <a:ext uri="{FF2B5EF4-FFF2-40B4-BE49-F238E27FC236}">
                <a16:creationId xmlns:a16="http://schemas.microsoft.com/office/drawing/2014/main" id="{D84250A5-76D6-F9BB-34F6-7016758243C5}"/>
              </a:ext>
            </a:extLst>
          </p:cNvPr>
          <p:cNvGrpSpPr/>
          <p:nvPr/>
        </p:nvGrpSpPr>
        <p:grpSpPr>
          <a:xfrm>
            <a:off x="868680" y="3682987"/>
            <a:ext cx="3632503" cy="320040"/>
            <a:chOff x="868680" y="2624328"/>
            <a:chExt cx="3632503" cy="320040"/>
          </a:xfrm>
        </p:grpSpPr>
        <p:sp>
          <p:nvSpPr>
            <p:cNvPr id="38" name="Shape 11">
              <a:extLst>
                <a:ext uri="{FF2B5EF4-FFF2-40B4-BE49-F238E27FC236}">
                  <a16:creationId xmlns:a16="http://schemas.microsoft.com/office/drawing/2014/main" id="{CB26FD70-3878-A1C1-8127-016989A96B14}"/>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12">
              <a:extLst>
                <a:ext uri="{FF2B5EF4-FFF2-40B4-BE49-F238E27FC236}">
                  <a16:creationId xmlns:a16="http://schemas.microsoft.com/office/drawing/2014/main" id="{269DCDF9-28A0-9F0D-F6EC-F72B071DEC8C}"/>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Interoperability by default. APIs and FHIR assumed from the first design.</a:t>
              </a:r>
            </a:p>
          </p:txBody>
        </p:sp>
      </p:grpSp>
      <p:grpSp>
        <p:nvGrpSpPr>
          <p:cNvPr id="40" name="Group 39">
            <a:extLst>
              <a:ext uri="{FF2B5EF4-FFF2-40B4-BE49-F238E27FC236}">
                <a16:creationId xmlns:a16="http://schemas.microsoft.com/office/drawing/2014/main" id="{D72D2BE2-BBD7-5B41-780C-669753ABAA4A}"/>
              </a:ext>
            </a:extLst>
          </p:cNvPr>
          <p:cNvGrpSpPr/>
          <p:nvPr/>
        </p:nvGrpSpPr>
        <p:grpSpPr>
          <a:xfrm>
            <a:off x="868680" y="4309351"/>
            <a:ext cx="3632503" cy="320040"/>
            <a:chOff x="868680" y="2624328"/>
            <a:chExt cx="3632503" cy="320040"/>
          </a:xfrm>
        </p:grpSpPr>
        <p:sp>
          <p:nvSpPr>
            <p:cNvPr id="41" name="Shape 11">
              <a:extLst>
                <a:ext uri="{FF2B5EF4-FFF2-40B4-BE49-F238E27FC236}">
                  <a16:creationId xmlns:a16="http://schemas.microsoft.com/office/drawing/2014/main" id="{03F633E5-F3CC-B73B-F36A-64F76F788470}"/>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12">
              <a:extLst>
                <a:ext uri="{FF2B5EF4-FFF2-40B4-BE49-F238E27FC236}">
                  <a16:creationId xmlns:a16="http://schemas.microsoft.com/office/drawing/2014/main" id="{AA3E6260-97E8-7F75-679C-C3F5AE61BF0D}"/>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AI assisted development. The velocity that makes one person viable.</a:t>
              </a:r>
            </a:p>
          </p:txBody>
        </p:sp>
      </p:grpSp>
      <p:grpSp>
        <p:nvGrpSpPr>
          <p:cNvPr id="43" name="Group 42">
            <a:extLst>
              <a:ext uri="{FF2B5EF4-FFF2-40B4-BE49-F238E27FC236}">
                <a16:creationId xmlns:a16="http://schemas.microsoft.com/office/drawing/2014/main" id="{7EC86391-BB52-DD41-494C-D6930F99693A}"/>
              </a:ext>
            </a:extLst>
          </p:cNvPr>
          <p:cNvGrpSpPr/>
          <p:nvPr/>
        </p:nvGrpSpPr>
        <p:grpSpPr>
          <a:xfrm>
            <a:off x="7476199" y="2439885"/>
            <a:ext cx="4021895" cy="320040"/>
            <a:chOff x="868680" y="2624328"/>
            <a:chExt cx="4021895" cy="320040"/>
          </a:xfrm>
        </p:grpSpPr>
        <p:sp>
          <p:nvSpPr>
            <p:cNvPr id="44" name="Shape 11">
              <a:extLst>
                <a:ext uri="{FF2B5EF4-FFF2-40B4-BE49-F238E27FC236}">
                  <a16:creationId xmlns:a16="http://schemas.microsoft.com/office/drawing/2014/main" id="{FCC368D7-8F81-97A2-718C-8A64FC9EBCD5}"/>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12">
              <a:extLst>
                <a:ext uri="{FF2B5EF4-FFF2-40B4-BE49-F238E27FC236}">
                  <a16:creationId xmlns:a16="http://schemas.microsoft.com/office/drawing/2014/main" id="{D17EBC87-1A12-7AAF-89EB-69C2A18E5032}"/>
                </a:ext>
              </a:extLst>
            </p:cNvPr>
            <p:cNvSpPr/>
            <p:nvPr/>
          </p:nvSpPr>
          <p:spPr>
            <a:xfrm>
              <a:off x="1083298" y="2624328"/>
              <a:ext cx="3807277"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Workflow fluency. Reads how the work actually happens, not the documented process</a:t>
              </a:r>
            </a:p>
          </p:txBody>
        </p:sp>
      </p:grpSp>
      <p:grpSp>
        <p:nvGrpSpPr>
          <p:cNvPr id="46" name="Group 45">
            <a:extLst>
              <a:ext uri="{FF2B5EF4-FFF2-40B4-BE49-F238E27FC236}">
                <a16:creationId xmlns:a16="http://schemas.microsoft.com/office/drawing/2014/main" id="{81BEC39A-22CB-23BF-A9E0-4CA706BF7F1F}"/>
              </a:ext>
            </a:extLst>
          </p:cNvPr>
          <p:cNvGrpSpPr/>
          <p:nvPr/>
        </p:nvGrpSpPr>
        <p:grpSpPr>
          <a:xfrm>
            <a:off x="7476199" y="3052533"/>
            <a:ext cx="3632503" cy="320040"/>
            <a:chOff x="868680" y="2624328"/>
            <a:chExt cx="3632503" cy="320040"/>
          </a:xfrm>
        </p:grpSpPr>
        <p:sp>
          <p:nvSpPr>
            <p:cNvPr id="47" name="Shape 11">
              <a:extLst>
                <a:ext uri="{FF2B5EF4-FFF2-40B4-BE49-F238E27FC236}">
                  <a16:creationId xmlns:a16="http://schemas.microsoft.com/office/drawing/2014/main" id="{53DCDD6E-A0C5-D2BB-3C55-689D41A05907}"/>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12">
              <a:extLst>
                <a:ext uri="{FF2B5EF4-FFF2-40B4-BE49-F238E27FC236}">
                  <a16:creationId xmlns:a16="http://schemas.microsoft.com/office/drawing/2014/main" id="{AD9ECB4D-6E0C-AD71-6F37-3D66415A6C1F}"/>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Product management. Sets scope, sequence, and what gets cut.</a:t>
              </a:r>
            </a:p>
          </p:txBody>
        </p:sp>
      </p:grpSp>
      <p:grpSp>
        <p:nvGrpSpPr>
          <p:cNvPr id="49" name="Group 48">
            <a:extLst>
              <a:ext uri="{FF2B5EF4-FFF2-40B4-BE49-F238E27FC236}">
                <a16:creationId xmlns:a16="http://schemas.microsoft.com/office/drawing/2014/main" id="{AAE50B1C-D690-31BC-0365-329994C031DD}"/>
              </a:ext>
            </a:extLst>
          </p:cNvPr>
          <p:cNvGrpSpPr/>
          <p:nvPr/>
        </p:nvGrpSpPr>
        <p:grpSpPr>
          <a:xfrm>
            <a:off x="7476199" y="3678897"/>
            <a:ext cx="3953801" cy="320040"/>
            <a:chOff x="868680" y="2624328"/>
            <a:chExt cx="3632503" cy="320040"/>
          </a:xfrm>
        </p:grpSpPr>
        <p:sp>
          <p:nvSpPr>
            <p:cNvPr id="50" name="Shape 11">
              <a:extLst>
                <a:ext uri="{FF2B5EF4-FFF2-40B4-BE49-F238E27FC236}">
                  <a16:creationId xmlns:a16="http://schemas.microsoft.com/office/drawing/2014/main" id="{E4BC407C-811C-F8C7-B89C-8412A6E3A30B}"/>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1" name="Text 12">
              <a:extLst>
                <a:ext uri="{FF2B5EF4-FFF2-40B4-BE49-F238E27FC236}">
                  <a16:creationId xmlns:a16="http://schemas.microsoft.com/office/drawing/2014/main" id="{83410441-4D8C-5F95-D9E2-84BCBC0DB1B5}"/>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Direct user facilitation. Puts an imperfect build in front of users and takes the reaction.</a:t>
              </a:r>
            </a:p>
          </p:txBody>
        </p:sp>
      </p:grpSp>
      <p:grpSp>
        <p:nvGrpSpPr>
          <p:cNvPr id="52" name="Group 51">
            <a:extLst>
              <a:ext uri="{FF2B5EF4-FFF2-40B4-BE49-F238E27FC236}">
                <a16:creationId xmlns:a16="http://schemas.microsoft.com/office/drawing/2014/main" id="{2DC72E43-D4D9-3083-73C0-207098EB67C3}"/>
              </a:ext>
            </a:extLst>
          </p:cNvPr>
          <p:cNvGrpSpPr/>
          <p:nvPr/>
        </p:nvGrpSpPr>
        <p:grpSpPr>
          <a:xfrm>
            <a:off x="7476199" y="4305261"/>
            <a:ext cx="3554967" cy="320040"/>
            <a:chOff x="868680" y="2624328"/>
            <a:chExt cx="3554967" cy="320040"/>
          </a:xfrm>
        </p:grpSpPr>
        <p:sp>
          <p:nvSpPr>
            <p:cNvPr id="53" name="Shape 11">
              <a:extLst>
                <a:ext uri="{FF2B5EF4-FFF2-40B4-BE49-F238E27FC236}">
                  <a16:creationId xmlns:a16="http://schemas.microsoft.com/office/drawing/2014/main" id="{8FD7C003-2F2D-51C5-5EAD-0D9F8ED5B7EB}"/>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4" name="Text 12">
              <a:extLst>
                <a:ext uri="{FF2B5EF4-FFF2-40B4-BE49-F238E27FC236}">
                  <a16:creationId xmlns:a16="http://schemas.microsoft.com/office/drawing/2014/main" id="{DA0DE1E3-8D39-FF82-C0AA-E46185D8561F}"/>
                </a:ext>
              </a:extLst>
            </p:cNvPr>
            <p:cNvSpPr/>
            <p:nvPr/>
          </p:nvSpPr>
          <p:spPr>
            <a:xfrm>
              <a:off x="1083298" y="2624328"/>
              <a:ext cx="3340349"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Governance literacy. Knows what will fail review before it is built.</a:t>
              </a:r>
            </a:p>
          </p:txBody>
        </p:sp>
      </p:grpSp>
      <p:sp>
        <p:nvSpPr>
          <p:cNvPr id="55" name="Rectangle 54">
            <a:extLst>
              <a:ext uri="{FF2B5EF4-FFF2-40B4-BE49-F238E27FC236}">
                <a16:creationId xmlns:a16="http://schemas.microsoft.com/office/drawing/2014/main" id="{661EC9FA-F69B-1D05-09F8-1EF82D6089C3}"/>
              </a:ext>
            </a:extLst>
          </p:cNvPr>
          <p:cNvSpPr/>
          <p:nvPr/>
        </p:nvSpPr>
        <p:spPr>
          <a:xfrm>
            <a:off x="594360" y="5810531"/>
            <a:ext cx="11302891" cy="4393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Text 5">
            <a:extLst>
              <a:ext uri="{FF2B5EF4-FFF2-40B4-BE49-F238E27FC236}">
                <a16:creationId xmlns:a16="http://schemas.microsoft.com/office/drawing/2014/main" id="{950B1473-5F92-628A-BDEE-EA2C43EEAC97}"/>
              </a:ext>
            </a:extLst>
          </p:cNvPr>
          <p:cNvSpPr txBox="1"/>
          <p:nvPr/>
        </p:nvSpPr>
        <p:spPr>
          <a:xfrm>
            <a:off x="731421" y="5925312"/>
            <a:ext cx="11064240" cy="548640"/>
          </a:xfrm>
          <a:prstGeom prst="rect">
            <a:avLst/>
          </a:prstGeom>
          <a:noFill/>
          <a:ln/>
        </p:spPr>
        <p:txBody>
          <a:bodyPr wrap="square" lIns="0" tIns="0" rIns="0" bIns="0" rtlCol="0" anchor="t"/>
          <a:lstStyle/>
          <a:p>
            <a:pPr marL="0" indent="0">
              <a:buNone/>
            </a:pPr>
            <a:r>
              <a:rPr lang="en-US" sz="1200" i="1">
                <a:solidFill>
                  <a:schemeClr val="bg1"/>
                </a:solidFill>
                <a:latin typeface="Open Sans" panose="020B0606030504020204" pitchFamily="34" charset="0"/>
                <a:ea typeface="Open Sans" panose="020B0606030504020204" pitchFamily="34" charset="0"/>
                <a:cs typeface="Open Sans" panose="020B0606030504020204" pitchFamily="34" charset="0"/>
              </a:rPr>
              <a:t>Consulting, product management, and engineering in one person. Not an implementation consultant. Not staff augmentation.</a:t>
            </a:r>
          </a:p>
        </p:txBody>
      </p:sp>
    </p:spTree>
    <p:extLst>
      <p:ext uri="{BB962C8B-B14F-4D97-AF65-F5344CB8AC3E}">
        <p14:creationId xmlns:p14="http://schemas.microsoft.com/office/powerpoint/2010/main" val="382984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65864-9B87-DD0F-16F5-8402203696F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7FCC942-A75A-F29E-CFF1-1851681F644D}"/>
              </a:ext>
            </a:extLst>
          </p:cNvPr>
          <p:cNvSpPr txBox="1"/>
          <p:nvPr/>
        </p:nvSpPr>
        <p:spPr>
          <a:xfrm>
            <a:off x="548640" y="384048"/>
            <a:ext cx="11064240" cy="640080"/>
          </a:xfrm>
          <a:prstGeom prst="rect">
            <a:avLst/>
          </a:prstGeom>
          <a:noFill/>
          <a:ln/>
        </p:spPr>
        <p:txBody>
          <a:bodyPr wrap="square" lIns="0" tIns="0" rIns="0" bIns="0" rtlCol="0" anchor="t"/>
          <a:lstStyle/>
          <a:p>
            <a:pPr marL="0" indent="0">
              <a:buNone/>
            </a:pPr>
            <a:r>
              <a:rPr lang="en-US" sz="2800" b="1">
                <a:solidFill>
                  <a:srgbClr val="002060"/>
                </a:solidFill>
                <a:latin typeface="Montserrat" pitchFamily="2" charset="0"/>
                <a:ea typeface="Calibri" pitchFamily="34" charset="-122"/>
                <a:cs typeface="Calibri" pitchFamily="34" charset="-120"/>
              </a:rPr>
              <a:t>The Small Team Around the Engineer</a:t>
            </a:r>
            <a:endParaRPr lang="en-US" sz="2800">
              <a:solidFill>
                <a:srgbClr val="002060"/>
              </a:solidFill>
              <a:latin typeface="Montserrat" pitchFamily="2" charset="0"/>
            </a:endParaRPr>
          </a:p>
        </p:txBody>
      </p:sp>
      <p:pic>
        <p:nvPicPr>
          <p:cNvPr id="11" name="Picture 10">
            <a:extLst>
              <a:ext uri="{FF2B5EF4-FFF2-40B4-BE49-F238E27FC236}">
                <a16:creationId xmlns:a16="http://schemas.microsoft.com/office/drawing/2014/main" id="{DF44BDE3-9F9B-3842-3E42-39E45A891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12" name="Rectangle 11">
            <a:extLst>
              <a:ext uri="{FF2B5EF4-FFF2-40B4-BE49-F238E27FC236}">
                <a16:creationId xmlns:a16="http://schemas.microsoft.com/office/drawing/2014/main" id="{892F652A-6C0A-34D2-900F-C2DEEB0F8924}"/>
              </a:ext>
            </a:extLst>
          </p:cNvPr>
          <p:cNvSpPr/>
          <p:nvPr/>
        </p:nvSpPr>
        <p:spPr>
          <a:xfrm>
            <a:off x="548343" y="875976"/>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3" name="Group 12">
            <a:extLst>
              <a:ext uri="{FF2B5EF4-FFF2-40B4-BE49-F238E27FC236}">
                <a16:creationId xmlns:a16="http://schemas.microsoft.com/office/drawing/2014/main" id="{40F68446-4FB0-B4B3-9E7C-DA4AF2343A65}"/>
              </a:ext>
            </a:extLst>
          </p:cNvPr>
          <p:cNvGrpSpPr/>
          <p:nvPr/>
        </p:nvGrpSpPr>
        <p:grpSpPr>
          <a:xfrm>
            <a:off x="8597933" y="182984"/>
            <a:ext cx="3106009" cy="251932"/>
            <a:chOff x="8007433" y="586043"/>
            <a:chExt cx="3577671" cy="290189"/>
          </a:xfrm>
        </p:grpSpPr>
        <p:grpSp>
          <p:nvGrpSpPr>
            <p:cNvPr id="14" name="Group 13">
              <a:extLst>
                <a:ext uri="{FF2B5EF4-FFF2-40B4-BE49-F238E27FC236}">
                  <a16:creationId xmlns:a16="http://schemas.microsoft.com/office/drawing/2014/main" id="{0DF73236-0D9E-FBC2-7C97-3A9DA2FD3256}"/>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784AC8CB-3D26-5335-2173-8EEE3643CE38}"/>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12D3E8D9-F0C8-B667-CDB5-966D9943D0D4}"/>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2AACF56F-75EB-2EB5-BD9D-FCF1F55E4732}"/>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5" name="Image 7" descr="preencoded.png">
              <a:extLst>
                <a:ext uri="{FF2B5EF4-FFF2-40B4-BE49-F238E27FC236}">
                  <a16:creationId xmlns:a16="http://schemas.microsoft.com/office/drawing/2014/main" id="{8118B66B-C164-2DE2-DE53-B08EDA459DFC}"/>
                </a:ext>
              </a:extLst>
            </p:cNvPr>
            <p:cNvPicPr>
              <a:picLocks noChangeAspect="1"/>
            </p:cNvPicPr>
            <p:nvPr/>
          </p:nvPicPr>
          <p:blipFill>
            <a:blip r:embed="rId5"/>
            <a:srcRect/>
            <a:stretch/>
          </p:blipFill>
          <p:spPr>
            <a:xfrm>
              <a:off x="8007433" y="586043"/>
              <a:ext cx="956875" cy="290189"/>
            </a:xfrm>
            <a:prstGeom prst="rect">
              <a:avLst/>
            </a:prstGeom>
          </p:spPr>
        </p:pic>
        <p:pic>
          <p:nvPicPr>
            <p:cNvPr id="16" name="Image 3" descr="preencoded.png">
              <a:extLst>
                <a:ext uri="{FF2B5EF4-FFF2-40B4-BE49-F238E27FC236}">
                  <a16:creationId xmlns:a16="http://schemas.microsoft.com/office/drawing/2014/main" id="{D861FEBC-9251-BBCF-F605-E1EDB88D5F94}"/>
                </a:ext>
              </a:extLst>
            </p:cNvPr>
            <p:cNvPicPr>
              <a:picLocks noChangeAspect="1"/>
            </p:cNvPicPr>
            <p:nvPr/>
          </p:nvPicPr>
          <p:blipFill>
            <a:blip r:embed="rId6"/>
            <a:srcRect/>
            <a:stretch/>
          </p:blipFill>
          <p:spPr>
            <a:xfrm>
              <a:off x="10404711" y="586043"/>
              <a:ext cx="1180393" cy="251292"/>
            </a:xfrm>
            <a:prstGeom prst="rect">
              <a:avLst/>
            </a:prstGeom>
          </p:spPr>
        </p:pic>
        <p:cxnSp>
          <p:nvCxnSpPr>
            <p:cNvPr id="17" name="Straight Connector 16">
              <a:extLst>
                <a:ext uri="{FF2B5EF4-FFF2-40B4-BE49-F238E27FC236}">
                  <a16:creationId xmlns:a16="http://schemas.microsoft.com/office/drawing/2014/main" id="{455831D1-AEAE-E629-8DC9-3B4469DADA04}"/>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542EAB7-6771-838F-257F-9DC98C61690D}"/>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Shape 3">
            <a:extLst>
              <a:ext uri="{FF2B5EF4-FFF2-40B4-BE49-F238E27FC236}">
                <a16:creationId xmlns:a16="http://schemas.microsoft.com/office/drawing/2014/main" id="{BB13E1A4-8DC5-34A4-B0BF-37063E3AED7B}"/>
              </a:ext>
            </a:extLst>
          </p:cNvPr>
          <p:cNvSpPr/>
          <p:nvPr/>
        </p:nvSpPr>
        <p:spPr>
          <a:xfrm>
            <a:off x="594360" y="1413622"/>
            <a:ext cx="10991088" cy="4364607"/>
          </a:xfrm>
          <a:prstGeom prst="roundRect">
            <a:avLst>
              <a:gd name="adj" fmla="val 2947"/>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26" name="Shape 7">
            <a:extLst>
              <a:ext uri="{FF2B5EF4-FFF2-40B4-BE49-F238E27FC236}">
                <a16:creationId xmlns:a16="http://schemas.microsoft.com/office/drawing/2014/main" id="{C4817B57-A2A8-B1D3-FFCC-D14795373C01}"/>
              </a:ext>
            </a:extLst>
          </p:cNvPr>
          <p:cNvSpPr/>
          <p:nvPr/>
        </p:nvSpPr>
        <p:spPr>
          <a:xfrm>
            <a:off x="868679" y="2156134"/>
            <a:ext cx="4024333" cy="3288243"/>
          </a:xfrm>
          <a:prstGeom prst="roundRect">
            <a:avLst>
              <a:gd name="adj" fmla="val 10370"/>
            </a:avLst>
          </a:prstGeom>
          <a:solidFill>
            <a:srgbClr val="FFF0E4"/>
          </a:solidFill>
          <a:ln w="12700">
            <a:solidFill>
              <a:srgbClr val="FF7E00">
                <a:alpha val="40000"/>
              </a:srgbClr>
            </a:solidFill>
            <a:prstDash val="solid"/>
          </a:ln>
        </p:spPr>
        <p:txBody>
          <a:bodyPr/>
          <a:lstStyle/>
          <a:p>
            <a:endParaRPr lang="en-IN"/>
          </a:p>
        </p:txBody>
      </p:sp>
      <p:sp>
        <p:nvSpPr>
          <p:cNvPr id="32" name="Shape 13">
            <a:extLst>
              <a:ext uri="{FF2B5EF4-FFF2-40B4-BE49-F238E27FC236}">
                <a16:creationId xmlns:a16="http://schemas.microsoft.com/office/drawing/2014/main" id="{FB106DCB-47BF-282C-7A73-6CFDECE87160}"/>
              </a:ext>
            </a:extLst>
          </p:cNvPr>
          <p:cNvSpPr/>
          <p:nvPr/>
        </p:nvSpPr>
        <p:spPr>
          <a:xfrm>
            <a:off x="6884459" y="2156134"/>
            <a:ext cx="4024333" cy="3288243"/>
          </a:xfrm>
          <a:prstGeom prst="roundRect">
            <a:avLst>
              <a:gd name="adj" fmla="val 10370"/>
            </a:avLst>
          </a:prstGeom>
          <a:solidFill>
            <a:srgbClr val="EAF0FA"/>
          </a:solidFill>
          <a:ln w="12700">
            <a:solidFill>
              <a:srgbClr val="182C61">
                <a:alpha val="40000"/>
              </a:srgbClr>
            </a:solidFill>
            <a:prstDash val="solid"/>
          </a:ln>
        </p:spPr>
        <p:txBody>
          <a:bodyPr/>
          <a:lstStyle/>
          <a:p>
            <a:endParaRPr lang="en-IN"/>
          </a:p>
        </p:txBody>
      </p:sp>
      <p:sp>
        <p:nvSpPr>
          <p:cNvPr id="38" name="Shape 19">
            <a:extLst>
              <a:ext uri="{FF2B5EF4-FFF2-40B4-BE49-F238E27FC236}">
                <a16:creationId xmlns:a16="http://schemas.microsoft.com/office/drawing/2014/main" id="{39E08561-9F16-7128-AE8F-C83245C8CABB}"/>
              </a:ext>
            </a:extLst>
          </p:cNvPr>
          <p:cNvSpPr/>
          <p:nvPr/>
        </p:nvSpPr>
        <p:spPr>
          <a:xfrm>
            <a:off x="5516556" y="3493008"/>
            <a:ext cx="301752" cy="201168"/>
          </a:xfrm>
          <a:prstGeom prst="chevron">
            <a:avLst/>
          </a:prstGeom>
          <a:solidFill>
            <a:srgbClr val="FF7E00"/>
          </a:solidFill>
          <a:ln w="12700">
            <a:solidFill>
              <a:srgbClr val="FF7E00"/>
            </a:solidFill>
            <a:prstDash val="solid"/>
          </a:ln>
        </p:spPr>
        <p:txBody>
          <a:bodyPr/>
          <a:lstStyle/>
          <a:p>
            <a:endParaRPr lang="en-IN"/>
          </a:p>
        </p:txBody>
      </p:sp>
      <p:sp>
        <p:nvSpPr>
          <p:cNvPr id="39" name="Shape 20">
            <a:extLst>
              <a:ext uri="{FF2B5EF4-FFF2-40B4-BE49-F238E27FC236}">
                <a16:creationId xmlns:a16="http://schemas.microsoft.com/office/drawing/2014/main" id="{064349FD-4783-F913-6C86-1A938BC57EAE}"/>
              </a:ext>
            </a:extLst>
          </p:cNvPr>
          <p:cNvSpPr/>
          <p:nvPr/>
        </p:nvSpPr>
        <p:spPr>
          <a:xfrm rot="10800000">
            <a:off x="6089904" y="3493008"/>
            <a:ext cx="301752" cy="201168"/>
          </a:xfrm>
          <a:prstGeom prst="chevron">
            <a:avLst/>
          </a:prstGeom>
          <a:solidFill>
            <a:srgbClr val="FF7E00"/>
          </a:solidFill>
          <a:ln w="12700">
            <a:solidFill>
              <a:srgbClr val="FF7E00"/>
            </a:solidFill>
            <a:prstDash val="solid"/>
          </a:ln>
        </p:spPr>
        <p:txBody>
          <a:bodyPr/>
          <a:lstStyle/>
          <a:p>
            <a:endParaRPr lang="en-IN"/>
          </a:p>
        </p:txBody>
      </p:sp>
      <p:sp>
        <p:nvSpPr>
          <p:cNvPr id="41" name="Shape 5">
            <a:extLst>
              <a:ext uri="{FF2B5EF4-FFF2-40B4-BE49-F238E27FC236}">
                <a16:creationId xmlns:a16="http://schemas.microsoft.com/office/drawing/2014/main" id="{A6DB42F5-2361-2D84-12CE-E58490FD82BE}"/>
              </a:ext>
            </a:extLst>
          </p:cNvPr>
          <p:cNvSpPr/>
          <p:nvPr/>
        </p:nvSpPr>
        <p:spPr>
          <a:xfrm>
            <a:off x="1987360" y="1664208"/>
            <a:ext cx="1508760" cy="310896"/>
          </a:xfrm>
          <a:prstGeom prst="roundRect">
            <a:avLst>
              <a:gd name="adj" fmla="val 23529"/>
            </a:avLst>
          </a:prstGeom>
          <a:solidFill>
            <a:srgbClr val="182C61"/>
          </a:solidFill>
          <a:ln w="12700">
            <a:solidFill>
              <a:srgbClr val="182C61"/>
            </a:solidFill>
            <a:prstDash val="solid"/>
          </a:ln>
        </p:spPr>
        <p:txBody>
          <a:bodyPr/>
          <a:lstStyle/>
          <a:p>
            <a:endParaRPr lang="en-IN"/>
          </a:p>
        </p:txBody>
      </p:sp>
      <p:sp>
        <p:nvSpPr>
          <p:cNvPr id="42" name="Text 6">
            <a:extLst>
              <a:ext uri="{FF2B5EF4-FFF2-40B4-BE49-F238E27FC236}">
                <a16:creationId xmlns:a16="http://schemas.microsoft.com/office/drawing/2014/main" id="{674B72B9-E9E2-645F-FAF6-0077C650109F}"/>
              </a:ext>
            </a:extLst>
          </p:cNvPr>
          <p:cNvSpPr/>
          <p:nvPr/>
        </p:nvSpPr>
        <p:spPr>
          <a:xfrm>
            <a:off x="2060512" y="1732788"/>
            <a:ext cx="1362456" cy="164592"/>
          </a:xfrm>
          <a:prstGeom prst="rect">
            <a:avLst/>
          </a:prstGeom>
          <a:noFill/>
          <a:ln/>
        </p:spPr>
        <p:txBody>
          <a:bodyPr wrap="square" rtlCol="0" anchor="ctr"/>
          <a:lstStyle/>
          <a:p>
            <a:pPr marL="0" indent="0" algn="ctr">
              <a:buNone/>
            </a:pPr>
            <a:r>
              <a:rPr lang="en-US" sz="1050" b="1">
                <a:solidFill>
                  <a:srgbClr val="FFFFFF"/>
                </a:solidFill>
                <a:latin typeface="Open Sans" pitchFamily="34" charset="0"/>
                <a:ea typeface="Open Sans" pitchFamily="34" charset="-122"/>
                <a:cs typeface="Open Sans" pitchFamily="34" charset="-120"/>
              </a:rPr>
              <a:t>Dedicated</a:t>
            </a:r>
          </a:p>
        </p:txBody>
      </p:sp>
      <p:sp>
        <p:nvSpPr>
          <p:cNvPr id="43" name="Shape 7">
            <a:extLst>
              <a:ext uri="{FF2B5EF4-FFF2-40B4-BE49-F238E27FC236}">
                <a16:creationId xmlns:a16="http://schemas.microsoft.com/office/drawing/2014/main" id="{BCE7510F-F8C1-0AAF-51A4-B89FB1699546}"/>
              </a:ext>
            </a:extLst>
          </p:cNvPr>
          <p:cNvSpPr/>
          <p:nvPr/>
        </p:nvSpPr>
        <p:spPr>
          <a:xfrm>
            <a:off x="7921505" y="1664208"/>
            <a:ext cx="1828800" cy="310896"/>
          </a:xfrm>
          <a:prstGeom prst="roundRect">
            <a:avLst>
              <a:gd name="adj" fmla="val 23529"/>
            </a:avLst>
          </a:prstGeom>
          <a:solidFill>
            <a:srgbClr val="FF7E00"/>
          </a:solidFill>
          <a:ln w="12700">
            <a:solidFill>
              <a:srgbClr val="FF7E00"/>
            </a:solidFill>
            <a:prstDash val="solid"/>
          </a:ln>
        </p:spPr>
        <p:txBody>
          <a:bodyPr/>
          <a:lstStyle/>
          <a:p>
            <a:endParaRPr lang="en-IN"/>
          </a:p>
        </p:txBody>
      </p:sp>
      <p:sp>
        <p:nvSpPr>
          <p:cNvPr id="44" name="Text 8">
            <a:extLst>
              <a:ext uri="{FF2B5EF4-FFF2-40B4-BE49-F238E27FC236}">
                <a16:creationId xmlns:a16="http://schemas.microsoft.com/office/drawing/2014/main" id="{2578F5B3-E13D-B16E-0E2F-00DC3242DF26}"/>
              </a:ext>
            </a:extLst>
          </p:cNvPr>
          <p:cNvSpPr/>
          <p:nvPr/>
        </p:nvSpPr>
        <p:spPr>
          <a:xfrm>
            <a:off x="7994657" y="1732788"/>
            <a:ext cx="1682496" cy="164592"/>
          </a:xfrm>
          <a:prstGeom prst="rect">
            <a:avLst/>
          </a:prstGeom>
          <a:noFill/>
          <a:ln/>
        </p:spPr>
        <p:txBody>
          <a:bodyPr wrap="square" rtlCol="0" anchor="ctr"/>
          <a:lstStyle/>
          <a:p>
            <a:pPr marL="0" indent="0" algn="ctr">
              <a:buNone/>
            </a:pPr>
            <a:r>
              <a:rPr lang="en-US" sz="1050" b="1">
                <a:solidFill>
                  <a:srgbClr val="FFFFFF"/>
                </a:solidFill>
                <a:latin typeface="Open Sans" pitchFamily="34" charset="0"/>
                <a:ea typeface="Open Sans" pitchFamily="34" charset="-122"/>
                <a:cs typeface="Open Sans" pitchFamily="34" charset="-120"/>
              </a:rPr>
              <a:t>Part Time Or Shared</a:t>
            </a:r>
          </a:p>
        </p:txBody>
      </p:sp>
      <p:grpSp>
        <p:nvGrpSpPr>
          <p:cNvPr id="49" name="Group 48">
            <a:extLst>
              <a:ext uri="{FF2B5EF4-FFF2-40B4-BE49-F238E27FC236}">
                <a16:creationId xmlns:a16="http://schemas.microsoft.com/office/drawing/2014/main" id="{0658CD0A-382A-E845-B3C0-FB13B0FF4F3B}"/>
              </a:ext>
            </a:extLst>
          </p:cNvPr>
          <p:cNvGrpSpPr/>
          <p:nvPr/>
        </p:nvGrpSpPr>
        <p:grpSpPr>
          <a:xfrm>
            <a:off x="1021455" y="2544079"/>
            <a:ext cx="3632503" cy="320040"/>
            <a:chOff x="868680" y="2624328"/>
            <a:chExt cx="3632503" cy="320040"/>
          </a:xfrm>
        </p:grpSpPr>
        <p:sp>
          <p:nvSpPr>
            <p:cNvPr id="50" name="Shape 11">
              <a:extLst>
                <a:ext uri="{FF2B5EF4-FFF2-40B4-BE49-F238E27FC236}">
                  <a16:creationId xmlns:a16="http://schemas.microsoft.com/office/drawing/2014/main" id="{F0CF1649-B29E-C80D-D276-06DEFD31ED4D}"/>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1" name="Text 12">
              <a:extLst>
                <a:ext uri="{FF2B5EF4-FFF2-40B4-BE49-F238E27FC236}">
                  <a16:creationId xmlns:a16="http://schemas.microsoft.com/office/drawing/2014/main" id="{421D6085-8A6F-CA5D-24DE-8EC3A7931CD2}"/>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Forward deployed engineer. Architecture and build.</a:t>
              </a:r>
            </a:p>
          </p:txBody>
        </p:sp>
      </p:grpSp>
      <p:grpSp>
        <p:nvGrpSpPr>
          <p:cNvPr id="52" name="Group 51">
            <a:extLst>
              <a:ext uri="{FF2B5EF4-FFF2-40B4-BE49-F238E27FC236}">
                <a16:creationId xmlns:a16="http://schemas.microsoft.com/office/drawing/2014/main" id="{A3DB68E4-E55F-E1E9-29AE-081C3EF96C38}"/>
              </a:ext>
            </a:extLst>
          </p:cNvPr>
          <p:cNvGrpSpPr/>
          <p:nvPr/>
        </p:nvGrpSpPr>
        <p:grpSpPr>
          <a:xfrm>
            <a:off x="1021455" y="3307600"/>
            <a:ext cx="3632503" cy="320040"/>
            <a:chOff x="868680" y="2624328"/>
            <a:chExt cx="3632503" cy="320040"/>
          </a:xfrm>
        </p:grpSpPr>
        <p:sp>
          <p:nvSpPr>
            <p:cNvPr id="53" name="Shape 11">
              <a:extLst>
                <a:ext uri="{FF2B5EF4-FFF2-40B4-BE49-F238E27FC236}">
                  <a16:creationId xmlns:a16="http://schemas.microsoft.com/office/drawing/2014/main" id="{E87E78D6-B1B7-9F52-C592-1A20C1492BF2}"/>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4" name="Text 12">
              <a:extLst>
                <a:ext uri="{FF2B5EF4-FFF2-40B4-BE49-F238E27FC236}">
                  <a16:creationId xmlns:a16="http://schemas.microsoft.com/office/drawing/2014/main" id="{4B4AD3F5-AF83-B183-A38D-648587635068}"/>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Product manager. Scope, sequencing, stakeholder management.</a:t>
              </a:r>
            </a:p>
          </p:txBody>
        </p:sp>
      </p:grpSp>
      <p:grpSp>
        <p:nvGrpSpPr>
          <p:cNvPr id="55" name="Group 54">
            <a:extLst>
              <a:ext uri="{FF2B5EF4-FFF2-40B4-BE49-F238E27FC236}">
                <a16:creationId xmlns:a16="http://schemas.microsoft.com/office/drawing/2014/main" id="{794D00C5-74B8-B766-3D34-021FE7A7CDB2}"/>
              </a:ext>
            </a:extLst>
          </p:cNvPr>
          <p:cNvGrpSpPr/>
          <p:nvPr/>
        </p:nvGrpSpPr>
        <p:grpSpPr>
          <a:xfrm>
            <a:off x="1021455" y="4046224"/>
            <a:ext cx="3632503" cy="320040"/>
            <a:chOff x="868680" y="2624328"/>
            <a:chExt cx="3632503" cy="320040"/>
          </a:xfrm>
        </p:grpSpPr>
        <p:sp>
          <p:nvSpPr>
            <p:cNvPr id="56" name="Shape 11">
              <a:extLst>
                <a:ext uri="{FF2B5EF4-FFF2-40B4-BE49-F238E27FC236}">
                  <a16:creationId xmlns:a16="http://schemas.microsoft.com/office/drawing/2014/main" id="{C46F0811-7CAD-31CF-B133-46E7FF3325A8}"/>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57" name="Text 12">
              <a:extLst>
                <a:ext uri="{FF2B5EF4-FFF2-40B4-BE49-F238E27FC236}">
                  <a16:creationId xmlns:a16="http://schemas.microsoft.com/office/drawing/2014/main" id="{4F59F582-D754-029D-D4D3-9D07174DB61A}"/>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Three to six end users. Clinical and administrative, with protected time.</a:t>
              </a:r>
            </a:p>
          </p:txBody>
        </p:sp>
      </p:grpSp>
      <p:grpSp>
        <p:nvGrpSpPr>
          <p:cNvPr id="58" name="Group 57">
            <a:extLst>
              <a:ext uri="{FF2B5EF4-FFF2-40B4-BE49-F238E27FC236}">
                <a16:creationId xmlns:a16="http://schemas.microsoft.com/office/drawing/2014/main" id="{DC1EF01B-590D-BE04-1C62-26BE317945B0}"/>
              </a:ext>
            </a:extLst>
          </p:cNvPr>
          <p:cNvGrpSpPr/>
          <p:nvPr/>
        </p:nvGrpSpPr>
        <p:grpSpPr>
          <a:xfrm>
            <a:off x="1021455" y="4722875"/>
            <a:ext cx="3632503" cy="320040"/>
            <a:chOff x="868680" y="2624328"/>
            <a:chExt cx="3632503" cy="320040"/>
          </a:xfrm>
        </p:grpSpPr>
        <p:sp>
          <p:nvSpPr>
            <p:cNvPr id="59" name="Shape 11">
              <a:extLst>
                <a:ext uri="{FF2B5EF4-FFF2-40B4-BE49-F238E27FC236}">
                  <a16:creationId xmlns:a16="http://schemas.microsoft.com/office/drawing/2014/main" id="{F1408786-1C8B-73BD-AEB8-13CE7EA5719A}"/>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60" name="Text 12">
              <a:extLst>
                <a:ext uri="{FF2B5EF4-FFF2-40B4-BE49-F238E27FC236}">
                  <a16:creationId xmlns:a16="http://schemas.microsoft.com/office/drawing/2014/main" id="{900C13CD-AF94-BAA7-96AA-1596F0B16B34}"/>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Executive sponsor. Decision rights and removal of blockers.</a:t>
              </a:r>
            </a:p>
          </p:txBody>
        </p:sp>
      </p:grpSp>
      <p:grpSp>
        <p:nvGrpSpPr>
          <p:cNvPr id="61" name="Group 60">
            <a:extLst>
              <a:ext uri="{FF2B5EF4-FFF2-40B4-BE49-F238E27FC236}">
                <a16:creationId xmlns:a16="http://schemas.microsoft.com/office/drawing/2014/main" id="{DA9A04C9-253F-3093-92EA-52CDE95143DC}"/>
              </a:ext>
            </a:extLst>
          </p:cNvPr>
          <p:cNvGrpSpPr/>
          <p:nvPr/>
        </p:nvGrpSpPr>
        <p:grpSpPr>
          <a:xfrm>
            <a:off x="7132417" y="2544079"/>
            <a:ext cx="3632503" cy="320040"/>
            <a:chOff x="868680" y="2624328"/>
            <a:chExt cx="3632503" cy="320040"/>
          </a:xfrm>
        </p:grpSpPr>
        <p:sp>
          <p:nvSpPr>
            <p:cNvPr id="62" name="Shape 11">
              <a:extLst>
                <a:ext uri="{FF2B5EF4-FFF2-40B4-BE49-F238E27FC236}">
                  <a16:creationId xmlns:a16="http://schemas.microsoft.com/office/drawing/2014/main" id="{F1F4CDCE-B9E2-5260-4CC6-488219529CCD}"/>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63" name="Text 12">
              <a:extLst>
                <a:ext uri="{FF2B5EF4-FFF2-40B4-BE49-F238E27FC236}">
                  <a16:creationId xmlns:a16="http://schemas.microsoft.com/office/drawing/2014/main" id="{D032D39C-634E-862E-C8BB-50CE54CA77C1}"/>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Security, privacy, and compliance reviewer.</a:t>
              </a:r>
            </a:p>
          </p:txBody>
        </p:sp>
      </p:grpSp>
      <p:grpSp>
        <p:nvGrpSpPr>
          <p:cNvPr id="64" name="Group 63">
            <a:extLst>
              <a:ext uri="{FF2B5EF4-FFF2-40B4-BE49-F238E27FC236}">
                <a16:creationId xmlns:a16="http://schemas.microsoft.com/office/drawing/2014/main" id="{6CB41069-FB25-5EB9-FAD6-3719D8AC5B6C}"/>
              </a:ext>
            </a:extLst>
          </p:cNvPr>
          <p:cNvGrpSpPr/>
          <p:nvPr/>
        </p:nvGrpSpPr>
        <p:grpSpPr>
          <a:xfrm>
            <a:off x="7132417" y="3307600"/>
            <a:ext cx="3632503" cy="320040"/>
            <a:chOff x="868680" y="2624328"/>
            <a:chExt cx="3632503" cy="320040"/>
          </a:xfrm>
        </p:grpSpPr>
        <p:sp>
          <p:nvSpPr>
            <p:cNvPr id="65" name="Shape 11">
              <a:extLst>
                <a:ext uri="{FF2B5EF4-FFF2-40B4-BE49-F238E27FC236}">
                  <a16:creationId xmlns:a16="http://schemas.microsoft.com/office/drawing/2014/main" id="{EBDF2EA7-2FF8-A6DD-67AF-6FA5F8E453AA}"/>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66" name="Text 12">
              <a:extLst>
                <a:ext uri="{FF2B5EF4-FFF2-40B4-BE49-F238E27FC236}">
                  <a16:creationId xmlns:a16="http://schemas.microsoft.com/office/drawing/2014/main" id="{B007F7F7-2D68-FE4A-A137-4FD06A5FEE38}"/>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Data and integration support for source systems.</a:t>
              </a:r>
            </a:p>
          </p:txBody>
        </p:sp>
      </p:grpSp>
      <p:grpSp>
        <p:nvGrpSpPr>
          <p:cNvPr id="67" name="Group 66">
            <a:extLst>
              <a:ext uri="{FF2B5EF4-FFF2-40B4-BE49-F238E27FC236}">
                <a16:creationId xmlns:a16="http://schemas.microsoft.com/office/drawing/2014/main" id="{4A0CB3C1-2FC6-E18B-F293-90B00E9DE9C4}"/>
              </a:ext>
            </a:extLst>
          </p:cNvPr>
          <p:cNvGrpSpPr/>
          <p:nvPr/>
        </p:nvGrpSpPr>
        <p:grpSpPr>
          <a:xfrm>
            <a:off x="7132417" y="4046224"/>
            <a:ext cx="3632503" cy="320040"/>
            <a:chOff x="868680" y="2624328"/>
            <a:chExt cx="3632503" cy="320040"/>
          </a:xfrm>
        </p:grpSpPr>
        <p:sp>
          <p:nvSpPr>
            <p:cNvPr id="68" name="Shape 11">
              <a:extLst>
                <a:ext uri="{FF2B5EF4-FFF2-40B4-BE49-F238E27FC236}">
                  <a16:creationId xmlns:a16="http://schemas.microsoft.com/office/drawing/2014/main" id="{011417F5-6B56-F77C-7E03-A2D6DF7F32B8}"/>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69" name="Text 12">
              <a:extLst>
                <a:ext uri="{FF2B5EF4-FFF2-40B4-BE49-F238E27FC236}">
                  <a16:creationId xmlns:a16="http://schemas.microsoft.com/office/drawing/2014/main" id="{9151E7B2-C255-954C-F599-1683E78599A3}"/>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IT operations for environment, access, and deployment.</a:t>
              </a:r>
            </a:p>
          </p:txBody>
        </p:sp>
      </p:grpSp>
      <p:grpSp>
        <p:nvGrpSpPr>
          <p:cNvPr id="70" name="Group 69">
            <a:extLst>
              <a:ext uri="{FF2B5EF4-FFF2-40B4-BE49-F238E27FC236}">
                <a16:creationId xmlns:a16="http://schemas.microsoft.com/office/drawing/2014/main" id="{AF3708A4-961B-3F09-AC32-EAAC6B1107A1}"/>
              </a:ext>
            </a:extLst>
          </p:cNvPr>
          <p:cNvGrpSpPr/>
          <p:nvPr/>
        </p:nvGrpSpPr>
        <p:grpSpPr>
          <a:xfrm>
            <a:off x="7132417" y="4722875"/>
            <a:ext cx="3632503" cy="320040"/>
            <a:chOff x="868680" y="2624328"/>
            <a:chExt cx="3632503" cy="320040"/>
          </a:xfrm>
        </p:grpSpPr>
        <p:sp>
          <p:nvSpPr>
            <p:cNvPr id="71" name="Shape 11">
              <a:extLst>
                <a:ext uri="{FF2B5EF4-FFF2-40B4-BE49-F238E27FC236}">
                  <a16:creationId xmlns:a16="http://schemas.microsoft.com/office/drawing/2014/main" id="{29512260-9861-7333-9C1B-DF0BFCC84529}"/>
                </a:ext>
              </a:extLst>
            </p:cNvPr>
            <p:cNvSpPr/>
            <p:nvPr/>
          </p:nvSpPr>
          <p:spPr>
            <a:xfrm>
              <a:off x="868680" y="2647672"/>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2" name="Text 12">
              <a:extLst>
                <a:ext uri="{FF2B5EF4-FFF2-40B4-BE49-F238E27FC236}">
                  <a16:creationId xmlns:a16="http://schemas.microsoft.com/office/drawing/2014/main" id="{0BB07A3E-BCEB-CD7B-DCBA-0892ED15CEF0}"/>
                </a:ext>
              </a:extLst>
            </p:cNvPr>
            <p:cNvSpPr/>
            <p:nvPr/>
          </p:nvSpPr>
          <p:spPr>
            <a:xfrm>
              <a:off x="1083298" y="2624328"/>
              <a:ext cx="3417885" cy="320040"/>
            </a:xfrm>
            <a:prstGeom prst="rect">
              <a:avLst/>
            </a:prstGeom>
            <a:noFill/>
            <a:ln/>
          </p:spPr>
          <p:txBody>
            <a:bodyPr wrap="square" rtlCol="0" anchor="ctr">
              <a:noAutofit/>
            </a:bodyPr>
            <a:lstStyle/>
            <a:p>
              <a:pPr marL="0" indent="0">
                <a:buNone/>
              </a:pPr>
              <a:r>
                <a:rPr lang="en-US" sz="1300">
                  <a:solidFill>
                    <a:srgbClr val="243041"/>
                  </a:solidFill>
                  <a:latin typeface="Open Sans" panose="020B0606030504020204" pitchFamily="34" charset="0"/>
                  <a:ea typeface="Open Sans" panose="020B0606030504020204" pitchFamily="34" charset="0"/>
                  <a:cs typeface="Open Sans" panose="020B0606030504020204" pitchFamily="34" charset="0"/>
                </a:rPr>
                <a:t>The internal staff who will own the solution after handoff.</a:t>
              </a:r>
            </a:p>
          </p:txBody>
        </p:sp>
      </p:grpSp>
      <p:sp>
        <p:nvSpPr>
          <p:cNvPr id="73" name="Rectangle 72">
            <a:extLst>
              <a:ext uri="{FF2B5EF4-FFF2-40B4-BE49-F238E27FC236}">
                <a16:creationId xmlns:a16="http://schemas.microsoft.com/office/drawing/2014/main" id="{CF017548-7E1D-EF34-E4DB-FA216307DAF2}"/>
              </a:ext>
            </a:extLst>
          </p:cNvPr>
          <p:cNvSpPr/>
          <p:nvPr/>
        </p:nvSpPr>
        <p:spPr>
          <a:xfrm>
            <a:off x="606552" y="6028815"/>
            <a:ext cx="11302891" cy="5486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Text 5">
            <a:extLst>
              <a:ext uri="{FF2B5EF4-FFF2-40B4-BE49-F238E27FC236}">
                <a16:creationId xmlns:a16="http://schemas.microsoft.com/office/drawing/2014/main" id="{BFC57043-9678-541A-25BF-3104F0160A8A}"/>
              </a:ext>
            </a:extLst>
          </p:cNvPr>
          <p:cNvSpPr txBox="1"/>
          <p:nvPr/>
        </p:nvSpPr>
        <p:spPr>
          <a:xfrm>
            <a:off x="733208" y="6235427"/>
            <a:ext cx="11064240" cy="548640"/>
          </a:xfrm>
          <a:prstGeom prst="rect">
            <a:avLst/>
          </a:prstGeom>
          <a:noFill/>
          <a:ln/>
        </p:spPr>
        <p:txBody>
          <a:bodyPr wrap="square" lIns="0" tIns="0" rIns="0" bIns="0" rtlCol="0" anchor="t"/>
          <a:lstStyle/>
          <a:p>
            <a:pPr marL="0" indent="0">
              <a:buNone/>
            </a:pPr>
            <a:r>
              <a:rPr lang="en-US" sz="1000" i="1">
                <a:solidFill>
                  <a:schemeClr val="bg1"/>
                </a:solidFill>
                <a:latin typeface="Open Sans" panose="020B0606030504020204" pitchFamily="34" charset="0"/>
                <a:ea typeface="Open Sans" panose="020B0606030504020204" pitchFamily="34" charset="0"/>
                <a:cs typeface="Open Sans" panose="020B0606030504020204" pitchFamily="34" charset="0"/>
              </a:rPr>
              <a:t>Reference point: one engineer and one product manager rebuilt a device workflow orchestrator in six months, iterating with a small user group until those users called it ready.</a:t>
            </a:r>
          </a:p>
        </p:txBody>
      </p:sp>
    </p:spTree>
    <p:extLst>
      <p:ext uri="{BB962C8B-B14F-4D97-AF65-F5344CB8AC3E}">
        <p14:creationId xmlns:p14="http://schemas.microsoft.com/office/powerpoint/2010/main" val="3909014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8E3B-6D57-5C95-E8CE-9DA265127062}"/>
            </a:ext>
          </a:extLst>
        </p:cNvPr>
        <p:cNvGrpSpPr/>
        <p:nvPr/>
      </p:nvGrpSpPr>
      <p:grpSpPr>
        <a:xfrm>
          <a:off x="0" y="0"/>
          <a:ext cx="0" cy="0"/>
          <a:chOff x="0" y="0"/>
          <a:chExt cx="0" cy="0"/>
        </a:xfrm>
      </p:grpSpPr>
      <p:sp>
        <p:nvSpPr>
          <p:cNvPr id="23" name="Shape 3">
            <a:extLst>
              <a:ext uri="{FF2B5EF4-FFF2-40B4-BE49-F238E27FC236}">
                <a16:creationId xmlns:a16="http://schemas.microsoft.com/office/drawing/2014/main" id="{1DE409AF-78A2-A319-D3A2-9A9274F8F518}"/>
              </a:ext>
            </a:extLst>
          </p:cNvPr>
          <p:cNvSpPr/>
          <p:nvPr/>
        </p:nvSpPr>
        <p:spPr>
          <a:xfrm>
            <a:off x="6191950" y="1433953"/>
            <a:ext cx="5186365" cy="3716846"/>
          </a:xfrm>
          <a:prstGeom prst="roundRect">
            <a:avLst>
              <a:gd name="adj" fmla="val 3011"/>
            </a:avLst>
          </a:prstGeom>
          <a:solidFill>
            <a:schemeClr val="accent5">
              <a:lumMod val="20000"/>
              <a:lumOff val="80000"/>
            </a:schemeClr>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22" name="Shape 3">
            <a:extLst>
              <a:ext uri="{FF2B5EF4-FFF2-40B4-BE49-F238E27FC236}">
                <a16:creationId xmlns:a16="http://schemas.microsoft.com/office/drawing/2014/main" id="{8469F69F-4F51-8DDC-34E7-D78182F3813E}"/>
              </a:ext>
            </a:extLst>
          </p:cNvPr>
          <p:cNvSpPr/>
          <p:nvPr/>
        </p:nvSpPr>
        <p:spPr>
          <a:xfrm>
            <a:off x="625361" y="1436871"/>
            <a:ext cx="5186365" cy="3716846"/>
          </a:xfrm>
          <a:prstGeom prst="roundRect">
            <a:avLst>
              <a:gd name="adj" fmla="val 3011"/>
            </a:avLst>
          </a:prstGeom>
          <a:solidFill>
            <a:schemeClr val="accent5">
              <a:lumMod val="20000"/>
              <a:lumOff val="80000"/>
            </a:schemeClr>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8" name="Rectangle 7">
            <a:extLst>
              <a:ext uri="{FF2B5EF4-FFF2-40B4-BE49-F238E27FC236}">
                <a16:creationId xmlns:a16="http://schemas.microsoft.com/office/drawing/2014/main" id="{6592A8E5-0CA3-A079-B921-9453708E3F22}"/>
              </a:ext>
            </a:extLst>
          </p:cNvPr>
          <p:cNvSpPr/>
          <p:nvPr/>
        </p:nvSpPr>
        <p:spPr>
          <a:xfrm>
            <a:off x="482915" y="5584388"/>
            <a:ext cx="11302891" cy="668096"/>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0">
            <a:extLst>
              <a:ext uri="{FF2B5EF4-FFF2-40B4-BE49-F238E27FC236}">
                <a16:creationId xmlns:a16="http://schemas.microsoft.com/office/drawing/2014/main" id="{67813190-3B29-6A62-75EA-B648FB724DAD}"/>
              </a:ext>
            </a:extLst>
          </p:cNvPr>
          <p:cNvSpPr txBox="1"/>
          <p:nvPr/>
        </p:nvSpPr>
        <p:spPr>
          <a:xfrm>
            <a:off x="548640" y="586705"/>
            <a:ext cx="11064240" cy="640080"/>
          </a:xfrm>
          <a:prstGeom prst="rect">
            <a:avLst/>
          </a:prstGeom>
          <a:noFill/>
          <a:ln/>
        </p:spPr>
        <p:txBody>
          <a:bodyPr wrap="square" lIns="0" tIns="0" rIns="0" bIns="0" rtlCol="0" anchor="t"/>
          <a:lstStyle/>
          <a:p>
            <a:pPr marL="0" indent="0">
              <a:buNone/>
            </a:pPr>
            <a:r>
              <a:rPr lang="en-US" sz="2000" b="1">
                <a:solidFill>
                  <a:srgbClr val="002060"/>
                </a:solidFill>
                <a:latin typeface="Montserrat" pitchFamily="2" charset="0"/>
                <a:ea typeface="Calibri" pitchFamily="34" charset="-122"/>
                <a:cs typeface="Calibri" pitchFamily="34" charset="-120"/>
              </a:rPr>
              <a:t>The Last Mile: Why Healthcare AI Stalls Before Production</a:t>
            </a:r>
            <a:endParaRPr lang="en-US" sz="2000">
              <a:solidFill>
                <a:srgbClr val="002060"/>
              </a:solidFill>
              <a:latin typeface="Montserrat" pitchFamily="2" charset="0"/>
            </a:endParaRPr>
          </a:p>
        </p:txBody>
      </p:sp>
      <p:sp>
        <p:nvSpPr>
          <p:cNvPr id="3" name="Text 1">
            <a:extLst>
              <a:ext uri="{FF2B5EF4-FFF2-40B4-BE49-F238E27FC236}">
                <a16:creationId xmlns:a16="http://schemas.microsoft.com/office/drawing/2014/main" id="{101E9901-6048-B6F8-5A7A-C64C4EF892DD}"/>
              </a:ext>
            </a:extLst>
          </p:cNvPr>
          <p:cNvSpPr txBox="1"/>
          <p:nvPr/>
        </p:nvSpPr>
        <p:spPr>
          <a:xfrm>
            <a:off x="787291" y="1668825"/>
            <a:ext cx="5303520" cy="310896"/>
          </a:xfrm>
          <a:prstGeom prst="rect">
            <a:avLst/>
          </a:prstGeom>
          <a:noFill/>
          <a:ln/>
        </p:spPr>
        <p:txBody>
          <a:bodyPr wrap="square" lIns="0" tIns="0" rIns="0" bIns="0" rtlCol="0" anchor="t"/>
          <a:lstStyle/>
          <a:p>
            <a:pPr marL="0" indent="0">
              <a:buNone/>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Where Deployments Stop</a:t>
            </a:r>
            <a:endParaRPr lang="en-US" sz="16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 2">
            <a:extLst>
              <a:ext uri="{FF2B5EF4-FFF2-40B4-BE49-F238E27FC236}">
                <a16:creationId xmlns:a16="http://schemas.microsoft.com/office/drawing/2014/main" id="{56B4A445-22A9-F9ED-A27A-E13AAED08BE0}"/>
              </a:ext>
            </a:extLst>
          </p:cNvPr>
          <p:cNvSpPr txBox="1"/>
          <p:nvPr/>
        </p:nvSpPr>
        <p:spPr>
          <a:xfrm>
            <a:off x="787291" y="2198012"/>
            <a:ext cx="4870738" cy="2610662"/>
          </a:xfrm>
          <a:prstGeom prst="rect">
            <a:avLst/>
          </a:prstGeom>
          <a:noFill/>
          <a:ln/>
        </p:spPr>
        <p:txBody>
          <a:bodyPr wrap="square" lIns="0" tIns="0" rIns="0" bIns="0" rtlCol="0" anchor="t"/>
          <a:lstStyle/>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The model works. The workflow does not.</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Requirements written before anyone has seen a working version.</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EHR and data constraints discovered late, after the design is set.</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Clinician time spent specifying instead of reacting.</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No named owner for production support once the pilot ends.</a:t>
            </a:r>
          </a:p>
        </p:txBody>
      </p:sp>
      <p:sp>
        <p:nvSpPr>
          <p:cNvPr id="5" name="Text 3">
            <a:extLst>
              <a:ext uri="{FF2B5EF4-FFF2-40B4-BE49-F238E27FC236}">
                <a16:creationId xmlns:a16="http://schemas.microsoft.com/office/drawing/2014/main" id="{6E3947C9-C19C-C251-77B8-3E411F5FD205}"/>
              </a:ext>
            </a:extLst>
          </p:cNvPr>
          <p:cNvSpPr txBox="1"/>
          <p:nvPr/>
        </p:nvSpPr>
        <p:spPr>
          <a:xfrm>
            <a:off x="6471035" y="1668825"/>
            <a:ext cx="5303520" cy="310896"/>
          </a:xfrm>
          <a:prstGeom prst="rect">
            <a:avLst/>
          </a:prstGeom>
          <a:noFill/>
          <a:ln/>
        </p:spPr>
        <p:txBody>
          <a:bodyPr wrap="square" lIns="0" tIns="0" rIns="0" bIns="0" rtlCol="0" anchor="t"/>
          <a:lstStyle/>
          <a:p>
            <a:pPr marL="0" indent="0">
              <a:buNone/>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What Closes It</a:t>
            </a:r>
            <a:endParaRPr lang="en-US" sz="16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a:extLst>
              <a:ext uri="{FF2B5EF4-FFF2-40B4-BE49-F238E27FC236}">
                <a16:creationId xmlns:a16="http://schemas.microsoft.com/office/drawing/2014/main" id="{B6732536-527C-35B2-DF2C-5C71F3AB75C7}"/>
              </a:ext>
            </a:extLst>
          </p:cNvPr>
          <p:cNvSpPr txBox="1"/>
          <p:nvPr/>
        </p:nvSpPr>
        <p:spPr>
          <a:xfrm>
            <a:off x="6471035" y="2198012"/>
            <a:ext cx="4546934" cy="2734496"/>
          </a:xfrm>
          <a:prstGeom prst="rect">
            <a:avLst/>
          </a:prstGeom>
          <a:noFill/>
          <a:ln/>
        </p:spPr>
        <p:txBody>
          <a:bodyPr wrap="square" lIns="0" tIns="0" rIns="0" bIns="0" rtlCol="0" anchor="t"/>
          <a:lstStyle/>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Build alongside the EHR. Read from the record, write back only where sanctioned.</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Modular, composable, extensible, scalable. Nothing solutioned in isolation.</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Governance runs inside the build, not as a gate at the end.</a:t>
            </a:r>
          </a:p>
          <a:p>
            <a:pPr marL="342900" indent="-342900">
              <a:spcAft>
                <a:spcPts val="1100"/>
              </a:spcAft>
              <a:buSzPct val="100000"/>
              <a:buChar char="•"/>
            </a:pPr>
            <a:r>
              <a:rPr lang="en-US" sz="1400">
                <a:solidFill>
                  <a:srgbClr val="002060"/>
                </a:solidFill>
                <a:latin typeface="Open Sans" panose="020B0606030504020204" pitchFamily="34" charset="0"/>
                <a:ea typeface="Open Sans" panose="020B0606030504020204" pitchFamily="34" charset="0"/>
                <a:cs typeface="Open Sans" panose="020B0606030504020204" pitchFamily="34" charset="0"/>
              </a:rPr>
              <a:t>Iterate on working software until the users say it is ready.</a:t>
            </a:r>
          </a:p>
        </p:txBody>
      </p:sp>
      <p:sp>
        <p:nvSpPr>
          <p:cNvPr id="7" name="Text 5">
            <a:extLst>
              <a:ext uri="{FF2B5EF4-FFF2-40B4-BE49-F238E27FC236}">
                <a16:creationId xmlns:a16="http://schemas.microsoft.com/office/drawing/2014/main" id="{7E5A747D-E217-1EA5-0827-6D1CB5429626}"/>
              </a:ext>
            </a:extLst>
          </p:cNvPr>
          <p:cNvSpPr txBox="1"/>
          <p:nvPr/>
        </p:nvSpPr>
        <p:spPr>
          <a:xfrm>
            <a:off x="625361" y="5775147"/>
            <a:ext cx="11064240" cy="548640"/>
          </a:xfrm>
          <a:prstGeom prst="rect">
            <a:avLst/>
          </a:prstGeom>
          <a:noFill/>
          <a:ln/>
        </p:spPr>
        <p:txBody>
          <a:bodyPr wrap="square" lIns="0" tIns="0" rIns="0" bIns="0" rtlCol="0" anchor="t"/>
          <a:lstStyle/>
          <a:p>
            <a:pPr marL="0" indent="0">
              <a:buNone/>
            </a:pPr>
            <a:r>
              <a:rPr lang="en-US" sz="1400" i="1">
                <a:solidFill>
                  <a:schemeClr val="bg1"/>
                </a:solidFill>
                <a:latin typeface="Open Sans" panose="020B0606030504020204" pitchFamily="34" charset="0"/>
                <a:ea typeface="Open Sans" panose="020B0606030504020204" pitchFamily="34" charset="0"/>
                <a:cs typeface="Open Sans" panose="020B0606030504020204" pitchFamily="34" charset="0"/>
              </a:rPr>
              <a:t>Example: CARA – Ambient clinical documentation weaved into the EHR Workflow</a:t>
            </a:r>
          </a:p>
        </p:txBody>
      </p:sp>
      <p:pic>
        <p:nvPicPr>
          <p:cNvPr id="11" name="Picture 10">
            <a:extLst>
              <a:ext uri="{FF2B5EF4-FFF2-40B4-BE49-F238E27FC236}">
                <a16:creationId xmlns:a16="http://schemas.microsoft.com/office/drawing/2014/main" id="{5FECC937-FE4B-55A3-E700-3C293D8DB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12" name="Rectangle 11">
            <a:extLst>
              <a:ext uri="{FF2B5EF4-FFF2-40B4-BE49-F238E27FC236}">
                <a16:creationId xmlns:a16="http://schemas.microsoft.com/office/drawing/2014/main" id="{95A12D3A-2004-B2B5-61EA-6851A8970F41}"/>
              </a:ext>
            </a:extLst>
          </p:cNvPr>
          <p:cNvSpPr/>
          <p:nvPr/>
        </p:nvSpPr>
        <p:spPr>
          <a:xfrm>
            <a:off x="596982" y="101423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3" name="Group 12">
            <a:extLst>
              <a:ext uri="{FF2B5EF4-FFF2-40B4-BE49-F238E27FC236}">
                <a16:creationId xmlns:a16="http://schemas.microsoft.com/office/drawing/2014/main" id="{F029E5E9-6841-0D60-15F8-BD1554957A19}"/>
              </a:ext>
            </a:extLst>
          </p:cNvPr>
          <p:cNvGrpSpPr/>
          <p:nvPr/>
        </p:nvGrpSpPr>
        <p:grpSpPr>
          <a:xfrm>
            <a:off x="8597933" y="231623"/>
            <a:ext cx="3106009" cy="251932"/>
            <a:chOff x="8007433" y="586043"/>
            <a:chExt cx="3577671" cy="290189"/>
          </a:xfrm>
        </p:grpSpPr>
        <p:grpSp>
          <p:nvGrpSpPr>
            <p:cNvPr id="14" name="Group 13">
              <a:extLst>
                <a:ext uri="{FF2B5EF4-FFF2-40B4-BE49-F238E27FC236}">
                  <a16:creationId xmlns:a16="http://schemas.microsoft.com/office/drawing/2014/main" id="{F9EF0D07-5390-DCF9-CD96-9DC099F280DC}"/>
                </a:ext>
              </a:extLst>
            </p:cNvPr>
            <p:cNvGrpSpPr/>
            <p:nvPr/>
          </p:nvGrpSpPr>
          <p:grpSpPr>
            <a:xfrm>
              <a:off x="9176724" y="607313"/>
              <a:ext cx="1083591" cy="247651"/>
              <a:chOff x="7610475" y="5543551"/>
              <a:chExt cx="1083591" cy="247651"/>
            </a:xfrm>
          </p:grpSpPr>
          <p:pic>
            <p:nvPicPr>
              <p:cNvPr id="19" name="Image 11" descr="preencoded.png">
                <a:extLst>
                  <a:ext uri="{FF2B5EF4-FFF2-40B4-BE49-F238E27FC236}">
                    <a16:creationId xmlns:a16="http://schemas.microsoft.com/office/drawing/2014/main" id="{7E02EB5D-0C6F-C9DA-D687-77331FE37052}"/>
                  </a:ext>
                </a:extLst>
              </p:cNvPr>
              <p:cNvPicPr>
                <a:picLocks noChangeAspect="1"/>
              </p:cNvPicPr>
              <p:nvPr/>
            </p:nvPicPr>
            <p:blipFill>
              <a:blip r:embed="rId4"/>
              <a:srcRect/>
              <a:stretch/>
            </p:blipFill>
            <p:spPr>
              <a:xfrm>
                <a:off x="7610475" y="5543551"/>
                <a:ext cx="247712" cy="247651"/>
              </a:xfrm>
              <a:prstGeom prst="rect">
                <a:avLst/>
              </a:prstGeom>
            </p:spPr>
          </p:pic>
          <p:sp>
            <p:nvSpPr>
              <p:cNvPr id="20" name="Text 7">
                <a:extLst>
                  <a:ext uri="{FF2B5EF4-FFF2-40B4-BE49-F238E27FC236}">
                    <a16:creationId xmlns:a16="http://schemas.microsoft.com/office/drawing/2014/main" id="{60EF7409-0120-2935-8FBE-F3DF32C21FCF}"/>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1" name="Text 8">
                <a:extLst>
                  <a:ext uri="{FF2B5EF4-FFF2-40B4-BE49-F238E27FC236}">
                    <a16:creationId xmlns:a16="http://schemas.microsoft.com/office/drawing/2014/main" id="{18489DA7-477A-E6A2-D931-412DF943D3C3}"/>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5" name="Image 7" descr="preencoded.png">
              <a:extLst>
                <a:ext uri="{FF2B5EF4-FFF2-40B4-BE49-F238E27FC236}">
                  <a16:creationId xmlns:a16="http://schemas.microsoft.com/office/drawing/2014/main" id="{A5173F3E-C832-5802-118C-D9C099C12D5E}"/>
                </a:ext>
              </a:extLst>
            </p:cNvPr>
            <p:cNvPicPr>
              <a:picLocks noChangeAspect="1"/>
            </p:cNvPicPr>
            <p:nvPr/>
          </p:nvPicPr>
          <p:blipFill>
            <a:blip r:embed="rId5"/>
            <a:srcRect/>
            <a:stretch/>
          </p:blipFill>
          <p:spPr>
            <a:xfrm>
              <a:off x="8007433" y="586043"/>
              <a:ext cx="956875" cy="290189"/>
            </a:xfrm>
            <a:prstGeom prst="rect">
              <a:avLst/>
            </a:prstGeom>
          </p:spPr>
        </p:pic>
        <p:pic>
          <p:nvPicPr>
            <p:cNvPr id="16" name="Image 3" descr="preencoded.png">
              <a:extLst>
                <a:ext uri="{FF2B5EF4-FFF2-40B4-BE49-F238E27FC236}">
                  <a16:creationId xmlns:a16="http://schemas.microsoft.com/office/drawing/2014/main" id="{164C2285-EA65-2695-CAA9-0FB0F6F6EDDF}"/>
                </a:ext>
              </a:extLst>
            </p:cNvPr>
            <p:cNvPicPr>
              <a:picLocks noChangeAspect="1"/>
            </p:cNvPicPr>
            <p:nvPr/>
          </p:nvPicPr>
          <p:blipFill>
            <a:blip r:embed="rId6"/>
            <a:srcRect/>
            <a:stretch/>
          </p:blipFill>
          <p:spPr>
            <a:xfrm>
              <a:off x="10404711" y="586043"/>
              <a:ext cx="1180393" cy="251292"/>
            </a:xfrm>
            <a:prstGeom prst="rect">
              <a:avLst/>
            </a:prstGeom>
          </p:spPr>
        </p:pic>
        <p:cxnSp>
          <p:nvCxnSpPr>
            <p:cNvPr id="17" name="Straight Connector 16">
              <a:extLst>
                <a:ext uri="{FF2B5EF4-FFF2-40B4-BE49-F238E27FC236}">
                  <a16:creationId xmlns:a16="http://schemas.microsoft.com/office/drawing/2014/main" id="{8A58E931-B472-64FA-E818-A20ED22FD750}"/>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9F1E993-3D2D-7923-1E1D-2C92F1104E64}"/>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5307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18931-4FB4-F613-72B7-8AF8ED96EB7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F263771-9F07-5BD9-B91D-6CCF47F4BBA8}"/>
              </a:ext>
            </a:extLst>
          </p:cNvPr>
          <p:cNvSpPr txBox="1"/>
          <p:nvPr/>
        </p:nvSpPr>
        <p:spPr>
          <a:xfrm>
            <a:off x="548640" y="443872"/>
            <a:ext cx="11064240" cy="640080"/>
          </a:xfrm>
          <a:prstGeom prst="rect">
            <a:avLst/>
          </a:prstGeom>
          <a:noFill/>
          <a:ln/>
        </p:spPr>
        <p:txBody>
          <a:bodyPr wrap="square" lIns="0" tIns="0" rIns="0" bIns="0" rtlCol="0" anchor="t"/>
          <a:lstStyle/>
          <a:p>
            <a:pPr marL="0" indent="0">
              <a:buNone/>
            </a:pPr>
            <a:r>
              <a:rPr lang="en-US" sz="2400" b="1">
                <a:solidFill>
                  <a:srgbClr val="002060"/>
                </a:solidFill>
                <a:latin typeface="Montserrat" pitchFamily="2" charset="0"/>
                <a:ea typeface="Calibri" pitchFamily="34" charset="-122"/>
                <a:cs typeface="Calibri" pitchFamily="34" charset="-120"/>
              </a:rPr>
              <a:t>What the Organization Must Do</a:t>
            </a:r>
            <a:endParaRPr lang="en-US" sz="2400">
              <a:solidFill>
                <a:srgbClr val="002060"/>
              </a:solidFill>
              <a:latin typeface="Montserrat" pitchFamily="2" charset="0"/>
            </a:endParaRPr>
          </a:p>
        </p:txBody>
      </p:sp>
      <p:sp>
        <p:nvSpPr>
          <p:cNvPr id="9" name="Text 7">
            <a:extLst>
              <a:ext uri="{FF2B5EF4-FFF2-40B4-BE49-F238E27FC236}">
                <a16:creationId xmlns:a16="http://schemas.microsoft.com/office/drawing/2014/main" id="{264DAC52-C0C6-3E39-370A-13D20A890035}"/>
              </a:ext>
            </a:extLst>
          </p:cNvPr>
          <p:cNvSpPr txBox="1"/>
          <p:nvPr/>
        </p:nvSpPr>
        <p:spPr>
          <a:xfrm>
            <a:off x="548640" y="5496809"/>
            <a:ext cx="11064240" cy="548640"/>
          </a:xfrm>
          <a:prstGeom prst="rect">
            <a:avLst/>
          </a:prstGeom>
          <a:noFill/>
          <a:ln/>
        </p:spPr>
        <p:txBody>
          <a:bodyPr wrap="square" lIns="0" tIns="0" rIns="0" bIns="0" rtlCol="0" anchor="t"/>
          <a:lstStyle/>
          <a:p>
            <a:pPr marL="0" indent="0">
              <a:buNone/>
            </a:pPr>
            <a:r>
              <a:rPr lang="en-US" sz="1600" i="1">
                <a:solidFill>
                  <a:schemeClr val="bg1"/>
                </a:solidFill>
                <a:latin typeface="Open Sans" panose="020B0606030504020204" pitchFamily="34" charset="0"/>
                <a:ea typeface="Open Sans" panose="020B0606030504020204" pitchFamily="34" charset="0"/>
                <a:cs typeface="Open Sans" panose="020B0606030504020204" pitchFamily="34" charset="0"/>
              </a:rPr>
              <a:t>The model fails on organizational readiness far more often than on engineering talent.</a:t>
            </a:r>
          </a:p>
        </p:txBody>
      </p:sp>
      <p:pic>
        <p:nvPicPr>
          <p:cNvPr id="14" name="Picture 13">
            <a:extLst>
              <a:ext uri="{FF2B5EF4-FFF2-40B4-BE49-F238E27FC236}">
                <a16:creationId xmlns:a16="http://schemas.microsoft.com/office/drawing/2014/main" id="{3CF37411-4A1C-E26F-F3F8-C0CBEE42F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15" name="Rectangle 14">
            <a:extLst>
              <a:ext uri="{FF2B5EF4-FFF2-40B4-BE49-F238E27FC236}">
                <a16:creationId xmlns:a16="http://schemas.microsoft.com/office/drawing/2014/main" id="{167A838C-72ED-0DC8-8770-98195C94349E}"/>
              </a:ext>
            </a:extLst>
          </p:cNvPr>
          <p:cNvSpPr/>
          <p:nvPr/>
        </p:nvSpPr>
        <p:spPr>
          <a:xfrm>
            <a:off x="548343" y="94718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6" name="Group 15">
            <a:extLst>
              <a:ext uri="{FF2B5EF4-FFF2-40B4-BE49-F238E27FC236}">
                <a16:creationId xmlns:a16="http://schemas.microsoft.com/office/drawing/2014/main" id="{BEFBDC0A-32FD-AF5B-C50E-00F91D834797}"/>
              </a:ext>
            </a:extLst>
          </p:cNvPr>
          <p:cNvGrpSpPr/>
          <p:nvPr/>
        </p:nvGrpSpPr>
        <p:grpSpPr>
          <a:xfrm>
            <a:off x="8597933" y="182984"/>
            <a:ext cx="3106009" cy="251932"/>
            <a:chOff x="8007433" y="586043"/>
            <a:chExt cx="3577671" cy="290189"/>
          </a:xfrm>
        </p:grpSpPr>
        <p:grpSp>
          <p:nvGrpSpPr>
            <p:cNvPr id="17" name="Group 16">
              <a:extLst>
                <a:ext uri="{FF2B5EF4-FFF2-40B4-BE49-F238E27FC236}">
                  <a16:creationId xmlns:a16="http://schemas.microsoft.com/office/drawing/2014/main" id="{FCE5B6F7-0769-2C36-350A-B8213B51822C}"/>
                </a:ext>
              </a:extLst>
            </p:cNvPr>
            <p:cNvGrpSpPr/>
            <p:nvPr/>
          </p:nvGrpSpPr>
          <p:grpSpPr>
            <a:xfrm>
              <a:off x="9176724" y="607313"/>
              <a:ext cx="1083591" cy="247651"/>
              <a:chOff x="7610475" y="5543551"/>
              <a:chExt cx="1083591" cy="247651"/>
            </a:xfrm>
          </p:grpSpPr>
          <p:pic>
            <p:nvPicPr>
              <p:cNvPr id="22" name="Image 11" descr="preencoded.png">
                <a:extLst>
                  <a:ext uri="{FF2B5EF4-FFF2-40B4-BE49-F238E27FC236}">
                    <a16:creationId xmlns:a16="http://schemas.microsoft.com/office/drawing/2014/main" id="{B44FCBFE-5065-7FB6-A716-7C755EA7C7EE}"/>
                  </a:ext>
                </a:extLst>
              </p:cNvPr>
              <p:cNvPicPr>
                <a:picLocks noChangeAspect="1"/>
              </p:cNvPicPr>
              <p:nvPr/>
            </p:nvPicPr>
            <p:blipFill>
              <a:blip r:embed="rId4"/>
              <a:srcRect/>
              <a:stretch/>
            </p:blipFill>
            <p:spPr>
              <a:xfrm>
                <a:off x="7610475" y="5543551"/>
                <a:ext cx="247712" cy="247651"/>
              </a:xfrm>
              <a:prstGeom prst="rect">
                <a:avLst/>
              </a:prstGeom>
            </p:spPr>
          </p:pic>
          <p:sp>
            <p:nvSpPr>
              <p:cNvPr id="23" name="Text 7">
                <a:extLst>
                  <a:ext uri="{FF2B5EF4-FFF2-40B4-BE49-F238E27FC236}">
                    <a16:creationId xmlns:a16="http://schemas.microsoft.com/office/drawing/2014/main" id="{3EA0DDA8-2755-AE42-39B8-F739205EE0DF}"/>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4" name="Text 8">
                <a:extLst>
                  <a:ext uri="{FF2B5EF4-FFF2-40B4-BE49-F238E27FC236}">
                    <a16:creationId xmlns:a16="http://schemas.microsoft.com/office/drawing/2014/main" id="{D531D74E-3753-966E-6BAE-50413704AD63}"/>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8" name="Image 7" descr="preencoded.png">
              <a:extLst>
                <a:ext uri="{FF2B5EF4-FFF2-40B4-BE49-F238E27FC236}">
                  <a16:creationId xmlns:a16="http://schemas.microsoft.com/office/drawing/2014/main" id="{876D2E72-E9FD-16F1-C1B9-A5B4B57DB7D1}"/>
                </a:ext>
              </a:extLst>
            </p:cNvPr>
            <p:cNvPicPr>
              <a:picLocks noChangeAspect="1"/>
            </p:cNvPicPr>
            <p:nvPr/>
          </p:nvPicPr>
          <p:blipFill>
            <a:blip r:embed="rId5"/>
            <a:srcRect/>
            <a:stretch/>
          </p:blipFill>
          <p:spPr>
            <a:xfrm>
              <a:off x="8007433" y="586043"/>
              <a:ext cx="956875" cy="290189"/>
            </a:xfrm>
            <a:prstGeom prst="rect">
              <a:avLst/>
            </a:prstGeom>
          </p:spPr>
        </p:pic>
        <p:pic>
          <p:nvPicPr>
            <p:cNvPr id="19" name="Image 3" descr="preencoded.png">
              <a:extLst>
                <a:ext uri="{FF2B5EF4-FFF2-40B4-BE49-F238E27FC236}">
                  <a16:creationId xmlns:a16="http://schemas.microsoft.com/office/drawing/2014/main" id="{AAE7F3D0-4785-6869-717C-7BF708E51106}"/>
                </a:ext>
              </a:extLst>
            </p:cNvPr>
            <p:cNvPicPr>
              <a:picLocks noChangeAspect="1"/>
            </p:cNvPicPr>
            <p:nvPr/>
          </p:nvPicPr>
          <p:blipFill>
            <a:blip r:embed="rId6"/>
            <a:srcRect/>
            <a:stretch/>
          </p:blipFill>
          <p:spPr>
            <a:xfrm>
              <a:off x="10404711" y="586043"/>
              <a:ext cx="1180393" cy="251292"/>
            </a:xfrm>
            <a:prstGeom prst="rect">
              <a:avLst/>
            </a:prstGeom>
          </p:spPr>
        </p:pic>
        <p:cxnSp>
          <p:nvCxnSpPr>
            <p:cNvPr id="20" name="Straight Connector 19">
              <a:extLst>
                <a:ext uri="{FF2B5EF4-FFF2-40B4-BE49-F238E27FC236}">
                  <a16:creationId xmlns:a16="http://schemas.microsoft.com/office/drawing/2014/main" id="{635465BF-2128-7915-45CB-8FBFB3D01E45}"/>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0D87817-EDDA-8219-FFE1-2CB571EC0FC7}"/>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 name="Shape 3">
            <a:extLst>
              <a:ext uri="{FF2B5EF4-FFF2-40B4-BE49-F238E27FC236}">
                <a16:creationId xmlns:a16="http://schemas.microsoft.com/office/drawing/2014/main" id="{B70450F4-FD47-F98D-7EB6-35E652DA57F7}"/>
              </a:ext>
            </a:extLst>
          </p:cNvPr>
          <p:cNvSpPr/>
          <p:nvPr/>
        </p:nvSpPr>
        <p:spPr>
          <a:xfrm>
            <a:off x="633984" y="1427242"/>
            <a:ext cx="3401568" cy="4343400"/>
          </a:xfrm>
          <a:prstGeom prst="roundRect">
            <a:avLst>
              <a:gd name="adj" fmla="val 3763"/>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11" name="Shape 4">
            <a:extLst>
              <a:ext uri="{FF2B5EF4-FFF2-40B4-BE49-F238E27FC236}">
                <a16:creationId xmlns:a16="http://schemas.microsoft.com/office/drawing/2014/main" id="{0CE3C4AF-C7EB-D707-60A4-4962C17B9F82}"/>
              </a:ext>
            </a:extLst>
          </p:cNvPr>
          <p:cNvSpPr/>
          <p:nvPr/>
        </p:nvSpPr>
        <p:spPr>
          <a:xfrm>
            <a:off x="862584" y="1692418"/>
            <a:ext cx="640080" cy="640080"/>
          </a:xfrm>
          <a:prstGeom prst="ellipse">
            <a:avLst/>
          </a:prstGeom>
          <a:solidFill>
            <a:srgbClr val="182C61"/>
          </a:solidFill>
          <a:ln w="12700">
            <a:solidFill>
              <a:srgbClr val="182C61"/>
            </a:solidFill>
            <a:prstDash val="solid"/>
          </a:ln>
        </p:spPr>
        <p:txBody>
          <a:bodyPr/>
          <a:lstStyle/>
          <a:p>
            <a:endParaRPr lang="en-IN"/>
          </a:p>
        </p:txBody>
      </p:sp>
      <p:sp>
        <p:nvSpPr>
          <p:cNvPr id="12" name="Text 5">
            <a:extLst>
              <a:ext uri="{FF2B5EF4-FFF2-40B4-BE49-F238E27FC236}">
                <a16:creationId xmlns:a16="http://schemas.microsoft.com/office/drawing/2014/main" id="{07563CB2-A1CF-CDDC-E2F6-28CD5ECDB74F}"/>
              </a:ext>
            </a:extLst>
          </p:cNvPr>
          <p:cNvSpPr/>
          <p:nvPr/>
        </p:nvSpPr>
        <p:spPr>
          <a:xfrm>
            <a:off x="862584" y="1916495"/>
            <a:ext cx="640080" cy="164592"/>
          </a:xfrm>
          <a:prstGeom prst="rect">
            <a:avLst/>
          </a:prstGeom>
          <a:noFill/>
          <a:ln/>
        </p:spPr>
        <p:txBody>
          <a:bodyPr wrap="square" rtlCol="0" anchor="ctr"/>
          <a:lstStyle/>
          <a:p>
            <a:pPr marL="0" indent="0" algn="ctr">
              <a:buNone/>
            </a:pPr>
            <a:r>
              <a:rPr lang="en-US" sz="1000" b="1">
                <a:solidFill>
                  <a:srgbClr val="FFFFFF"/>
                </a:solidFill>
                <a:latin typeface="Montserrat" pitchFamily="34" charset="0"/>
                <a:ea typeface="Montserrat" pitchFamily="34" charset="-122"/>
                <a:cs typeface="Montserrat" pitchFamily="34" charset="-120"/>
              </a:rPr>
              <a:t>01</a:t>
            </a:r>
            <a:endParaRPr lang="en-US" sz="1000"/>
          </a:p>
        </p:txBody>
      </p:sp>
      <p:sp>
        <p:nvSpPr>
          <p:cNvPr id="26" name="Text 6">
            <a:extLst>
              <a:ext uri="{FF2B5EF4-FFF2-40B4-BE49-F238E27FC236}">
                <a16:creationId xmlns:a16="http://schemas.microsoft.com/office/drawing/2014/main" id="{87990A46-9B5A-235A-943C-C8499F347859}"/>
              </a:ext>
            </a:extLst>
          </p:cNvPr>
          <p:cNvSpPr/>
          <p:nvPr/>
        </p:nvSpPr>
        <p:spPr>
          <a:xfrm>
            <a:off x="1621536" y="1861631"/>
            <a:ext cx="1920240" cy="274320"/>
          </a:xfrm>
          <a:prstGeom prst="rect">
            <a:avLst/>
          </a:prstGeom>
          <a:noFill/>
          <a:ln/>
        </p:spPr>
        <p:txBody>
          <a:bodyPr wrap="square" rtlCol="0" anchor="ctr"/>
          <a:lstStyle/>
          <a:p>
            <a:pPr marL="0" indent="0">
              <a:buNone/>
            </a:pPr>
            <a:r>
              <a:rPr lang="en-US" sz="1600" b="1">
                <a:solidFill>
                  <a:srgbClr val="182C61"/>
                </a:solidFill>
                <a:latin typeface="Montserrat" pitchFamily="34" charset="0"/>
                <a:ea typeface="Montserrat" pitchFamily="34" charset="-122"/>
                <a:cs typeface="Montserrat" pitchFamily="34" charset="-120"/>
              </a:rPr>
              <a:t>PREPARE</a:t>
            </a:r>
            <a:endParaRPr lang="en-US" sz="1600"/>
          </a:p>
        </p:txBody>
      </p:sp>
      <p:sp>
        <p:nvSpPr>
          <p:cNvPr id="27" name="Shape 7">
            <a:extLst>
              <a:ext uri="{FF2B5EF4-FFF2-40B4-BE49-F238E27FC236}">
                <a16:creationId xmlns:a16="http://schemas.microsoft.com/office/drawing/2014/main" id="{AA76C3E3-860B-40BE-9D65-D997854B2D04}"/>
              </a:ext>
            </a:extLst>
          </p:cNvPr>
          <p:cNvSpPr/>
          <p:nvPr/>
        </p:nvSpPr>
        <p:spPr>
          <a:xfrm>
            <a:off x="954024" y="272809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8">
            <a:extLst>
              <a:ext uri="{FF2B5EF4-FFF2-40B4-BE49-F238E27FC236}">
                <a16:creationId xmlns:a16="http://schemas.microsoft.com/office/drawing/2014/main" id="{F25AFDC3-6616-1536-7606-8EE46BDE3886}"/>
              </a:ext>
            </a:extLst>
          </p:cNvPr>
          <p:cNvSpPr/>
          <p:nvPr/>
        </p:nvSpPr>
        <p:spPr>
          <a:xfrm>
            <a:off x="1155192" y="268237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Look inside first. The best candidate is often already on staff.</a:t>
            </a:r>
          </a:p>
        </p:txBody>
      </p:sp>
      <p:sp>
        <p:nvSpPr>
          <p:cNvPr id="29" name="Shape 9">
            <a:extLst>
              <a:ext uri="{FF2B5EF4-FFF2-40B4-BE49-F238E27FC236}">
                <a16:creationId xmlns:a16="http://schemas.microsoft.com/office/drawing/2014/main" id="{90175A52-E9A5-D09D-2C11-D3FFD3A5D1E2}"/>
              </a:ext>
            </a:extLst>
          </p:cNvPr>
          <p:cNvSpPr/>
          <p:nvPr/>
        </p:nvSpPr>
        <p:spPr>
          <a:xfrm>
            <a:off x="954024" y="336817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10">
            <a:extLst>
              <a:ext uri="{FF2B5EF4-FFF2-40B4-BE49-F238E27FC236}">
                <a16:creationId xmlns:a16="http://schemas.microsoft.com/office/drawing/2014/main" id="{D13A16F5-C207-ED84-B90D-C7ED12ABFA71}"/>
              </a:ext>
            </a:extLst>
          </p:cNvPr>
          <p:cNvSpPr/>
          <p:nvPr/>
        </p:nvSpPr>
        <p:spPr>
          <a:xfrm>
            <a:off x="1155192" y="332245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Name the sponsor and the decision rights before the build starts.</a:t>
            </a:r>
          </a:p>
        </p:txBody>
      </p:sp>
      <p:sp>
        <p:nvSpPr>
          <p:cNvPr id="31" name="Shape 11">
            <a:extLst>
              <a:ext uri="{FF2B5EF4-FFF2-40B4-BE49-F238E27FC236}">
                <a16:creationId xmlns:a16="http://schemas.microsoft.com/office/drawing/2014/main" id="{FCFEEE2F-69F2-D149-2880-F0E6EF1C5C2B}"/>
              </a:ext>
            </a:extLst>
          </p:cNvPr>
          <p:cNvSpPr/>
          <p:nvPr/>
        </p:nvSpPr>
        <p:spPr>
          <a:xfrm>
            <a:off x="954024" y="400825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12">
            <a:extLst>
              <a:ext uri="{FF2B5EF4-FFF2-40B4-BE49-F238E27FC236}">
                <a16:creationId xmlns:a16="http://schemas.microsoft.com/office/drawing/2014/main" id="{D33FCABD-2464-1C71-CBF3-D369DCB0A72B}"/>
              </a:ext>
            </a:extLst>
          </p:cNvPr>
          <p:cNvSpPr/>
          <p:nvPr/>
        </p:nvSpPr>
        <p:spPr>
          <a:xfrm>
            <a:off x="1155192" y="396253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Open the environment early: data access, sandbox, security review path.</a:t>
            </a:r>
          </a:p>
        </p:txBody>
      </p:sp>
      <p:sp>
        <p:nvSpPr>
          <p:cNvPr id="33" name="Shape 13">
            <a:extLst>
              <a:ext uri="{FF2B5EF4-FFF2-40B4-BE49-F238E27FC236}">
                <a16:creationId xmlns:a16="http://schemas.microsoft.com/office/drawing/2014/main" id="{099B0C9F-984A-F0CB-220E-AC02BC7E4460}"/>
              </a:ext>
            </a:extLst>
          </p:cNvPr>
          <p:cNvSpPr/>
          <p:nvPr/>
        </p:nvSpPr>
        <p:spPr>
          <a:xfrm>
            <a:off x="954024" y="464833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14">
            <a:extLst>
              <a:ext uri="{FF2B5EF4-FFF2-40B4-BE49-F238E27FC236}">
                <a16:creationId xmlns:a16="http://schemas.microsoft.com/office/drawing/2014/main" id="{3DDFE5C1-04AD-790C-BB6A-CFF50AEC640F}"/>
              </a:ext>
            </a:extLst>
          </p:cNvPr>
          <p:cNvSpPr/>
          <p:nvPr/>
        </p:nvSpPr>
        <p:spPr>
          <a:xfrm>
            <a:off x="1155192" y="4602618"/>
            <a:ext cx="2542032" cy="320040"/>
          </a:xfrm>
          <a:prstGeom prst="rect">
            <a:avLst/>
          </a:prstGeom>
          <a:noFill/>
          <a:ln/>
        </p:spPr>
        <p:txBody>
          <a:bodyPr wrap="square" rtlCol="0" anchor="ctr">
            <a:normAutofit/>
          </a:bodyPr>
          <a:lstStyle/>
          <a:p>
            <a:pPr marL="0" indent="0">
              <a:buNone/>
            </a:pPr>
            <a:r>
              <a:rPr lang="en-US" sz="1050" err="1">
                <a:solidFill>
                  <a:srgbClr val="243041"/>
                </a:solidFill>
                <a:latin typeface="Open Sans" panose="020B0606030504020204" pitchFamily="34" charset="0"/>
                <a:ea typeface="Open Sans" panose="020B0606030504020204" pitchFamily="34" charset="0"/>
                <a:cs typeface="Open Sans" panose="020B0606030504020204" pitchFamily="34" charset="0"/>
              </a:rPr>
              <a:t>Scopeto</a:t>
            </a: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 one workflow, end to end.</a:t>
            </a:r>
          </a:p>
        </p:txBody>
      </p:sp>
      <p:sp>
        <p:nvSpPr>
          <p:cNvPr id="35" name="Shape 15">
            <a:extLst>
              <a:ext uri="{FF2B5EF4-FFF2-40B4-BE49-F238E27FC236}">
                <a16:creationId xmlns:a16="http://schemas.microsoft.com/office/drawing/2014/main" id="{AB2E057B-C9BE-107A-F91E-9E229A89357C}"/>
              </a:ext>
            </a:extLst>
          </p:cNvPr>
          <p:cNvSpPr/>
          <p:nvPr/>
        </p:nvSpPr>
        <p:spPr>
          <a:xfrm>
            <a:off x="4437888" y="1427242"/>
            <a:ext cx="3401568" cy="4343400"/>
          </a:xfrm>
          <a:prstGeom prst="roundRect">
            <a:avLst>
              <a:gd name="adj" fmla="val 3763"/>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36" name="Shape 16">
            <a:extLst>
              <a:ext uri="{FF2B5EF4-FFF2-40B4-BE49-F238E27FC236}">
                <a16:creationId xmlns:a16="http://schemas.microsoft.com/office/drawing/2014/main" id="{D810259D-55ED-4417-1205-955C0675776A}"/>
              </a:ext>
            </a:extLst>
          </p:cNvPr>
          <p:cNvSpPr/>
          <p:nvPr/>
        </p:nvSpPr>
        <p:spPr>
          <a:xfrm>
            <a:off x="4666488" y="1692418"/>
            <a:ext cx="640080" cy="640080"/>
          </a:xfrm>
          <a:prstGeom prst="ellipse">
            <a:avLst/>
          </a:prstGeom>
          <a:solidFill>
            <a:srgbClr val="FF7E00"/>
          </a:solidFill>
          <a:ln w="12700">
            <a:solidFill>
              <a:srgbClr val="FF7E00"/>
            </a:solidFill>
            <a:prstDash val="solid"/>
          </a:ln>
        </p:spPr>
        <p:txBody>
          <a:bodyPr/>
          <a:lstStyle/>
          <a:p>
            <a:endParaRPr lang="en-IN"/>
          </a:p>
        </p:txBody>
      </p:sp>
      <p:sp>
        <p:nvSpPr>
          <p:cNvPr id="37" name="Text 17">
            <a:extLst>
              <a:ext uri="{FF2B5EF4-FFF2-40B4-BE49-F238E27FC236}">
                <a16:creationId xmlns:a16="http://schemas.microsoft.com/office/drawing/2014/main" id="{DC3A523D-BC46-C8B1-1EED-E2971590ECC1}"/>
              </a:ext>
            </a:extLst>
          </p:cNvPr>
          <p:cNvSpPr/>
          <p:nvPr/>
        </p:nvSpPr>
        <p:spPr>
          <a:xfrm>
            <a:off x="4666488" y="1921018"/>
            <a:ext cx="640080" cy="164592"/>
          </a:xfrm>
          <a:prstGeom prst="rect">
            <a:avLst/>
          </a:prstGeom>
          <a:noFill/>
          <a:ln/>
        </p:spPr>
        <p:txBody>
          <a:bodyPr wrap="square" rtlCol="0" anchor="ctr"/>
          <a:lstStyle/>
          <a:p>
            <a:pPr marL="0" indent="0" algn="ctr">
              <a:buNone/>
            </a:pPr>
            <a:r>
              <a:rPr lang="en-US" sz="1000" b="1">
                <a:solidFill>
                  <a:srgbClr val="FFFFFF"/>
                </a:solidFill>
                <a:latin typeface="Montserrat" pitchFamily="34" charset="0"/>
                <a:ea typeface="Montserrat" pitchFamily="34" charset="-122"/>
                <a:cs typeface="Montserrat" pitchFamily="34" charset="-120"/>
              </a:rPr>
              <a:t>02</a:t>
            </a:r>
            <a:endParaRPr lang="en-US" sz="1000"/>
          </a:p>
        </p:txBody>
      </p:sp>
      <p:sp>
        <p:nvSpPr>
          <p:cNvPr id="38" name="Text 18">
            <a:extLst>
              <a:ext uri="{FF2B5EF4-FFF2-40B4-BE49-F238E27FC236}">
                <a16:creationId xmlns:a16="http://schemas.microsoft.com/office/drawing/2014/main" id="{F1FCB731-7537-5FBD-B32B-995E468BBBED}"/>
              </a:ext>
            </a:extLst>
          </p:cNvPr>
          <p:cNvSpPr/>
          <p:nvPr/>
        </p:nvSpPr>
        <p:spPr>
          <a:xfrm>
            <a:off x="5425440" y="1866154"/>
            <a:ext cx="1920240" cy="274320"/>
          </a:xfrm>
          <a:prstGeom prst="rect">
            <a:avLst/>
          </a:prstGeom>
          <a:noFill/>
          <a:ln/>
        </p:spPr>
        <p:txBody>
          <a:bodyPr wrap="square" rtlCol="0" anchor="ctr"/>
          <a:lstStyle/>
          <a:p>
            <a:pPr marL="0" indent="0">
              <a:buNone/>
            </a:pPr>
            <a:r>
              <a:rPr lang="en-US" sz="1600" b="1">
                <a:solidFill>
                  <a:srgbClr val="182C61"/>
                </a:solidFill>
                <a:latin typeface="Montserrat" pitchFamily="34" charset="0"/>
                <a:ea typeface="Montserrat" pitchFamily="34" charset="-122"/>
                <a:cs typeface="Montserrat" pitchFamily="34" charset="-120"/>
              </a:rPr>
              <a:t>SUPPORT</a:t>
            </a:r>
            <a:endParaRPr lang="en-US" sz="1600"/>
          </a:p>
        </p:txBody>
      </p:sp>
      <p:sp>
        <p:nvSpPr>
          <p:cNvPr id="39" name="Shape 19">
            <a:extLst>
              <a:ext uri="{FF2B5EF4-FFF2-40B4-BE49-F238E27FC236}">
                <a16:creationId xmlns:a16="http://schemas.microsoft.com/office/drawing/2014/main" id="{21622497-63D0-0230-6495-127793C08FA0}"/>
              </a:ext>
            </a:extLst>
          </p:cNvPr>
          <p:cNvSpPr/>
          <p:nvPr/>
        </p:nvSpPr>
        <p:spPr>
          <a:xfrm>
            <a:off x="4757928" y="2728098"/>
            <a:ext cx="109728" cy="109728"/>
          </a:xfrm>
          <a:prstGeom prst="ellipse">
            <a:avLst/>
          </a:prstGeom>
          <a:solidFill>
            <a:srgbClr val="FF7E00"/>
          </a:solidFill>
          <a:ln w="12700">
            <a:solidFill>
              <a:srgbClr val="FF7E00"/>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20">
            <a:extLst>
              <a:ext uri="{FF2B5EF4-FFF2-40B4-BE49-F238E27FC236}">
                <a16:creationId xmlns:a16="http://schemas.microsoft.com/office/drawing/2014/main" id="{1E5D2CAE-87BB-8AC8-C77F-5F130DD93E7B}"/>
              </a:ext>
            </a:extLst>
          </p:cNvPr>
          <p:cNvSpPr/>
          <p:nvPr/>
        </p:nvSpPr>
        <p:spPr>
          <a:xfrm>
            <a:off x="4959096" y="268237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Protect user time for weekly iteration. Treat it as committed capacity.</a:t>
            </a:r>
          </a:p>
        </p:txBody>
      </p:sp>
      <p:sp>
        <p:nvSpPr>
          <p:cNvPr id="41" name="Shape 21">
            <a:extLst>
              <a:ext uri="{FF2B5EF4-FFF2-40B4-BE49-F238E27FC236}">
                <a16:creationId xmlns:a16="http://schemas.microsoft.com/office/drawing/2014/main" id="{273B65EF-C653-2C54-CDA3-1A41AE8B55EF}"/>
              </a:ext>
            </a:extLst>
          </p:cNvPr>
          <p:cNvSpPr/>
          <p:nvPr/>
        </p:nvSpPr>
        <p:spPr>
          <a:xfrm>
            <a:off x="4757928" y="3368178"/>
            <a:ext cx="109728" cy="109728"/>
          </a:xfrm>
          <a:prstGeom prst="ellipse">
            <a:avLst/>
          </a:prstGeom>
          <a:solidFill>
            <a:srgbClr val="FF7E00"/>
          </a:solidFill>
          <a:ln w="12700">
            <a:solidFill>
              <a:srgbClr val="FF7E00"/>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22">
            <a:extLst>
              <a:ext uri="{FF2B5EF4-FFF2-40B4-BE49-F238E27FC236}">
                <a16:creationId xmlns:a16="http://schemas.microsoft.com/office/drawing/2014/main" id="{3DD0ABF6-14F7-EE39-D342-4DCAA338F177}"/>
              </a:ext>
            </a:extLst>
          </p:cNvPr>
          <p:cNvSpPr/>
          <p:nvPr/>
        </p:nvSpPr>
        <p:spPr>
          <a:xfrm>
            <a:off x="4959096" y="332245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Run compliance and security review in parallel with the build.</a:t>
            </a:r>
          </a:p>
        </p:txBody>
      </p:sp>
      <p:sp>
        <p:nvSpPr>
          <p:cNvPr id="43" name="Shape 23">
            <a:extLst>
              <a:ext uri="{FF2B5EF4-FFF2-40B4-BE49-F238E27FC236}">
                <a16:creationId xmlns:a16="http://schemas.microsoft.com/office/drawing/2014/main" id="{081BCBA3-FBBD-1222-D9C9-E99C0B9DDE19}"/>
              </a:ext>
            </a:extLst>
          </p:cNvPr>
          <p:cNvSpPr/>
          <p:nvPr/>
        </p:nvSpPr>
        <p:spPr>
          <a:xfrm>
            <a:off x="4757928" y="4008258"/>
            <a:ext cx="109728" cy="109728"/>
          </a:xfrm>
          <a:prstGeom prst="ellipse">
            <a:avLst/>
          </a:prstGeom>
          <a:solidFill>
            <a:srgbClr val="FF7E00"/>
          </a:solidFill>
          <a:ln w="12700">
            <a:solidFill>
              <a:srgbClr val="FF7E00"/>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24">
            <a:extLst>
              <a:ext uri="{FF2B5EF4-FFF2-40B4-BE49-F238E27FC236}">
                <a16:creationId xmlns:a16="http://schemas.microsoft.com/office/drawing/2014/main" id="{23A8D5D6-3F36-EF92-D10C-66CB602D79EC}"/>
              </a:ext>
            </a:extLst>
          </p:cNvPr>
          <p:cNvSpPr/>
          <p:nvPr/>
        </p:nvSpPr>
        <p:spPr>
          <a:xfrm>
            <a:off x="4959096" y="3962538"/>
            <a:ext cx="2542032" cy="320040"/>
          </a:xfrm>
          <a:prstGeom prst="rect">
            <a:avLst/>
          </a:prstGeom>
          <a:noFill/>
          <a:ln/>
        </p:spPr>
        <p:txBody>
          <a:bodyPr wrap="square" rtlCol="0" anchor="ctr">
            <a:noAutofit/>
          </a:bodyPr>
          <a:lstStyle/>
          <a:p>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Let the engineer talk to users directly. </a:t>
            </a:r>
            <a:r>
              <a:rPr lang="en-US" sz="1050">
                <a:latin typeface="Open Sans" panose="020B0606030504020204" pitchFamily="34" charset="0"/>
                <a:ea typeface="Open Sans" panose="020B0606030504020204" pitchFamily="34" charset="0"/>
                <a:cs typeface="Open Sans" panose="020B0606030504020204" pitchFamily="34" charset="0"/>
              </a:rPr>
              <a:t>without a proxy</a:t>
            </a:r>
          </a:p>
        </p:txBody>
      </p:sp>
      <p:sp>
        <p:nvSpPr>
          <p:cNvPr id="45" name="Shape 25">
            <a:extLst>
              <a:ext uri="{FF2B5EF4-FFF2-40B4-BE49-F238E27FC236}">
                <a16:creationId xmlns:a16="http://schemas.microsoft.com/office/drawing/2014/main" id="{9CAC449B-B9E6-A5B6-1038-4EBDC0E40A32}"/>
              </a:ext>
            </a:extLst>
          </p:cNvPr>
          <p:cNvSpPr/>
          <p:nvPr/>
        </p:nvSpPr>
        <p:spPr>
          <a:xfrm>
            <a:off x="4757928" y="4648338"/>
            <a:ext cx="109728" cy="109728"/>
          </a:xfrm>
          <a:prstGeom prst="ellipse">
            <a:avLst/>
          </a:prstGeom>
          <a:solidFill>
            <a:srgbClr val="FF7E00"/>
          </a:solidFill>
          <a:ln w="12700">
            <a:solidFill>
              <a:srgbClr val="FF7E00"/>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26">
            <a:extLst>
              <a:ext uri="{FF2B5EF4-FFF2-40B4-BE49-F238E27FC236}">
                <a16:creationId xmlns:a16="http://schemas.microsoft.com/office/drawing/2014/main" id="{3988D26D-9C96-DEF0-1489-3D7744EA863F}"/>
              </a:ext>
            </a:extLst>
          </p:cNvPr>
          <p:cNvSpPr/>
          <p:nvPr/>
        </p:nvSpPr>
        <p:spPr>
          <a:xfrm>
            <a:off x="4959096" y="460261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Measure adoption and user sentiment, not story points.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27">
            <a:extLst>
              <a:ext uri="{FF2B5EF4-FFF2-40B4-BE49-F238E27FC236}">
                <a16:creationId xmlns:a16="http://schemas.microsoft.com/office/drawing/2014/main" id="{FFA1ED34-0CE1-62A9-1D72-D949DDDE1F1C}"/>
              </a:ext>
            </a:extLst>
          </p:cNvPr>
          <p:cNvSpPr/>
          <p:nvPr/>
        </p:nvSpPr>
        <p:spPr>
          <a:xfrm>
            <a:off x="8241792" y="1427242"/>
            <a:ext cx="3401568" cy="4343400"/>
          </a:xfrm>
          <a:prstGeom prst="roundRect">
            <a:avLst>
              <a:gd name="adj" fmla="val 3763"/>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48" name="Shape 28">
            <a:extLst>
              <a:ext uri="{FF2B5EF4-FFF2-40B4-BE49-F238E27FC236}">
                <a16:creationId xmlns:a16="http://schemas.microsoft.com/office/drawing/2014/main" id="{CCF040F1-1F16-F2F0-5601-4EEE7F86DFAA}"/>
              </a:ext>
            </a:extLst>
          </p:cNvPr>
          <p:cNvSpPr/>
          <p:nvPr/>
        </p:nvSpPr>
        <p:spPr>
          <a:xfrm>
            <a:off x="8470392" y="1692418"/>
            <a:ext cx="640080" cy="640080"/>
          </a:xfrm>
          <a:prstGeom prst="ellipse">
            <a:avLst/>
          </a:prstGeom>
          <a:solidFill>
            <a:srgbClr val="182C61"/>
          </a:solidFill>
          <a:ln w="12700">
            <a:solidFill>
              <a:srgbClr val="182C61"/>
            </a:solidFill>
            <a:prstDash val="solid"/>
          </a:ln>
        </p:spPr>
        <p:txBody>
          <a:bodyPr/>
          <a:lstStyle/>
          <a:p>
            <a:endParaRPr lang="en-IN"/>
          </a:p>
        </p:txBody>
      </p:sp>
      <p:sp>
        <p:nvSpPr>
          <p:cNvPr id="49" name="Text 29">
            <a:extLst>
              <a:ext uri="{FF2B5EF4-FFF2-40B4-BE49-F238E27FC236}">
                <a16:creationId xmlns:a16="http://schemas.microsoft.com/office/drawing/2014/main" id="{5BFF0F9E-B27D-8994-5985-C532ABC05EAF}"/>
              </a:ext>
            </a:extLst>
          </p:cNvPr>
          <p:cNvSpPr/>
          <p:nvPr/>
        </p:nvSpPr>
        <p:spPr>
          <a:xfrm>
            <a:off x="8470392" y="1943635"/>
            <a:ext cx="640080" cy="164592"/>
          </a:xfrm>
          <a:prstGeom prst="rect">
            <a:avLst/>
          </a:prstGeom>
          <a:noFill/>
          <a:ln/>
        </p:spPr>
        <p:txBody>
          <a:bodyPr wrap="square" rtlCol="0" anchor="ctr"/>
          <a:lstStyle/>
          <a:p>
            <a:pPr marL="0" indent="0" algn="ctr">
              <a:buNone/>
            </a:pPr>
            <a:r>
              <a:rPr lang="en-US" sz="1000" b="1">
                <a:solidFill>
                  <a:srgbClr val="FFFFFF"/>
                </a:solidFill>
                <a:latin typeface="Montserrat" pitchFamily="34" charset="0"/>
                <a:ea typeface="Montserrat" pitchFamily="34" charset="-122"/>
                <a:cs typeface="Montserrat" pitchFamily="34" charset="-120"/>
              </a:rPr>
              <a:t>03</a:t>
            </a:r>
            <a:endParaRPr lang="en-US" sz="1000"/>
          </a:p>
        </p:txBody>
      </p:sp>
      <p:sp>
        <p:nvSpPr>
          <p:cNvPr id="50" name="Text 30">
            <a:extLst>
              <a:ext uri="{FF2B5EF4-FFF2-40B4-BE49-F238E27FC236}">
                <a16:creationId xmlns:a16="http://schemas.microsoft.com/office/drawing/2014/main" id="{4729EC31-4513-9D67-6FF1-08BFA1A46370}"/>
              </a:ext>
            </a:extLst>
          </p:cNvPr>
          <p:cNvSpPr/>
          <p:nvPr/>
        </p:nvSpPr>
        <p:spPr>
          <a:xfrm>
            <a:off x="9229344" y="1888771"/>
            <a:ext cx="1920240" cy="274320"/>
          </a:xfrm>
          <a:prstGeom prst="rect">
            <a:avLst/>
          </a:prstGeom>
          <a:noFill/>
          <a:ln/>
        </p:spPr>
        <p:txBody>
          <a:bodyPr wrap="square" rtlCol="0" anchor="ctr"/>
          <a:lstStyle/>
          <a:p>
            <a:pPr marL="0" indent="0">
              <a:buNone/>
            </a:pPr>
            <a:r>
              <a:rPr lang="en-US" sz="1600" b="1">
                <a:solidFill>
                  <a:srgbClr val="182C61"/>
                </a:solidFill>
                <a:latin typeface="Montserrat" pitchFamily="34" charset="0"/>
                <a:ea typeface="Montserrat" pitchFamily="34" charset="-122"/>
                <a:cs typeface="Montserrat" pitchFamily="34" charset="-120"/>
              </a:rPr>
              <a:t>SUSTAIN</a:t>
            </a:r>
            <a:endParaRPr lang="en-US" sz="1600"/>
          </a:p>
        </p:txBody>
      </p:sp>
      <p:sp>
        <p:nvSpPr>
          <p:cNvPr id="51" name="Shape 31">
            <a:extLst>
              <a:ext uri="{FF2B5EF4-FFF2-40B4-BE49-F238E27FC236}">
                <a16:creationId xmlns:a16="http://schemas.microsoft.com/office/drawing/2014/main" id="{D81B3281-8492-1DFF-0E59-7295F3BD7567}"/>
              </a:ext>
            </a:extLst>
          </p:cNvPr>
          <p:cNvSpPr/>
          <p:nvPr/>
        </p:nvSpPr>
        <p:spPr>
          <a:xfrm>
            <a:off x="8561832" y="272809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 32">
            <a:extLst>
              <a:ext uri="{FF2B5EF4-FFF2-40B4-BE49-F238E27FC236}">
                <a16:creationId xmlns:a16="http://schemas.microsoft.com/office/drawing/2014/main" id="{921B6158-F050-C4A3-747B-596624041545}"/>
              </a:ext>
            </a:extLst>
          </p:cNvPr>
          <p:cNvSpPr/>
          <p:nvPr/>
        </p:nvSpPr>
        <p:spPr>
          <a:xfrm>
            <a:off x="8763000" y="2682378"/>
            <a:ext cx="2542032" cy="320040"/>
          </a:xfrm>
          <a:prstGeom prst="rect">
            <a:avLst/>
          </a:prstGeom>
          <a:noFill/>
          <a:ln/>
        </p:spPr>
        <p:txBody>
          <a:bodyPr wrap="square" rtlCol="0" anchor="ctr">
            <a:norm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The deliverable is capability, not code.</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53" name="Shape 33">
            <a:extLst>
              <a:ext uri="{FF2B5EF4-FFF2-40B4-BE49-F238E27FC236}">
                <a16:creationId xmlns:a16="http://schemas.microsoft.com/office/drawing/2014/main" id="{0BB69A98-7C5E-CAC5-4CD8-080DBFF53283}"/>
              </a:ext>
            </a:extLst>
          </p:cNvPr>
          <p:cNvSpPr/>
          <p:nvPr/>
        </p:nvSpPr>
        <p:spPr>
          <a:xfrm>
            <a:off x="8561832" y="336817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54" name="Text 34">
            <a:extLst>
              <a:ext uri="{FF2B5EF4-FFF2-40B4-BE49-F238E27FC236}">
                <a16:creationId xmlns:a16="http://schemas.microsoft.com/office/drawing/2014/main" id="{C88F7DCF-EA1A-560F-69D4-7EDE394950DF}"/>
              </a:ext>
            </a:extLst>
          </p:cNvPr>
          <p:cNvSpPr/>
          <p:nvPr/>
        </p:nvSpPr>
        <p:spPr>
          <a:xfrm>
            <a:off x="8763000" y="332245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Name support and change management owners at kickoff.</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55" name="Shape 35">
            <a:extLst>
              <a:ext uri="{FF2B5EF4-FFF2-40B4-BE49-F238E27FC236}">
                <a16:creationId xmlns:a16="http://schemas.microsoft.com/office/drawing/2014/main" id="{5E0B0CDB-E7D6-973A-E772-B9C726E01248}"/>
              </a:ext>
            </a:extLst>
          </p:cNvPr>
          <p:cNvSpPr/>
          <p:nvPr/>
        </p:nvSpPr>
        <p:spPr>
          <a:xfrm>
            <a:off x="8561832" y="400825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56" name="Text 36">
            <a:extLst>
              <a:ext uri="{FF2B5EF4-FFF2-40B4-BE49-F238E27FC236}">
                <a16:creationId xmlns:a16="http://schemas.microsoft.com/office/drawing/2014/main" id="{2A3C2C94-100B-85F1-26DF-E7EDA47F896B}"/>
              </a:ext>
            </a:extLst>
          </p:cNvPr>
          <p:cNvSpPr/>
          <p:nvPr/>
        </p:nvSpPr>
        <p:spPr>
          <a:xfrm>
            <a:off x="8763000" y="396253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Upskill internal staff to run the solution before handoff.</a:t>
            </a:r>
          </a:p>
        </p:txBody>
      </p:sp>
      <p:sp>
        <p:nvSpPr>
          <p:cNvPr id="57" name="Shape 37">
            <a:extLst>
              <a:ext uri="{FF2B5EF4-FFF2-40B4-BE49-F238E27FC236}">
                <a16:creationId xmlns:a16="http://schemas.microsoft.com/office/drawing/2014/main" id="{4EF8D4CE-4C2B-6A69-723D-76D86E8A80C3}"/>
              </a:ext>
            </a:extLst>
          </p:cNvPr>
          <p:cNvSpPr/>
          <p:nvPr/>
        </p:nvSpPr>
        <p:spPr>
          <a:xfrm>
            <a:off x="8561832" y="4648338"/>
            <a:ext cx="109728" cy="109728"/>
          </a:xfrm>
          <a:prstGeom prst="ellipse">
            <a:avLst/>
          </a:prstGeom>
          <a:solidFill>
            <a:srgbClr val="182C61"/>
          </a:solidFill>
          <a:ln w="12700">
            <a:solidFill>
              <a:srgbClr val="182C61"/>
            </a:solidFill>
            <a:prstDash val="solid"/>
          </a:ln>
        </p:spPr>
        <p:txBody>
          <a:bodyPr/>
          <a:lstStyle/>
          <a:p>
            <a:endParaRPr lang="en-IN" sz="2400">
              <a:latin typeface="Open Sans" panose="020B0606030504020204" pitchFamily="34" charset="0"/>
              <a:ea typeface="Open Sans" panose="020B0606030504020204" pitchFamily="34" charset="0"/>
              <a:cs typeface="Open Sans" panose="020B0606030504020204" pitchFamily="34" charset="0"/>
            </a:endParaRPr>
          </a:p>
        </p:txBody>
      </p:sp>
      <p:sp>
        <p:nvSpPr>
          <p:cNvPr id="58" name="Text 38">
            <a:extLst>
              <a:ext uri="{FF2B5EF4-FFF2-40B4-BE49-F238E27FC236}">
                <a16:creationId xmlns:a16="http://schemas.microsoft.com/office/drawing/2014/main" id="{2CCD1AE2-3117-8CF4-06C7-84F9A46B6E7A}"/>
              </a:ext>
            </a:extLst>
          </p:cNvPr>
          <p:cNvSpPr/>
          <p:nvPr/>
        </p:nvSpPr>
        <p:spPr>
          <a:xfrm>
            <a:off x="8763000" y="4602618"/>
            <a:ext cx="2542032" cy="320040"/>
          </a:xfrm>
          <a:prstGeom prst="rect">
            <a:avLst/>
          </a:prstGeom>
          <a:noFill/>
          <a:ln/>
        </p:spPr>
        <p:txBody>
          <a:bodyPr wrap="square" rtlCol="0" anchor="ctr">
            <a:noAutofit/>
          </a:bodyPr>
          <a:lstStyle/>
          <a:p>
            <a:pPr marL="0" indent="0">
              <a:buNone/>
            </a:pPr>
            <a:r>
              <a:rPr lang="en-US" sz="1050">
                <a:solidFill>
                  <a:srgbClr val="243041"/>
                </a:solidFill>
                <a:latin typeface="Open Sans" panose="020B0606030504020204" pitchFamily="34" charset="0"/>
                <a:ea typeface="Open Sans" panose="020B0606030504020204" pitchFamily="34" charset="0"/>
                <a:cs typeface="Open Sans" panose="020B0606030504020204" pitchFamily="34" charset="0"/>
              </a:rPr>
              <a:t>If the engineer is external, define the exit on day one.</a:t>
            </a:r>
          </a:p>
        </p:txBody>
      </p:sp>
      <p:sp>
        <p:nvSpPr>
          <p:cNvPr id="59" name="Shape 39">
            <a:extLst>
              <a:ext uri="{FF2B5EF4-FFF2-40B4-BE49-F238E27FC236}">
                <a16:creationId xmlns:a16="http://schemas.microsoft.com/office/drawing/2014/main" id="{EE990CFA-2A63-A132-3617-A7864DA06B1D}"/>
              </a:ext>
            </a:extLst>
          </p:cNvPr>
          <p:cNvSpPr/>
          <p:nvPr/>
        </p:nvSpPr>
        <p:spPr>
          <a:xfrm>
            <a:off x="1822704" y="5907802"/>
            <a:ext cx="8412480" cy="329184"/>
          </a:xfrm>
          <a:prstGeom prst="roundRect">
            <a:avLst>
              <a:gd name="adj" fmla="val 25000"/>
            </a:avLst>
          </a:prstGeom>
          <a:solidFill>
            <a:srgbClr val="182C61"/>
          </a:solidFill>
          <a:ln w="12700">
            <a:solidFill>
              <a:srgbClr val="182C61"/>
            </a:solidFill>
            <a:prstDash val="solid"/>
          </a:ln>
        </p:spPr>
        <p:txBody>
          <a:bodyPr/>
          <a:lstStyle/>
          <a:p>
            <a:endParaRPr lang="en-IN"/>
          </a:p>
        </p:txBody>
      </p:sp>
      <p:sp>
        <p:nvSpPr>
          <p:cNvPr id="60" name="Text 40">
            <a:extLst>
              <a:ext uri="{FF2B5EF4-FFF2-40B4-BE49-F238E27FC236}">
                <a16:creationId xmlns:a16="http://schemas.microsoft.com/office/drawing/2014/main" id="{F439DD93-90E3-4CCA-3CBE-BFCA57655412}"/>
              </a:ext>
            </a:extLst>
          </p:cNvPr>
          <p:cNvSpPr/>
          <p:nvPr/>
        </p:nvSpPr>
        <p:spPr>
          <a:xfrm>
            <a:off x="2051304" y="5999242"/>
            <a:ext cx="7955280" cy="128016"/>
          </a:xfrm>
          <a:prstGeom prst="rect">
            <a:avLst/>
          </a:prstGeom>
          <a:noFill/>
          <a:ln/>
        </p:spPr>
        <p:txBody>
          <a:bodyPr wrap="square" rtlCol="0" anchor="ctr"/>
          <a:lstStyle/>
          <a:p>
            <a:pPr marL="0" indent="0" algn="ctr">
              <a:buNone/>
            </a:pPr>
            <a:r>
              <a:rPr lang="en-US" sz="980" b="1">
                <a:solidFill>
                  <a:srgbClr val="FFFFFF"/>
                </a:solidFill>
                <a:latin typeface="Open Sans" pitchFamily="34" charset="0"/>
                <a:ea typeface="Open Sans" pitchFamily="34" charset="-122"/>
                <a:cs typeface="Open Sans" pitchFamily="34" charset="-120"/>
              </a:rPr>
              <a:t>The model fails on organizational readiness far more often than on engineering talent.</a:t>
            </a:r>
            <a:endParaRPr lang="en-US" sz="980"/>
          </a:p>
        </p:txBody>
      </p:sp>
    </p:spTree>
    <p:extLst>
      <p:ext uri="{BB962C8B-B14F-4D97-AF65-F5344CB8AC3E}">
        <p14:creationId xmlns:p14="http://schemas.microsoft.com/office/powerpoint/2010/main" val="1845624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 name="Text 1"/>
          <p:cNvSpPr/>
          <p:nvPr/>
        </p:nvSpPr>
        <p:spPr>
          <a:xfrm>
            <a:off x="60016" y="505403"/>
            <a:ext cx="4756769" cy="198447"/>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2851" b="1">
                <a:solidFill>
                  <a:srgbClr val="182C61">
                    <a:alpha val="99000"/>
                  </a:srgbClr>
                </a:solidFill>
                <a:latin typeface="Montserrat" pitchFamily="2" charset="0"/>
                <a:ea typeface="Open Sans" pitchFamily="34" charset="-122"/>
                <a:cs typeface="Open Sans" pitchFamily="34" charset="-120"/>
              </a:rPr>
              <a:t>What </a:t>
            </a:r>
            <a:r>
              <a:rPr lang="en-US" sz="2851" b="1" err="1">
                <a:solidFill>
                  <a:srgbClr val="182C61">
                    <a:alpha val="99000"/>
                  </a:srgbClr>
                </a:solidFill>
                <a:latin typeface="Montserrat" pitchFamily="2" charset="0"/>
                <a:ea typeface="Open Sans" pitchFamily="34" charset="-122"/>
                <a:cs typeface="Open Sans" pitchFamily="34" charset="-120"/>
              </a:rPr>
              <a:t>Acuvate</a:t>
            </a:r>
            <a:r>
              <a:rPr lang="en-US" sz="2851" b="1">
                <a:solidFill>
                  <a:srgbClr val="182C61">
                    <a:alpha val="99000"/>
                  </a:srgbClr>
                </a:solidFill>
                <a:latin typeface="Montserrat" pitchFamily="2" charset="0"/>
                <a:ea typeface="Open Sans" pitchFamily="34" charset="-122"/>
                <a:cs typeface="Open Sans" pitchFamily="34" charset="-120"/>
              </a:rPr>
              <a:t> FDE is​</a:t>
            </a:r>
            <a:endParaRPr lang="en-US" sz="2851">
              <a:latin typeface="Montserrat" pitchFamily="2" charset="0"/>
            </a:endParaRPr>
          </a:p>
        </p:txBody>
      </p:sp>
      <p:sp>
        <p:nvSpPr>
          <p:cNvPr id="4" name="Text 2"/>
          <p:cNvSpPr/>
          <p:nvPr/>
        </p:nvSpPr>
        <p:spPr>
          <a:xfrm>
            <a:off x="523875" y="971551"/>
            <a:ext cx="9518651" cy="4381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639"/>
              </a:lnSpc>
              <a:buNone/>
            </a:pPr>
            <a:r>
              <a:rPr lang="en-US" sz="1283">
                <a:solidFill>
                  <a:srgbClr val="182C61">
                    <a:alpha val="99000"/>
                  </a:srgbClr>
                </a:solidFill>
                <a:latin typeface="Open Sans" pitchFamily="34" charset="0"/>
                <a:ea typeface="Open Sans" pitchFamily="34" charset="-122"/>
                <a:cs typeface="Open Sans" pitchFamily="34" charset="-120"/>
              </a:rPr>
              <a:t>An embedded delivery model that compresses the distance between AI opportunity and production outcome — pairing</a:t>
            </a:r>
            <a:endParaRPr lang="en-US" sz="1283"/>
          </a:p>
          <a:p>
            <a:pPr marL="0" indent="0" algn="l">
              <a:lnSpc>
                <a:spcPts val="1639"/>
              </a:lnSpc>
              <a:buNone/>
            </a:pPr>
            <a:r>
              <a:rPr lang="en-US" sz="1283">
                <a:solidFill>
                  <a:srgbClr val="182C61">
                    <a:alpha val="99000"/>
                  </a:srgbClr>
                </a:solidFill>
                <a:latin typeface="Open Sans" pitchFamily="34" charset="0"/>
                <a:ea typeface="Open Sans" pitchFamily="34" charset="-122"/>
                <a:cs typeface="Open Sans" pitchFamily="34" charset="-120"/>
              </a:rPr>
              <a:t>domain-led value definition with full-stack production engineering in a single team.​</a:t>
            </a:r>
            <a:endParaRPr lang="en-US" sz="1283"/>
          </a:p>
        </p:txBody>
      </p:sp>
      <p:sp>
        <p:nvSpPr>
          <p:cNvPr id="5" name="Shape 3"/>
          <p:cNvSpPr/>
          <p:nvPr/>
        </p:nvSpPr>
        <p:spPr>
          <a:xfrm>
            <a:off x="523875" y="771526"/>
            <a:ext cx="2324100" cy="38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8" name="Shape 6"/>
          <p:cNvSpPr/>
          <p:nvPr/>
        </p:nvSpPr>
        <p:spPr>
          <a:xfrm>
            <a:off x="414341" y="1638298"/>
            <a:ext cx="5281610" cy="4819653"/>
          </a:xfrm>
          <a:prstGeom prst="round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9" name="Shape 7"/>
          <p:cNvSpPr/>
          <p:nvPr/>
        </p:nvSpPr>
        <p:spPr>
          <a:xfrm>
            <a:off x="5990950" y="1638298"/>
            <a:ext cx="5281606" cy="4819653"/>
          </a:xfrm>
          <a:prstGeom prst="round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3" name="Shape 21"/>
          <p:cNvSpPr/>
          <p:nvPr/>
        </p:nvSpPr>
        <p:spPr>
          <a:xfrm>
            <a:off x="1276351" y="2714626"/>
            <a:ext cx="2324100" cy="38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pic>
        <p:nvPicPr>
          <p:cNvPr id="31" name="Image 0" descr="preencoded.png"/>
          <p:cNvPicPr>
            <a:picLocks noChangeAspect="1"/>
          </p:cNvPicPr>
          <p:nvPr/>
        </p:nvPicPr>
        <p:blipFill>
          <a:blip r:embed="rId3"/>
          <a:srcRect/>
          <a:stretch/>
        </p:blipFill>
        <p:spPr>
          <a:xfrm>
            <a:off x="1276351" y="4914900"/>
            <a:ext cx="83293" cy="93005"/>
          </a:xfrm>
          <a:prstGeom prst="rect">
            <a:avLst/>
          </a:prstGeom>
        </p:spPr>
      </p:pic>
      <p:pic>
        <p:nvPicPr>
          <p:cNvPr id="35" name="Image 2" descr="preencoded.png"/>
          <p:cNvPicPr>
            <a:picLocks noChangeAspect="1"/>
          </p:cNvPicPr>
          <p:nvPr/>
        </p:nvPicPr>
        <p:blipFill>
          <a:blip r:embed="rId3"/>
          <a:srcRect/>
          <a:stretch/>
        </p:blipFill>
        <p:spPr>
          <a:xfrm>
            <a:off x="1276351" y="5276851"/>
            <a:ext cx="83293" cy="93005"/>
          </a:xfrm>
          <a:prstGeom prst="rect">
            <a:avLst/>
          </a:prstGeom>
        </p:spPr>
      </p:pic>
      <p:pic>
        <p:nvPicPr>
          <p:cNvPr id="39" name="Image 4" descr="preencoded.png"/>
          <p:cNvPicPr>
            <a:picLocks noChangeAspect="1"/>
          </p:cNvPicPr>
          <p:nvPr/>
        </p:nvPicPr>
        <p:blipFill>
          <a:blip r:embed="rId3"/>
          <a:srcRect/>
          <a:stretch/>
        </p:blipFill>
        <p:spPr>
          <a:xfrm>
            <a:off x="1276351" y="5638800"/>
            <a:ext cx="83293" cy="93005"/>
          </a:xfrm>
          <a:prstGeom prst="rect">
            <a:avLst/>
          </a:prstGeom>
        </p:spPr>
      </p:pic>
      <p:pic>
        <p:nvPicPr>
          <p:cNvPr id="41" name="Image 5" descr="preencoded.png"/>
          <p:cNvPicPr>
            <a:picLocks noChangeAspect="1"/>
          </p:cNvPicPr>
          <p:nvPr/>
        </p:nvPicPr>
        <p:blipFill>
          <a:blip r:embed="rId3"/>
          <a:srcRect/>
          <a:stretch/>
        </p:blipFill>
        <p:spPr>
          <a:xfrm>
            <a:off x="1276351" y="5095875"/>
            <a:ext cx="83293" cy="93005"/>
          </a:xfrm>
          <a:prstGeom prst="rect">
            <a:avLst/>
          </a:prstGeom>
        </p:spPr>
      </p:pic>
      <p:pic>
        <p:nvPicPr>
          <p:cNvPr id="45" name="Image 7" descr="preencoded.png"/>
          <p:cNvPicPr>
            <a:picLocks noChangeAspect="1"/>
          </p:cNvPicPr>
          <p:nvPr/>
        </p:nvPicPr>
        <p:blipFill>
          <a:blip r:embed="rId3"/>
          <a:srcRect/>
          <a:stretch/>
        </p:blipFill>
        <p:spPr>
          <a:xfrm>
            <a:off x="1276351" y="5457826"/>
            <a:ext cx="83293" cy="93005"/>
          </a:xfrm>
          <a:prstGeom prst="rect">
            <a:avLst/>
          </a:prstGeom>
        </p:spPr>
      </p:pic>
      <p:pic>
        <p:nvPicPr>
          <p:cNvPr id="47" name="Image 8" descr="preencoded.png"/>
          <p:cNvPicPr>
            <a:picLocks noChangeAspect="1"/>
          </p:cNvPicPr>
          <p:nvPr/>
        </p:nvPicPr>
        <p:blipFill>
          <a:blip r:embed="rId3"/>
          <a:srcRect/>
          <a:stretch/>
        </p:blipFill>
        <p:spPr>
          <a:xfrm>
            <a:off x="1276351" y="5819775"/>
            <a:ext cx="83293" cy="93005"/>
          </a:xfrm>
          <a:prstGeom prst="rect">
            <a:avLst/>
          </a:prstGeom>
        </p:spPr>
      </p:pic>
      <p:sp>
        <p:nvSpPr>
          <p:cNvPr id="54" name="Rectangle: Rounded Corners 53">
            <a:extLst>
              <a:ext uri="{FF2B5EF4-FFF2-40B4-BE49-F238E27FC236}">
                <a16:creationId xmlns:a16="http://schemas.microsoft.com/office/drawing/2014/main" id="{7DF2986F-044D-5247-1182-21ADE73E1879}"/>
              </a:ext>
            </a:extLst>
          </p:cNvPr>
          <p:cNvSpPr/>
          <p:nvPr/>
        </p:nvSpPr>
        <p:spPr>
          <a:xfrm>
            <a:off x="632653" y="1843085"/>
            <a:ext cx="4845893" cy="441007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2" name="Group 51">
            <a:extLst>
              <a:ext uri="{FF2B5EF4-FFF2-40B4-BE49-F238E27FC236}">
                <a16:creationId xmlns:a16="http://schemas.microsoft.com/office/drawing/2014/main" id="{40E345C5-5A0E-379C-39C1-831B1D67FE1D}"/>
              </a:ext>
            </a:extLst>
          </p:cNvPr>
          <p:cNvGrpSpPr/>
          <p:nvPr/>
        </p:nvGrpSpPr>
        <p:grpSpPr>
          <a:xfrm>
            <a:off x="951883" y="2227605"/>
            <a:ext cx="3990975" cy="3571875"/>
            <a:chOff x="1276351" y="2343151"/>
            <a:chExt cx="3990975" cy="3571875"/>
          </a:xfrm>
        </p:grpSpPr>
        <p:sp>
          <p:nvSpPr>
            <p:cNvPr id="14" name="Text 12"/>
            <p:cNvSpPr/>
            <p:nvPr/>
          </p:nvSpPr>
          <p:spPr>
            <a:xfrm>
              <a:off x="1276351" y="2343151"/>
              <a:ext cx="3695700" cy="304800"/>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280"/>
                </a:lnSpc>
                <a:buNone/>
              </a:pPr>
              <a:r>
                <a:rPr lang="en-US" sz="1568" b="1">
                  <a:solidFill>
                    <a:srgbClr val="182C61">
                      <a:alpha val="99000"/>
                    </a:srgbClr>
                  </a:solidFill>
                  <a:latin typeface="Open Sans" pitchFamily="34" charset="0"/>
                  <a:ea typeface="Open Sans" pitchFamily="34" charset="-122"/>
                  <a:cs typeface="Open Sans" pitchFamily="34" charset="-120"/>
                </a:rPr>
                <a:t>Channel Partner FDE | Platform FDE​</a:t>
              </a:r>
              <a:endParaRPr lang="en-US" sz="1568"/>
            </a:p>
          </p:txBody>
        </p:sp>
        <p:sp>
          <p:nvSpPr>
            <p:cNvPr id="16" name="Text 14"/>
            <p:cNvSpPr/>
            <p:nvPr/>
          </p:nvSpPr>
          <p:spPr>
            <a:xfrm>
              <a:off x="1276351" y="2971801"/>
              <a:ext cx="3990975" cy="561975"/>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Our Platform FDEs bring end-to-end technical expertise to architect,</a:t>
              </a:r>
              <a:endParaRPr lang="en-US" sz="855"/>
            </a:p>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integrate, deploy, and operationalize enterprise Data &amp; AI solutions —</a:t>
              </a:r>
              <a:endParaRPr lang="en-US" sz="855"/>
            </a:p>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inside the customer's existing data, identity, and security estate.​</a:t>
              </a:r>
              <a:endParaRPr lang="en-US" sz="855"/>
            </a:p>
          </p:txBody>
        </p:sp>
        <p:sp>
          <p:nvSpPr>
            <p:cNvPr id="18" name="Text 16"/>
            <p:cNvSpPr/>
            <p:nvPr/>
          </p:nvSpPr>
          <p:spPr>
            <a:xfrm>
              <a:off x="1276352" y="3752851"/>
              <a:ext cx="885825" cy="1905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997" b="1">
                  <a:solidFill>
                    <a:srgbClr val="182C61">
                      <a:alpha val="99000"/>
                    </a:srgbClr>
                  </a:solidFill>
                  <a:latin typeface="Open Sans" pitchFamily="34" charset="0"/>
                  <a:ea typeface="Open Sans" pitchFamily="34" charset="-122"/>
                  <a:cs typeface="Open Sans" pitchFamily="34" charset="-120"/>
                </a:rPr>
                <a:t>THEY BRING​</a:t>
              </a:r>
              <a:endParaRPr lang="en-US" sz="997" b="1"/>
            </a:p>
          </p:txBody>
        </p:sp>
        <p:sp>
          <p:nvSpPr>
            <p:cNvPr id="20" name="Text 18"/>
            <p:cNvSpPr/>
            <p:nvPr/>
          </p:nvSpPr>
          <p:spPr>
            <a:xfrm>
              <a:off x="1276352" y="4629151"/>
              <a:ext cx="885825" cy="1905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997" b="1">
                  <a:solidFill>
                    <a:srgbClr val="182C61">
                      <a:alpha val="99000"/>
                    </a:srgbClr>
                  </a:solidFill>
                  <a:latin typeface="Open Sans" pitchFamily="34" charset="0"/>
                  <a:ea typeface="Open Sans" pitchFamily="34" charset="-122"/>
                  <a:cs typeface="Open Sans" pitchFamily="34" charset="-120"/>
                </a:rPr>
                <a:t>THEY BRING​</a:t>
              </a:r>
              <a:endParaRPr lang="en-US" sz="997" b="1"/>
            </a:p>
          </p:txBody>
        </p:sp>
        <p:sp>
          <p:nvSpPr>
            <p:cNvPr id="30" name="Text 28"/>
            <p:cNvSpPr/>
            <p:nvPr/>
          </p:nvSpPr>
          <p:spPr>
            <a:xfrm>
              <a:off x="1400176" y="4914900"/>
              <a:ext cx="73342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Architecture​</a:t>
              </a:r>
              <a:endParaRPr lang="en-US" sz="855"/>
            </a:p>
          </p:txBody>
        </p:sp>
        <p:sp>
          <p:nvSpPr>
            <p:cNvPr id="34" name="Text 30"/>
            <p:cNvSpPr/>
            <p:nvPr/>
          </p:nvSpPr>
          <p:spPr>
            <a:xfrm>
              <a:off x="1400175" y="5276851"/>
              <a:ext cx="63817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Integration​</a:t>
              </a:r>
              <a:endParaRPr lang="en-US" sz="855"/>
            </a:p>
          </p:txBody>
        </p:sp>
        <p:sp>
          <p:nvSpPr>
            <p:cNvPr id="38" name="Text 32"/>
            <p:cNvSpPr/>
            <p:nvPr/>
          </p:nvSpPr>
          <p:spPr>
            <a:xfrm>
              <a:off x="1400175" y="5638801"/>
              <a:ext cx="63817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Integration​</a:t>
              </a:r>
              <a:endParaRPr lang="en-US" sz="855"/>
            </a:p>
          </p:txBody>
        </p:sp>
        <p:sp>
          <p:nvSpPr>
            <p:cNvPr id="40" name="Text 33"/>
            <p:cNvSpPr/>
            <p:nvPr/>
          </p:nvSpPr>
          <p:spPr>
            <a:xfrm>
              <a:off x="1400176" y="5095875"/>
              <a:ext cx="73342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Engineering​</a:t>
              </a:r>
              <a:endParaRPr lang="en-US" sz="855"/>
            </a:p>
          </p:txBody>
        </p:sp>
        <p:sp>
          <p:nvSpPr>
            <p:cNvPr id="44" name="Text 35"/>
            <p:cNvSpPr/>
            <p:nvPr/>
          </p:nvSpPr>
          <p:spPr>
            <a:xfrm>
              <a:off x="1400175" y="5457825"/>
              <a:ext cx="723900"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Deployment​</a:t>
              </a:r>
              <a:endParaRPr lang="en-US" sz="855"/>
            </a:p>
          </p:txBody>
        </p:sp>
        <p:sp>
          <p:nvSpPr>
            <p:cNvPr id="46" name="Text 36"/>
            <p:cNvSpPr/>
            <p:nvPr/>
          </p:nvSpPr>
          <p:spPr>
            <a:xfrm>
              <a:off x="1400176" y="5819775"/>
              <a:ext cx="126682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Production Readiness​</a:t>
              </a:r>
              <a:endParaRPr lang="en-US" sz="855"/>
            </a:p>
          </p:txBody>
        </p:sp>
        <p:pic>
          <p:nvPicPr>
            <p:cNvPr id="51" name="Picture 50" descr="A black background with grey text&#10;&#10;AI-generated content may be incorrect.">
              <a:extLst>
                <a:ext uri="{FF2B5EF4-FFF2-40B4-BE49-F238E27FC236}">
                  <a16:creationId xmlns:a16="http://schemas.microsoft.com/office/drawing/2014/main" id="{44DDC285-33E0-AFDD-915C-26DC2BD97182}"/>
                </a:ext>
              </a:extLst>
            </p:cNvPr>
            <p:cNvPicPr>
              <a:picLocks noChangeAspect="1"/>
            </p:cNvPicPr>
            <p:nvPr/>
          </p:nvPicPr>
          <p:blipFill>
            <a:blip r:embed="rId4"/>
            <a:stretch>
              <a:fillRect/>
            </a:stretch>
          </p:blipFill>
          <p:spPr>
            <a:xfrm>
              <a:off x="1277510" y="3946456"/>
              <a:ext cx="1393361" cy="577082"/>
            </a:xfrm>
            <a:prstGeom prst="rect">
              <a:avLst/>
            </a:prstGeom>
          </p:spPr>
        </p:pic>
        <p:pic>
          <p:nvPicPr>
            <p:cNvPr id="53" name="Picture 52" descr="A black background with a black square&#10;&#10;AI-generated content may be incorrect.">
              <a:extLst>
                <a:ext uri="{FF2B5EF4-FFF2-40B4-BE49-F238E27FC236}">
                  <a16:creationId xmlns:a16="http://schemas.microsoft.com/office/drawing/2014/main" id="{A8FDD5DB-2956-29D3-CFD4-370B6D79E993}"/>
                </a:ext>
              </a:extLst>
            </p:cNvPr>
            <p:cNvPicPr>
              <a:picLocks noChangeAspect="1"/>
            </p:cNvPicPr>
            <p:nvPr/>
          </p:nvPicPr>
          <p:blipFill>
            <a:blip r:embed="rId5"/>
            <a:stretch>
              <a:fillRect/>
            </a:stretch>
          </p:blipFill>
          <p:spPr>
            <a:xfrm>
              <a:off x="2674581" y="3758582"/>
              <a:ext cx="1985949" cy="1051560"/>
            </a:xfrm>
            <a:prstGeom prst="rect">
              <a:avLst/>
            </a:prstGeom>
          </p:spPr>
        </p:pic>
      </p:grpSp>
      <p:sp>
        <p:nvSpPr>
          <p:cNvPr id="10" name="Text 8"/>
          <p:cNvSpPr/>
          <p:nvPr/>
        </p:nvSpPr>
        <p:spPr>
          <a:xfrm>
            <a:off x="4381501" y="4724401"/>
            <a:ext cx="847725" cy="1164258"/>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5700" b="1">
                <a:solidFill>
                  <a:srgbClr val="FF7E00"/>
                </a:solidFill>
                <a:latin typeface="Montserrat" pitchFamily="34" charset="0"/>
                <a:ea typeface="Montserrat" pitchFamily="34" charset="-122"/>
                <a:cs typeface="Montserrat" pitchFamily="34" charset="-120"/>
              </a:rPr>
              <a:t>01</a:t>
            </a:r>
            <a:endParaRPr lang="en-US" sz="5700">
              <a:solidFill>
                <a:srgbClr val="FF7E00"/>
              </a:solidFill>
            </a:endParaRPr>
          </a:p>
        </p:txBody>
      </p:sp>
      <p:sp>
        <p:nvSpPr>
          <p:cNvPr id="60" name="Rectangle: Rounded Corners 59">
            <a:extLst>
              <a:ext uri="{FF2B5EF4-FFF2-40B4-BE49-F238E27FC236}">
                <a16:creationId xmlns:a16="http://schemas.microsoft.com/office/drawing/2014/main" id="{A864CC1F-503B-BDB3-6299-EBD214C9437C}"/>
              </a:ext>
            </a:extLst>
          </p:cNvPr>
          <p:cNvSpPr/>
          <p:nvPr/>
        </p:nvSpPr>
        <p:spPr>
          <a:xfrm>
            <a:off x="6229353" y="1843086"/>
            <a:ext cx="4762500" cy="441007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56" name="Group 55">
            <a:extLst>
              <a:ext uri="{FF2B5EF4-FFF2-40B4-BE49-F238E27FC236}">
                <a16:creationId xmlns:a16="http://schemas.microsoft.com/office/drawing/2014/main" id="{B742B3E4-DBF9-DA2D-E583-D7343BE057FB}"/>
              </a:ext>
            </a:extLst>
          </p:cNvPr>
          <p:cNvGrpSpPr/>
          <p:nvPr/>
        </p:nvGrpSpPr>
        <p:grpSpPr>
          <a:xfrm>
            <a:off x="951883" y="2177430"/>
            <a:ext cx="9996154" cy="3724274"/>
            <a:chOff x="885206" y="2343151"/>
            <a:chExt cx="9996154" cy="3724274"/>
          </a:xfrm>
        </p:grpSpPr>
        <p:sp>
          <p:nvSpPr>
            <p:cNvPr id="11" name="Text 9"/>
            <p:cNvSpPr/>
            <p:nvPr/>
          </p:nvSpPr>
          <p:spPr>
            <a:xfrm>
              <a:off x="9658353" y="4905379"/>
              <a:ext cx="1009649" cy="1108073"/>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5700" b="1">
                  <a:solidFill>
                    <a:srgbClr val="FF7E00"/>
                  </a:solidFill>
                  <a:latin typeface="Montserrat" pitchFamily="34" charset="0"/>
                  <a:ea typeface="Montserrat" pitchFamily="34" charset="-122"/>
                  <a:cs typeface="Montserrat" pitchFamily="34" charset="-120"/>
                </a:rPr>
                <a:t>02</a:t>
              </a:r>
              <a:endParaRPr lang="en-US" sz="5700">
                <a:solidFill>
                  <a:srgbClr val="FF7E00"/>
                </a:solidFill>
              </a:endParaRPr>
            </a:p>
          </p:txBody>
        </p:sp>
        <p:sp>
          <p:nvSpPr>
            <p:cNvPr id="15" name="Text 13"/>
            <p:cNvSpPr/>
            <p:nvPr/>
          </p:nvSpPr>
          <p:spPr>
            <a:xfrm>
              <a:off x="6419851" y="2343151"/>
              <a:ext cx="1362075" cy="304800"/>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280"/>
                </a:lnSpc>
                <a:buNone/>
              </a:pPr>
              <a:r>
                <a:rPr lang="en-US" sz="1568" b="1">
                  <a:solidFill>
                    <a:srgbClr val="182C61">
                      <a:alpha val="99000"/>
                    </a:srgbClr>
                  </a:solidFill>
                  <a:latin typeface="Poppins" pitchFamily="34" charset="0"/>
                  <a:ea typeface="Poppins" pitchFamily="34" charset="-122"/>
                  <a:cs typeface="Poppins" pitchFamily="34" charset="-120"/>
                </a:rPr>
                <a:t>Domain FDE​</a:t>
              </a:r>
              <a:endParaRPr lang="en-US" sz="1568"/>
            </a:p>
          </p:txBody>
        </p:sp>
        <p:sp>
          <p:nvSpPr>
            <p:cNvPr id="17" name="Text 15"/>
            <p:cNvSpPr/>
            <p:nvPr/>
          </p:nvSpPr>
          <p:spPr>
            <a:xfrm>
              <a:off x="6419851" y="2952751"/>
              <a:ext cx="4248151" cy="6858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Our Domain FDEs are domain specialists who identify high-impact Data &amp;</a:t>
              </a:r>
              <a:endParaRPr lang="en-US" sz="855"/>
            </a:p>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AI opportunities within business operations and take them from use-case</a:t>
              </a:r>
              <a:endParaRPr lang="en-US" sz="855"/>
            </a:p>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definition through production deployment, backed by industry knowledge,</a:t>
              </a:r>
              <a:endParaRPr lang="en-US" sz="855"/>
            </a:p>
            <a:p>
              <a:pPr marL="0" indent="0" algn="l">
                <a:lnSpc>
                  <a:spcPts val="1568"/>
                </a:lnSpc>
                <a:buNone/>
              </a:pPr>
              <a:r>
                <a:rPr lang="en-US" sz="855">
                  <a:solidFill>
                    <a:srgbClr val="182C61">
                      <a:alpha val="99000"/>
                    </a:srgbClr>
                  </a:solidFill>
                  <a:latin typeface="Open Sans" pitchFamily="34" charset="0"/>
                  <a:ea typeface="Open Sans" pitchFamily="34" charset="-122"/>
                  <a:cs typeface="Open Sans" pitchFamily="34" charset="-120"/>
                </a:rPr>
                <a:t>process understanding and working knowledge of AI and engineering.​</a:t>
              </a:r>
              <a:endParaRPr lang="en-US" sz="855"/>
            </a:p>
          </p:txBody>
        </p:sp>
        <p:sp>
          <p:nvSpPr>
            <p:cNvPr id="19" name="Text 17"/>
            <p:cNvSpPr/>
            <p:nvPr/>
          </p:nvSpPr>
          <p:spPr>
            <a:xfrm>
              <a:off x="6419851" y="3752851"/>
              <a:ext cx="752475" cy="1905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997" b="1">
                  <a:solidFill>
                    <a:srgbClr val="182C61">
                      <a:alpha val="99000"/>
                    </a:srgbClr>
                  </a:solidFill>
                  <a:latin typeface="Open Sans" pitchFamily="34" charset="0"/>
                  <a:ea typeface="Open Sans" pitchFamily="34" charset="-122"/>
                  <a:cs typeface="Open Sans" pitchFamily="34" charset="-120"/>
                </a:rPr>
                <a:t>DOMAINS</a:t>
              </a:r>
              <a:r>
                <a:rPr lang="en-US" sz="997">
                  <a:solidFill>
                    <a:srgbClr val="182C61">
                      <a:alpha val="99000"/>
                    </a:srgbClr>
                  </a:solidFill>
                  <a:latin typeface="Open Sans" pitchFamily="34" charset="0"/>
                  <a:ea typeface="Open Sans" pitchFamily="34" charset="-122"/>
                  <a:cs typeface="Open Sans" pitchFamily="34" charset="-120"/>
                </a:rPr>
                <a:t>​</a:t>
              </a:r>
              <a:endParaRPr lang="en-US" sz="997"/>
            </a:p>
          </p:txBody>
        </p:sp>
        <p:sp>
          <p:nvSpPr>
            <p:cNvPr id="21" name="Text 19"/>
            <p:cNvSpPr/>
            <p:nvPr/>
          </p:nvSpPr>
          <p:spPr>
            <a:xfrm>
              <a:off x="6419851" y="4629151"/>
              <a:ext cx="1066800" cy="1905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997" b="1">
                  <a:solidFill>
                    <a:srgbClr val="182C61">
                      <a:alpha val="99000"/>
                    </a:srgbClr>
                  </a:solidFill>
                  <a:latin typeface="Open Sans" pitchFamily="34" charset="0"/>
                  <a:ea typeface="Open Sans" pitchFamily="34" charset="-122"/>
                  <a:cs typeface="Open Sans" pitchFamily="34" charset="-120"/>
                </a:rPr>
                <a:t>SUB - DOMAINS​</a:t>
              </a:r>
              <a:endParaRPr lang="en-US" sz="997" b="1"/>
            </a:p>
          </p:txBody>
        </p:sp>
        <p:sp>
          <p:nvSpPr>
            <p:cNvPr id="22" name="Text 20"/>
            <p:cNvSpPr/>
            <p:nvPr/>
          </p:nvSpPr>
          <p:spPr>
            <a:xfrm>
              <a:off x="6419851" y="5381625"/>
              <a:ext cx="790575" cy="1905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997" b="1">
                  <a:solidFill>
                    <a:srgbClr val="182C61">
                      <a:alpha val="99000"/>
                    </a:srgbClr>
                  </a:solidFill>
                  <a:latin typeface="Open Sans" pitchFamily="34" charset="0"/>
                  <a:ea typeface="Open Sans" pitchFamily="34" charset="-122"/>
                  <a:cs typeface="Open Sans" pitchFamily="34" charset="-120"/>
                </a:rPr>
                <a:t>THEY BRING​</a:t>
              </a:r>
              <a:endParaRPr lang="en-US" sz="997" b="1"/>
            </a:p>
          </p:txBody>
        </p:sp>
        <p:sp>
          <p:nvSpPr>
            <p:cNvPr id="24" name="Shape 22"/>
            <p:cNvSpPr/>
            <p:nvPr/>
          </p:nvSpPr>
          <p:spPr>
            <a:xfrm>
              <a:off x="6419851" y="2714626"/>
              <a:ext cx="2324100" cy="381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2" name="Text 29"/>
            <p:cNvSpPr/>
            <p:nvPr/>
          </p:nvSpPr>
          <p:spPr>
            <a:xfrm>
              <a:off x="6543675" y="4914900"/>
              <a:ext cx="1143000"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Asset Management​</a:t>
              </a:r>
              <a:endParaRPr lang="en-US" sz="855"/>
            </a:p>
          </p:txBody>
        </p:sp>
        <p:pic>
          <p:nvPicPr>
            <p:cNvPr id="33" name="Image 1" descr="preencoded.png"/>
            <p:cNvPicPr>
              <a:picLocks noChangeAspect="1"/>
            </p:cNvPicPr>
            <p:nvPr/>
          </p:nvPicPr>
          <p:blipFill>
            <a:blip r:embed="rId6"/>
            <a:srcRect/>
            <a:stretch/>
          </p:blipFill>
          <p:spPr>
            <a:xfrm>
              <a:off x="6419851" y="4914900"/>
              <a:ext cx="83293" cy="93005"/>
            </a:xfrm>
            <a:prstGeom prst="rect">
              <a:avLst/>
            </a:prstGeom>
          </p:spPr>
        </p:pic>
        <p:sp>
          <p:nvSpPr>
            <p:cNvPr id="36" name="Text 31"/>
            <p:cNvSpPr/>
            <p:nvPr/>
          </p:nvSpPr>
          <p:spPr>
            <a:xfrm>
              <a:off x="6543675" y="5124451"/>
              <a:ext cx="122872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Operations &amp; Control​</a:t>
              </a:r>
              <a:endParaRPr lang="en-US" sz="855"/>
            </a:p>
          </p:txBody>
        </p:sp>
        <p:pic>
          <p:nvPicPr>
            <p:cNvPr id="37" name="Image 3" descr="preencoded.png"/>
            <p:cNvPicPr>
              <a:picLocks noChangeAspect="1"/>
            </p:cNvPicPr>
            <p:nvPr/>
          </p:nvPicPr>
          <p:blipFill>
            <a:blip r:embed="rId6"/>
            <a:srcRect/>
            <a:stretch/>
          </p:blipFill>
          <p:spPr>
            <a:xfrm>
              <a:off x="6419851" y="5124451"/>
              <a:ext cx="83293" cy="93005"/>
            </a:xfrm>
            <a:prstGeom prst="rect">
              <a:avLst/>
            </a:prstGeom>
          </p:spPr>
        </p:pic>
        <p:sp>
          <p:nvSpPr>
            <p:cNvPr id="42" name="Text 34"/>
            <p:cNvSpPr/>
            <p:nvPr/>
          </p:nvSpPr>
          <p:spPr>
            <a:xfrm>
              <a:off x="8162925" y="4914900"/>
              <a:ext cx="1590675" cy="95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Supply Chain Management​</a:t>
              </a:r>
              <a:endParaRPr lang="en-US" sz="855"/>
            </a:p>
          </p:txBody>
        </p:sp>
        <p:pic>
          <p:nvPicPr>
            <p:cNvPr id="43" name="Image 6" descr="preencoded.png"/>
            <p:cNvPicPr>
              <a:picLocks noChangeAspect="1"/>
            </p:cNvPicPr>
            <p:nvPr/>
          </p:nvPicPr>
          <p:blipFill>
            <a:blip r:embed="rId6"/>
            <a:srcRect/>
            <a:stretch/>
          </p:blipFill>
          <p:spPr>
            <a:xfrm>
              <a:off x="8039100" y="4914900"/>
              <a:ext cx="83293" cy="93005"/>
            </a:xfrm>
            <a:prstGeom prst="rect">
              <a:avLst/>
            </a:prstGeom>
          </p:spPr>
        </p:pic>
        <p:sp>
          <p:nvSpPr>
            <p:cNvPr id="48" name="Text 37"/>
            <p:cNvSpPr/>
            <p:nvPr/>
          </p:nvSpPr>
          <p:spPr>
            <a:xfrm>
              <a:off x="6419851" y="5686425"/>
              <a:ext cx="3800475" cy="3810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Use-case Discovery • Domain Context • Value Definition • Adoption </a:t>
              </a:r>
              <a:endParaRPr lang="en-US" sz="855"/>
            </a:p>
            <a:p>
              <a:pPr marL="0" indent="0" algn="l">
                <a:lnSpc>
                  <a:spcPts val="1425"/>
                </a:lnSpc>
                <a:buNone/>
              </a:pPr>
              <a:r>
                <a:rPr lang="en-US" sz="855">
                  <a:solidFill>
                    <a:srgbClr val="182C61">
                      <a:alpha val="99000"/>
                    </a:srgbClr>
                  </a:solidFill>
                  <a:latin typeface="Open Sans" pitchFamily="34" charset="0"/>
                  <a:ea typeface="Open Sans" pitchFamily="34" charset="-122"/>
                  <a:cs typeface="Open Sans" pitchFamily="34" charset="-120"/>
                </a:rPr>
                <a:t>• Business Outcomes​</a:t>
              </a:r>
              <a:endParaRPr lang="en-US" sz="855"/>
            </a:p>
          </p:txBody>
        </p:sp>
        <p:sp>
          <p:nvSpPr>
            <p:cNvPr id="55" name="Shape 22">
              <a:extLst>
                <a:ext uri="{FF2B5EF4-FFF2-40B4-BE49-F238E27FC236}">
                  <a16:creationId xmlns:a16="http://schemas.microsoft.com/office/drawing/2014/main" id="{E146FE3B-1E89-E479-02AF-5E1A60FED88E}"/>
                </a:ext>
              </a:extLst>
            </p:cNvPr>
            <p:cNvSpPr/>
            <p:nvPr/>
          </p:nvSpPr>
          <p:spPr>
            <a:xfrm>
              <a:off x="6583680" y="3990760"/>
              <a:ext cx="310896" cy="310896"/>
            </a:xfrm>
            <a:prstGeom prst="ellipse">
              <a:avLst/>
            </a:prstGeom>
            <a:solidFill>
              <a:srgbClr val="FCF1E8"/>
            </a:solidFill>
            <a:ln w="12700">
              <a:solidFill>
                <a:srgbClr val="FCF1E8"/>
              </a:solidFill>
              <a:prstDash val="solid"/>
            </a:ln>
          </p:spPr>
          <p:txBody>
            <a:bodyPr/>
            <a:lstStyle/>
            <a:p>
              <a:endParaRPr lang="en-US"/>
            </a:p>
          </p:txBody>
        </p:sp>
        <p:pic>
          <p:nvPicPr>
            <p:cNvPr id="57" name="Image 0" descr="preencoded.png">
              <a:extLst>
                <a:ext uri="{FF2B5EF4-FFF2-40B4-BE49-F238E27FC236}">
                  <a16:creationId xmlns:a16="http://schemas.microsoft.com/office/drawing/2014/main" id="{D6D82E14-0DC9-E179-53AD-B20A285C20E8}"/>
                </a:ext>
              </a:extLst>
            </p:cNvPr>
            <p:cNvPicPr>
              <a:picLocks noChangeAspect="1"/>
            </p:cNvPicPr>
            <p:nvPr/>
          </p:nvPicPr>
          <p:blipFill>
            <a:blip r:embed="rId7"/>
            <a:stretch>
              <a:fillRect/>
            </a:stretch>
          </p:blipFill>
          <p:spPr>
            <a:xfrm>
              <a:off x="6661404" y="4068484"/>
              <a:ext cx="155448" cy="155448"/>
            </a:xfrm>
            <a:prstGeom prst="rect">
              <a:avLst/>
            </a:prstGeom>
          </p:spPr>
        </p:pic>
        <p:sp>
          <p:nvSpPr>
            <p:cNvPr id="59" name="Text 23">
              <a:extLst>
                <a:ext uri="{FF2B5EF4-FFF2-40B4-BE49-F238E27FC236}">
                  <a16:creationId xmlns:a16="http://schemas.microsoft.com/office/drawing/2014/main" id="{4B73C0B3-D7E3-CB51-8DC1-0778B3A4509D}"/>
                </a:ext>
              </a:extLst>
            </p:cNvPr>
            <p:cNvSpPr txBox="1"/>
            <p:nvPr/>
          </p:nvSpPr>
          <p:spPr>
            <a:xfrm>
              <a:off x="6949440" y="3972472"/>
              <a:ext cx="1325880" cy="347472"/>
            </a:xfrm>
            <a:prstGeom prst="rect">
              <a:avLst/>
            </a:prstGeom>
            <a:noFill/>
            <a:ln/>
          </p:spPr>
          <p:txBody>
            <a:bodyPr wrap="square" lIns="0" tIns="0" rIns="0" bIns="0" rtlCol="0" anchor="ctr"/>
            <a:lstStyle/>
            <a:p>
              <a:pPr marL="0" indent="0">
                <a:buNone/>
              </a:pPr>
              <a:r>
                <a:rPr lang="en-US" sz="1600"/>
                <a:t>Manufacturing</a:t>
              </a:r>
            </a:p>
          </p:txBody>
        </p:sp>
        <p:sp>
          <p:nvSpPr>
            <p:cNvPr id="61" name="Shape 24">
              <a:extLst>
                <a:ext uri="{FF2B5EF4-FFF2-40B4-BE49-F238E27FC236}">
                  <a16:creationId xmlns:a16="http://schemas.microsoft.com/office/drawing/2014/main" id="{9C6EE956-FC9F-2A27-FFD0-BB8A628DFF56}"/>
                </a:ext>
              </a:extLst>
            </p:cNvPr>
            <p:cNvSpPr/>
            <p:nvPr/>
          </p:nvSpPr>
          <p:spPr>
            <a:xfrm>
              <a:off x="8220456" y="3990760"/>
              <a:ext cx="310896" cy="310896"/>
            </a:xfrm>
            <a:prstGeom prst="ellipse">
              <a:avLst/>
            </a:prstGeom>
            <a:solidFill>
              <a:srgbClr val="FCF1E8"/>
            </a:solidFill>
            <a:ln w="12700">
              <a:solidFill>
                <a:srgbClr val="FCF1E8"/>
              </a:solidFill>
              <a:prstDash val="solid"/>
            </a:ln>
          </p:spPr>
          <p:txBody>
            <a:bodyPr/>
            <a:lstStyle/>
            <a:p>
              <a:endParaRPr lang="en-US"/>
            </a:p>
          </p:txBody>
        </p:sp>
        <p:pic>
          <p:nvPicPr>
            <p:cNvPr id="63" name="Image 1" descr="preencoded.png">
              <a:extLst>
                <a:ext uri="{FF2B5EF4-FFF2-40B4-BE49-F238E27FC236}">
                  <a16:creationId xmlns:a16="http://schemas.microsoft.com/office/drawing/2014/main" id="{0DBD3448-8F42-8FB6-EF6C-3392F3ED3388}"/>
                </a:ext>
              </a:extLst>
            </p:cNvPr>
            <p:cNvPicPr>
              <a:picLocks noChangeAspect="1"/>
            </p:cNvPicPr>
            <p:nvPr/>
          </p:nvPicPr>
          <p:blipFill>
            <a:blip r:embed="rId8"/>
            <a:stretch>
              <a:fillRect/>
            </a:stretch>
          </p:blipFill>
          <p:spPr>
            <a:xfrm>
              <a:off x="8298180" y="4068484"/>
              <a:ext cx="155448" cy="155448"/>
            </a:xfrm>
            <a:prstGeom prst="rect">
              <a:avLst/>
            </a:prstGeom>
          </p:spPr>
        </p:pic>
        <p:sp>
          <p:nvSpPr>
            <p:cNvPr id="65" name="Text 25">
              <a:extLst>
                <a:ext uri="{FF2B5EF4-FFF2-40B4-BE49-F238E27FC236}">
                  <a16:creationId xmlns:a16="http://schemas.microsoft.com/office/drawing/2014/main" id="{2807087C-215A-F3B9-A3ED-C191EED6AB7A}"/>
                </a:ext>
              </a:extLst>
            </p:cNvPr>
            <p:cNvSpPr txBox="1"/>
            <p:nvPr/>
          </p:nvSpPr>
          <p:spPr>
            <a:xfrm>
              <a:off x="8586216" y="3972472"/>
              <a:ext cx="493776" cy="347472"/>
            </a:xfrm>
            <a:prstGeom prst="rect">
              <a:avLst/>
            </a:prstGeom>
            <a:noFill/>
            <a:ln/>
          </p:spPr>
          <p:txBody>
            <a:bodyPr wrap="square" lIns="0" tIns="0" rIns="0" bIns="0" rtlCol="0" anchor="ctr"/>
            <a:lstStyle/>
            <a:p>
              <a:pPr marL="0" indent="0">
                <a:buNone/>
              </a:pPr>
              <a:r>
                <a:rPr lang="en-US"/>
                <a:t>CPG</a:t>
              </a:r>
            </a:p>
          </p:txBody>
        </p:sp>
        <p:sp>
          <p:nvSpPr>
            <p:cNvPr id="67" name="Shape 26">
              <a:extLst>
                <a:ext uri="{FF2B5EF4-FFF2-40B4-BE49-F238E27FC236}">
                  <a16:creationId xmlns:a16="http://schemas.microsoft.com/office/drawing/2014/main" id="{C24B32DD-F08B-12B1-BBAA-52569F18BDE3}"/>
                </a:ext>
              </a:extLst>
            </p:cNvPr>
            <p:cNvSpPr/>
            <p:nvPr/>
          </p:nvSpPr>
          <p:spPr>
            <a:xfrm>
              <a:off x="9189720" y="3990760"/>
              <a:ext cx="310896" cy="310896"/>
            </a:xfrm>
            <a:prstGeom prst="ellipse">
              <a:avLst/>
            </a:prstGeom>
            <a:solidFill>
              <a:srgbClr val="FCF1E8"/>
            </a:solidFill>
            <a:ln w="12700">
              <a:solidFill>
                <a:srgbClr val="FCF1E8"/>
              </a:solidFill>
              <a:prstDash val="solid"/>
            </a:ln>
          </p:spPr>
          <p:txBody>
            <a:bodyPr/>
            <a:lstStyle/>
            <a:p>
              <a:endParaRPr lang="en-US"/>
            </a:p>
          </p:txBody>
        </p:sp>
        <p:pic>
          <p:nvPicPr>
            <p:cNvPr id="69" name="Image 2" descr="preencoded.png">
              <a:extLst>
                <a:ext uri="{FF2B5EF4-FFF2-40B4-BE49-F238E27FC236}">
                  <a16:creationId xmlns:a16="http://schemas.microsoft.com/office/drawing/2014/main" id="{7F2B67AA-2FD0-DC29-03CD-6D8D02FE6992}"/>
                </a:ext>
              </a:extLst>
            </p:cNvPr>
            <p:cNvPicPr>
              <a:picLocks noChangeAspect="1"/>
            </p:cNvPicPr>
            <p:nvPr/>
          </p:nvPicPr>
          <p:blipFill>
            <a:blip r:embed="rId9"/>
            <a:stretch>
              <a:fillRect/>
            </a:stretch>
          </p:blipFill>
          <p:spPr>
            <a:xfrm>
              <a:off x="9267444" y="4068484"/>
              <a:ext cx="155448" cy="155448"/>
            </a:xfrm>
            <a:prstGeom prst="rect">
              <a:avLst/>
            </a:prstGeom>
          </p:spPr>
        </p:pic>
        <p:sp>
          <p:nvSpPr>
            <p:cNvPr id="71" name="Text 27">
              <a:extLst>
                <a:ext uri="{FF2B5EF4-FFF2-40B4-BE49-F238E27FC236}">
                  <a16:creationId xmlns:a16="http://schemas.microsoft.com/office/drawing/2014/main" id="{73790732-E3E7-AD68-E31D-62C10FF1ABE3}"/>
                </a:ext>
              </a:extLst>
            </p:cNvPr>
            <p:cNvSpPr txBox="1"/>
            <p:nvPr/>
          </p:nvSpPr>
          <p:spPr>
            <a:xfrm>
              <a:off x="9555480" y="3972472"/>
              <a:ext cx="1325880" cy="347472"/>
            </a:xfrm>
            <a:prstGeom prst="rect">
              <a:avLst/>
            </a:prstGeom>
            <a:noFill/>
            <a:ln/>
          </p:spPr>
          <p:txBody>
            <a:bodyPr wrap="square" lIns="0" tIns="0" rIns="0" bIns="0" rtlCol="0" anchor="ctr"/>
            <a:lstStyle/>
            <a:p>
              <a:pPr marL="0" indent="0">
                <a:buNone/>
              </a:pPr>
              <a:r>
                <a:rPr lang="en-US"/>
                <a:t>Oil &amp; Gas</a:t>
              </a:r>
            </a:p>
          </p:txBody>
        </p:sp>
        <p:sp>
          <p:nvSpPr>
            <p:cNvPr id="77" name="Shape 22">
              <a:extLst>
                <a:ext uri="{FF2B5EF4-FFF2-40B4-BE49-F238E27FC236}">
                  <a16:creationId xmlns:a16="http://schemas.microsoft.com/office/drawing/2014/main" id="{3D257BCB-818D-ED4D-A23C-40A79EF842C0}"/>
                </a:ext>
              </a:extLst>
            </p:cNvPr>
            <p:cNvSpPr/>
            <p:nvPr/>
          </p:nvSpPr>
          <p:spPr>
            <a:xfrm>
              <a:off x="885206" y="2714626"/>
              <a:ext cx="2324100" cy="381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grpSp>
      <p:pic>
        <p:nvPicPr>
          <p:cNvPr id="62" name="Picture 61">
            <a:extLst>
              <a:ext uri="{FF2B5EF4-FFF2-40B4-BE49-F238E27FC236}">
                <a16:creationId xmlns:a16="http://schemas.microsoft.com/office/drawing/2014/main" id="{235CD6BA-A70A-D159-FE79-E5EE228C5F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4" name="Group 63">
            <a:extLst>
              <a:ext uri="{FF2B5EF4-FFF2-40B4-BE49-F238E27FC236}">
                <a16:creationId xmlns:a16="http://schemas.microsoft.com/office/drawing/2014/main" id="{06C5B178-A7DA-7EBD-81AD-C7A8C558FF36}"/>
              </a:ext>
            </a:extLst>
          </p:cNvPr>
          <p:cNvGrpSpPr/>
          <p:nvPr/>
        </p:nvGrpSpPr>
        <p:grpSpPr>
          <a:xfrm>
            <a:off x="8170395" y="265176"/>
            <a:ext cx="3577671" cy="290189"/>
            <a:chOff x="8007433" y="586043"/>
            <a:chExt cx="3577671" cy="290189"/>
          </a:xfrm>
        </p:grpSpPr>
        <p:grpSp>
          <p:nvGrpSpPr>
            <p:cNvPr id="66" name="Group 65">
              <a:extLst>
                <a:ext uri="{FF2B5EF4-FFF2-40B4-BE49-F238E27FC236}">
                  <a16:creationId xmlns:a16="http://schemas.microsoft.com/office/drawing/2014/main" id="{E7900E84-DA92-DDA8-3CDE-BBB91831A533}"/>
                </a:ext>
              </a:extLst>
            </p:cNvPr>
            <p:cNvGrpSpPr/>
            <p:nvPr/>
          </p:nvGrpSpPr>
          <p:grpSpPr>
            <a:xfrm>
              <a:off x="9176724" y="607313"/>
              <a:ext cx="1083591" cy="247651"/>
              <a:chOff x="7610475" y="5543551"/>
              <a:chExt cx="1083591" cy="247651"/>
            </a:xfrm>
          </p:grpSpPr>
          <p:pic>
            <p:nvPicPr>
              <p:cNvPr id="74" name="Image 11" descr="preencoded.png">
                <a:extLst>
                  <a:ext uri="{FF2B5EF4-FFF2-40B4-BE49-F238E27FC236}">
                    <a16:creationId xmlns:a16="http://schemas.microsoft.com/office/drawing/2014/main" id="{64CFF640-E56F-6272-F106-698B25C15F35}"/>
                  </a:ext>
                </a:extLst>
              </p:cNvPr>
              <p:cNvPicPr>
                <a:picLocks noChangeAspect="1"/>
              </p:cNvPicPr>
              <p:nvPr/>
            </p:nvPicPr>
            <p:blipFill>
              <a:blip r:embed="rId11"/>
              <a:srcRect/>
              <a:stretch/>
            </p:blipFill>
            <p:spPr>
              <a:xfrm>
                <a:off x="7610475" y="5543551"/>
                <a:ext cx="247712" cy="247651"/>
              </a:xfrm>
              <a:prstGeom prst="rect">
                <a:avLst/>
              </a:prstGeom>
            </p:spPr>
          </p:pic>
          <p:sp>
            <p:nvSpPr>
              <p:cNvPr id="75" name="Text 7">
                <a:extLst>
                  <a:ext uri="{FF2B5EF4-FFF2-40B4-BE49-F238E27FC236}">
                    <a16:creationId xmlns:a16="http://schemas.microsoft.com/office/drawing/2014/main" id="{A557E1E2-8C10-CB35-AA78-483A9B582123}"/>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76" name="Text 8">
                <a:extLst>
                  <a:ext uri="{FF2B5EF4-FFF2-40B4-BE49-F238E27FC236}">
                    <a16:creationId xmlns:a16="http://schemas.microsoft.com/office/drawing/2014/main" id="{205BF7F0-87DD-3A70-7AF6-0B4E6F6AF9B3}"/>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68" name="Image 7" descr="preencoded.png">
              <a:extLst>
                <a:ext uri="{FF2B5EF4-FFF2-40B4-BE49-F238E27FC236}">
                  <a16:creationId xmlns:a16="http://schemas.microsoft.com/office/drawing/2014/main" id="{3E004A1F-08DF-67A8-FBAF-20BE24E66105}"/>
                </a:ext>
              </a:extLst>
            </p:cNvPr>
            <p:cNvPicPr>
              <a:picLocks noChangeAspect="1"/>
            </p:cNvPicPr>
            <p:nvPr/>
          </p:nvPicPr>
          <p:blipFill>
            <a:blip r:embed="rId12"/>
            <a:srcRect/>
            <a:stretch/>
          </p:blipFill>
          <p:spPr>
            <a:xfrm>
              <a:off x="8007433" y="586043"/>
              <a:ext cx="956875" cy="290189"/>
            </a:xfrm>
            <a:prstGeom prst="rect">
              <a:avLst/>
            </a:prstGeom>
          </p:spPr>
        </p:pic>
        <p:pic>
          <p:nvPicPr>
            <p:cNvPr id="70" name="Image 3" descr="preencoded.png">
              <a:extLst>
                <a:ext uri="{FF2B5EF4-FFF2-40B4-BE49-F238E27FC236}">
                  <a16:creationId xmlns:a16="http://schemas.microsoft.com/office/drawing/2014/main" id="{8DD26E59-76F6-0B19-4806-CEE4181E18C3}"/>
                </a:ext>
              </a:extLst>
            </p:cNvPr>
            <p:cNvPicPr>
              <a:picLocks noChangeAspect="1"/>
            </p:cNvPicPr>
            <p:nvPr/>
          </p:nvPicPr>
          <p:blipFill>
            <a:blip r:embed="rId13"/>
            <a:srcRect/>
            <a:stretch/>
          </p:blipFill>
          <p:spPr>
            <a:xfrm>
              <a:off x="10404711" y="586043"/>
              <a:ext cx="1180393" cy="251292"/>
            </a:xfrm>
            <a:prstGeom prst="rect">
              <a:avLst/>
            </a:prstGeom>
          </p:spPr>
        </p:pic>
        <p:cxnSp>
          <p:nvCxnSpPr>
            <p:cNvPr id="72" name="Straight Connector 71">
              <a:extLst>
                <a:ext uri="{FF2B5EF4-FFF2-40B4-BE49-F238E27FC236}">
                  <a16:creationId xmlns:a16="http://schemas.microsoft.com/office/drawing/2014/main" id="{5F50586D-9619-BE77-1CE8-59C60F7BCCA3}"/>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10A6BA5-767E-43E3-C75E-CE4973B68ED3}"/>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0370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 name="Text 1"/>
          <p:cNvSpPr/>
          <p:nvPr/>
        </p:nvSpPr>
        <p:spPr>
          <a:xfrm>
            <a:off x="495300" y="421482"/>
            <a:ext cx="6530975" cy="319088"/>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nSpc>
                <a:spcPts val="1639"/>
              </a:lnSpc>
              <a:buNone/>
            </a:pPr>
            <a:r>
              <a:rPr lang="en-US" sz="2851" b="1">
                <a:solidFill>
                  <a:srgbClr val="182C61">
                    <a:alpha val="99000"/>
                  </a:srgbClr>
                </a:solidFill>
                <a:latin typeface="Montserrat" pitchFamily="2" charset="0"/>
                <a:ea typeface="Poppins" pitchFamily="34" charset="-122"/>
                <a:cs typeface="Poppins" pitchFamily="34" charset="-120"/>
              </a:rPr>
              <a:t>The FDE Engagement Model​</a:t>
            </a:r>
            <a:endParaRPr lang="en-US" sz="2851">
              <a:latin typeface="Montserrat" pitchFamily="2" charset="0"/>
            </a:endParaRPr>
          </a:p>
        </p:txBody>
      </p:sp>
      <p:sp>
        <p:nvSpPr>
          <p:cNvPr id="4" name="Text 2"/>
          <p:cNvSpPr/>
          <p:nvPr/>
        </p:nvSpPr>
        <p:spPr>
          <a:xfrm>
            <a:off x="581026" y="1019175"/>
            <a:ext cx="6953251"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639"/>
              </a:lnSpc>
              <a:buNone/>
            </a:pPr>
            <a:r>
              <a:rPr lang="en-US" sz="1400">
                <a:solidFill>
                  <a:srgbClr val="182C61">
                    <a:alpha val="99000"/>
                  </a:srgbClr>
                </a:solidFill>
                <a:latin typeface="Open Sans" panose="020B0606030504020204" pitchFamily="34" charset="0"/>
                <a:ea typeface="Open Sans" panose="020B0606030504020204" pitchFamily="34" charset="0"/>
                <a:cs typeface="Open Sans" panose="020B0606030504020204" pitchFamily="34" charset="0"/>
              </a:rPr>
              <a:t>A small customer-edge team backed by </a:t>
            </a:r>
            <a:r>
              <a:rPr lang="en-US" sz="1400" err="1">
                <a:solidFill>
                  <a:srgbClr val="182C61">
                    <a:alpha val="99000"/>
                  </a:srgbClr>
                </a:solidFill>
                <a:latin typeface="Open Sans" panose="020B0606030504020204" pitchFamily="34" charset="0"/>
                <a:ea typeface="Open Sans" panose="020B0606030504020204" pitchFamily="34" charset="0"/>
                <a:cs typeface="Open Sans" panose="020B0606030504020204" pitchFamily="34" charset="0"/>
              </a:rPr>
              <a:t>Acuvate's</a:t>
            </a:r>
            <a:r>
              <a:rPr lang="en-US" sz="1400">
                <a:solidFill>
                  <a:srgbClr val="182C61">
                    <a:alpha val="99000"/>
                  </a:srgbClr>
                </a:solidFill>
                <a:latin typeface="Open Sans" panose="020B0606030504020204" pitchFamily="34" charset="0"/>
                <a:ea typeface="Open Sans" panose="020B0606030504020204" pitchFamily="34" charset="0"/>
                <a:cs typeface="Open Sans" panose="020B0606030504020204" pitchFamily="34" charset="0"/>
              </a:rPr>
              <a:t> engineering core and IP layer.​</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495301" y="771526"/>
            <a:ext cx="2324100" cy="38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6" name="Shape 4"/>
          <p:cNvSpPr/>
          <p:nvPr/>
        </p:nvSpPr>
        <p:spPr>
          <a:xfrm>
            <a:off x="1" y="1"/>
            <a:ext cx="133351" cy="33909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7" name="Shape 5"/>
          <p:cNvSpPr/>
          <p:nvPr/>
        </p:nvSpPr>
        <p:spPr>
          <a:xfrm>
            <a:off x="1" y="3390901"/>
            <a:ext cx="133351" cy="3467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8" name="Shape 6"/>
          <p:cNvSpPr/>
          <p:nvPr/>
        </p:nvSpPr>
        <p:spPr>
          <a:xfrm>
            <a:off x="495300" y="1765301"/>
            <a:ext cx="3600451" cy="3467100"/>
          </a:xfrm>
          <a:prstGeom prst="roundRect">
            <a:avLst/>
          </a:prstGeom>
          <a:noFill/>
          <a:ln w="9525">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7"/>
          <p:cNvSpPr/>
          <p:nvPr/>
        </p:nvSpPr>
        <p:spPr>
          <a:xfrm>
            <a:off x="8096251" y="1755777"/>
            <a:ext cx="3600451" cy="3467100"/>
          </a:xfrm>
          <a:prstGeom prst="roundRect">
            <a:avLst/>
          </a:prstGeom>
          <a:noFill/>
          <a:ln w="6350">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8"/>
          <p:cNvSpPr/>
          <p:nvPr/>
        </p:nvSpPr>
        <p:spPr>
          <a:xfrm>
            <a:off x="4295775" y="1549401"/>
            <a:ext cx="3600451" cy="3683000"/>
          </a:xfrm>
          <a:prstGeom prst="roundRect">
            <a:avLst/>
          </a:prstGeom>
          <a:solidFill>
            <a:schemeClr val="accent2"/>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9"/>
          <p:cNvSpPr/>
          <p:nvPr/>
        </p:nvSpPr>
        <p:spPr>
          <a:xfrm>
            <a:off x="495300" y="1549401"/>
            <a:ext cx="3600451" cy="768351"/>
          </a:xfrm>
          <a:prstGeom prst="rect">
            <a:avLst/>
          </a:prstGeom>
          <a:solidFill>
            <a:srgbClr val="00206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8096251" y="1549401"/>
            <a:ext cx="3600451" cy="758827"/>
          </a:xfrm>
          <a:prstGeom prst="rect">
            <a:avLst/>
          </a:prstGeom>
          <a:solidFill>
            <a:srgbClr val="00206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p:cNvSpPr/>
          <p:nvPr/>
        </p:nvSpPr>
        <p:spPr>
          <a:xfrm>
            <a:off x="1504952" y="1774825"/>
            <a:ext cx="1571625" cy="238125"/>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280"/>
              </a:lnSpc>
              <a:buNone/>
            </a:pPr>
            <a:r>
              <a:rPr lang="en-US" sz="1568"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CLIENT TEAM​</a:t>
            </a:r>
            <a:endParaRPr lang="en-US" sz="1568">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2"/>
          <p:cNvSpPr/>
          <p:nvPr/>
        </p:nvSpPr>
        <p:spPr>
          <a:xfrm>
            <a:off x="5353051" y="1793877"/>
            <a:ext cx="1524000" cy="238125"/>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280"/>
              </a:lnSpc>
              <a:buNone/>
            </a:pPr>
            <a:r>
              <a:rPr lang="en-US" sz="1568"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ACUVATE FDE​</a:t>
            </a:r>
            <a:endParaRPr lang="en-US" sz="1568">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p:cNvSpPr/>
          <p:nvPr/>
        </p:nvSpPr>
        <p:spPr>
          <a:xfrm>
            <a:off x="9105901" y="1765302"/>
            <a:ext cx="1933575" cy="238125"/>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280"/>
              </a:lnSpc>
              <a:buNone/>
            </a:pPr>
            <a:r>
              <a:rPr lang="en-US" sz="1568"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ACUVATE CORE​</a:t>
            </a:r>
            <a:endParaRPr lang="en-US" sz="1568">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4"/>
          <p:cNvSpPr/>
          <p:nvPr/>
        </p:nvSpPr>
        <p:spPr>
          <a:xfrm>
            <a:off x="809626" y="2498727"/>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p:cNvSpPr/>
          <p:nvPr/>
        </p:nvSpPr>
        <p:spPr>
          <a:xfrm>
            <a:off x="1428751" y="2641601"/>
            <a:ext cx="1962151"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Executive sponsor​</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6"/>
          <p:cNvSpPr/>
          <p:nvPr/>
        </p:nvSpPr>
        <p:spPr>
          <a:xfrm rot="5400000">
            <a:off x="1071563" y="2703514"/>
            <a:ext cx="409575" cy="0"/>
          </a:xfrm>
          <a:prstGeom prst="line">
            <a:avLst/>
          </a:prstGeom>
          <a:solidFill>
            <a:srgbClr val="FF7E00"/>
          </a:solid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8410575" y="2489201"/>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8"/>
          <p:cNvSpPr/>
          <p:nvPr/>
        </p:nvSpPr>
        <p:spPr>
          <a:xfrm>
            <a:off x="9029700" y="2632077"/>
            <a:ext cx="24288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AI &amp; agent engineering​</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9"/>
          <p:cNvSpPr/>
          <p:nvPr/>
        </p:nvSpPr>
        <p:spPr>
          <a:xfrm rot="5400000">
            <a:off x="8672513" y="2690814"/>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20"/>
          <p:cNvSpPr/>
          <p:nvPr/>
        </p:nvSpPr>
        <p:spPr>
          <a:xfrm>
            <a:off x="809626" y="3546477"/>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p:cNvSpPr/>
          <p:nvPr/>
        </p:nvSpPr>
        <p:spPr>
          <a:xfrm>
            <a:off x="1428751" y="3689352"/>
            <a:ext cx="1562100"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Business SMEs​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2"/>
          <p:cNvSpPr/>
          <p:nvPr/>
        </p:nvSpPr>
        <p:spPr>
          <a:xfrm rot="5400000">
            <a:off x="1071563" y="3751263"/>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3"/>
          <p:cNvSpPr/>
          <p:nvPr/>
        </p:nvSpPr>
        <p:spPr>
          <a:xfrm>
            <a:off x="8410575" y="3536952"/>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4"/>
          <p:cNvSpPr/>
          <p:nvPr/>
        </p:nvSpPr>
        <p:spPr>
          <a:xfrm>
            <a:off x="9029700" y="3679827"/>
            <a:ext cx="122872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Integration​</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5"/>
          <p:cNvSpPr/>
          <p:nvPr/>
        </p:nvSpPr>
        <p:spPr>
          <a:xfrm rot="5400000">
            <a:off x="8672513" y="3738563"/>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6"/>
          <p:cNvSpPr/>
          <p:nvPr/>
        </p:nvSpPr>
        <p:spPr>
          <a:xfrm>
            <a:off x="809626" y="3022601"/>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7"/>
          <p:cNvSpPr/>
          <p:nvPr/>
        </p:nvSpPr>
        <p:spPr>
          <a:xfrm>
            <a:off x="1428751" y="3165477"/>
            <a:ext cx="15906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Product owner​</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0" name="Shape 28"/>
          <p:cNvSpPr/>
          <p:nvPr/>
        </p:nvSpPr>
        <p:spPr>
          <a:xfrm rot="5400000">
            <a:off x="1071563" y="3224214"/>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9"/>
          <p:cNvSpPr/>
          <p:nvPr/>
        </p:nvSpPr>
        <p:spPr>
          <a:xfrm>
            <a:off x="8410575" y="3013077"/>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30"/>
          <p:cNvSpPr/>
          <p:nvPr/>
        </p:nvSpPr>
        <p:spPr>
          <a:xfrm>
            <a:off x="9029700" y="3155952"/>
            <a:ext cx="176212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Data &amp; platform​</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3" name="Shape 31"/>
          <p:cNvSpPr/>
          <p:nvPr/>
        </p:nvSpPr>
        <p:spPr>
          <a:xfrm rot="5400000">
            <a:off x="8672513" y="3217863"/>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32"/>
          <p:cNvSpPr/>
          <p:nvPr/>
        </p:nvSpPr>
        <p:spPr>
          <a:xfrm>
            <a:off x="809626" y="4070352"/>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33"/>
          <p:cNvSpPr/>
          <p:nvPr/>
        </p:nvSpPr>
        <p:spPr>
          <a:xfrm>
            <a:off x="1428751" y="4213227"/>
            <a:ext cx="1333500"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IT &amp; security​</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34"/>
          <p:cNvSpPr/>
          <p:nvPr/>
        </p:nvSpPr>
        <p:spPr>
          <a:xfrm rot="5400000">
            <a:off x="1071563" y="4271963"/>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5"/>
          <p:cNvSpPr/>
          <p:nvPr/>
        </p:nvSpPr>
        <p:spPr>
          <a:xfrm>
            <a:off x="8410575" y="4060827"/>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 36"/>
          <p:cNvSpPr/>
          <p:nvPr/>
        </p:nvSpPr>
        <p:spPr>
          <a:xfrm>
            <a:off x="9029701" y="4203701"/>
            <a:ext cx="2171700"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UX &amp; product design​</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9" name="Shape 37"/>
          <p:cNvSpPr/>
          <p:nvPr/>
        </p:nvSpPr>
        <p:spPr>
          <a:xfrm rot="5400000">
            <a:off x="8672513" y="4265614"/>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0" name="Shape 38"/>
          <p:cNvSpPr/>
          <p:nvPr/>
        </p:nvSpPr>
        <p:spPr>
          <a:xfrm>
            <a:off x="809626" y="4594227"/>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39"/>
          <p:cNvSpPr/>
          <p:nvPr/>
        </p:nvSpPr>
        <p:spPr>
          <a:xfrm>
            <a:off x="1428751" y="4737101"/>
            <a:ext cx="1390651"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Data owners​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40"/>
          <p:cNvSpPr/>
          <p:nvPr/>
        </p:nvSpPr>
        <p:spPr>
          <a:xfrm rot="5400000">
            <a:off x="1071563" y="4799014"/>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41"/>
          <p:cNvSpPr/>
          <p:nvPr/>
        </p:nvSpPr>
        <p:spPr>
          <a:xfrm>
            <a:off x="8410575" y="4584701"/>
            <a:ext cx="2981325" cy="409575"/>
          </a:xfrm>
          <a:prstGeom prst="roundRect">
            <a:avLst/>
          </a:prstGeom>
          <a:noFill/>
          <a:ln w="6787">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42"/>
          <p:cNvSpPr/>
          <p:nvPr/>
        </p:nvSpPr>
        <p:spPr>
          <a:xfrm>
            <a:off x="9029701" y="4727577"/>
            <a:ext cx="20859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200">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Security, DevOps, IP​</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43"/>
          <p:cNvSpPr/>
          <p:nvPr/>
        </p:nvSpPr>
        <p:spPr>
          <a:xfrm>
            <a:off x="4800600" y="5610227"/>
            <a:ext cx="2724151" cy="209551"/>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568">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Acuvate IP &amp; Accelerators​</a:t>
            </a:r>
            <a:endParaRPr lang="en-US" sz="1568">
              <a:latin typeface="Open Sans" panose="020B0606030504020204" pitchFamily="34" charset="0"/>
              <a:ea typeface="Open Sans" panose="020B0606030504020204" pitchFamily="34" charset="0"/>
              <a:cs typeface="Open Sans" panose="020B0606030504020204" pitchFamily="34" charset="0"/>
            </a:endParaRPr>
          </a:p>
          <a:p>
            <a:pPr marL="0" indent="0" algn="l">
              <a:lnSpc>
                <a:spcPts val="1425"/>
              </a:lnSpc>
              <a:buNone/>
            </a:pPr>
            <a:r>
              <a:rPr lang="en-US" sz="1568">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568">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44"/>
          <p:cNvSpPr/>
          <p:nvPr/>
        </p:nvSpPr>
        <p:spPr>
          <a:xfrm>
            <a:off x="3095626" y="6000751"/>
            <a:ext cx="6134100" cy="209551"/>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568">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Agent Factory | Data Contextualization | Data Engineering​</a:t>
            </a:r>
            <a:endParaRPr lang="en-US" sz="1568">
              <a:latin typeface="Open Sans" panose="020B0606030504020204" pitchFamily="34" charset="0"/>
              <a:ea typeface="Open Sans" panose="020B0606030504020204" pitchFamily="34" charset="0"/>
              <a:cs typeface="Open Sans" panose="020B0606030504020204" pitchFamily="34" charset="0"/>
            </a:endParaRPr>
          </a:p>
          <a:p>
            <a:pPr marL="0" indent="0" algn="l">
              <a:lnSpc>
                <a:spcPts val="1425"/>
              </a:lnSpc>
              <a:buNone/>
            </a:pPr>
            <a:r>
              <a:rPr lang="en-US" sz="1568">
                <a:solidFill>
                  <a:srgbClr val="1D2B5E">
                    <a:alpha val="99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568">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45"/>
          <p:cNvSpPr/>
          <p:nvPr/>
        </p:nvSpPr>
        <p:spPr>
          <a:xfrm rot="5400000">
            <a:off x="8672513" y="4786314"/>
            <a:ext cx="409575" cy="0"/>
          </a:xfrm>
          <a:prstGeom prst="line">
            <a:avLst/>
          </a:prstGeom>
          <a:noFill/>
          <a:ln w="6787">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46"/>
          <p:cNvSpPr/>
          <p:nvPr/>
        </p:nvSpPr>
        <p:spPr>
          <a:xfrm>
            <a:off x="609601" y="1889127"/>
            <a:ext cx="571500" cy="352425"/>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3563"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01</a:t>
            </a:r>
            <a:endParaRPr lang="en-US" sz="3563">
              <a:latin typeface="Open Sans" panose="020B0606030504020204" pitchFamily="34" charset="0"/>
              <a:ea typeface="Open Sans" panose="020B0606030504020204" pitchFamily="34" charset="0"/>
              <a:cs typeface="Open Sans" panose="020B0606030504020204" pitchFamily="34" charset="0"/>
            </a:endParaRPr>
          </a:p>
        </p:txBody>
      </p:sp>
      <p:sp>
        <p:nvSpPr>
          <p:cNvPr id="49" name="Text 47"/>
          <p:cNvSpPr/>
          <p:nvPr/>
        </p:nvSpPr>
        <p:spPr>
          <a:xfrm>
            <a:off x="4457701" y="1917702"/>
            <a:ext cx="733425" cy="352425"/>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3563"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02</a:t>
            </a:r>
            <a:endParaRPr lang="en-US" sz="3563">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48"/>
          <p:cNvSpPr/>
          <p:nvPr/>
        </p:nvSpPr>
        <p:spPr>
          <a:xfrm>
            <a:off x="8210551" y="1879602"/>
            <a:ext cx="666751" cy="352425"/>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639"/>
              </a:lnSpc>
              <a:buNone/>
            </a:pPr>
            <a:r>
              <a:rPr lang="en-US" sz="3563" b="1">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03</a:t>
            </a:r>
            <a:endParaRPr lang="en-US" sz="3563">
              <a:latin typeface="Open Sans" panose="020B0606030504020204" pitchFamily="34" charset="0"/>
              <a:ea typeface="Open Sans" panose="020B0606030504020204" pitchFamily="34" charset="0"/>
              <a:cs typeface="Open Sans" panose="020B0606030504020204" pitchFamily="34" charset="0"/>
            </a:endParaRPr>
          </a:p>
        </p:txBody>
      </p:sp>
      <p:sp>
        <p:nvSpPr>
          <p:cNvPr id="51" name="Shape 49"/>
          <p:cNvSpPr/>
          <p:nvPr/>
        </p:nvSpPr>
        <p:spPr>
          <a:xfrm>
            <a:off x="4629151" y="2498727"/>
            <a:ext cx="2933700" cy="2238375"/>
          </a:xfrm>
          <a:prstGeom prst="roundRect">
            <a:avLst/>
          </a:prstGeom>
          <a:solidFill>
            <a:srgbClr val="FFFFFF"/>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50"/>
          <p:cNvSpPr/>
          <p:nvPr/>
        </p:nvSpPr>
        <p:spPr>
          <a:xfrm>
            <a:off x="4752975" y="2822577"/>
            <a:ext cx="2686051" cy="409575"/>
          </a:xfrm>
          <a:prstGeom prst="roundRect">
            <a:avLst/>
          </a:prstGeom>
          <a:solidFill>
            <a:srgbClr val="1D2B5E"/>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 51"/>
          <p:cNvSpPr/>
          <p:nvPr/>
        </p:nvSpPr>
        <p:spPr>
          <a:xfrm>
            <a:off x="5353051" y="2965452"/>
            <a:ext cx="1905000"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Domain Proficiency​</a:t>
            </a:r>
            <a:endParaRPr lang="en-US" sz="1425">
              <a:latin typeface="Open Sans" panose="020B0606030504020204" pitchFamily="34" charset="0"/>
              <a:ea typeface="Open Sans" panose="020B0606030504020204" pitchFamily="34" charset="0"/>
              <a:cs typeface="Open Sans" panose="020B0606030504020204" pitchFamily="34" charset="0"/>
            </a:endParaRPr>
          </a:p>
        </p:txBody>
      </p:sp>
      <p:sp>
        <p:nvSpPr>
          <p:cNvPr id="54" name="Shape 52"/>
          <p:cNvSpPr/>
          <p:nvPr/>
        </p:nvSpPr>
        <p:spPr>
          <a:xfrm rot="5400000">
            <a:off x="5014913" y="3027363"/>
            <a:ext cx="4095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55" name="Image 0" descr="preencoded.png"/>
          <p:cNvPicPr>
            <a:picLocks noChangeAspect="1"/>
          </p:cNvPicPr>
          <p:nvPr/>
        </p:nvPicPr>
        <p:blipFill>
          <a:blip r:embed="rId3"/>
          <a:srcRect/>
          <a:stretch/>
        </p:blipFill>
        <p:spPr>
          <a:xfrm>
            <a:off x="4895852" y="2917826"/>
            <a:ext cx="211249" cy="235880"/>
          </a:xfrm>
          <a:prstGeom prst="rect">
            <a:avLst/>
          </a:prstGeom>
        </p:spPr>
      </p:pic>
      <p:sp>
        <p:nvSpPr>
          <p:cNvPr id="56" name="Shape 53"/>
          <p:cNvSpPr/>
          <p:nvPr/>
        </p:nvSpPr>
        <p:spPr>
          <a:xfrm>
            <a:off x="4752975" y="3422652"/>
            <a:ext cx="2686051" cy="409575"/>
          </a:xfrm>
          <a:prstGeom prst="roundRect">
            <a:avLst/>
          </a:prstGeom>
          <a:solidFill>
            <a:srgbClr val="1D2B5E"/>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57" name="Text 54"/>
          <p:cNvSpPr/>
          <p:nvPr/>
        </p:nvSpPr>
        <p:spPr>
          <a:xfrm>
            <a:off x="5353051" y="3565527"/>
            <a:ext cx="20097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Data  Proficiency​</a:t>
            </a:r>
            <a:endParaRPr lang="en-US" sz="1425">
              <a:latin typeface="Open Sans" panose="020B0606030504020204" pitchFamily="34" charset="0"/>
              <a:ea typeface="Open Sans" panose="020B0606030504020204" pitchFamily="34" charset="0"/>
              <a:cs typeface="Open Sans" panose="020B0606030504020204" pitchFamily="34" charset="0"/>
            </a:endParaRPr>
          </a:p>
        </p:txBody>
      </p:sp>
      <p:sp>
        <p:nvSpPr>
          <p:cNvPr id="58" name="Shape 55"/>
          <p:cNvSpPr/>
          <p:nvPr/>
        </p:nvSpPr>
        <p:spPr>
          <a:xfrm rot="5400000">
            <a:off x="5014913" y="3624263"/>
            <a:ext cx="4095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59" name="Image 1" descr="preencoded.png"/>
          <p:cNvPicPr>
            <a:picLocks noChangeAspect="1"/>
          </p:cNvPicPr>
          <p:nvPr/>
        </p:nvPicPr>
        <p:blipFill>
          <a:blip r:embed="rId3"/>
          <a:srcRect/>
          <a:stretch/>
        </p:blipFill>
        <p:spPr>
          <a:xfrm>
            <a:off x="4895852" y="3517901"/>
            <a:ext cx="211249" cy="235880"/>
          </a:xfrm>
          <a:prstGeom prst="rect">
            <a:avLst/>
          </a:prstGeom>
        </p:spPr>
      </p:pic>
      <p:sp>
        <p:nvSpPr>
          <p:cNvPr id="60" name="Shape 56"/>
          <p:cNvSpPr/>
          <p:nvPr/>
        </p:nvSpPr>
        <p:spPr>
          <a:xfrm>
            <a:off x="4762500" y="4013201"/>
            <a:ext cx="2686051" cy="409575"/>
          </a:xfrm>
          <a:prstGeom prst="roundRect">
            <a:avLst/>
          </a:prstGeom>
          <a:solidFill>
            <a:srgbClr val="1D2B5E"/>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61" name="Text 57"/>
          <p:cNvSpPr/>
          <p:nvPr/>
        </p:nvSpPr>
        <p:spPr>
          <a:xfrm>
            <a:off x="5362575" y="4156077"/>
            <a:ext cx="20097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anose="020B0606030504020204" pitchFamily="34" charset="0"/>
                <a:ea typeface="Open Sans" panose="020B0606030504020204" pitchFamily="34" charset="0"/>
                <a:cs typeface="Open Sans" panose="020B0606030504020204" pitchFamily="34" charset="0"/>
              </a:rPr>
              <a:t>AI Proficiency​</a:t>
            </a:r>
            <a:endParaRPr lang="en-US" sz="1425">
              <a:latin typeface="Open Sans" panose="020B0606030504020204" pitchFamily="34" charset="0"/>
              <a:ea typeface="Open Sans" panose="020B0606030504020204" pitchFamily="34" charset="0"/>
              <a:cs typeface="Open Sans" panose="020B0606030504020204" pitchFamily="34" charset="0"/>
            </a:endParaRPr>
          </a:p>
        </p:txBody>
      </p:sp>
      <p:pic>
        <p:nvPicPr>
          <p:cNvPr id="66" name="Graphic 65">
            <a:extLst>
              <a:ext uri="{FF2B5EF4-FFF2-40B4-BE49-F238E27FC236}">
                <a16:creationId xmlns:a16="http://schemas.microsoft.com/office/drawing/2014/main" id="{E70FB04B-FF9A-B827-7299-911096D508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7702" y="2533652"/>
            <a:ext cx="308444" cy="328322"/>
          </a:xfrm>
          <a:prstGeom prst="rect">
            <a:avLst/>
          </a:prstGeom>
        </p:spPr>
      </p:pic>
      <p:sp>
        <p:nvSpPr>
          <p:cNvPr id="62" name="Shape 58"/>
          <p:cNvSpPr/>
          <p:nvPr/>
        </p:nvSpPr>
        <p:spPr>
          <a:xfrm rot="5400000">
            <a:off x="5021263" y="4214814"/>
            <a:ext cx="4095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63" name="Image 2" descr="preencoded.png"/>
          <p:cNvPicPr>
            <a:picLocks noChangeAspect="1"/>
          </p:cNvPicPr>
          <p:nvPr/>
        </p:nvPicPr>
        <p:blipFill>
          <a:blip r:embed="rId3"/>
          <a:srcRect/>
          <a:stretch/>
        </p:blipFill>
        <p:spPr>
          <a:xfrm>
            <a:off x="4905376" y="4108451"/>
            <a:ext cx="211249" cy="235880"/>
          </a:xfrm>
          <a:prstGeom prst="rect">
            <a:avLst/>
          </a:prstGeom>
        </p:spPr>
      </p:pic>
      <p:sp>
        <p:nvSpPr>
          <p:cNvPr id="64" name="Shape 59"/>
          <p:cNvSpPr/>
          <p:nvPr/>
        </p:nvSpPr>
        <p:spPr>
          <a:xfrm>
            <a:off x="2476500" y="5476877"/>
            <a:ext cx="7372351" cy="885825"/>
          </a:xfrm>
          <a:prstGeom prst="roundRect">
            <a:avLst/>
          </a:prstGeom>
          <a:noFill/>
          <a:ln w="13573">
            <a:solidFill>
              <a:srgbClr val="1D2B5E"/>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latin typeface="Open Sans" panose="020B0606030504020204" pitchFamily="34" charset="0"/>
              <a:ea typeface="Open Sans" panose="020B0606030504020204" pitchFamily="34" charset="0"/>
              <a:cs typeface="Open Sans" panose="020B0606030504020204" pitchFamily="34" charset="0"/>
            </a:endParaRPr>
          </a:p>
        </p:txBody>
      </p:sp>
      <p:pic>
        <p:nvPicPr>
          <p:cNvPr id="68" name="Graphic 67">
            <a:extLst>
              <a:ext uri="{FF2B5EF4-FFF2-40B4-BE49-F238E27FC236}">
                <a16:creationId xmlns:a16="http://schemas.microsoft.com/office/drawing/2014/main" id="{C0DDD2F5-7F40-92E9-47BE-7F880EB8EB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894986" y="3063186"/>
            <a:ext cx="325092" cy="311840"/>
          </a:xfrm>
          <a:prstGeom prst="rect">
            <a:avLst/>
          </a:prstGeom>
        </p:spPr>
      </p:pic>
      <p:pic>
        <p:nvPicPr>
          <p:cNvPr id="70" name="Graphic 69">
            <a:extLst>
              <a:ext uri="{FF2B5EF4-FFF2-40B4-BE49-F238E27FC236}">
                <a16:creationId xmlns:a16="http://schemas.microsoft.com/office/drawing/2014/main" id="{3493158D-E98A-5242-D6B2-53F469E096F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8360" y="3587872"/>
            <a:ext cx="344971" cy="371475"/>
          </a:xfrm>
          <a:prstGeom prst="rect">
            <a:avLst/>
          </a:prstGeom>
        </p:spPr>
      </p:pic>
      <p:pic>
        <p:nvPicPr>
          <p:cNvPr id="80" name="Graphic 79">
            <a:extLst>
              <a:ext uri="{FF2B5EF4-FFF2-40B4-BE49-F238E27FC236}">
                <a16:creationId xmlns:a16="http://schemas.microsoft.com/office/drawing/2014/main" id="{B804E2AD-0DBC-8728-66C3-8CC3F0C7A61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1733" y="4107194"/>
            <a:ext cx="358223" cy="318467"/>
          </a:xfrm>
          <a:prstGeom prst="rect">
            <a:avLst/>
          </a:prstGeom>
        </p:spPr>
      </p:pic>
      <p:pic>
        <p:nvPicPr>
          <p:cNvPr id="82" name="Graphic 81">
            <a:extLst>
              <a:ext uri="{FF2B5EF4-FFF2-40B4-BE49-F238E27FC236}">
                <a16:creationId xmlns:a16="http://schemas.microsoft.com/office/drawing/2014/main" id="{79A9E092-F839-74E1-914B-41C4625A560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0447" y="4627606"/>
            <a:ext cx="368668" cy="362042"/>
          </a:xfrm>
          <a:prstGeom prst="rect">
            <a:avLst/>
          </a:prstGeom>
        </p:spPr>
      </p:pic>
      <p:pic>
        <p:nvPicPr>
          <p:cNvPr id="84" name="Graphic 83">
            <a:extLst>
              <a:ext uri="{FF2B5EF4-FFF2-40B4-BE49-F238E27FC236}">
                <a16:creationId xmlns:a16="http://schemas.microsoft.com/office/drawing/2014/main" id="{98FA77D8-2912-45AF-18BA-C509D7539F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75568" y="2535674"/>
            <a:ext cx="344805" cy="344805"/>
          </a:xfrm>
          <a:prstGeom prst="rect">
            <a:avLst/>
          </a:prstGeom>
        </p:spPr>
      </p:pic>
      <p:pic>
        <p:nvPicPr>
          <p:cNvPr id="86" name="Graphic 85">
            <a:extLst>
              <a:ext uri="{FF2B5EF4-FFF2-40B4-BE49-F238E27FC236}">
                <a16:creationId xmlns:a16="http://schemas.microsoft.com/office/drawing/2014/main" id="{C33874A8-64ED-C77A-8B1A-8B0F03DCE02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486941" y="3033120"/>
            <a:ext cx="331968" cy="378350"/>
          </a:xfrm>
          <a:prstGeom prst="rect">
            <a:avLst/>
          </a:prstGeom>
        </p:spPr>
      </p:pic>
      <p:pic>
        <p:nvPicPr>
          <p:cNvPr id="88" name="Graphic 87">
            <a:extLst>
              <a:ext uri="{FF2B5EF4-FFF2-40B4-BE49-F238E27FC236}">
                <a16:creationId xmlns:a16="http://schemas.microsoft.com/office/drawing/2014/main" id="{215A7EFD-90D9-1902-2F0D-E7883AEDDA7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76059" y="3555431"/>
            <a:ext cx="358363" cy="345111"/>
          </a:xfrm>
          <a:prstGeom prst="rect">
            <a:avLst/>
          </a:prstGeom>
        </p:spPr>
      </p:pic>
      <p:pic>
        <p:nvPicPr>
          <p:cNvPr id="90" name="Graphic 89">
            <a:extLst>
              <a:ext uri="{FF2B5EF4-FFF2-40B4-BE49-F238E27FC236}">
                <a16:creationId xmlns:a16="http://schemas.microsoft.com/office/drawing/2014/main" id="{DA9E0629-0DC7-4542-01D7-0647EE4B498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468942" y="4109213"/>
            <a:ext cx="362331" cy="362331"/>
          </a:xfrm>
          <a:prstGeom prst="rect">
            <a:avLst/>
          </a:prstGeom>
        </p:spPr>
      </p:pic>
      <p:pic>
        <p:nvPicPr>
          <p:cNvPr id="92" name="Graphic 91">
            <a:extLst>
              <a:ext uri="{FF2B5EF4-FFF2-40B4-BE49-F238E27FC236}">
                <a16:creationId xmlns:a16="http://schemas.microsoft.com/office/drawing/2014/main" id="{1C596A8B-5ACB-FF5C-465D-84C9AC72E97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505775" y="4623780"/>
            <a:ext cx="338595" cy="358473"/>
          </a:xfrm>
          <a:prstGeom prst="rect">
            <a:avLst/>
          </a:prstGeom>
        </p:spPr>
      </p:pic>
      <p:grpSp>
        <p:nvGrpSpPr>
          <p:cNvPr id="65" name="Group 64">
            <a:extLst>
              <a:ext uri="{FF2B5EF4-FFF2-40B4-BE49-F238E27FC236}">
                <a16:creationId xmlns:a16="http://schemas.microsoft.com/office/drawing/2014/main" id="{0E3FCCA0-1014-9B85-5343-D2AAA75604D1}"/>
              </a:ext>
            </a:extLst>
          </p:cNvPr>
          <p:cNvGrpSpPr/>
          <p:nvPr/>
        </p:nvGrpSpPr>
        <p:grpSpPr>
          <a:xfrm>
            <a:off x="8170395" y="265176"/>
            <a:ext cx="3577671" cy="290189"/>
            <a:chOff x="8007433" y="586043"/>
            <a:chExt cx="3577671" cy="290189"/>
          </a:xfrm>
        </p:grpSpPr>
        <p:grpSp>
          <p:nvGrpSpPr>
            <p:cNvPr id="67" name="Group 66">
              <a:extLst>
                <a:ext uri="{FF2B5EF4-FFF2-40B4-BE49-F238E27FC236}">
                  <a16:creationId xmlns:a16="http://schemas.microsoft.com/office/drawing/2014/main" id="{7CC098B8-62C8-E9A8-DF64-A30FA206D9DB}"/>
                </a:ext>
              </a:extLst>
            </p:cNvPr>
            <p:cNvGrpSpPr/>
            <p:nvPr/>
          </p:nvGrpSpPr>
          <p:grpSpPr>
            <a:xfrm>
              <a:off x="9176724" y="607313"/>
              <a:ext cx="1083591" cy="247651"/>
              <a:chOff x="7610475" y="5543551"/>
              <a:chExt cx="1083591" cy="247651"/>
            </a:xfrm>
          </p:grpSpPr>
          <p:pic>
            <p:nvPicPr>
              <p:cNvPr id="74" name="Image 11" descr="preencoded.png">
                <a:extLst>
                  <a:ext uri="{FF2B5EF4-FFF2-40B4-BE49-F238E27FC236}">
                    <a16:creationId xmlns:a16="http://schemas.microsoft.com/office/drawing/2014/main" id="{3BA058B1-2010-9EDB-36A0-B2EAA38A3FC4}"/>
                  </a:ext>
                </a:extLst>
              </p:cNvPr>
              <p:cNvPicPr>
                <a:picLocks noChangeAspect="1"/>
              </p:cNvPicPr>
              <p:nvPr/>
            </p:nvPicPr>
            <p:blipFill>
              <a:blip r:embed="rId14"/>
              <a:srcRect/>
              <a:stretch/>
            </p:blipFill>
            <p:spPr>
              <a:xfrm>
                <a:off x="7610475" y="5543551"/>
                <a:ext cx="247712" cy="247651"/>
              </a:xfrm>
              <a:prstGeom prst="rect">
                <a:avLst/>
              </a:prstGeom>
            </p:spPr>
          </p:pic>
          <p:sp>
            <p:nvSpPr>
              <p:cNvPr id="75" name="Text 7">
                <a:extLst>
                  <a:ext uri="{FF2B5EF4-FFF2-40B4-BE49-F238E27FC236}">
                    <a16:creationId xmlns:a16="http://schemas.microsoft.com/office/drawing/2014/main" id="{31F977D2-C855-AF26-D33A-51C47D8135A6}"/>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76" name="Text 8">
                <a:extLst>
                  <a:ext uri="{FF2B5EF4-FFF2-40B4-BE49-F238E27FC236}">
                    <a16:creationId xmlns:a16="http://schemas.microsoft.com/office/drawing/2014/main" id="{CB2992FC-CC18-A35E-F9EB-E02D0BDE5D4C}"/>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69" name="Image 7" descr="preencoded.png">
              <a:extLst>
                <a:ext uri="{FF2B5EF4-FFF2-40B4-BE49-F238E27FC236}">
                  <a16:creationId xmlns:a16="http://schemas.microsoft.com/office/drawing/2014/main" id="{DB6A6465-E9D0-777A-67D3-0F444E82C548}"/>
                </a:ext>
              </a:extLst>
            </p:cNvPr>
            <p:cNvPicPr>
              <a:picLocks noChangeAspect="1"/>
            </p:cNvPicPr>
            <p:nvPr/>
          </p:nvPicPr>
          <p:blipFill>
            <a:blip r:embed="rId15"/>
            <a:srcRect/>
            <a:stretch/>
          </p:blipFill>
          <p:spPr>
            <a:xfrm>
              <a:off x="8007433" y="586043"/>
              <a:ext cx="956875" cy="290189"/>
            </a:xfrm>
            <a:prstGeom prst="rect">
              <a:avLst/>
            </a:prstGeom>
          </p:spPr>
        </p:pic>
        <p:pic>
          <p:nvPicPr>
            <p:cNvPr id="71" name="Image 3" descr="preencoded.png">
              <a:extLst>
                <a:ext uri="{FF2B5EF4-FFF2-40B4-BE49-F238E27FC236}">
                  <a16:creationId xmlns:a16="http://schemas.microsoft.com/office/drawing/2014/main" id="{5AFF7485-4815-8FCA-9917-C0A421E34839}"/>
                </a:ext>
              </a:extLst>
            </p:cNvPr>
            <p:cNvPicPr>
              <a:picLocks noChangeAspect="1"/>
            </p:cNvPicPr>
            <p:nvPr/>
          </p:nvPicPr>
          <p:blipFill>
            <a:blip r:embed="rId16"/>
            <a:srcRect/>
            <a:stretch/>
          </p:blipFill>
          <p:spPr>
            <a:xfrm>
              <a:off x="10404711" y="586043"/>
              <a:ext cx="1180393" cy="251292"/>
            </a:xfrm>
            <a:prstGeom prst="rect">
              <a:avLst/>
            </a:prstGeom>
          </p:spPr>
        </p:pic>
        <p:cxnSp>
          <p:nvCxnSpPr>
            <p:cNvPr id="72" name="Straight Connector 71">
              <a:extLst>
                <a:ext uri="{FF2B5EF4-FFF2-40B4-BE49-F238E27FC236}">
                  <a16:creationId xmlns:a16="http://schemas.microsoft.com/office/drawing/2014/main" id="{9CEA90E9-839C-8562-3408-15EDC3533FA4}"/>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4C3C2096-77EF-DD39-C772-4D5FE1E0FA37}"/>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9941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6</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400" b="1" err="1">
                <a:solidFill>
                  <a:srgbClr val="002060"/>
                </a:solidFill>
                <a:latin typeface="Montserrat" pitchFamily="2" charset="0"/>
                <a:ea typeface="Calibri" pitchFamily="34" charset="-122"/>
                <a:cs typeface="Calibri" pitchFamily="34" charset="-120"/>
              </a:rPr>
              <a:t>Acuvate</a:t>
            </a:r>
            <a:r>
              <a:rPr lang="en-US" sz="2400" b="1">
                <a:solidFill>
                  <a:srgbClr val="002060"/>
                </a:solidFill>
                <a:latin typeface="Montserrat" pitchFamily="2" charset="0"/>
                <a:ea typeface="Calibri" pitchFamily="34" charset="-122"/>
                <a:cs typeface="Calibri" pitchFamily="34" charset="-120"/>
              </a:rPr>
              <a:t> IP And Accelerators</a:t>
            </a:r>
            <a:endParaRPr lang="en-US" sz="2400">
              <a:latin typeface="Montserrat" pitchFamily="2" charset="0"/>
            </a:endParaRPr>
          </a:p>
        </p:txBody>
      </p:sp>
      <p:sp>
        <p:nvSpPr>
          <p:cNvPr id="6" name="Shape 3"/>
          <p:cNvSpPr/>
          <p:nvPr/>
        </p:nvSpPr>
        <p:spPr>
          <a:xfrm>
            <a:off x="566928" y="1125167"/>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298448"/>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The FDE pod does not start from a blank page.</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5"/>
          <p:cNvSpPr/>
          <p:nvPr/>
        </p:nvSpPr>
        <p:spPr>
          <a:xfrm>
            <a:off x="566928" y="1888404"/>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11" name="Text 8"/>
          <p:cNvSpPr txBox="1"/>
          <p:nvPr/>
        </p:nvSpPr>
        <p:spPr>
          <a:xfrm>
            <a:off x="841248" y="2601035"/>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AI and Agentic templates</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9"/>
          <p:cNvSpPr txBox="1"/>
          <p:nvPr/>
        </p:nvSpPr>
        <p:spPr>
          <a:xfrm>
            <a:off x="841248" y="2949108"/>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Reusable implementations of Knowledge search, workflow automation, claims, maintenance and field-service agents.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3" name="Shape 10"/>
          <p:cNvSpPr/>
          <p:nvPr/>
        </p:nvSpPr>
        <p:spPr>
          <a:xfrm>
            <a:off x="4343400" y="1888404"/>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16" name="Text 13"/>
          <p:cNvSpPr txBox="1"/>
          <p:nvPr/>
        </p:nvSpPr>
        <p:spPr>
          <a:xfrm>
            <a:off x="4617720" y="2601035"/>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Integration patterns</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4"/>
          <p:cNvSpPr txBox="1"/>
          <p:nvPr/>
        </p:nvSpPr>
        <p:spPr>
          <a:xfrm>
            <a:off x="4617720" y="2949108"/>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ERP, CRM, D365, Salesforce, ServiceNow, Workday, SAP, APIs and data platforms.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5"/>
          <p:cNvSpPr/>
          <p:nvPr/>
        </p:nvSpPr>
        <p:spPr>
          <a:xfrm>
            <a:off x="8119872" y="1888404"/>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21" name="Text 18"/>
          <p:cNvSpPr txBox="1"/>
          <p:nvPr/>
        </p:nvSpPr>
        <p:spPr>
          <a:xfrm>
            <a:off x="8394192" y="2601035"/>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Data &amp; ontology accelerators</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19"/>
          <p:cNvSpPr txBox="1"/>
          <p:nvPr/>
        </p:nvSpPr>
        <p:spPr>
          <a:xfrm>
            <a:off x="8394192" y="2949108"/>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Data Engineering, Semantic layers, data products, equipment/product/process models and knowledge structures.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20"/>
          <p:cNvSpPr/>
          <p:nvPr/>
        </p:nvSpPr>
        <p:spPr>
          <a:xfrm>
            <a:off x="566928" y="3973355"/>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26" name="Text 23"/>
          <p:cNvSpPr txBox="1"/>
          <p:nvPr/>
        </p:nvSpPr>
        <p:spPr>
          <a:xfrm>
            <a:off x="841248" y="4633247"/>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Eval &amp; </a:t>
            </a:r>
            <a:r>
              <a:rPr lang="en-US" sz="1400" b="1" err="1">
                <a:solidFill>
                  <a:schemeClr val="accent2"/>
                </a:solidFill>
                <a:latin typeface="Open Sans" panose="020B0606030504020204" pitchFamily="34" charset="0"/>
                <a:ea typeface="Open Sans" panose="020B0606030504020204" pitchFamily="34" charset="0"/>
                <a:cs typeface="Open Sans" panose="020B0606030504020204" pitchFamily="34" charset="0"/>
              </a:rPr>
              <a:t>AgentOps</a:t>
            </a: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 framework</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4"/>
          <p:cNvSpPr txBox="1"/>
          <p:nvPr/>
        </p:nvSpPr>
        <p:spPr>
          <a:xfrm>
            <a:off x="841248" y="5034059"/>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Test sets, rubrics, monitoring, prompt/version governance, telemetry and runbooks.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5"/>
          <p:cNvSpPr/>
          <p:nvPr/>
        </p:nvSpPr>
        <p:spPr>
          <a:xfrm>
            <a:off x="4343400" y="3973355"/>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31" name="Text 28"/>
          <p:cNvSpPr txBox="1"/>
          <p:nvPr/>
        </p:nvSpPr>
        <p:spPr>
          <a:xfrm>
            <a:off x="4617720" y="4633247"/>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Security toolkit</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29"/>
          <p:cNvSpPr txBox="1"/>
          <p:nvPr/>
        </p:nvSpPr>
        <p:spPr>
          <a:xfrm>
            <a:off x="4617720" y="5034059"/>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Identity, access, audit, data controls, approval flows and production readiness.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3" name="Shape 30"/>
          <p:cNvSpPr/>
          <p:nvPr/>
        </p:nvSpPr>
        <p:spPr>
          <a:xfrm>
            <a:off x="8119872" y="3973355"/>
            <a:ext cx="3502152" cy="1691640"/>
          </a:xfrm>
          <a:prstGeom prst="roundRect">
            <a:avLst>
              <a:gd name="adj" fmla="val 2703"/>
            </a:avLst>
          </a:prstGeom>
          <a:noFill/>
          <a:ln w="12700">
            <a:solidFill>
              <a:schemeClr val="accent2"/>
            </a:solidFill>
            <a:prstDash val="solid"/>
          </a:ln>
        </p:spPr>
        <p:txBody>
          <a:bodyPr/>
          <a:lstStyle/>
          <a:p>
            <a:endParaRPr lang="en-US"/>
          </a:p>
        </p:txBody>
      </p:sp>
      <p:sp>
        <p:nvSpPr>
          <p:cNvPr id="36" name="Text 33"/>
          <p:cNvSpPr txBox="1"/>
          <p:nvPr/>
        </p:nvSpPr>
        <p:spPr>
          <a:xfrm>
            <a:off x="8394192" y="4633247"/>
            <a:ext cx="2971800" cy="457200"/>
          </a:xfrm>
          <a:prstGeom prst="rect">
            <a:avLst/>
          </a:prstGeom>
          <a:noFill/>
          <a:ln/>
        </p:spPr>
        <p:txBody>
          <a:bodyPr wrap="square" lIns="0" tIns="0" rIns="0" bIns="0" rtlCol="0" anchor="ctr"/>
          <a:lstStyle/>
          <a:p>
            <a:pPr marL="0" indent="0">
              <a:buNone/>
            </a:pPr>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Adoption assets</a:t>
            </a:r>
            <a:endPar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34"/>
          <p:cNvSpPr txBox="1"/>
          <p:nvPr/>
        </p:nvSpPr>
        <p:spPr>
          <a:xfrm>
            <a:off x="8394192" y="5034059"/>
            <a:ext cx="2971800" cy="54864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User journeys, training, feedback loops, support model and KPI dashboards.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grpSp>
        <p:nvGrpSpPr>
          <p:cNvPr id="38" name="Group 37">
            <a:extLst>
              <a:ext uri="{FF2B5EF4-FFF2-40B4-BE49-F238E27FC236}">
                <a16:creationId xmlns:a16="http://schemas.microsoft.com/office/drawing/2014/main" id="{0035B53E-6328-57F8-ACEC-41B511EB140F}"/>
              </a:ext>
            </a:extLst>
          </p:cNvPr>
          <p:cNvGrpSpPr/>
          <p:nvPr/>
        </p:nvGrpSpPr>
        <p:grpSpPr>
          <a:xfrm>
            <a:off x="8170395" y="265176"/>
            <a:ext cx="3577671" cy="290189"/>
            <a:chOff x="8007433" y="586043"/>
            <a:chExt cx="3577671" cy="290189"/>
          </a:xfrm>
        </p:grpSpPr>
        <p:grpSp>
          <p:nvGrpSpPr>
            <p:cNvPr id="39" name="Group 38">
              <a:extLst>
                <a:ext uri="{FF2B5EF4-FFF2-40B4-BE49-F238E27FC236}">
                  <a16:creationId xmlns:a16="http://schemas.microsoft.com/office/drawing/2014/main" id="{637F963C-F1DA-3384-D1D6-E64B77C1999D}"/>
                </a:ext>
              </a:extLst>
            </p:cNvPr>
            <p:cNvGrpSpPr/>
            <p:nvPr/>
          </p:nvGrpSpPr>
          <p:grpSpPr>
            <a:xfrm>
              <a:off x="9176724" y="607313"/>
              <a:ext cx="1083591" cy="247651"/>
              <a:chOff x="7610475" y="5543551"/>
              <a:chExt cx="1083591" cy="247651"/>
            </a:xfrm>
          </p:grpSpPr>
          <p:pic>
            <p:nvPicPr>
              <p:cNvPr id="44" name="Image 11" descr="preencoded.png">
                <a:extLst>
                  <a:ext uri="{FF2B5EF4-FFF2-40B4-BE49-F238E27FC236}">
                    <a16:creationId xmlns:a16="http://schemas.microsoft.com/office/drawing/2014/main" id="{3FDECE0A-24E1-469F-A83F-27AF454E0F44}"/>
                  </a:ext>
                </a:extLst>
              </p:cNvPr>
              <p:cNvPicPr>
                <a:picLocks noChangeAspect="1"/>
              </p:cNvPicPr>
              <p:nvPr/>
            </p:nvPicPr>
            <p:blipFill>
              <a:blip r:embed="rId3"/>
              <a:srcRect/>
              <a:stretch/>
            </p:blipFill>
            <p:spPr>
              <a:xfrm>
                <a:off x="7610475" y="5543551"/>
                <a:ext cx="247712" cy="247651"/>
              </a:xfrm>
              <a:prstGeom prst="rect">
                <a:avLst/>
              </a:prstGeom>
            </p:spPr>
          </p:pic>
          <p:sp>
            <p:nvSpPr>
              <p:cNvPr id="45" name="Text 7">
                <a:extLst>
                  <a:ext uri="{FF2B5EF4-FFF2-40B4-BE49-F238E27FC236}">
                    <a16:creationId xmlns:a16="http://schemas.microsoft.com/office/drawing/2014/main" id="{2F19C93D-1A42-EB01-36FF-3257076EC462}"/>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46" name="Text 8">
                <a:extLst>
                  <a:ext uri="{FF2B5EF4-FFF2-40B4-BE49-F238E27FC236}">
                    <a16:creationId xmlns:a16="http://schemas.microsoft.com/office/drawing/2014/main" id="{F65867F1-D4D0-DEBF-AF74-37EDC350E0F2}"/>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40" name="Image 7" descr="preencoded.png">
              <a:extLst>
                <a:ext uri="{FF2B5EF4-FFF2-40B4-BE49-F238E27FC236}">
                  <a16:creationId xmlns:a16="http://schemas.microsoft.com/office/drawing/2014/main" id="{42664056-BDF1-35C7-506F-9ED0DBA27748}"/>
                </a:ext>
              </a:extLst>
            </p:cNvPr>
            <p:cNvPicPr>
              <a:picLocks noChangeAspect="1"/>
            </p:cNvPicPr>
            <p:nvPr/>
          </p:nvPicPr>
          <p:blipFill>
            <a:blip r:embed="rId4"/>
            <a:srcRect/>
            <a:stretch/>
          </p:blipFill>
          <p:spPr>
            <a:xfrm>
              <a:off x="8007433" y="586043"/>
              <a:ext cx="956875" cy="290189"/>
            </a:xfrm>
            <a:prstGeom prst="rect">
              <a:avLst/>
            </a:prstGeom>
          </p:spPr>
        </p:pic>
        <p:pic>
          <p:nvPicPr>
            <p:cNvPr id="41" name="Image 3" descr="preencoded.png">
              <a:extLst>
                <a:ext uri="{FF2B5EF4-FFF2-40B4-BE49-F238E27FC236}">
                  <a16:creationId xmlns:a16="http://schemas.microsoft.com/office/drawing/2014/main" id="{C38D344C-212F-9E1A-066D-0E24C62A21C9}"/>
                </a:ext>
              </a:extLst>
            </p:cNvPr>
            <p:cNvPicPr>
              <a:picLocks noChangeAspect="1"/>
            </p:cNvPicPr>
            <p:nvPr/>
          </p:nvPicPr>
          <p:blipFill>
            <a:blip r:embed="rId5"/>
            <a:srcRect/>
            <a:stretch/>
          </p:blipFill>
          <p:spPr>
            <a:xfrm>
              <a:off x="10404711" y="586043"/>
              <a:ext cx="1180393" cy="251292"/>
            </a:xfrm>
            <a:prstGeom prst="rect">
              <a:avLst/>
            </a:prstGeom>
          </p:spPr>
        </p:pic>
        <p:cxnSp>
          <p:nvCxnSpPr>
            <p:cNvPr id="42" name="Straight Connector 41">
              <a:extLst>
                <a:ext uri="{FF2B5EF4-FFF2-40B4-BE49-F238E27FC236}">
                  <a16:creationId xmlns:a16="http://schemas.microsoft.com/office/drawing/2014/main" id="{0A1B57F6-86F7-CF81-FAAB-2B0D271EAC11}"/>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1D99B43-501F-F9DD-8FFA-3B93F59D380F}"/>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48" name="Picture 47">
            <a:extLst>
              <a:ext uri="{FF2B5EF4-FFF2-40B4-BE49-F238E27FC236}">
                <a16:creationId xmlns:a16="http://schemas.microsoft.com/office/drawing/2014/main" id="{AC2DCF7E-DAE8-3F89-D959-166FB63592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47" name="Graphic 46">
            <a:extLst>
              <a:ext uri="{FF2B5EF4-FFF2-40B4-BE49-F238E27FC236}">
                <a16:creationId xmlns:a16="http://schemas.microsoft.com/office/drawing/2014/main" id="{9C267942-F692-FA81-2064-D9C462C1516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6008" y="2006328"/>
            <a:ext cx="589200" cy="589200"/>
          </a:xfrm>
          <a:prstGeom prst="rect">
            <a:avLst/>
          </a:prstGeom>
        </p:spPr>
      </p:pic>
      <p:pic>
        <p:nvPicPr>
          <p:cNvPr id="52" name="Graphic 51">
            <a:extLst>
              <a:ext uri="{FF2B5EF4-FFF2-40B4-BE49-F238E27FC236}">
                <a16:creationId xmlns:a16="http://schemas.microsoft.com/office/drawing/2014/main" id="{F665BA24-AC6C-2A07-85D3-077DA7A2EC8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94192" y="2032583"/>
            <a:ext cx="534620" cy="534620"/>
          </a:xfrm>
          <a:prstGeom prst="rect">
            <a:avLst/>
          </a:prstGeom>
        </p:spPr>
      </p:pic>
      <p:pic>
        <p:nvPicPr>
          <p:cNvPr id="54" name="Graphic 53">
            <a:extLst>
              <a:ext uri="{FF2B5EF4-FFF2-40B4-BE49-F238E27FC236}">
                <a16:creationId xmlns:a16="http://schemas.microsoft.com/office/drawing/2014/main" id="{A22E8422-423C-534E-018D-A61B536ABE5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1248" y="4137947"/>
            <a:ext cx="431292" cy="431292"/>
          </a:xfrm>
          <a:prstGeom prst="rect">
            <a:avLst/>
          </a:prstGeom>
        </p:spPr>
      </p:pic>
      <p:pic>
        <p:nvPicPr>
          <p:cNvPr id="56" name="Graphic 55">
            <a:extLst>
              <a:ext uri="{FF2B5EF4-FFF2-40B4-BE49-F238E27FC236}">
                <a16:creationId xmlns:a16="http://schemas.microsoft.com/office/drawing/2014/main" id="{8603C991-4709-2CE4-A3FA-EF56CD215BC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608038" y="4101370"/>
            <a:ext cx="568323" cy="568323"/>
          </a:xfrm>
          <a:prstGeom prst="rect">
            <a:avLst/>
          </a:prstGeom>
        </p:spPr>
      </p:pic>
      <p:pic>
        <p:nvPicPr>
          <p:cNvPr id="58" name="Graphic 57">
            <a:extLst>
              <a:ext uri="{FF2B5EF4-FFF2-40B4-BE49-F238E27FC236}">
                <a16:creationId xmlns:a16="http://schemas.microsoft.com/office/drawing/2014/main" id="{8F386D5D-199B-CDCA-373A-A9FAAAAD633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608038" y="2012412"/>
            <a:ext cx="621061" cy="621061"/>
          </a:xfrm>
          <a:prstGeom prst="rect">
            <a:avLst/>
          </a:prstGeom>
        </p:spPr>
      </p:pic>
      <p:pic>
        <p:nvPicPr>
          <p:cNvPr id="60" name="Graphic 59">
            <a:extLst>
              <a:ext uri="{FF2B5EF4-FFF2-40B4-BE49-F238E27FC236}">
                <a16:creationId xmlns:a16="http://schemas.microsoft.com/office/drawing/2014/main" id="{4DDD2942-D6BA-391D-82C4-EEC20F29AC0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59759" y="4101370"/>
            <a:ext cx="569053" cy="56905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n-IN" sz="2400"/>
          </a:p>
        </p:txBody>
      </p:sp>
      <p:sp>
        <p:nvSpPr>
          <p:cNvPr id="3" name="Shape 1"/>
          <p:cNvSpPr/>
          <p:nvPr/>
        </p:nvSpPr>
        <p:spPr>
          <a:xfrm>
            <a:off x="466726" y="1285875"/>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sp>
        <p:nvSpPr>
          <p:cNvPr id="4" name="Text 2"/>
          <p:cNvSpPr/>
          <p:nvPr/>
        </p:nvSpPr>
        <p:spPr>
          <a:xfrm>
            <a:off x="800101" y="2171700"/>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Turn enterprise data into measurable business value with a proven framework</a:t>
            </a:r>
            <a:endParaRPr lang="en-US" sz="855"/>
          </a:p>
        </p:txBody>
      </p:sp>
      <p:pic>
        <p:nvPicPr>
          <p:cNvPr id="5" name="Image 0" descr="preencoded.png"/>
          <p:cNvPicPr>
            <a:picLocks noChangeAspect="1"/>
          </p:cNvPicPr>
          <p:nvPr/>
        </p:nvPicPr>
        <p:blipFill>
          <a:blip r:embed="rId3"/>
          <a:srcRect/>
          <a:stretch/>
        </p:blipFill>
        <p:spPr>
          <a:xfrm>
            <a:off x="876301" y="1514475"/>
            <a:ext cx="1628775" cy="447675"/>
          </a:xfrm>
          <a:prstGeom prst="rect">
            <a:avLst/>
          </a:prstGeom>
        </p:spPr>
      </p:pic>
      <p:sp>
        <p:nvSpPr>
          <p:cNvPr id="6" name="Shape 3"/>
          <p:cNvSpPr/>
          <p:nvPr/>
        </p:nvSpPr>
        <p:spPr>
          <a:xfrm>
            <a:off x="3333751" y="1285875"/>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sp>
        <p:nvSpPr>
          <p:cNvPr id="7" name="Shape 4"/>
          <p:cNvSpPr/>
          <p:nvPr/>
        </p:nvSpPr>
        <p:spPr>
          <a:xfrm>
            <a:off x="3781426" y="1524000"/>
            <a:ext cx="1638084" cy="447675"/>
          </a:xfrm>
          <a:prstGeom prst="rect">
            <a:avLst/>
          </a:prstGeom>
          <a:noFill/>
          <a:ln/>
        </p:spPr>
        <p:txBody>
          <a:bodyPr/>
          <a:lstStyle/>
          <a:p>
            <a:endParaRPr lang="en-IN" sz="2400"/>
          </a:p>
        </p:txBody>
      </p:sp>
      <p:pic>
        <p:nvPicPr>
          <p:cNvPr id="8" name="Image 1" descr="preencoded.png"/>
          <p:cNvPicPr>
            <a:picLocks noChangeAspect="1"/>
          </p:cNvPicPr>
          <p:nvPr/>
        </p:nvPicPr>
        <p:blipFill>
          <a:blip r:embed="rId4"/>
          <a:srcRect/>
          <a:stretch/>
        </p:blipFill>
        <p:spPr>
          <a:xfrm>
            <a:off x="3846844" y="1575655"/>
            <a:ext cx="344365" cy="344365"/>
          </a:xfrm>
          <a:prstGeom prst="rect">
            <a:avLst/>
          </a:prstGeom>
        </p:spPr>
      </p:pic>
      <p:pic>
        <p:nvPicPr>
          <p:cNvPr id="9" name="Image 2" descr="preencoded.png"/>
          <p:cNvPicPr>
            <a:picLocks noChangeAspect="1"/>
          </p:cNvPicPr>
          <p:nvPr/>
        </p:nvPicPr>
        <p:blipFill>
          <a:blip r:embed="rId5"/>
          <a:srcRect/>
          <a:stretch/>
        </p:blipFill>
        <p:spPr>
          <a:xfrm>
            <a:off x="3864093" y="1668634"/>
            <a:ext cx="335720" cy="184199"/>
          </a:xfrm>
          <a:prstGeom prst="rect">
            <a:avLst/>
          </a:prstGeom>
        </p:spPr>
      </p:pic>
      <p:pic>
        <p:nvPicPr>
          <p:cNvPr id="10" name="Image 3" descr="preencoded.png"/>
          <p:cNvPicPr>
            <a:picLocks noChangeAspect="1"/>
          </p:cNvPicPr>
          <p:nvPr/>
        </p:nvPicPr>
        <p:blipFill>
          <a:blip r:embed="rId6"/>
          <a:srcRect/>
          <a:stretch/>
        </p:blipFill>
        <p:spPr>
          <a:xfrm>
            <a:off x="4149931" y="1723732"/>
            <a:ext cx="48211" cy="48211"/>
          </a:xfrm>
          <a:prstGeom prst="rect">
            <a:avLst/>
          </a:prstGeom>
        </p:spPr>
      </p:pic>
      <p:sp>
        <p:nvSpPr>
          <p:cNvPr id="11" name="Text 5"/>
          <p:cNvSpPr/>
          <p:nvPr/>
        </p:nvSpPr>
        <p:spPr>
          <a:xfrm>
            <a:off x="4284186" y="1606647"/>
            <a:ext cx="875001" cy="213663"/>
          </a:xfrm>
          <a:prstGeom prst="rect">
            <a:avLst/>
          </a:prstGeom>
          <a:noFill/>
          <a:ln/>
        </p:spPr>
        <p:txBody>
          <a:bodyPr wrap="square" lIns="0" tIns="0" rIns="0" bIns="0" rtlCol="0" anchor="t"/>
          <a:lstStyle/>
          <a:p>
            <a:pPr>
              <a:lnSpc>
                <a:spcPts val="1517"/>
              </a:lnSpc>
            </a:pPr>
            <a:r>
              <a:rPr lang="en-US" sz="1255">
                <a:solidFill>
                  <a:srgbClr val="182C61">
                    <a:alpha val="99000"/>
                  </a:srgbClr>
                </a:solidFill>
                <a:latin typeface="Inter" pitchFamily="34" charset="0"/>
                <a:ea typeface="Inter" pitchFamily="34" charset="-122"/>
                <a:cs typeface="Inter" pitchFamily="34" charset="-120"/>
              </a:rPr>
              <a:t>Acu</a:t>
            </a:r>
            <a:r>
              <a:rPr lang="en-US" sz="1255" b="1">
                <a:solidFill>
                  <a:srgbClr val="182C61">
                    <a:alpha val="99000"/>
                  </a:srgbClr>
                </a:solidFill>
                <a:latin typeface="Inter" pitchFamily="34" charset="0"/>
                <a:ea typeface="Inter" pitchFamily="34" charset="-122"/>
                <a:cs typeface="Inter" pitchFamily="34" charset="-120"/>
              </a:rPr>
              <a:t>Signal</a:t>
            </a:r>
            <a:endParaRPr lang="en-US" sz="1255"/>
          </a:p>
        </p:txBody>
      </p:sp>
      <p:sp>
        <p:nvSpPr>
          <p:cNvPr id="12" name="Text 6"/>
          <p:cNvSpPr/>
          <p:nvPr/>
        </p:nvSpPr>
        <p:spPr>
          <a:xfrm>
            <a:off x="4291100" y="1837373"/>
            <a:ext cx="1109013" cy="50872"/>
          </a:xfrm>
          <a:prstGeom prst="rect">
            <a:avLst/>
          </a:prstGeom>
          <a:noFill/>
          <a:ln/>
        </p:spPr>
        <p:txBody>
          <a:bodyPr wrap="square" lIns="0" tIns="0" rIns="0" bIns="0" rtlCol="0" anchor="t"/>
          <a:lstStyle/>
          <a:p>
            <a:pPr>
              <a:lnSpc>
                <a:spcPts val="380"/>
              </a:lnSpc>
            </a:pPr>
            <a:r>
              <a:rPr lang="en-US" sz="313" b="1">
                <a:solidFill>
                  <a:srgbClr val="8D8888">
                    <a:alpha val="99000"/>
                  </a:srgbClr>
                </a:solidFill>
                <a:latin typeface="Inter" pitchFamily="34" charset="0"/>
                <a:ea typeface="Inter" pitchFamily="34" charset="-122"/>
                <a:cs typeface="Inter" pitchFamily="34" charset="-120"/>
              </a:rPr>
              <a:t>INDUSTRIAL ASSET INTELLIGENCE ACCELERATOR</a:t>
            </a:r>
            <a:endParaRPr lang="en-US" sz="313"/>
          </a:p>
        </p:txBody>
      </p:sp>
      <p:sp>
        <p:nvSpPr>
          <p:cNvPr id="13" name="Text 7"/>
          <p:cNvSpPr/>
          <p:nvPr/>
        </p:nvSpPr>
        <p:spPr>
          <a:xfrm>
            <a:off x="3667126" y="2209801"/>
            <a:ext cx="1781175" cy="285751"/>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Connect plant data &amp; drawings with AI for smarter asset operations</a:t>
            </a:r>
            <a:endParaRPr lang="en-US" sz="855"/>
          </a:p>
        </p:txBody>
      </p:sp>
      <p:sp>
        <p:nvSpPr>
          <p:cNvPr id="14" name="Shape 8"/>
          <p:cNvSpPr/>
          <p:nvPr/>
        </p:nvSpPr>
        <p:spPr>
          <a:xfrm>
            <a:off x="6200775" y="1285875"/>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15" name="Image 4" descr="preencoded.png"/>
          <p:cNvPicPr>
            <a:picLocks noChangeAspect="1"/>
          </p:cNvPicPr>
          <p:nvPr/>
        </p:nvPicPr>
        <p:blipFill>
          <a:blip r:embed="rId7"/>
          <a:srcRect/>
          <a:stretch/>
        </p:blipFill>
        <p:spPr>
          <a:xfrm>
            <a:off x="6724651" y="1621382"/>
            <a:ext cx="1397931" cy="178813"/>
          </a:xfrm>
          <a:prstGeom prst="rect">
            <a:avLst/>
          </a:prstGeom>
        </p:spPr>
      </p:pic>
      <p:pic>
        <p:nvPicPr>
          <p:cNvPr id="16" name="Image 5" descr="preencoded.png"/>
          <p:cNvPicPr>
            <a:picLocks noChangeAspect="1"/>
          </p:cNvPicPr>
          <p:nvPr/>
        </p:nvPicPr>
        <p:blipFill>
          <a:blip r:embed="rId8"/>
          <a:srcRect/>
          <a:stretch/>
        </p:blipFill>
        <p:spPr>
          <a:xfrm>
            <a:off x="7837099" y="1603965"/>
            <a:ext cx="143645" cy="184552"/>
          </a:xfrm>
          <a:prstGeom prst="rect">
            <a:avLst/>
          </a:prstGeom>
        </p:spPr>
      </p:pic>
      <p:pic>
        <p:nvPicPr>
          <p:cNvPr id="17" name="Image 6" descr="preencoded.png"/>
          <p:cNvPicPr>
            <a:picLocks noChangeAspect="1"/>
          </p:cNvPicPr>
          <p:nvPr/>
        </p:nvPicPr>
        <p:blipFill>
          <a:blip r:embed="rId9"/>
          <a:srcRect/>
          <a:stretch/>
        </p:blipFill>
        <p:spPr>
          <a:xfrm>
            <a:off x="7803887" y="1581151"/>
            <a:ext cx="88015" cy="212220"/>
          </a:xfrm>
          <a:prstGeom prst="rect">
            <a:avLst/>
          </a:prstGeom>
        </p:spPr>
      </p:pic>
      <p:pic>
        <p:nvPicPr>
          <p:cNvPr id="18" name="Image 7" descr="preencoded.png"/>
          <p:cNvPicPr>
            <a:picLocks noChangeAspect="1"/>
          </p:cNvPicPr>
          <p:nvPr/>
        </p:nvPicPr>
        <p:blipFill>
          <a:blip r:embed="rId10"/>
          <a:srcRect r="1"/>
          <a:stretch/>
        </p:blipFill>
        <p:spPr>
          <a:xfrm>
            <a:off x="7888563" y="1598586"/>
            <a:ext cx="118704" cy="223501"/>
          </a:xfrm>
          <a:prstGeom prst="rect">
            <a:avLst/>
          </a:prstGeom>
        </p:spPr>
      </p:pic>
      <p:sp>
        <p:nvSpPr>
          <p:cNvPr id="19" name="Text 9"/>
          <p:cNvSpPr/>
          <p:nvPr/>
        </p:nvSpPr>
        <p:spPr>
          <a:xfrm>
            <a:off x="6534151" y="2209800"/>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Simplify enterprise migrations to Microsoft Fabric quickly</a:t>
            </a:r>
            <a:endParaRPr lang="en-US" sz="855"/>
          </a:p>
        </p:txBody>
      </p:sp>
      <p:sp>
        <p:nvSpPr>
          <p:cNvPr id="20" name="Shape 10"/>
          <p:cNvSpPr/>
          <p:nvPr/>
        </p:nvSpPr>
        <p:spPr>
          <a:xfrm>
            <a:off x="9067800" y="1285875"/>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21" name="Image 8" descr="preencoded.png"/>
          <p:cNvPicPr>
            <a:picLocks noChangeAspect="1"/>
          </p:cNvPicPr>
          <p:nvPr/>
        </p:nvPicPr>
        <p:blipFill>
          <a:blip r:embed="rId11"/>
          <a:srcRect/>
          <a:stretch/>
        </p:blipFill>
        <p:spPr>
          <a:xfrm>
            <a:off x="9715533" y="1590675"/>
            <a:ext cx="1139983" cy="396789"/>
          </a:xfrm>
          <a:prstGeom prst="rect">
            <a:avLst/>
          </a:prstGeom>
        </p:spPr>
      </p:pic>
      <p:sp>
        <p:nvSpPr>
          <p:cNvPr id="22" name="Text 11"/>
          <p:cNvSpPr/>
          <p:nvPr/>
        </p:nvSpPr>
        <p:spPr>
          <a:xfrm>
            <a:off x="9401175" y="2171700"/>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Build scalable enterprise AI agents and intelligent automation</a:t>
            </a:r>
            <a:endParaRPr lang="en-US" sz="855"/>
          </a:p>
        </p:txBody>
      </p:sp>
      <p:sp>
        <p:nvSpPr>
          <p:cNvPr id="23" name="Shape 12"/>
          <p:cNvSpPr/>
          <p:nvPr/>
        </p:nvSpPr>
        <p:spPr>
          <a:xfrm>
            <a:off x="466726" y="3019426"/>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24" name="Image 9" descr="preencoded.png"/>
          <p:cNvPicPr>
            <a:picLocks noChangeAspect="1"/>
          </p:cNvPicPr>
          <p:nvPr/>
        </p:nvPicPr>
        <p:blipFill>
          <a:blip r:embed="rId12"/>
          <a:srcRect/>
          <a:stretch/>
        </p:blipFill>
        <p:spPr>
          <a:xfrm>
            <a:off x="990600" y="3362326"/>
            <a:ext cx="1397425" cy="396285"/>
          </a:xfrm>
          <a:prstGeom prst="rect">
            <a:avLst/>
          </a:prstGeom>
        </p:spPr>
      </p:pic>
      <p:pic>
        <p:nvPicPr>
          <p:cNvPr id="25" name="Image 10" descr="preencoded.png"/>
          <p:cNvPicPr>
            <a:picLocks noChangeAspect="1"/>
          </p:cNvPicPr>
          <p:nvPr/>
        </p:nvPicPr>
        <p:blipFill>
          <a:blip r:embed="rId13"/>
          <a:srcRect/>
          <a:stretch/>
        </p:blipFill>
        <p:spPr>
          <a:xfrm>
            <a:off x="1395009" y="3374593"/>
            <a:ext cx="1393067" cy="395048"/>
          </a:xfrm>
          <a:prstGeom prst="rect">
            <a:avLst/>
          </a:prstGeom>
        </p:spPr>
      </p:pic>
      <p:sp>
        <p:nvSpPr>
          <p:cNvPr id="26" name="Shape 13"/>
          <p:cNvSpPr/>
          <p:nvPr/>
        </p:nvSpPr>
        <p:spPr>
          <a:xfrm>
            <a:off x="3333751" y="3019426"/>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grpSp>
        <p:nvGrpSpPr>
          <p:cNvPr id="106" name="Group 105">
            <a:extLst>
              <a:ext uri="{FF2B5EF4-FFF2-40B4-BE49-F238E27FC236}">
                <a16:creationId xmlns:a16="http://schemas.microsoft.com/office/drawing/2014/main" id="{1B65C8AB-9C64-C90D-5F85-D11F6E738263}"/>
              </a:ext>
            </a:extLst>
          </p:cNvPr>
          <p:cNvGrpSpPr/>
          <p:nvPr/>
        </p:nvGrpSpPr>
        <p:grpSpPr>
          <a:xfrm>
            <a:off x="3981452" y="3248025"/>
            <a:ext cx="1134736" cy="609600"/>
            <a:chOff x="3981452" y="3248025"/>
            <a:chExt cx="1134736" cy="609600"/>
          </a:xfrm>
        </p:grpSpPr>
        <p:sp>
          <p:nvSpPr>
            <p:cNvPr id="28" name="Text 14"/>
            <p:cNvSpPr/>
            <p:nvPr/>
          </p:nvSpPr>
          <p:spPr>
            <a:xfrm>
              <a:off x="3981452" y="3398257"/>
              <a:ext cx="696273" cy="179124"/>
            </a:xfrm>
            <a:prstGeom prst="rect">
              <a:avLst/>
            </a:prstGeom>
            <a:noFill/>
            <a:ln/>
          </p:spPr>
          <p:txBody>
            <a:bodyPr wrap="square" lIns="0" tIns="0" rIns="0" bIns="0" rtlCol="0" anchor="t"/>
            <a:lstStyle/>
            <a:p>
              <a:pPr algn="ctr">
                <a:lnSpc>
                  <a:spcPts val="1880"/>
                </a:lnSpc>
              </a:pPr>
              <a:r>
                <a:rPr lang="en-US" sz="1297" b="1">
                  <a:solidFill>
                    <a:srgbClr val="1F1F1F">
                      <a:alpha val="99000"/>
                    </a:srgbClr>
                  </a:solidFill>
                  <a:latin typeface="Poppins" pitchFamily="34" charset="0"/>
                  <a:ea typeface="Poppins" pitchFamily="34" charset="-122"/>
                  <a:cs typeface="Poppins" pitchFamily="34" charset="-120"/>
                </a:rPr>
                <a:t>A</a:t>
              </a:r>
              <a:r>
                <a:rPr lang="en-US" sz="1059" b="1">
                  <a:solidFill>
                    <a:srgbClr val="1F1F1F">
                      <a:alpha val="99000"/>
                    </a:srgbClr>
                  </a:solidFill>
                  <a:latin typeface="Poppins" pitchFamily="34" charset="0"/>
                  <a:ea typeface="Poppins" pitchFamily="34" charset="-122"/>
                  <a:cs typeface="Poppins" pitchFamily="34" charset="-120"/>
                </a:rPr>
                <a:t>cunow</a:t>
              </a:r>
              <a:endParaRPr lang="en-US" sz="1297"/>
            </a:p>
          </p:txBody>
        </p:sp>
        <p:grpSp>
          <p:nvGrpSpPr>
            <p:cNvPr id="105" name="Group 104">
              <a:extLst>
                <a:ext uri="{FF2B5EF4-FFF2-40B4-BE49-F238E27FC236}">
                  <a16:creationId xmlns:a16="http://schemas.microsoft.com/office/drawing/2014/main" id="{41B8605D-D511-C918-A6B8-99C6461B9CE1}"/>
                </a:ext>
              </a:extLst>
            </p:cNvPr>
            <p:cNvGrpSpPr/>
            <p:nvPr/>
          </p:nvGrpSpPr>
          <p:grpSpPr>
            <a:xfrm>
              <a:off x="4097087" y="3248025"/>
              <a:ext cx="1019101" cy="609600"/>
              <a:chOff x="4097087" y="3248025"/>
              <a:chExt cx="1019101" cy="609600"/>
            </a:xfrm>
          </p:grpSpPr>
          <p:pic>
            <p:nvPicPr>
              <p:cNvPr id="27" name="Image 11" descr="preencoded.png"/>
              <p:cNvPicPr>
                <a:picLocks noChangeAspect="1"/>
              </p:cNvPicPr>
              <p:nvPr/>
            </p:nvPicPr>
            <p:blipFill>
              <a:blip r:embed="rId14"/>
              <a:srcRect/>
              <a:stretch/>
            </p:blipFill>
            <p:spPr>
              <a:xfrm>
                <a:off x="4649261" y="3248025"/>
                <a:ext cx="466927" cy="609600"/>
              </a:xfrm>
              <a:prstGeom prst="rect">
                <a:avLst/>
              </a:prstGeom>
            </p:spPr>
          </p:pic>
          <p:sp>
            <p:nvSpPr>
              <p:cNvPr id="29" name="Text 15"/>
              <p:cNvSpPr/>
              <p:nvPr/>
            </p:nvSpPr>
            <p:spPr>
              <a:xfrm>
                <a:off x="4097087" y="3505159"/>
                <a:ext cx="577851" cy="254000"/>
              </a:xfrm>
              <a:prstGeom prst="rect">
                <a:avLst/>
              </a:prstGeom>
              <a:noFill/>
              <a:ln/>
            </p:spPr>
            <p:txBody>
              <a:bodyPr wrap="square" lIns="0" tIns="0" rIns="0" bIns="0" rtlCol="0" anchor="t"/>
              <a:lstStyle/>
              <a:p>
                <a:pPr algn="ctr">
                  <a:lnSpc>
                    <a:spcPts val="1880"/>
                  </a:lnSpc>
                </a:pPr>
                <a:r>
                  <a:rPr lang="en-US" sz="324">
                    <a:solidFill>
                      <a:srgbClr val="1F1F1F">
                        <a:alpha val="99000"/>
                      </a:srgbClr>
                    </a:solidFill>
                    <a:latin typeface="Poppins" pitchFamily="34" charset="0"/>
                    <a:ea typeface="Poppins" pitchFamily="34" charset="-122"/>
                    <a:cs typeface="Poppins" pitchFamily="34" charset="-120"/>
                  </a:rPr>
                  <a:t>ENTERPRISE EDGE PLATFORM</a:t>
                </a:r>
                <a:endParaRPr lang="en-US" sz="324"/>
              </a:p>
            </p:txBody>
          </p:sp>
        </p:grpSp>
      </p:grpSp>
      <p:sp>
        <p:nvSpPr>
          <p:cNvPr id="30" name="Text 16"/>
          <p:cNvSpPr/>
          <p:nvPr/>
        </p:nvSpPr>
        <p:spPr>
          <a:xfrm>
            <a:off x="800101" y="3943351"/>
            <a:ext cx="1781175" cy="285751"/>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Harness the Collective Knowledge of Your Organization</a:t>
            </a:r>
            <a:endParaRPr lang="en-US" sz="855"/>
          </a:p>
        </p:txBody>
      </p:sp>
      <p:sp>
        <p:nvSpPr>
          <p:cNvPr id="31" name="Shape 17"/>
          <p:cNvSpPr/>
          <p:nvPr/>
        </p:nvSpPr>
        <p:spPr>
          <a:xfrm>
            <a:off x="6200775" y="3019426"/>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32" name="Image 12" descr="preencoded.png"/>
          <p:cNvPicPr>
            <a:picLocks noChangeAspect="1"/>
          </p:cNvPicPr>
          <p:nvPr/>
        </p:nvPicPr>
        <p:blipFill>
          <a:blip r:embed="rId15"/>
          <a:srcRect/>
          <a:stretch/>
        </p:blipFill>
        <p:spPr>
          <a:xfrm>
            <a:off x="6802358" y="3381375"/>
            <a:ext cx="168236" cy="299263"/>
          </a:xfrm>
          <a:prstGeom prst="rect">
            <a:avLst/>
          </a:prstGeom>
        </p:spPr>
      </p:pic>
      <p:sp>
        <p:nvSpPr>
          <p:cNvPr id="33" name="Shape 18"/>
          <p:cNvSpPr/>
          <p:nvPr/>
        </p:nvSpPr>
        <p:spPr>
          <a:xfrm>
            <a:off x="6767750" y="3617708"/>
            <a:ext cx="33393" cy="33393"/>
          </a:xfrm>
          <a:prstGeom prst="rect">
            <a:avLst/>
          </a:prstGeom>
          <a:solidFill>
            <a:srgbClr val="FF7E00"/>
          </a:solidFill>
          <a:ln/>
        </p:spPr>
        <p:txBody>
          <a:bodyPr/>
          <a:lstStyle/>
          <a:p>
            <a:endParaRPr lang="en-IN" sz="2400"/>
          </a:p>
        </p:txBody>
      </p:sp>
      <p:sp>
        <p:nvSpPr>
          <p:cNvPr id="34" name="Shape 19"/>
          <p:cNvSpPr/>
          <p:nvPr/>
        </p:nvSpPr>
        <p:spPr>
          <a:xfrm>
            <a:off x="6701030" y="3550916"/>
            <a:ext cx="33393" cy="33393"/>
          </a:xfrm>
          <a:prstGeom prst="rect">
            <a:avLst/>
          </a:prstGeom>
          <a:solidFill>
            <a:srgbClr val="FF7E00"/>
          </a:solidFill>
          <a:ln/>
        </p:spPr>
        <p:txBody>
          <a:bodyPr/>
          <a:lstStyle/>
          <a:p>
            <a:endParaRPr lang="en-IN" sz="2400"/>
          </a:p>
        </p:txBody>
      </p:sp>
      <p:sp>
        <p:nvSpPr>
          <p:cNvPr id="35" name="Shape 20"/>
          <p:cNvSpPr/>
          <p:nvPr/>
        </p:nvSpPr>
        <p:spPr>
          <a:xfrm>
            <a:off x="6734349" y="3448165"/>
            <a:ext cx="33393" cy="33393"/>
          </a:xfrm>
          <a:prstGeom prst="rect">
            <a:avLst/>
          </a:prstGeom>
          <a:solidFill>
            <a:srgbClr val="FF7E00"/>
          </a:solidFill>
          <a:ln/>
        </p:spPr>
        <p:txBody>
          <a:bodyPr/>
          <a:lstStyle/>
          <a:p>
            <a:endParaRPr lang="en-IN" sz="2400"/>
          </a:p>
        </p:txBody>
      </p:sp>
      <p:sp>
        <p:nvSpPr>
          <p:cNvPr id="36" name="Shape 21"/>
          <p:cNvSpPr/>
          <p:nvPr/>
        </p:nvSpPr>
        <p:spPr>
          <a:xfrm>
            <a:off x="6767750" y="3414774"/>
            <a:ext cx="33393" cy="33393"/>
          </a:xfrm>
          <a:prstGeom prst="rect">
            <a:avLst/>
          </a:prstGeom>
          <a:solidFill>
            <a:srgbClr val="FF7E00"/>
          </a:solidFill>
          <a:ln/>
        </p:spPr>
        <p:txBody>
          <a:bodyPr/>
          <a:lstStyle/>
          <a:p>
            <a:endParaRPr lang="en-IN" sz="2400"/>
          </a:p>
        </p:txBody>
      </p:sp>
      <p:sp>
        <p:nvSpPr>
          <p:cNvPr id="37" name="Shape 22"/>
          <p:cNvSpPr/>
          <p:nvPr/>
        </p:nvSpPr>
        <p:spPr>
          <a:xfrm>
            <a:off x="6701030" y="3482845"/>
            <a:ext cx="33393" cy="33393"/>
          </a:xfrm>
          <a:prstGeom prst="rect">
            <a:avLst/>
          </a:prstGeom>
          <a:solidFill>
            <a:srgbClr val="FF7E00"/>
          </a:solidFill>
          <a:ln/>
        </p:spPr>
        <p:txBody>
          <a:bodyPr/>
          <a:lstStyle/>
          <a:p>
            <a:endParaRPr lang="en-IN" sz="2400"/>
          </a:p>
        </p:txBody>
      </p:sp>
      <p:sp>
        <p:nvSpPr>
          <p:cNvPr id="38" name="Shape 23"/>
          <p:cNvSpPr/>
          <p:nvPr/>
        </p:nvSpPr>
        <p:spPr>
          <a:xfrm>
            <a:off x="6734349" y="3584320"/>
            <a:ext cx="33393" cy="33393"/>
          </a:xfrm>
          <a:prstGeom prst="rect">
            <a:avLst/>
          </a:prstGeom>
          <a:solidFill>
            <a:srgbClr val="FF7E00"/>
          </a:solidFill>
          <a:ln/>
        </p:spPr>
        <p:txBody>
          <a:bodyPr/>
          <a:lstStyle/>
          <a:p>
            <a:endParaRPr lang="en-IN" sz="2400"/>
          </a:p>
        </p:txBody>
      </p:sp>
      <p:sp>
        <p:nvSpPr>
          <p:cNvPr id="39" name="Shape 24"/>
          <p:cNvSpPr/>
          <p:nvPr/>
        </p:nvSpPr>
        <p:spPr>
          <a:xfrm>
            <a:off x="6667712" y="3517526"/>
            <a:ext cx="33393" cy="33393"/>
          </a:xfrm>
          <a:prstGeom prst="rect">
            <a:avLst/>
          </a:prstGeom>
          <a:solidFill>
            <a:srgbClr val="FF7E00"/>
          </a:solidFill>
          <a:ln/>
        </p:spPr>
        <p:txBody>
          <a:bodyPr/>
          <a:lstStyle/>
          <a:p>
            <a:endParaRPr lang="en-IN" sz="2400"/>
          </a:p>
        </p:txBody>
      </p:sp>
      <p:sp>
        <p:nvSpPr>
          <p:cNvPr id="40" name="Shape 25"/>
          <p:cNvSpPr/>
          <p:nvPr/>
        </p:nvSpPr>
        <p:spPr>
          <a:xfrm>
            <a:off x="6701030" y="3414774"/>
            <a:ext cx="33393" cy="33393"/>
          </a:xfrm>
          <a:prstGeom prst="rect">
            <a:avLst/>
          </a:prstGeom>
          <a:solidFill>
            <a:srgbClr val="FF7E00"/>
          </a:solidFill>
          <a:ln/>
        </p:spPr>
        <p:txBody>
          <a:bodyPr/>
          <a:lstStyle/>
          <a:p>
            <a:endParaRPr lang="en-IN" sz="2400"/>
          </a:p>
        </p:txBody>
      </p:sp>
      <p:sp>
        <p:nvSpPr>
          <p:cNvPr id="41" name="Shape 26"/>
          <p:cNvSpPr/>
          <p:nvPr/>
        </p:nvSpPr>
        <p:spPr>
          <a:xfrm>
            <a:off x="6701030" y="3617708"/>
            <a:ext cx="33393" cy="33393"/>
          </a:xfrm>
          <a:prstGeom prst="rect">
            <a:avLst/>
          </a:prstGeom>
          <a:solidFill>
            <a:srgbClr val="FF7E00"/>
          </a:solidFill>
          <a:ln/>
        </p:spPr>
        <p:txBody>
          <a:bodyPr/>
          <a:lstStyle/>
          <a:p>
            <a:endParaRPr lang="en-IN" sz="2400"/>
          </a:p>
        </p:txBody>
      </p:sp>
      <p:sp>
        <p:nvSpPr>
          <p:cNvPr id="42" name="Shape 27"/>
          <p:cNvSpPr/>
          <p:nvPr/>
        </p:nvSpPr>
        <p:spPr>
          <a:xfrm>
            <a:off x="6634145" y="3550916"/>
            <a:ext cx="33393" cy="33393"/>
          </a:xfrm>
          <a:prstGeom prst="rect">
            <a:avLst/>
          </a:prstGeom>
          <a:solidFill>
            <a:srgbClr val="FF7E00"/>
          </a:solidFill>
          <a:ln/>
        </p:spPr>
        <p:txBody>
          <a:bodyPr/>
          <a:lstStyle/>
          <a:p>
            <a:endParaRPr lang="en-IN" sz="2400"/>
          </a:p>
        </p:txBody>
      </p:sp>
      <p:sp>
        <p:nvSpPr>
          <p:cNvPr id="43" name="Shape 28"/>
          <p:cNvSpPr/>
          <p:nvPr/>
        </p:nvSpPr>
        <p:spPr>
          <a:xfrm>
            <a:off x="6667712" y="3448165"/>
            <a:ext cx="33393" cy="33393"/>
          </a:xfrm>
          <a:prstGeom prst="rect">
            <a:avLst/>
          </a:prstGeom>
          <a:solidFill>
            <a:srgbClr val="FF7E00"/>
          </a:solidFill>
          <a:ln/>
        </p:spPr>
        <p:txBody>
          <a:bodyPr/>
          <a:lstStyle/>
          <a:p>
            <a:endParaRPr lang="en-IN" sz="2400"/>
          </a:p>
        </p:txBody>
      </p:sp>
      <p:sp>
        <p:nvSpPr>
          <p:cNvPr id="44" name="Shape 29"/>
          <p:cNvSpPr/>
          <p:nvPr/>
        </p:nvSpPr>
        <p:spPr>
          <a:xfrm>
            <a:off x="6600826" y="3516248"/>
            <a:ext cx="33393" cy="33393"/>
          </a:xfrm>
          <a:prstGeom prst="rect">
            <a:avLst/>
          </a:prstGeom>
          <a:solidFill>
            <a:srgbClr val="FF7E00"/>
          </a:solidFill>
          <a:ln/>
        </p:spPr>
        <p:txBody>
          <a:bodyPr/>
          <a:lstStyle/>
          <a:p>
            <a:endParaRPr lang="en-IN" sz="2400"/>
          </a:p>
        </p:txBody>
      </p:sp>
      <p:pic>
        <p:nvPicPr>
          <p:cNvPr id="45" name="Image 13" descr="preencoded.png"/>
          <p:cNvPicPr>
            <a:picLocks noChangeAspect="1"/>
          </p:cNvPicPr>
          <p:nvPr/>
        </p:nvPicPr>
        <p:blipFill>
          <a:blip r:embed="rId16"/>
          <a:srcRect/>
          <a:stretch/>
        </p:blipFill>
        <p:spPr>
          <a:xfrm>
            <a:off x="6771370" y="3497912"/>
            <a:ext cx="74073" cy="80731"/>
          </a:xfrm>
          <a:prstGeom prst="rect">
            <a:avLst/>
          </a:prstGeom>
        </p:spPr>
      </p:pic>
      <p:pic>
        <p:nvPicPr>
          <p:cNvPr id="46" name="Image 14" descr="preencoded.png"/>
          <p:cNvPicPr>
            <a:picLocks noChangeAspect="1"/>
          </p:cNvPicPr>
          <p:nvPr/>
        </p:nvPicPr>
        <p:blipFill>
          <a:blip r:embed="rId17"/>
          <a:srcRect/>
          <a:stretch/>
        </p:blipFill>
        <p:spPr>
          <a:xfrm>
            <a:off x="7017768" y="3451139"/>
            <a:ext cx="1053441" cy="186567"/>
          </a:xfrm>
          <a:prstGeom prst="rect">
            <a:avLst/>
          </a:prstGeom>
        </p:spPr>
      </p:pic>
      <p:sp>
        <p:nvSpPr>
          <p:cNvPr id="47" name="Text 30"/>
          <p:cNvSpPr/>
          <p:nvPr/>
        </p:nvSpPr>
        <p:spPr>
          <a:xfrm>
            <a:off x="3667126" y="3905251"/>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Enable real time AI ML processing and intelligent edge operations</a:t>
            </a:r>
            <a:endParaRPr lang="en-US" sz="855"/>
          </a:p>
        </p:txBody>
      </p:sp>
      <p:sp>
        <p:nvSpPr>
          <p:cNvPr id="48" name="Shape 31"/>
          <p:cNvSpPr/>
          <p:nvPr/>
        </p:nvSpPr>
        <p:spPr>
          <a:xfrm>
            <a:off x="9067800" y="3019426"/>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49" name="Image 15" descr="preencoded.png"/>
          <p:cNvPicPr>
            <a:picLocks noChangeAspect="1"/>
          </p:cNvPicPr>
          <p:nvPr/>
        </p:nvPicPr>
        <p:blipFill>
          <a:blip r:embed="rId18"/>
          <a:srcRect/>
          <a:stretch/>
        </p:blipFill>
        <p:spPr>
          <a:xfrm>
            <a:off x="9667875" y="3305175"/>
            <a:ext cx="1243693" cy="483659"/>
          </a:xfrm>
          <a:prstGeom prst="rect">
            <a:avLst/>
          </a:prstGeom>
        </p:spPr>
      </p:pic>
      <p:sp>
        <p:nvSpPr>
          <p:cNvPr id="50" name="Text 32"/>
          <p:cNvSpPr/>
          <p:nvPr/>
        </p:nvSpPr>
        <p:spPr>
          <a:xfrm>
            <a:off x="6534151" y="3905251"/>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Digitize P&amp;ID diagrams with AI insights for smarter operations</a:t>
            </a:r>
            <a:endParaRPr lang="en-US" sz="855"/>
          </a:p>
        </p:txBody>
      </p:sp>
      <p:sp>
        <p:nvSpPr>
          <p:cNvPr id="51" name="Text 33"/>
          <p:cNvSpPr/>
          <p:nvPr/>
        </p:nvSpPr>
        <p:spPr>
          <a:xfrm>
            <a:off x="9401175" y="3905251"/>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Centralize data, isolate tenants, and scale secure multi-tenant apps on MS Fabric</a:t>
            </a:r>
            <a:endParaRPr lang="en-US" sz="855"/>
          </a:p>
        </p:txBody>
      </p:sp>
      <p:sp>
        <p:nvSpPr>
          <p:cNvPr id="52" name="Shape 34"/>
          <p:cNvSpPr/>
          <p:nvPr/>
        </p:nvSpPr>
        <p:spPr>
          <a:xfrm>
            <a:off x="466726" y="4724400"/>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53" name="Image 16" descr="preencoded.png"/>
          <p:cNvPicPr>
            <a:picLocks noChangeAspect="1"/>
          </p:cNvPicPr>
          <p:nvPr/>
        </p:nvPicPr>
        <p:blipFill>
          <a:blip r:embed="rId19"/>
          <a:srcRect/>
          <a:stretch/>
        </p:blipFill>
        <p:spPr>
          <a:xfrm>
            <a:off x="972445" y="5313432"/>
            <a:ext cx="448019" cy="90341"/>
          </a:xfrm>
          <a:prstGeom prst="rect">
            <a:avLst/>
          </a:prstGeom>
        </p:spPr>
      </p:pic>
      <p:pic>
        <p:nvPicPr>
          <p:cNvPr id="54" name="Image 17" descr="preencoded.png"/>
          <p:cNvPicPr>
            <a:picLocks noChangeAspect="1"/>
          </p:cNvPicPr>
          <p:nvPr/>
        </p:nvPicPr>
        <p:blipFill>
          <a:blip r:embed="rId20"/>
          <a:srcRect/>
          <a:stretch/>
        </p:blipFill>
        <p:spPr>
          <a:xfrm>
            <a:off x="971551" y="5010151"/>
            <a:ext cx="223088" cy="390864"/>
          </a:xfrm>
          <a:prstGeom prst="rect">
            <a:avLst/>
          </a:prstGeom>
        </p:spPr>
      </p:pic>
      <p:pic>
        <p:nvPicPr>
          <p:cNvPr id="55" name="Image 18" descr="preencoded.png"/>
          <p:cNvPicPr>
            <a:picLocks noChangeAspect="1"/>
          </p:cNvPicPr>
          <p:nvPr/>
        </p:nvPicPr>
        <p:blipFill>
          <a:blip r:embed="rId21"/>
          <a:srcRect/>
          <a:stretch/>
        </p:blipFill>
        <p:spPr>
          <a:xfrm>
            <a:off x="1145713" y="5011064"/>
            <a:ext cx="91263" cy="237837"/>
          </a:xfrm>
          <a:prstGeom prst="rect">
            <a:avLst/>
          </a:prstGeom>
        </p:spPr>
      </p:pic>
      <p:pic>
        <p:nvPicPr>
          <p:cNvPr id="56" name="Image 19" descr="preencoded.png"/>
          <p:cNvPicPr>
            <a:picLocks noChangeAspect="1"/>
          </p:cNvPicPr>
          <p:nvPr/>
        </p:nvPicPr>
        <p:blipFill>
          <a:blip r:embed="rId22"/>
          <a:srcRect/>
          <a:stretch/>
        </p:blipFill>
        <p:spPr>
          <a:xfrm>
            <a:off x="1155925" y="5082050"/>
            <a:ext cx="117075" cy="182527"/>
          </a:xfrm>
          <a:prstGeom prst="rect">
            <a:avLst/>
          </a:prstGeom>
        </p:spPr>
      </p:pic>
      <p:pic>
        <p:nvPicPr>
          <p:cNvPr id="57" name="Image 20" descr="preencoded.png"/>
          <p:cNvPicPr>
            <a:picLocks noChangeAspect="1"/>
          </p:cNvPicPr>
          <p:nvPr/>
        </p:nvPicPr>
        <p:blipFill>
          <a:blip r:embed="rId23"/>
          <a:srcRect/>
          <a:stretch/>
        </p:blipFill>
        <p:spPr>
          <a:xfrm>
            <a:off x="1166050" y="5143807"/>
            <a:ext cx="134591" cy="134591"/>
          </a:xfrm>
          <a:prstGeom prst="rect">
            <a:avLst/>
          </a:prstGeom>
        </p:spPr>
      </p:pic>
      <p:pic>
        <p:nvPicPr>
          <p:cNvPr id="58" name="Image 21" descr="preencoded.png"/>
          <p:cNvPicPr>
            <a:picLocks noChangeAspect="1"/>
          </p:cNvPicPr>
          <p:nvPr/>
        </p:nvPicPr>
        <p:blipFill>
          <a:blip r:embed="rId24"/>
          <a:srcRect/>
          <a:stretch/>
        </p:blipFill>
        <p:spPr>
          <a:xfrm>
            <a:off x="1174381" y="5190827"/>
            <a:ext cx="153948" cy="101404"/>
          </a:xfrm>
          <a:prstGeom prst="rect">
            <a:avLst/>
          </a:prstGeom>
        </p:spPr>
      </p:pic>
      <p:pic>
        <p:nvPicPr>
          <p:cNvPr id="59" name="Image 22" descr="preencoded.png"/>
          <p:cNvPicPr>
            <a:picLocks noChangeAspect="1"/>
          </p:cNvPicPr>
          <p:nvPr/>
        </p:nvPicPr>
        <p:blipFill>
          <a:blip r:embed="rId25"/>
          <a:srcRect/>
          <a:stretch/>
        </p:blipFill>
        <p:spPr>
          <a:xfrm>
            <a:off x="1182623" y="5239680"/>
            <a:ext cx="173308" cy="66373"/>
          </a:xfrm>
          <a:prstGeom prst="rect">
            <a:avLst/>
          </a:prstGeom>
        </p:spPr>
      </p:pic>
      <p:pic>
        <p:nvPicPr>
          <p:cNvPr id="60" name="Image 23" descr="preencoded.png"/>
          <p:cNvPicPr>
            <a:picLocks noChangeAspect="1"/>
          </p:cNvPicPr>
          <p:nvPr/>
        </p:nvPicPr>
        <p:blipFill>
          <a:blip r:embed="rId26"/>
          <a:srcRect/>
          <a:stretch/>
        </p:blipFill>
        <p:spPr>
          <a:xfrm>
            <a:off x="1190955" y="5287620"/>
            <a:ext cx="195432" cy="53467"/>
          </a:xfrm>
          <a:prstGeom prst="rect">
            <a:avLst/>
          </a:prstGeom>
        </p:spPr>
      </p:pic>
      <p:pic>
        <p:nvPicPr>
          <p:cNvPr id="61" name="Image 24" descr="preencoded.png"/>
          <p:cNvPicPr>
            <a:picLocks noChangeAspect="1"/>
          </p:cNvPicPr>
          <p:nvPr/>
        </p:nvPicPr>
        <p:blipFill>
          <a:blip r:embed="rId27"/>
          <a:srcRect/>
          <a:stretch/>
        </p:blipFill>
        <p:spPr>
          <a:xfrm>
            <a:off x="1200183" y="5321731"/>
            <a:ext cx="220323" cy="78357"/>
          </a:xfrm>
          <a:prstGeom prst="rect">
            <a:avLst/>
          </a:prstGeom>
        </p:spPr>
      </p:pic>
      <p:pic>
        <p:nvPicPr>
          <p:cNvPr id="62" name="Image 25" descr="preencoded.png"/>
          <p:cNvPicPr>
            <a:picLocks noChangeAspect="1"/>
          </p:cNvPicPr>
          <p:nvPr/>
        </p:nvPicPr>
        <p:blipFill>
          <a:blip r:embed="rId28"/>
          <a:srcRect/>
          <a:stretch/>
        </p:blipFill>
        <p:spPr>
          <a:xfrm>
            <a:off x="1436968" y="5189275"/>
            <a:ext cx="957515" cy="214424"/>
          </a:xfrm>
          <a:prstGeom prst="rect">
            <a:avLst/>
          </a:prstGeom>
        </p:spPr>
      </p:pic>
      <p:sp>
        <p:nvSpPr>
          <p:cNvPr id="63" name="Shape 35"/>
          <p:cNvSpPr/>
          <p:nvPr/>
        </p:nvSpPr>
        <p:spPr>
          <a:xfrm>
            <a:off x="3333751" y="4724400"/>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64" name="Image 26" descr="preencoded.png"/>
          <p:cNvPicPr>
            <a:picLocks noChangeAspect="1"/>
          </p:cNvPicPr>
          <p:nvPr/>
        </p:nvPicPr>
        <p:blipFill>
          <a:blip r:embed="rId29"/>
          <a:srcRect/>
          <a:stretch/>
        </p:blipFill>
        <p:spPr>
          <a:xfrm>
            <a:off x="4143376" y="4953009"/>
            <a:ext cx="971549" cy="468287"/>
          </a:xfrm>
          <a:prstGeom prst="rect">
            <a:avLst/>
          </a:prstGeom>
        </p:spPr>
      </p:pic>
      <p:sp>
        <p:nvSpPr>
          <p:cNvPr id="66" name="Text 36"/>
          <p:cNvSpPr/>
          <p:nvPr/>
        </p:nvSpPr>
        <p:spPr>
          <a:xfrm>
            <a:off x="800101" y="5629275"/>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Unify enterprise data platform to scale innovation and transform operations</a:t>
            </a:r>
            <a:endParaRPr lang="en-US" sz="855"/>
          </a:p>
        </p:txBody>
      </p:sp>
      <p:sp>
        <p:nvSpPr>
          <p:cNvPr id="67" name="Shape 37"/>
          <p:cNvSpPr/>
          <p:nvPr/>
        </p:nvSpPr>
        <p:spPr>
          <a:xfrm>
            <a:off x="6200775" y="4724400"/>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pic>
        <p:nvPicPr>
          <p:cNvPr id="68" name="Image 28" descr="preencoded.png"/>
          <p:cNvPicPr>
            <a:picLocks noChangeAspect="1"/>
          </p:cNvPicPr>
          <p:nvPr/>
        </p:nvPicPr>
        <p:blipFill>
          <a:blip r:embed="rId30"/>
          <a:srcRect/>
          <a:stretch/>
        </p:blipFill>
        <p:spPr>
          <a:xfrm>
            <a:off x="7080033" y="5101283"/>
            <a:ext cx="935020" cy="145495"/>
          </a:xfrm>
          <a:prstGeom prst="rect">
            <a:avLst/>
          </a:prstGeom>
        </p:spPr>
      </p:pic>
      <p:pic>
        <p:nvPicPr>
          <p:cNvPr id="69" name="Image 29" descr="preencoded.png"/>
          <p:cNvPicPr>
            <a:picLocks noChangeAspect="1"/>
          </p:cNvPicPr>
          <p:nvPr/>
        </p:nvPicPr>
        <p:blipFill>
          <a:blip r:embed="rId31"/>
          <a:srcRect/>
          <a:stretch/>
        </p:blipFill>
        <p:spPr>
          <a:xfrm>
            <a:off x="6800851" y="5019675"/>
            <a:ext cx="254980" cy="304813"/>
          </a:xfrm>
          <a:prstGeom prst="rect">
            <a:avLst/>
          </a:prstGeom>
        </p:spPr>
      </p:pic>
      <p:pic>
        <p:nvPicPr>
          <p:cNvPr id="70" name="Image 30" descr="preencoded.png"/>
          <p:cNvPicPr>
            <a:picLocks noChangeAspect="1"/>
          </p:cNvPicPr>
          <p:nvPr/>
        </p:nvPicPr>
        <p:blipFill>
          <a:blip r:embed="rId32"/>
          <a:srcRect r="-1" b="1"/>
          <a:stretch/>
        </p:blipFill>
        <p:spPr>
          <a:xfrm>
            <a:off x="6868299" y="5102783"/>
            <a:ext cx="142645" cy="124216"/>
          </a:xfrm>
          <a:prstGeom prst="rect">
            <a:avLst/>
          </a:prstGeom>
        </p:spPr>
      </p:pic>
      <p:pic>
        <p:nvPicPr>
          <p:cNvPr id="71" name="Image 31" descr="preencoded.png"/>
          <p:cNvPicPr>
            <a:picLocks noChangeAspect="1"/>
          </p:cNvPicPr>
          <p:nvPr/>
        </p:nvPicPr>
        <p:blipFill>
          <a:blip r:embed="rId33"/>
          <a:srcRect/>
          <a:stretch/>
        </p:blipFill>
        <p:spPr>
          <a:xfrm>
            <a:off x="6840272" y="5100715"/>
            <a:ext cx="79376" cy="69423"/>
          </a:xfrm>
          <a:prstGeom prst="rect">
            <a:avLst/>
          </a:prstGeom>
        </p:spPr>
      </p:pic>
      <p:sp>
        <p:nvSpPr>
          <p:cNvPr id="72" name="Text 38"/>
          <p:cNvSpPr/>
          <p:nvPr/>
        </p:nvSpPr>
        <p:spPr>
          <a:xfrm>
            <a:off x="3667126" y="5610225"/>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Automate enterprise migrations with governance and speed</a:t>
            </a:r>
            <a:endParaRPr lang="en-US" sz="855"/>
          </a:p>
        </p:txBody>
      </p:sp>
      <p:sp>
        <p:nvSpPr>
          <p:cNvPr id="73" name="Shape 39"/>
          <p:cNvSpPr/>
          <p:nvPr/>
        </p:nvSpPr>
        <p:spPr>
          <a:xfrm>
            <a:off x="9067800" y="4724400"/>
            <a:ext cx="2447925" cy="1533525"/>
          </a:xfrm>
          <a:prstGeom prst="roundRect">
            <a:avLst/>
          </a:prstGeom>
          <a:solidFill>
            <a:srgbClr val="B7CAFF">
              <a:alpha val="20000"/>
            </a:srgbClr>
          </a:solidFill>
          <a:ln w="1357">
            <a:solidFill>
              <a:srgbClr val="182C61"/>
            </a:solidFill>
            <a:prstDash val="solid"/>
          </a:ln>
        </p:spPr>
        <p:txBody>
          <a:bodyPr/>
          <a:lstStyle/>
          <a:p>
            <a:endParaRPr lang="en-IN" sz="2400"/>
          </a:p>
        </p:txBody>
      </p:sp>
      <p:sp>
        <p:nvSpPr>
          <p:cNvPr id="74" name="Shape 40"/>
          <p:cNvSpPr/>
          <p:nvPr/>
        </p:nvSpPr>
        <p:spPr>
          <a:xfrm>
            <a:off x="9591675" y="4962526"/>
            <a:ext cx="1400175" cy="419100"/>
          </a:xfrm>
          <a:prstGeom prst="rect">
            <a:avLst/>
          </a:prstGeom>
          <a:noFill/>
          <a:ln/>
        </p:spPr>
        <p:txBody>
          <a:bodyPr/>
          <a:lstStyle/>
          <a:p>
            <a:endParaRPr lang="en-IN" sz="2400"/>
          </a:p>
        </p:txBody>
      </p:sp>
      <p:pic>
        <p:nvPicPr>
          <p:cNvPr id="75" name="Image 32" descr="preencoded.png"/>
          <p:cNvPicPr>
            <a:picLocks noChangeAspect="1"/>
          </p:cNvPicPr>
          <p:nvPr/>
        </p:nvPicPr>
        <p:blipFill>
          <a:blip r:embed="rId34"/>
          <a:srcRect/>
          <a:stretch/>
        </p:blipFill>
        <p:spPr>
          <a:xfrm>
            <a:off x="9681939" y="5020555"/>
            <a:ext cx="278863" cy="311101"/>
          </a:xfrm>
          <a:prstGeom prst="rect">
            <a:avLst/>
          </a:prstGeom>
        </p:spPr>
      </p:pic>
      <p:pic>
        <p:nvPicPr>
          <p:cNvPr id="76" name="Image 33" descr="preencoded.png"/>
          <p:cNvPicPr>
            <a:picLocks noChangeAspect="1"/>
          </p:cNvPicPr>
          <p:nvPr/>
        </p:nvPicPr>
        <p:blipFill>
          <a:blip r:embed="rId35"/>
          <a:srcRect/>
          <a:stretch/>
        </p:blipFill>
        <p:spPr>
          <a:xfrm>
            <a:off x="9817374" y="5020555"/>
            <a:ext cx="8060" cy="159580"/>
          </a:xfrm>
          <a:prstGeom prst="rect">
            <a:avLst/>
          </a:prstGeom>
        </p:spPr>
      </p:pic>
      <p:pic>
        <p:nvPicPr>
          <p:cNvPr id="77" name="Image 34" descr="preencoded.png"/>
          <p:cNvPicPr>
            <a:picLocks noChangeAspect="1"/>
          </p:cNvPicPr>
          <p:nvPr/>
        </p:nvPicPr>
        <p:blipFill>
          <a:blip r:embed="rId36"/>
          <a:srcRect/>
          <a:stretch/>
        </p:blipFill>
        <p:spPr>
          <a:xfrm>
            <a:off x="9817374" y="5097928"/>
            <a:ext cx="143463" cy="82209"/>
          </a:xfrm>
          <a:prstGeom prst="rect">
            <a:avLst/>
          </a:prstGeom>
        </p:spPr>
      </p:pic>
      <p:pic>
        <p:nvPicPr>
          <p:cNvPr id="78" name="Image 35" descr="preencoded.png"/>
          <p:cNvPicPr>
            <a:picLocks noChangeAspect="1"/>
          </p:cNvPicPr>
          <p:nvPr/>
        </p:nvPicPr>
        <p:blipFill>
          <a:blip r:embed="rId37"/>
          <a:srcRect/>
          <a:stretch/>
        </p:blipFill>
        <p:spPr>
          <a:xfrm>
            <a:off x="9817374" y="5172076"/>
            <a:ext cx="143463" cy="82209"/>
          </a:xfrm>
          <a:prstGeom prst="rect">
            <a:avLst/>
          </a:prstGeom>
        </p:spPr>
      </p:pic>
      <p:pic>
        <p:nvPicPr>
          <p:cNvPr id="79" name="Image 36" descr="preencoded.png"/>
          <p:cNvPicPr>
            <a:picLocks noChangeAspect="1"/>
          </p:cNvPicPr>
          <p:nvPr/>
        </p:nvPicPr>
        <p:blipFill>
          <a:blip r:embed="rId35"/>
          <a:srcRect/>
          <a:stretch/>
        </p:blipFill>
        <p:spPr>
          <a:xfrm>
            <a:off x="9817374" y="5172075"/>
            <a:ext cx="8060" cy="159580"/>
          </a:xfrm>
          <a:prstGeom prst="rect">
            <a:avLst/>
          </a:prstGeom>
        </p:spPr>
      </p:pic>
      <p:pic>
        <p:nvPicPr>
          <p:cNvPr id="80" name="Image 37" descr="preencoded.png"/>
          <p:cNvPicPr>
            <a:picLocks noChangeAspect="1"/>
          </p:cNvPicPr>
          <p:nvPr/>
        </p:nvPicPr>
        <p:blipFill>
          <a:blip r:embed="rId36"/>
          <a:srcRect/>
          <a:stretch/>
        </p:blipFill>
        <p:spPr>
          <a:xfrm>
            <a:off x="9681939" y="5172076"/>
            <a:ext cx="143463" cy="82209"/>
          </a:xfrm>
          <a:prstGeom prst="rect">
            <a:avLst/>
          </a:prstGeom>
        </p:spPr>
      </p:pic>
      <p:pic>
        <p:nvPicPr>
          <p:cNvPr id="81" name="Image 38" descr="preencoded.png"/>
          <p:cNvPicPr>
            <a:picLocks noChangeAspect="1"/>
          </p:cNvPicPr>
          <p:nvPr/>
        </p:nvPicPr>
        <p:blipFill>
          <a:blip r:embed="rId37"/>
          <a:srcRect/>
          <a:stretch/>
        </p:blipFill>
        <p:spPr>
          <a:xfrm>
            <a:off x="9681939" y="5097928"/>
            <a:ext cx="143463" cy="82209"/>
          </a:xfrm>
          <a:prstGeom prst="rect">
            <a:avLst/>
          </a:prstGeom>
        </p:spPr>
      </p:pic>
      <p:pic>
        <p:nvPicPr>
          <p:cNvPr id="82" name="Image 39" descr="preencoded.png"/>
          <p:cNvPicPr>
            <a:picLocks noChangeAspect="1"/>
          </p:cNvPicPr>
          <p:nvPr/>
        </p:nvPicPr>
        <p:blipFill>
          <a:blip r:embed="rId38"/>
          <a:srcRect/>
          <a:stretch/>
        </p:blipFill>
        <p:spPr>
          <a:xfrm>
            <a:off x="9798026" y="5001211"/>
            <a:ext cx="38687" cy="38687"/>
          </a:xfrm>
          <a:prstGeom prst="rect">
            <a:avLst/>
          </a:prstGeom>
        </p:spPr>
      </p:pic>
      <p:pic>
        <p:nvPicPr>
          <p:cNvPr id="83" name="Image 40" descr="preencoded.png"/>
          <p:cNvPicPr>
            <a:picLocks noChangeAspect="1"/>
          </p:cNvPicPr>
          <p:nvPr/>
        </p:nvPicPr>
        <p:blipFill>
          <a:blip r:embed="rId38"/>
          <a:srcRect/>
          <a:stretch/>
        </p:blipFill>
        <p:spPr>
          <a:xfrm>
            <a:off x="9933385" y="5078583"/>
            <a:ext cx="38687" cy="38687"/>
          </a:xfrm>
          <a:prstGeom prst="rect">
            <a:avLst/>
          </a:prstGeom>
        </p:spPr>
      </p:pic>
      <p:pic>
        <p:nvPicPr>
          <p:cNvPr id="84" name="Image 41" descr="preencoded.png"/>
          <p:cNvPicPr>
            <a:picLocks noChangeAspect="1"/>
          </p:cNvPicPr>
          <p:nvPr/>
        </p:nvPicPr>
        <p:blipFill>
          <a:blip r:embed="rId38"/>
          <a:srcRect/>
          <a:stretch/>
        </p:blipFill>
        <p:spPr>
          <a:xfrm>
            <a:off x="9933385" y="5226882"/>
            <a:ext cx="38687" cy="38687"/>
          </a:xfrm>
          <a:prstGeom prst="rect">
            <a:avLst/>
          </a:prstGeom>
        </p:spPr>
      </p:pic>
      <p:pic>
        <p:nvPicPr>
          <p:cNvPr id="85" name="Image 42" descr="preencoded.png"/>
          <p:cNvPicPr>
            <a:picLocks noChangeAspect="1"/>
          </p:cNvPicPr>
          <p:nvPr/>
        </p:nvPicPr>
        <p:blipFill>
          <a:blip r:embed="rId38"/>
          <a:srcRect/>
          <a:stretch/>
        </p:blipFill>
        <p:spPr>
          <a:xfrm>
            <a:off x="9798026" y="5304254"/>
            <a:ext cx="38687" cy="38687"/>
          </a:xfrm>
          <a:prstGeom prst="rect">
            <a:avLst/>
          </a:prstGeom>
        </p:spPr>
      </p:pic>
      <p:pic>
        <p:nvPicPr>
          <p:cNvPr id="86" name="Image 43" descr="preencoded.png"/>
          <p:cNvPicPr>
            <a:picLocks noChangeAspect="1"/>
          </p:cNvPicPr>
          <p:nvPr/>
        </p:nvPicPr>
        <p:blipFill>
          <a:blip r:embed="rId38"/>
          <a:srcRect/>
          <a:stretch/>
        </p:blipFill>
        <p:spPr>
          <a:xfrm>
            <a:off x="9662593" y="5226882"/>
            <a:ext cx="38687" cy="38687"/>
          </a:xfrm>
          <a:prstGeom prst="rect">
            <a:avLst/>
          </a:prstGeom>
        </p:spPr>
      </p:pic>
      <p:pic>
        <p:nvPicPr>
          <p:cNvPr id="87" name="Image 44" descr="preencoded.png"/>
          <p:cNvPicPr>
            <a:picLocks noChangeAspect="1"/>
          </p:cNvPicPr>
          <p:nvPr/>
        </p:nvPicPr>
        <p:blipFill>
          <a:blip r:embed="rId38"/>
          <a:srcRect/>
          <a:stretch/>
        </p:blipFill>
        <p:spPr>
          <a:xfrm>
            <a:off x="9662593" y="5078583"/>
            <a:ext cx="38687" cy="38687"/>
          </a:xfrm>
          <a:prstGeom prst="rect">
            <a:avLst/>
          </a:prstGeom>
        </p:spPr>
      </p:pic>
      <p:pic>
        <p:nvPicPr>
          <p:cNvPr id="88" name="Image 45" descr="preencoded.png"/>
          <p:cNvPicPr>
            <a:picLocks noChangeAspect="1"/>
          </p:cNvPicPr>
          <p:nvPr/>
        </p:nvPicPr>
        <p:blipFill>
          <a:blip r:embed="rId39"/>
          <a:srcRect/>
          <a:stretch/>
        </p:blipFill>
        <p:spPr>
          <a:xfrm>
            <a:off x="9775403" y="5130165"/>
            <a:ext cx="83820" cy="83820"/>
          </a:xfrm>
          <a:prstGeom prst="rect">
            <a:avLst/>
          </a:prstGeom>
        </p:spPr>
      </p:pic>
      <p:pic>
        <p:nvPicPr>
          <p:cNvPr id="89" name="Image 46" descr="preencoded.png"/>
          <p:cNvPicPr>
            <a:picLocks noChangeAspect="1"/>
          </p:cNvPicPr>
          <p:nvPr/>
        </p:nvPicPr>
        <p:blipFill>
          <a:blip r:embed="rId40"/>
          <a:srcRect/>
          <a:stretch/>
        </p:blipFill>
        <p:spPr>
          <a:xfrm>
            <a:off x="9798026" y="5152733"/>
            <a:ext cx="38687" cy="38687"/>
          </a:xfrm>
          <a:prstGeom prst="rect">
            <a:avLst/>
          </a:prstGeom>
        </p:spPr>
      </p:pic>
      <p:sp>
        <p:nvSpPr>
          <p:cNvPr id="90" name="Text 41"/>
          <p:cNvSpPr/>
          <p:nvPr/>
        </p:nvSpPr>
        <p:spPr>
          <a:xfrm>
            <a:off x="10075218" y="5027003"/>
            <a:ext cx="869951" cy="203200"/>
          </a:xfrm>
          <a:prstGeom prst="rect">
            <a:avLst/>
          </a:prstGeom>
          <a:noFill/>
          <a:ln/>
        </p:spPr>
        <p:txBody>
          <a:bodyPr wrap="square" lIns="0" tIns="0" rIns="0" bIns="0" rtlCol="0" anchor="t"/>
          <a:lstStyle/>
          <a:p>
            <a:pPr>
              <a:lnSpc>
                <a:spcPts val="1517"/>
              </a:lnSpc>
            </a:pPr>
            <a:r>
              <a:rPr lang="en-US" sz="1255" err="1">
                <a:solidFill>
                  <a:srgbClr val="182C61">
                    <a:alpha val="99000"/>
                  </a:srgbClr>
                </a:solidFill>
                <a:latin typeface="Inter" pitchFamily="34" charset="0"/>
                <a:ea typeface="Inter" pitchFamily="34" charset="-122"/>
                <a:cs typeface="Inter" pitchFamily="34" charset="-120"/>
              </a:rPr>
              <a:t>Acu</a:t>
            </a:r>
            <a:r>
              <a:rPr lang="en-US" sz="1255" b="1" err="1">
                <a:solidFill>
                  <a:srgbClr val="182C61">
                    <a:alpha val="99000"/>
                  </a:srgbClr>
                </a:solidFill>
                <a:latin typeface="Inter" pitchFamily="34" charset="0"/>
                <a:ea typeface="Inter" pitchFamily="34" charset="-122"/>
                <a:cs typeface="Inter" pitchFamily="34" charset="-120"/>
              </a:rPr>
              <a:t>Cortex</a:t>
            </a:r>
            <a:endParaRPr lang="en-US" sz="1255"/>
          </a:p>
        </p:txBody>
      </p:sp>
      <p:sp>
        <p:nvSpPr>
          <p:cNvPr id="91" name="Text 42"/>
          <p:cNvSpPr/>
          <p:nvPr/>
        </p:nvSpPr>
        <p:spPr>
          <a:xfrm>
            <a:off x="10081692" y="5243000"/>
            <a:ext cx="831851" cy="50800"/>
          </a:xfrm>
          <a:prstGeom prst="rect">
            <a:avLst/>
          </a:prstGeom>
          <a:noFill/>
          <a:ln/>
        </p:spPr>
        <p:txBody>
          <a:bodyPr wrap="square" lIns="0" tIns="0" rIns="0" bIns="0" rtlCol="0" anchor="t"/>
          <a:lstStyle/>
          <a:p>
            <a:pPr>
              <a:lnSpc>
                <a:spcPts val="380"/>
              </a:lnSpc>
            </a:pPr>
            <a:r>
              <a:rPr lang="en-US" sz="313" b="1">
                <a:solidFill>
                  <a:srgbClr val="8D8888">
                    <a:alpha val="99000"/>
                  </a:srgbClr>
                </a:solidFill>
                <a:latin typeface="Inter" pitchFamily="34" charset="0"/>
                <a:ea typeface="Inter" pitchFamily="34" charset="-122"/>
                <a:cs typeface="Inter" pitchFamily="34" charset="-120"/>
              </a:rPr>
              <a:t>ENTERPRISE ONTOLOGY ACCELERATOR</a:t>
            </a:r>
            <a:endParaRPr lang="en-US" sz="313"/>
          </a:p>
        </p:txBody>
      </p:sp>
      <p:sp>
        <p:nvSpPr>
          <p:cNvPr id="92" name="Text 43"/>
          <p:cNvSpPr/>
          <p:nvPr/>
        </p:nvSpPr>
        <p:spPr>
          <a:xfrm>
            <a:off x="6534151" y="5610225"/>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Strengthen governance with AI insights and enterprise compliance</a:t>
            </a:r>
            <a:endParaRPr lang="en-US" sz="855"/>
          </a:p>
        </p:txBody>
      </p:sp>
      <p:sp>
        <p:nvSpPr>
          <p:cNvPr id="93" name="Text 44"/>
          <p:cNvSpPr/>
          <p:nvPr/>
        </p:nvSpPr>
        <p:spPr>
          <a:xfrm>
            <a:off x="9401175" y="5610225"/>
            <a:ext cx="1781175" cy="447675"/>
          </a:xfrm>
          <a:prstGeom prst="rect">
            <a:avLst/>
          </a:prstGeom>
          <a:noFill/>
          <a:ln/>
        </p:spPr>
        <p:txBody>
          <a:bodyPr wrap="square" lIns="0" tIns="0" rIns="0" bIns="0" rtlCol="0" anchor="t"/>
          <a:lstStyle/>
          <a:p>
            <a:pPr algn="ctr">
              <a:lnSpc>
                <a:spcPts val="1211"/>
              </a:lnSpc>
            </a:pPr>
            <a:r>
              <a:rPr lang="en-US" sz="855">
                <a:solidFill>
                  <a:srgbClr val="182C61">
                    <a:alpha val="99000"/>
                  </a:srgbClr>
                </a:solidFill>
                <a:latin typeface="Open Sans" pitchFamily="34" charset="0"/>
                <a:ea typeface="Open Sans" pitchFamily="34" charset="-122"/>
                <a:cs typeface="Open Sans" pitchFamily="34" charset="-120"/>
              </a:rPr>
              <a:t>Turn enterprise knowledge into AI-ready business context</a:t>
            </a:r>
            <a:endParaRPr lang="en-US" sz="855"/>
          </a:p>
        </p:txBody>
      </p:sp>
      <p:sp>
        <p:nvSpPr>
          <p:cNvPr id="65" name="Text 2">
            <a:extLst>
              <a:ext uri="{FF2B5EF4-FFF2-40B4-BE49-F238E27FC236}">
                <a16:creationId xmlns:a16="http://schemas.microsoft.com/office/drawing/2014/main" id="{9DB9CC8E-5CD0-75F8-5F71-FD5A81DF668D}"/>
              </a:ext>
            </a:extLst>
          </p:cNvPr>
          <p:cNvSpPr txBox="1"/>
          <p:nvPr/>
        </p:nvSpPr>
        <p:spPr>
          <a:xfrm>
            <a:off x="466726" y="421930"/>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pitchFamily="2" charset="0"/>
                <a:ea typeface="Calibri" pitchFamily="34" charset="-122"/>
                <a:cs typeface="Calibri" pitchFamily="34" charset="-120"/>
              </a:rPr>
              <a:t>The Accelerators You Inherit On Day One</a:t>
            </a:r>
            <a:endParaRPr lang="en-US" sz="2400">
              <a:latin typeface="Montserrat" pitchFamily="2" charset="0"/>
            </a:endParaRPr>
          </a:p>
        </p:txBody>
      </p:sp>
      <p:sp>
        <p:nvSpPr>
          <p:cNvPr id="94" name="Shape 3">
            <a:extLst>
              <a:ext uri="{FF2B5EF4-FFF2-40B4-BE49-F238E27FC236}">
                <a16:creationId xmlns:a16="http://schemas.microsoft.com/office/drawing/2014/main" id="{E5F768B3-9818-FC2D-9273-90931AAAD55C}"/>
              </a:ext>
            </a:extLst>
          </p:cNvPr>
          <p:cNvSpPr/>
          <p:nvPr/>
        </p:nvSpPr>
        <p:spPr>
          <a:xfrm>
            <a:off x="466726" y="988858"/>
            <a:ext cx="1051560" cy="45720"/>
          </a:xfrm>
          <a:prstGeom prst="rect">
            <a:avLst/>
          </a:prstGeom>
          <a:solidFill>
            <a:srgbClr val="E97132"/>
          </a:solidFill>
          <a:ln w="12700">
            <a:solidFill>
              <a:srgbClr val="E97132"/>
            </a:solidFill>
            <a:prstDash val="solid"/>
          </a:ln>
        </p:spPr>
        <p:txBody>
          <a:bodyPr/>
          <a:lstStyle/>
          <a:p>
            <a:endParaRPr lang="en-US"/>
          </a:p>
        </p:txBody>
      </p:sp>
      <p:grpSp>
        <p:nvGrpSpPr>
          <p:cNvPr id="95" name="Group 94">
            <a:extLst>
              <a:ext uri="{FF2B5EF4-FFF2-40B4-BE49-F238E27FC236}">
                <a16:creationId xmlns:a16="http://schemas.microsoft.com/office/drawing/2014/main" id="{2434668F-9EA3-A526-8ED5-FD9CA05D2BF4}"/>
              </a:ext>
            </a:extLst>
          </p:cNvPr>
          <p:cNvGrpSpPr/>
          <p:nvPr/>
        </p:nvGrpSpPr>
        <p:grpSpPr>
          <a:xfrm>
            <a:off x="8416931" y="313315"/>
            <a:ext cx="3496193" cy="290189"/>
            <a:chOff x="8007433" y="586043"/>
            <a:chExt cx="3496193" cy="290189"/>
          </a:xfrm>
        </p:grpSpPr>
        <p:grpSp>
          <p:nvGrpSpPr>
            <p:cNvPr id="96" name="Group 95">
              <a:extLst>
                <a:ext uri="{FF2B5EF4-FFF2-40B4-BE49-F238E27FC236}">
                  <a16:creationId xmlns:a16="http://schemas.microsoft.com/office/drawing/2014/main" id="{7202D9E5-E888-083C-C4D4-945A0DFD6D16}"/>
                </a:ext>
              </a:extLst>
            </p:cNvPr>
            <p:cNvGrpSpPr/>
            <p:nvPr/>
          </p:nvGrpSpPr>
          <p:grpSpPr>
            <a:xfrm>
              <a:off x="9176724" y="607313"/>
              <a:ext cx="1056432" cy="247651"/>
              <a:chOff x="7610475" y="5543551"/>
              <a:chExt cx="1056432" cy="247651"/>
            </a:xfrm>
          </p:grpSpPr>
          <p:pic>
            <p:nvPicPr>
              <p:cNvPr id="101" name="Image 11" descr="preencoded.png">
                <a:extLst>
                  <a:ext uri="{FF2B5EF4-FFF2-40B4-BE49-F238E27FC236}">
                    <a16:creationId xmlns:a16="http://schemas.microsoft.com/office/drawing/2014/main" id="{74B31123-A84D-C1C1-D94E-A6F57D518945}"/>
                  </a:ext>
                </a:extLst>
              </p:cNvPr>
              <p:cNvPicPr>
                <a:picLocks noChangeAspect="1"/>
              </p:cNvPicPr>
              <p:nvPr/>
            </p:nvPicPr>
            <p:blipFill>
              <a:blip r:embed="rId41"/>
              <a:srcRect/>
              <a:stretch/>
            </p:blipFill>
            <p:spPr>
              <a:xfrm>
                <a:off x="7610475" y="5543551"/>
                <a:ext cx="247712" cy="247651"/>
              </a:xfrm>
              <a:prstGeom prst="rect">
                <a:avLst/>
              </a:prstGeom>
            </p:spPr>
          </p:pic>
          <p:sp>
            <p:nvSpPr>
              <p:cNvPr id="102" name="Text 7">
                <a:extLst>
                  <a:ext uri="{FF2B5EF4-FFF2-40B4-BE49-F238E27FC236}">
                    <a16:creationId xmlns:a16="http://schemas.microsoft.com/office/drawing/2014/main" id="{66C08736-A39D-3193-F82E-59D53389BE46}"/>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03" name="Text 8">
                <a:extLst>
                  <a:ext uri="{FF2B5EF4-FFF2-40B4-BE49-F238E27FC236}">
                    <a16:creationId xmlns:a16="http://schemas.microsoft.com/office/drawing/2014/main" id="{A9ADDB42-D184-5894-9136-40BEE7926FE2}"/>
                  </a:ext>
                </a:extLst>
              </p:cNvPr>
              <p:cNvSpPr/>
              <p:nvPr/>
            </p:nvSpPr>
            <p:spPr>
              <a:xfrm>
                <a:off x="8075975"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97" name="Image 7" descr="preencoded.png">
              <a:extLst>
                <a:ext uri="{FF2B5EF4-FFF2-40B4-BE49-F238E27FC236}">
                  <a16:creationId xmlns:a16="http://schemas.microsoft.com/office/drawing/2014/main" id="{383275BB-AA67-DB11-4477-D196F94D3859}"/>
                </a:ext>
              </a:extLst>
            </p:cNvPr>
            <p:cNvPicPr>
              <a:picLocks noChangeAspect="1"/>
            </p:cNvPicPr>
            <p:nvPr/>
          </p:nvPicPr>
          <p:blipFill>
            <a:blip r:embed="rId42"/>
            <a:srcRect/>
            <a:stretch/>
          </p:blipFill>
          <p:spPr>
            <a:xfrm>
              <a:off x="8007433" y="586043"/>
              <a:ext cx="956875" cy="290189"/>
            </a:xfrm>
            <a:prstGeom prst="rect">
              <a:avLst/>
            </a:prstGeom>
          </p:spPr>
        </p:pic>
        <p:pic>
          <p:nvPicPr>
            <p:cNvPr id="98" name="Image 3" descr="preencoded.png">
              <a:extLst>
                <a:ext uri="{FF2B5EF4-FFF2-40B4-BE49-F238E27FC236}">
                  <a16:creationId xmlns:a16="http://schemas.microsoft.com/office/drawing/2014/main" id="{52016C21-FCD8-09AA-BD7E-AF5107BE2721}"/>
                </a:ext>
              </a:extLst>
            </p:cNvPr>
            <p:cNvPicPr>
              <a:picLocks noChangeAspect="1"/>
            </p:cNvPicPr>
            <p:nvPr/>
          </p:nvPicPr>
          <p:blipFill>
            <a:blip r:embed="rId43"/>
            <a:srcRect/>
            <a:stretch/>
          </p:blipFill>
          <p:spPr>
            <a:xfrm>
              <a:off x="10323233" y="586043"/>
              <a:ext cx="1180393" cy="251292"/>
            </a:xfrm>
            <a:prstGeom prst="rect">
              <a:avLst/>
            </a:prstGeom>
          </p:spPr>
        </p:pic>
        <p:cxnSp>
          <p:nvCxnSpPr>
            <p:cNvPr id="99" name="Straight Connector 98">
              <a:extLst>
                <a:ext uri="{FF2B5EF4-FFF2-40B4-BE49-F238E27FC236}">
                  <a16:creationId xmlns:a16="http://schemas.microsoft.com/office/drawing/2014/main" id="{1679B8EA-7ACC-5E76-CA87-89C9CFFD274C}"/>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275B3DCC-EEC7-7F36-353D-3334BC7F70D2}"/>
                </a:ext>
              </a:extLst>
            </p:cNvPr>
            <p:cNvCxnSpPr/>
            <p:nvPr/>
          </p:nvCxnSpPr>
          <p:spPr>
            <a:xfrm>
              <a:off x="10235418"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4" name="Picture 103">
            <a:extLst>
              <a:ext uri="{FF2B5EF4-FFF2-40B4-BE49-F238E27FC236}">
                <a16:creationId xmlns:a16="http://schemas.microsoft.com/office/drawing/2014/main" id="{C792C307-F691-F00D-C525-5A9B6107E50F}"/>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7565128-120E-1DBD-DB25-F93691EB34BE}"/>
              </a:ext>
            </a:extLst>
          </p:cNvPr>
          <p:cNvSpPr/>
          <p:nvPr/>
        </p:nvSpPr>
        <p:spPr>
          <a:xfrm>
            <a:off x="2362503" y="3483974"/>
            <a:ext cx="7179657" cy="15167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56E55B60-D864-46DA-ADA7-41138724B129}"/>
              </a:ext>
            </a:extLst>
          </p:cNvPr>
          <p:cNvSpPr/>
          <p:nvPr/>
        </p:nvSpPr>
        <p:spPr>
          <a:xfrm rot="5400000">
            <a:off x="9354234" y="2908545"/>
            <a:ext cx="1757689" cy="127776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mj-lt"/>
            </a:endParaRPr>
          </a:p>
        </p:txBody>
      </p:sp>
      <p:grpSp>
        <p:nvGrpSpPr>
          <p:cNvPr id="14" name="Group 13">
            <a:extLst>
              <a:ext uri="{FF2B5EF4-FFF2-40B4-BE49-F238E27FC236}">
                <a16:creationId xmlns:a16="http://schemas.microsoft.com/office/drawing/2014/main" id="{D2893914-8C0C-A198-8A39-A0EFD926A8AD}"/>
              </a:ext>
            </a:extLst>
          </p:cNvPr>
          <p:cNvGrpSpPr/>
          <p:nvPr/>
        </p:nvGrpSpPr>
        <p:grpSpPr>
          <a:xfrm>
            <a:off x="1948995" y="1432648"/>
            <a:ext cx="2528282" cy="963999"/>
            <a:chOff x="1273076" y="1266177"/>
            <a:chExt cx="2528282" cy="963999"/>
          </a:xfrm>
        </p:grpSpPr>
        <p:sp>
          <p:nvSpPr>
            <p:cNvPr id="34" name="TextBox 33">
              <a:extLst>
                <a:ext uri="{FF2B5EF4-FFF2-40B4-BE49-F238E27FC236}">
                  <a16:creationId xmlns:a16="http://schemas.microsoft.com/office/drawing/2014/main" id="{DBB7EF3B-4911-DE83-82E9-D71966348A78}"/>
                </a:ext>
              </a:extLst>
            </p:cNvPr>
            <p:cNvSpPr txBox="1"/>
            <p:nvPr/>
          </p:nvSpPr>
          <p:spPr>
            <a:xfrm>
              <a:off x="1273076" y="1266177"/>
              <a:ext cx="2528282" cy="3139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Fit</a:t>
              </a:r>
              <a:endParaRPr kumimoji="0" lang="en-ID" sz="16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a:extLst>
                <a:ext uri="{FF2B5EF4-FFF2-40B4-BE49-F238E27FC236}">
                  <a16:creationId xmlns:a16="http://schemas.microsoft.com/office/drawing/2014/main" id="{48AD1C4C-9255-3441-9944-7D9DD354987E}"/>
                </a:ext>
              </a:extLst>
            </p:cNvPr>
            <p:cNvSpPr txBox="1"/>
            <p:nvPr/>
          </p:nvSpPr>
          <p:spPr>
            <a:xfrm>
              <a:off x="1645374" y="1583845"/>
              <a:ext cx="1783686" cy="646331"/>
            </a:xfrm>
            <a:prstGeom prst="rect">
              <a:avLst/>
            </a:prstGeom>
            <a:noFill/>
          </p:spPr>
          <p:txBody>
            <a:bodyPr wrap="square" rtlCol="0">
              <a:spAutoFit/>
            </a:bodyPr>
            <a:lstStyle/>
            <a:p>
              <a:pPr algn="ct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Map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Acuvate</a:t>
              </a: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 patterns to the client workflow and systems.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 name="Group 1">
            <a:extLst>
              <a:ext uri="{FF2B5EF4-FFF2-40B4-BE49-F238E27FC236}">
                <a16:creationId xmlns:a16="http://schemas.microsoft.com/office/drawing/2014/main" id="{87E18FF4-9969-8533-2C52-77EBAA0F893C}"/>
              </a:ext>
            </a:extLst>
          </p:cNvPr>
          <p:cNvGrpSpPr/>
          <p:nvPr/>
        </p:nvGrpSpPr>
        <p:grpSpPr>
          <a:xfrm>
            <a:off x="2538256" y="2429494"/>
            <a:ext cx="1356512" cy="1776833"/>
            <a:chOff x="1092388" y="2256854"/>
            <a:chExt cx="1694031" cy="2218935"/>
          </a:xfrm>
          <a:solidFill>
            <a:srgbClr val="002060"/>
          </a:solidFill>
        </p:grpSpPr>
        <p:sp>
          <p:nvSpPr>
            <p:cNvPr id="21" name="Rectangle 20">
              <a:extLst>
                <a:ext uri="{FF2B5EF4-FFF2-40B4-BE49-F238E27FC236}">
                  <a16:creationId xmlns:a16="http://schemas.microsoft.com/office/drawing/2014/main" id="{D359C841-29DA-EE3D-85CE-0F060E7E9536}"/>
                </a:ext>
              </a:extLst>
            </p:cNvPr>
            <p:cNvSpPr/>
            <p:nvPr/>
          </p:nvSpPr>
          <p:spPr>
            <a:xfrm>
              <a:off x="1092388" y="2781758"/>
              <a:ext cx="1694031" cy="16940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mj-lt"/>
              </a:endParaRPr>
            </a:p>
          </p:txBody>
        </p:sp>
        <p:sp>
          <p:nvSpPr>
            <p:cNvPr id="54" name="Oval 53">
              <a:extLst>
                <a:ext uri="{FF2B5EF4-FFF2-40B4-BE49-F238E27FC236}">
                  <a16:creationId xmlns:a16="http://schemas.microsoft.com/office/drawing/2014/main" id="{0969C005-419E-2500-C1D2-8ED5E6E19428}"/>
                </a:ext>
              </a:extLst>
            </p:cNvPr>
            <p:cNvSpPr/>
            <p:nvPr/>
          </p:nvSpPr>
          <p:spPr>
            <a:xfrm>
              <a:off x="1413749" y="2256854"/>
              <a:ext cx="1051308" cy="1051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22" name="TextBox 21">
              <a:extLst>
                <a:ext uri="{FF2B5EF4-FFF2-40B4-BE49-F238E27FC236}">
                  <a16:creationId xmlns:a16="http://schemas.microsoft.com/office/drawing/2014/main" id="{E71396C4-A8FF-CCF9-21F5-68B09E90F73C}"/>
                </a:ext>
              </a:extLst>
            </p:cNvPr>
            <p:cNvSpPr txBox="1"/>
            <p:nvPr/>
          </p:nvSpPr>
          <p:spPr>
            <a:xfrm>
              <a:off x="1409885" y="3439074"/>
              <a:ext cx="1065602" cy="653405"/>
            </a:xfrm>
            <a:prstGeom prst="rect">
              <a:avLst/>
            </a:prstGeom>
            <a:grpFill/>
          </p:spPr>
          <p:txBody>
            <a:bodyPr wrap="square" rtlCol="0">
              <a:spAutoFit/>
            </a:bodyPr>
            <a:lstStyle/>
            <a:p>
              <a:pPr algn="ct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01</a:t>
              </a:r>
              <a:endParaRPr lang="id-ID" sz="3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Oval 40">
              <a:extLst>
                <a:ext uri="{FF2B5EF4-FFF2-40B4-BE49-F238E27FC236}">
                  <a16:creationId xmlns:a16="http://schemas.microsoft.com/office/drawing/2014/main" id="{D0B85538-16D9-E7FB-BA77-57A9E8CD0FA5}"/>
                </a:ext>
              </a:extLst>
            </p:cNvPr>
            <p:cNvSpPr/>
            <p:nvPr/>
          </p:nvSpPr>
          <p:spPr>
            <a:xfrm>
              <a:off x="1467977" y="2311082"/>
              <a:ext cx="942852" cy="9428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5" name="Group 4">
            <a:extLst>
              <a:ext uri="{FF2B5EF4-FFF2-40B4-BE49-F238E27FC236}">
                <a16:creationId xmlns:a16="http://schemas.microsoft.com/office/drawing/2014/main" id="{A6BA198C-4F7A-CCAB-DC20-BF7B087942E2}"/>
              </a:ext>
            </a:extLst>
          </p:cNvPr>
          <p:cNvGrpSpPr/>
          <p:nvPr/>
        </p:nvGrpSpPr>
        <p:grpSpPr>
          <a:xfrm>
            <a:off x="4257113" y="2484850"/>
            <a:ext cx="1356512" cy="1777434"/>
            <a:chOff x="3311014" y="2312210"/>
            <a:chExt cx="1694031" cy="2219685"/>
          </a:xfrm>
          <a:solidFill>
            <a:srgbClr val="002060"/>
          </a:solidFill>
        </p:grpSpPr>
        <p:sp>
          <p:nvSpPr>
            <p:cNvPr id="3" name="Rectangle 2">
              <a:extLst>
                <a:ext uri="{FF2B5EF4-FFF2-40B4-BE49-F238E27FC236}">
                  <a16:creationId xmlns:a16="http://schemas.microsoft.com/office/drawing/2014/main" id="{CB400992-640F-AFC8-3973-7F7AC4E8D65C}"/>
                </a:ext>
              </a:extLst>
            </p:cNvPr>
            <p:cNvSpPr/>
            <p:nvPr/>
          </p:nvSpPr>
          <p:spPr>
            <a:xfrm flipV="1">
              <a:off x="3311014" y="2312210"/>
              <a:ext cx="1694031" cy="16940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mj-lt"/>
              </a:endParaRPr>
            </a:p>
          </p:txBody>
        </p:sp>
        <p:sp>
          <p:nvSpPr>
            <p:cNvPr id="55" name="Oval 54">
              <a:extLst>
                <a:ext uri="{FF2B5EF4-FFF2-40B4-BE49-F238E27FC236}">
                  <a16:creationId xmlns:a16="http://schemas.microsoft.com/office/drawing/2014/main" id="{7888AF08-06E3-39D3-ED04-CCECCE9B1972}"/>
                </a:ext>
              </a:extLst>
            </p:cNvPr>
            <p:cNvSpPr/>
            <p:nvPr/>
          </p:nvSpPr>
          <p:spPr>
            <a:xfrm>
              <a:off x="3632375" y="3480587"/>
              <a:ext cx="1051308" cy="1051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4" name="TextBox 3">
              <a:extLst>
                <a:ext uri="{FF2B5EF4-FFF2-40B4-BE49-F238E27FC236}">
                  <a16:creationId xmlns:a16="http://schemas.microsoft.com/office/drawing/2014/main" id="{59D18126-B5FF-B0BE-8D62-D0F096BDEC5C}"/>
                </a:ext>
              </a:extLst>
            </p:cNvPr>
            <p:cNvSpPr txBox="1"/>
            <p:nvPr/>
          </p:nvSpPr>
          <p:spPr>
            <a:xfrm>
              <a:off x="3625970" y="2544075"/>
              <a:ext cx="1065602" cy="653405"/>
            </a:xfrm>
            <a:prstGeom prst="rect">
              <a:avLst/>
            </a:prstGeom>
            <a:grpFill/>
          </p:spPr>
          <p:txBody>
            <a:bodyPr wrap="square" rtlCol="0">
              <a:spAutoFit/>
            </a:bodyPr>
            <a:lstStyle/>
            <a:p>
              <a:pPr algn="ct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02</a:t>
              </a:r>
              <a:endParaRPr lang="id-ID" sz="3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Oval 48">
              <a:extLst>
                <a:ext uri="{FF2B5EF4-FFF2-40B4-BE49-F238E27FC236}">
                  <a16:creationId xmlns:a16="http://schemas.microsoft.com/office/drawing/2014/main" id="{0F5AEBE0-4EBB-F92E-1E0A-A7C846B593F4}"/>
                </a:ext>
              </a:extLst>
            </p:cNvPr>
            <p:cNvSpPr/>
            <p:nvPr/>
          </p:nvSpPr>
          <p:spPr>
            <a:xfrm>
              <a:off x="3694636" y="3542848"/>
              <a:ext cx="926787" cy="926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6" name="Group 5">
            <a:extLst>
              <a:ext uri="{FF2B5EF4-FFF2-40B4-BE49-F238E27FC236}">
                <a16:creationId xmlns:a16="http://schemas.microsoft.com/office/drawing/2014/main" id="{320FDDAE-0910-5A02-A2F9-661C6BB19F85}"/>
              </a:ext>
            </a:extLst>
          </p:cNvPr>
          <p:cNvGrpSpPr/>
          <p:nvPr/>
        </p:nvGrpSpPr>
        <p:grpSpPr>
          <a:xfrm>
            <a:off x="6007960" y="2474428"/>
            <a:ext cx="1356512" cy="1740851"/>
            <a:chOff x="5529642" y="2301789"/>
            <a:chExt cx="1694031" cy="2174000"/>
          </a:xfrm>
          <a:solidFill>
            <a:srgbClr val="002060"/>
          </a:solidFill>
        </p:grpSpPr>
        <p:sp>
          <p:nvSpPr>
            <p:cNvPr id="15" name="Rectangle 14">
              <a:extLst>
                <a:ext uri="{FF2B5EF4-FFF2-40B4-BE49-F238E27FC236}">
                  <a16:creationId xmlns:a16="http://schemas.microsoft.com/office/drawing/2014/main" id="{8DD1FF4B-28A7-1FEA-873D-033B0FD2A2B8}"/>
                </a:ext>
              </a:extLst>
            </p:cNvPr>
            <p:cNvSpPr/>
            <p:nvPr/>
          </p:nvSpPr>
          <p:spPr>
            <a:xfrm>
              <a:off x="5529642" y="2781758"/>
              <a:ext cx="1694031" cy="16940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gradFill>
                  <a:gsLst>
                    <a:gs pos="0">
                      <a:schemeClr val="accent2"/>
                    </a:gs>
                    <a:gs pos="100000">
                      <a:schemeClr val="accent2">
                        <a:lumMod val="75000"/>
                      </a:schemeClr>
                    </a:gs>
                  </a:gsLst>
                  <a:lin ang="5400000" scaled="0"/>
                </a:gradFill>
                <a:latin typeface="+mj-lt"/>
              </a:endParaRPr>
            </a:p>
          </p:txBody>
        </p:sp>
        <p:sp>
          <p:nvSpPr>
            <p:cNvPr id="62" name="Oval 61">
              <a:extLst>
                <a:ext uri="{FF2B5EF4-FFF2-40B4-BE49-F238E27FC236}">
                  <a16:creationId xmlns:a16="http://schemas.microsoft.com/office/drawing/2014/main" id="{076C0CBF-3FD0-E3F0-DB1E-26F8BCB2B337}"/>
                </a:ext>
              </a:extLst>
            </p:cNvPr>
            <p:cNvSpPr/>
            <p:nvPr/>
          </p:nvSpPr>
          <p:spPr>
            <a:xfrm>
              <a:off x="5856351" y="2301789"/>
              <a:ext cx="1051308" cy="1051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6" name="TextBox 15">
              <a:extLst>
                <a:ext uri="{FF2B5EF4-FFF2-40B4-BE49-F238E27FC236}">
                  <a16:creationId xmlns:a16="http://schemas.microsoft.com/office/drawing/2014/main" id="{860291FD-54D5-1DA1-8FB4-CCA3BA2440D1}"/>
                </a:ext>
              </a:extLst>
            </p:cNvPr>
            <p:cNvSpPr txBox="1"/>
            <p:nvPr/>
          </p:nvSpPr>
          <p:spPr>
            <a:xfrm>
              <a:off x="5842057" y="3436658"/>
              <a:ext cx="1065602" cy="653405"/>
            </a:xfrm>
            <a:prstGeom prst="rect">
              <a:avLst/>
            </a:prstGeom>
            <a:grpFill/>
          </p:spPr>
          <p:txBody>
            <a:bodyPr wrap="square" rtlCol="0">
              <a:spAutoFit/>
            </a:bodyPr>
            <a:lstStyle/>
            <a:p>
              <a:pPr algn="ct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03</a:t>
              </a:r>
              <a:endParaRPr lang="id-ID"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0" name="Oval 59">
              <a:extLst>
                <a:ext uri="{FF2B5EF4-FFF2-40B4-BE49-F238E27FC236}">
                  <a16:creationId xmlns:a16="http://schemas.microsoft.com/office/drawing/2014/main" id="{C7AFCDF2-A439-03D0-9D96-EF7319560E83}"/>
                </a:ext>
              </a:extLst>
            </p:cNvPr>
            <p:cNvSpPr/>
            <p:nvPr/>
          </p:nvSpPr>
          <p:spPr>
            <a:xfrm>
              <a:off x="5916508" y="2361947"/>
              <a:ext cx="930993" cy="9309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grpSp>
      <p:grpSp>
        <p:nvGrpSpPr>
          <p:cNvPr id="7" name="Group 6">
            <a:extLst>
              <a:ext uri="{FF2B5EF4-FFF2-40B4-BE49-F238E27FC236}">
                <a16:creationId xmlns:a16="http://schemas.microsoft.com/office/drawing/2014/main" id="{05AA5441-DDE8-91DD-21FB-6E45767672BF}"/>
              </a:ext>
            </a:extLst>
          </p:cNvPr>
          <p:cNvGrpSpPr/>
          <p:nvPr/>
        </p:nvGrpSpPr>
        <p:grpSpPr>
          <a:xfrm>
            <a:off x="7767370" y="2484850"/>
            <a:ext cx="1356512" cy="1777434"/>
            <a:chOff x="7748268" y="2312210"/>
            <a:chExt cx="1694031" cy="2219685"/>
          </a:xfrm>
          <a:solidFill>
            <a:srgbClr val="002060"/>
          </a:solidFill>
        </p:grpSpPr>
        <p:sp>
          <p:nvSpPr>
            <p:cNvPr id="9" name="Rectangle 8">
              <a:extLst>
                <a:ext uri="{FF2B5EF4-FFF2-40B4-BE49-F238E27FC236}">
                  <a16:creationId xmlns:a16="http://schemas.microsoft.com/office/drawing/2014/main" id="{DCD13669-8BB2-9345-7F8E-1F87AB9E8CD2}"/>
                </a:ext>
              </a:extLst>
            </p:cNvPr>
            <p:cNvSpPr/>
            <p:nvPr/>
          </p:nvSpPr>
          <p:spPr>
            <a:xfrm flipV="1">
              <a:off x="7748268" y="2312210"/>
              <a:ext cx="1694031" cy="16940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a:latin typeface="+mj-lt"/>
              </a:endParaRPr>
            </a:p>
          </p:txBody>
        </p:sp>
        <p:sp>
          <p:nvSpPr>
            <p:cNvPr id="69" name="Oval 68">
              <a:extLst>
                <a:ext uri="{FF2B5EF4-FFF2-40B4-BE49-F238E27FC236}">
                  <a16:creationId xmlns:a16="http://schemas.microsoft.com/office/drawing/2014/main" id="{1B98A34F-64E5-94C4-60ED-85227D4C1864}"/>
                </a:ext>
              </a:extLst>
            </p:cNvPr>
            <p:cNvSpPr/>
            <p:nvPr/>
          </p:nvSpPr>
          <p:spPr>
            <a:xfrm>
              <a:off x="8065289" y="3480587"/>
              <a:ext cx="1051308" cy="1051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sp>
          <p:nvSpPr>
            <p:cNvPr id="10" name="TextBox 9">
              <a:extLst>
                <a:ext uri="{FF2B5EF4-FFF2-40B4-BE49-F238E27FC236}">
                  <a16:creationId xmlns:a16="http://schemas.microsoft.com/office/drawing/2014/main" id="{D9896FE3-EE31-F36A-128B-F07C129BABA7}"/>
                </a:ext>
              </a:extLst>
            </p:cNvPr>
            <p:cNvSpPr txBox="1"/>
            <p:nvPr/>
          </p:nvSpPr>
          <p:spPr>
            <a:xfrm>
              <a:off x="8058142" y="2541658"/>
              <a:ext cx="1065602" cy="653405"/>
            </a:xfrm>
            <a:prstGeom prst="rect">
              <a:avLst/>
            </a:prstGeom>
            <a:grpFill/>
          </p:spPr>
          <p:txBody>
            <a:bodyPr wrap="square" rtlCol="0">
              <a:spAutoFit/>
            </a:bodyPr>
            <a:lstStyle/>
            <a:p>
              <a:pPr algn="ct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04</a:t>
              </a:r>
              <a:endParaRPr lang="id-ID" sz="3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Oval 63">
              <a:extLst>
                <a:ext uri="{FF2B5EF4-FFF2-40B4-BE49-F238E27FC236}">
                  <a16:creationId xmlns:a16="http://schemas.microsoft.com/office/drawing/2014/main" id="{17C15231-13BC-AE6F-1B28-CCD4355DBEC6}"/>
                </a:ext>
              </a:extLst>
            </p:cNvPr>
            <p:cNvSpPr/>
            <p:nvPr/>
          </p:nvSpPr>
          <p:spPr>
            <a:xfrm>
              <a:off x="8124802" y="3540100"/>
              <a:ext cx="932282" cy="9322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Segoe UI Light"/>
                <a:ea typeface="+mn-ea"/>
                <a:cs typeface="+mn-cs"/>
              </a:endParaRPr>
            </a:p>
          </p:txBody>
        </p:sp>
      </p:grpSp>
      <p:sp>
        <p:nvSpPr>
          <p:cNvPr id="27" name="Text 2">
            <a:extLst>
              <a:ext uri="{FF2B5EF4-FFF2-40B4-BE49-F238E27FC236}">
                <a16:creationId xmlns:a16="http://schemas.microsoft.com/office/drawing/2014/main" id="{292A455C-D7F5-7194-EC41-B3696E61C57B}"/>
              </a:ext>
            </a:extLst>
          </p:cNvPr>
          <p:cNvSpPr txBox="1"/>
          <p:nvPr/>
        </p:nvSpPr>
        <p:spPr>
          <a:xfrm>
            <a:off x="621249" y="339592"/>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a:ea typeface="Calibri"/>
                <a:cs typeface="Calibri"/>
              </a:rPr>
              <a:t>How IP Is Leveraged During An FDE Engagement</a:t>
            </a:r>
            <a:endParaRPr lang="en-US" sz="2400">
              <a:latin typeface="Montserrat"/>
              <a:ea typeface="Calibri"/>
              <a:cs typeface="Calibri"/>
            </a:endParaRPr>
          </a:p>
        </p:txBody>
      </p:sp>
      <p:sp>
        <p:nvSpPr>
          <p:cNvPr id="36" name="Text 4">
            <a:extLst>
              <a:ext uri="{FF2B5EF4-FFF2-40B4-BE49-F238E27FC236}">
                <a16:creationId xmlns:a16="http://schemas.microsoft.com/office/drawing/2014/main" id="{22799CEA-1713-420B-9A00-8DC0B976C138}"/>
              </a:ext>
            </a:extLst>
          </p:cNvPr>
          <p:cNvSpPr txBox="1"/>
          <p:nvPr/>
        </p:nvSpPr>
        <p:spPr>
          <a:xfrm>
            <a:off x="621249" y="896733"/>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Accelerators speed up the work, but the client receives a tailored production capability.</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grpSp>
        <p:nvGrpSpPr>
          <p:cNvPr id="8" name="Group 7">
            <a:extLst>
              <a:ext uri="{FF2B5EF4-FFF2-40B4-BE49-F238E27FC236}">
                <a16:creationId xmlns:a16="http://schemas.microsoft.com/office/drawing/2014/main" id="{1E9335EF-B606-ECEF-576C-27F58D8E5814}"/>
              </a:ext>
            </a:extLst>
          </p:cNvPr>
          <p:cNvGrpSpPr/>
          <p:nvPr/>
        </p:nvGrpSpPr>
        <p:grpSpPr>
          <a:xfrm>
            <a:off x="626383" y="2249320"/>
            <a:ext cx="1583764" cy="2514600"/>
            <a:chOff x="626383" y="2249320"/>
            <a:chExt cx="1583764" cy="2514600"/>
          </a:xfrm>
        </p:grpSpPr>
        <p:sp>
          <p:nvSpPr>
            <p:cNvPr id="37" name="Shape 5">
              <a:extLst>
                <a:ext uri="{FF2B5EF4-FFF2-40B4-BE49-F238E27FC236}">
                  <a16:creationId xmlns:a16="http://schemas.microsoft.com/office/drawing/2014/main" id="{5DE8350B-9B97-FE11-D6F7-1E372711786E}"/>
                </a:ext>
              </a:extLst>
            </p:cNvPr>
            <p:cNvSpPr/>
            <p:nvPr/>
          </p:nvSpPr>
          <p:spPr>
            <a:xfrm>
              <a:off x="626383" y="2249320"/>
              <a:ext cx="1431442" cy="2514600"/>
            </a:xfrm>
            <a:prstGeom prst="roundRect">
              <a:avLst>
                <a:gd name="adj" fmla="val 2762"/>
              </a:avLst>
            </a:prstGeom>
            <a:solidFill>
              <a:schemeClr val="accent2"/>
            </a:solidFill>
            <a:ln w="12700">
              <a:noFill/>
              <a:prstDash val="solid"/>
            </a:ln>
          </p:spPr>
          <p:txBody>
            <a:bodyPr/>
            <a:lstStyle/>
            <a:p>
              <a:endParaRPr lang="en-US"/>
            </a:p>
          </p:txBody>
        </p:sp>
        <p:sp>
          <p:nvSpPr>
            <p:cNvPr id="38" name="Text 7">
              <a:extLst>
                <a:ext uri="{FF2B5EF4-FFF2-40B4-BE49-F238E27FC236}">
                  <a16:creationId xmlns:a16="http://schemas.microsoft.com/office/drawing/2014/main" id="{98B4BC68-203A-9294-DEC0-7D907105ECDC}"/>
                </a:ext>
              </a:extLst>
            </p:cNvPr>
            <p:cNvSpPr txBox="1"/>
            <p:nvPr/>
          </p:nvSpPr>
          <p:spPr>
            <a:xfrm>
              <a:off x="868967" y="3232572"/>
              <a:ext cx="1097280" cy="596510"/>
            </a:xfrm>
            <a:prstGeom prst="rect">
              <a:avLst/>
            </a:prstGeom>
            <a:noFill/>
            <a:ln/>
          </p:spPr>
          <p:txBody>
            <a:bodyPr wrap="square" lIns="0" tIns="0" rIns="0" bIns="0" rtlCol="0" anchor="ctr"/>
            <a:lstStyle/>
            <a:p>
              <a:pPr marL="0" indent="0">
                <a:buNone/>
              </a:pPr>
              <a:r>
                <a:rPr lang="en-US" sz="1500" b="1">
                  <a:solidFill>
                    <a:srgbClr val="FFFFFF"/>
                  </a:solidFill>
                  <a:latin typeface="Open Sans" panose="020B0606030504020204" pitchFamily="34" charset="0"/>
                  <a:ea typeface="Open Sans" panose="020B0606030504020204" pitchFamily="34" charset="0"/>
                  <a:cs typeface="Open Sans" panose="020B0606030504020204" pitchFamily="34" charset="0"/>
                </a:rPr>
                <a:t>Client problem</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8">
              <a:extLst>
                <a:ext uri="{FF2B5EF4-FFF2-40B4-BE49-F238E27FC236}">
                  <a16:creationId xmlns:a16="http://schemas.microsoft.com/office/drawing/2014/main" id="{0698F972-50F8-E820-DBFA-8E9CF4687462}"/>
                </a:ext>
              </a:extLst>
            </p:cNvPr>
            <p:cNvSpPr txBox="1"/>
            <p:nvPr/>
          </p:nvSpPr>
          <p:spPr>
            <a:xfrm>
              <a:off x="868967" y="3712936"/>
              <a:ext cx="1341180" cy="681726"/>
            </a:xfrm>
            <a:prstGeom prst="rect">
              <a:avLst/>
            </a:prstGeom>
            <a:noFill/>
            <a:ln/>
          </p:spPr>
          <p:txBody>
            <a:bodyPr wrap="square" lIns="0" tIns="0" rIns="0" bIns="0" rtlCol="0" anchor="ctr"/>
            <a:lstStyle/>
            <a:p>
              <a:pPr marL="0" indent="0">
                <a:buNone/>
              </a:pPr>
              <a:r>
                <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rPr>
                <a:t>Workflow, data, constraints</a:t>
              </a:r>
            </a:p>
          </p:txBody>
        </p:sp>
        <p:pic>
          <p:nvPicPr>
            <p:cNvPr id="40" name="Graphic 39">
              <a:extLst>
                <a:ext uri="{FF2B5EF4-FFF2-40B4-BE49-F238E27FC236}">
                  <a16:creationId xmlns:a16="http://schemas.microsoft.com/office/drawing/2014/main" id="{68825723-45B4-C817-D9B2-741FEC65E5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4929" y="2630689"/>
              <a:ext cx="546490" cy="546490"/>
            </a:xfrm>
            <a:prstGeom prst="rect">
              <a:avLst/>
            </a:prstGeom>
          </p:spPr>
        </p:pic>
      </p:grpSp>
      <p:sp>
        <p:nvSpPr>
          <p:cNvPr id="45" name="Text 11">
            <a:extLst>
              <a:ext uri="{FF2B5EF4-FFF2-40B4-BE49-F238E27FC236}">
                <a16:creationId xmlns:a16="http://schemas.microsoft.com/office/drawing/2014/main" id="{7504D6DE-0EA1-DFD5-1182-80DBC416A0D8}"/>
              </a:ext>
            </a:extLst>
          </p:cNvPr>
          <p:cNvSpPr txBox="1"/>
          <p:nvPr/>
        </p:nvSpPr>
        <p:spPr>
          <a:xfrm>
            <a:off x="10765843" y="3084930"/>
            <a:ext cx="1341180" cy="596510"/>
          </a:xfrm>
          <a:prstGeom prst="rect">
            <a:avLst/>
          </a:prstGeom>
          <a:noFill/>
          <a:ln/>
        </p:spPr>
        <p:txBody>
          <a:bodyPr wrap="square" lIns="0" tIns="0" rIns="0" bIns="0" rtlCol="0" anchor="ctr"/>
          <a:lstStyle/>
          <a:p>
            <a:pPr marL="0" indent="0" algn="ctr">
              <a:buNone/>
            </a:pPr>
            <a:r>
              <a:rPr lang="en-US" sz="1500" b="1">
                <a:solidFill>
                  <a:srgbClr val="002060"/>
                </a:solidFill>
                <a:latin typeface="Open Sans" panose="020B0606030504020204" pitchFamily="34" charset="0"/>
                <a:ea typeface="Open Sans" panose="020B0606030504020204" pitchFamily="34" charset="0"/>
                <a:cs typeface="Open Sans" panose="020B0606030504020204" pitchFamily="34" charset="0"/>
              </a:rPr>
              <a:t>FDE build</a:t>
            </a:r>
            <a:endParaRPr lang="en-US" sz="15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12">
            <a:extLst>
              <a:ext uri="{FF2B5EF4-FFF2-40B4-BE49-F238E27FC236}">
                <a16:creationId xmlns:a16="http://schemas.microsoft.com/office/drawing/2014/main" id="{49F54A77-BCB8-BB15-198E-3631F42F9CED}"/>
              </a:ext>
            </a:extLst>
          </p:cNvPr>
          <p:cNvSpPr txBox="1"/>
          <p:nvPr/>
        </p:nvSpPr>
        <p:spPr>
          <a:xfrm>
            <a:off x="10935838" y="3525960"/>
            <a:ext cx="1086187" cy="417458"/>
          </a:xfrm>
          <a:prstGeom prst="rect">
            <a:avLst/>
          </a:prstGeom>
          <a:noFill/>
          <a:ln/>
        </p:spPr>
        <p:txBody>
          <a:bodyPr wrap="square" lIns="0" tIns="0" rIns="0" bIns="0" rtlCol="0" anchor="ctr"/>
          <a:lstStyle/>
          <a:p>
            <a:pPr marL="0" indent="0" algn="ctr">
              <a:buNone/>
            </a:pPr>
            <a:r>
              <a:rPr lang="en-US" sz="1100">
                <a:solidFill>
                  <a:srgbClr val="002060"/>
                </a:solidFill>
                <a:latin typeface="Open Sans" panose="020B0606030504020204" pitchFamily="34" charset="0"/>
                <a:ea typeface="Open Sans" panose="020B0606030504020204" pitchFamily="34" charset="0"/>
                <a:cs typeface="Open Sans" panose="020B0606030504020204" pitchFamily="34" charset="0"/>
              </a:rPr>
              <a:t>Vertical slice to production</a:t>
            </a:r>
          </a:p>
        </p:txBody>
      </p:sp>
      <p:grpSp>
        <p:nvGrpSpPr>
          <p:cNvPr id="52" name="Group 51">
            <a:extLst>
              <a:ext uri="{FF2B5EF4-FFF2-40B4-BE49-F238E27FC236}">
                <a16:creationId xmlns:a16="http://schemas.microsoft.com/office/drawing/2014/main" id="{78B48731-2DAA-6235-4483-B074D6988B89}"/>
              </a:ext>
            </a:extLst>
          </p:cNvPr>
          <p:cNvGrpSpPr/>
          <p:nvPr/>
        </p:nvGrpSpPr>
        <p:grpSpPr>
          <a:xfrm>
            <a:off x="5420633" y="1430743"/>
            <a:ext cx="2528282" cy="954947"/>
            <a:chOff x="1273076" y="1266177"/>
            <a:chExt cx="2528282" cy="954947"/>
          </a:xfrm>
        </p:grpSpPr>
        <p:sp>
          <p:nvSpPr>
            <p:cNvPr id="53" name="TextBox 52">
              <a:extLst>
                <a:ext uri="{FF2B5EF4-FFF2-40B4-BE49-F238E27FC236}">
                  <a16:creationId xmlns:a16="http://schemas.microsoft.com/office/drawing/2014/main" id="{68E91B78-2027-8034-7FA2-4B1FE1BD6361}"/>
                </a:ext>
              </a:extLst>
            </p:cNvPr>
            <p:cNvSpPr txBox="1"/>
            <p:nvPr/>
          </p:nvSpPr>
          <p:spPr>
            <a:xfrm>
              <a:off x="1273076" y="1266177"/>
              <a:ext cx="2528282" cy="338554"/>
            </a:xfrm>
            <a:prstGeom prst="rect">
              <a:avLst/>
            </a:prstGeom>
            <a:noFill/>
          </p:spPr>
          <p:txBody>
            <a:bodyPr wrap="square" rtlCol="0">
              <a:spAutoFit/>
            </a:bodyPr>
            <a:lstStyle/>
            <a:p>
              <a:pPr algn="ctr"/>
              <a:r>
                <a:rPr lang="en-US" sz="1600" b="1">
                  <a:solidFill>
                    <a:schemeClr val="accent2"/>
                  </a:solidFill>
                  <a:latin typeface="Open Sans" panose="020B0606030504020204" pitchFamily="34" charset="0"/>
                  <a:ea typeface="Open Sans" panose="020B0606030504020204" pitchFamily="34" charset="0"/>
                  <a:cs typeface="Open Sans" panose="020B0606030504020204" pitchFamily="34" charset="0"/>
                </a:rPr>
                <a:t>Extend</a:t>
              </a:r>
              <a:endParaRPr lang="en-US" sz="16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TextBox 55">
              <a:extLst>
                <a:ext uri="{FF2B5EF4-FFF2-40B4-BE49-F238E27FC236}">
                  <a16:creationId xmlns:a16="http://schemas.microsoft.com/office/drawing/2014/main" id="{B318ACF1-D274-55BB-8684-DE6302AD452E}"/>
                </a:ext>
              </a:extLst>
            </p:cNvPr>
            <p:cNvSpPr txBox="1"/>
            <p:nvPr/>
          </p:nvSpPr>
          <p:spPr>
            <a:xfrm>
              <a:off x="1645374" y="1574793"/>
              <a:ext cx="1783686" cy="646331"/>
            </a:xfrm>
            <a:prstGeom prst="rect">
              <a:avLst/>
            </a:prstGeom>
            <a:noFill/>
          </p:spPr>
          <p:txBody>
            <a:bodyPr wrap="square" rtlCol="0">
              <a:spAutoFit/>
            </a:bodyPr>
            <a:lstStyle/>
            <a:p>
              <a:pPr algn="ct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Customize for client process, data, users and governance.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7" name="Group 56">
            <a:extLst>
              <a:ext uri="{FF2B5EF4-FFF2-40B4-BE49-F238E27FC236}">
                <a16:creationId xmlns:a16="http://schemas.microsoft.com/office/drawing/2014/main" id="{8158864B-DE9F-F777-4006-7369617261E4}"/>
              </a:ext>
            </a:extLst>
          </p:cNvPr>
          <p:cNvGrpSpPr/>
          <p:nvPr/>
        </p:nvGrpSpPr>
        <p:grpSpPr>
          <a:xfrm>
            <a:off x="7183873" y="4441703"/>
            <a:ext cx="2528282" cy="891574"/>
            <a:chOff x="1381904" y="1266177"/>
            <a:chExt cx="2528282" cy="891574"/>
          </a:xfrm>
        </p:grpSpPr>
        <p:sp>
          <p:nvSpPr>
            <p:cNvPr id="58" name="TextBox 57">
              <a:extLst>
                <a:ext uri="{FF2B5EF4-FFF2-40B4-BE49-F238E27FC236}">
                  <a16:creationId xmlns:a16="http://schemas.microsoft.com/office/drawing/2014/main" id="{1C96A197-6108-BA1B-2FFF-63A013BE785B}"/>
                </a:ext>
              </a:extLst>
            </p:cNvPr>
            <p:cNvSpPr txBox="1"/>
            <p:nvPr/>
          </p:nvSpPr>
          <p:spPr>
            <a:xfrm>
              <a:off x="1381904" y="1266177"/>
              <a:ext cx="2528282" cy="535531"/>
            </a:xfrm>
            <a:prstGeom prst="rect">
              <a:avLst/>
            </a:prstGeom>
            <a:noFill/>
          </p:spPr>
          <p:txBody>
            <a:bodyPr wrap="square" rtlCol="0">
              <a:spAutoFit/>
            </a:bodyPr>
            <a:lstStyle/>
            <a:p>
              <a:pPr algn="ctr">
                <a:lnSpc>
                  <a:spcPct val="90000"/>
                </a:lnSpc>
                <a:defRPr/>
              </a:pPr>
              <a:r>
                <a:rPr lang="en-US" sz="1600" b="1">
                  <a:solidFill>
                    <a:schemeClr val="accent2"/>
                  </a:solidFill>
                  <a:latin typeface="Open Sans" panose="020B0606030504020204" pitchFamily="34" charset="0"/>
                  <a:ea typeface="Open Sans" panose="020B0606030504020204" pitchFamily="34" charset="0"/>
                  <a:cs typeface="Open Sans" panose="020B0606030504020204" pitchFamily="34" charset="0"/>
                </a:rPr>
                <a:t>Productionize</a:t>
              </a:r>
              <a:endParaRPr lang="en-US" sz="16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ID" sz="16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6" name="TextBox 65">
              <a:extLst>
                <a:ext uri="{FF2B5EF4-FFF2-40B4-BE49-F238E27FC236}">
                  <a16:creationId xmlns:a16="http://schemas.microsoft.com/office/drawing/2014/main" id="{4FDF23D5-2796-BBD6-D7F2-09AC9E0F5A76}"/>
                </a:ext>
              </a:extLst>
            </p:cNvPr>
            <p:cNvSpPr txBox="1"/>
            <p:nvPr/>
          </p:nvSpPr>
          <p:spPr>
            <a:xfrm>
              <a:off x="1645373" y="1511420"/>
              <a:ext cx="2001345" cy="646331"/>
            </a:xfrm>
            <a:prstGeom prst="rect">
              <a:avLst/>
            </a:prstGeom>
            <a:noFill/>
          </p:spPr>
          <p:txBody>
            <a:bodyPr wrap="square" rtlCol="0">
              <a:spAutoFit/>
            </a:bodyPr>
            <a:lstStyle/>
            <a:p>
              <a:pPr algn="ct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Add security, telemetry,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AgentOps</a:t>
              </a: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 runbooks and adoption.</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7" name="Group 66">
            <a:extLst>
              <a:ext uri="{FF2B5EF4-FFF2-40B4-BE49-F238E27FC236}">
                <a16:creationId xmlns:a16="http://schemas.microsoft.com/office/drawing/2014/main" id="{EC06835B-F336-90CF-FC28-4EB12BD989BD}"/>
              </a:ext>
            </a:extLst>
          </p:cNvPr>
          <p:cNvGrpSpPr/>
          <p:nvPr/>
        </p:nvGrpSpPr>
        <p:grpSpPr>
          <a:xfrm>
            <a:off x="3671227" y="4441703"/>
            <a:ext cx="2528282" cy="918733"/>
            <a:chOff x="1273076" y="1266177"/>
            <a:chExt cx="2528282" cy="918733"/>
          </a:xfrm>
        </p:grpSpPr>
        <p:sp>
          <p:nvSpPr>
            <p:cNvPr id="68" name="TextBox 67">
              <a:extLst>
                <a:ext uri="{FF2B5EF4-FFF2-40B4-BE49-F238E27FC236}">
                  <a16:creationId xmlns:a16="http://schemas.microsoft.com/office/drawing/2014/main" id="{D18C8A6D-982A-272D-12E4-5D8CE695645D}"/>
                </a:ext>
              </a:extLst>
            </p:cNvPr>
            <p:cNvSpPr txBox="1"/>
            <p:nvPr/>
          </p:nvSpPr>
          <p:spPr>
            <a:xfrm>
              <a:off x="1273076" y="1266177"/>
              <a:ext cx="2528282" cy="535531"/>
            </a:xfrm>
            <a:prstGeom prst="rect">
              <a:avLst/>
            </a:prstGeom>
            <a:noFill/>
          </p:spPr>
          <p:txBody>
            <a:bodyPr wrap="square" rtlCol="0">
              <a:spAutoFit/>
            </a:bodyPr>
            <a:lstStyle/>
            <a:p>
              <a:pPr algn="ctr">
                <a:lnSpc>
                  <a:spcPct val="90000"/>
                </a:lnSpc>
                <a:defRPr/>
              </a:pPr>
              <a:r>
                <a:rPr lang="en-US" sz="1600" b="1">
                  <a:solidFill>
                    <a:schemeClr val="accent2"/>
                  </a:solidFill>
                  <a:latin typeface="Open Sans" panose="020B0606030504020204" pitchFamily="34" charset="0"/>
                  <a:ea typeface="Open Sans" panose="020B0606030504020204" pitchFamily="34" charset="0"/>
                  <a:cs typeface="Open Sans" panose="020B0606030504020204" pitchFamily="34" charset="0"/>
                </a:rPr>
                <a:t>Configure</a:t>
              </a:r>
              <a:endParaRPr lang="en-US" sz="16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ID" sz="16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74">
              <a:extLst>
                <a:ext uri="{FF2B5EF4-FFF2-40B4-BE49-F238E27FC236}">
                  <a16:creationId xmlns:a16="http://schemas.microsoft.com/office/drawing/2014/main" id="{2FB8C809-64A4-7F56-15BD-76BA8EEE744A}"/>
                </a:ext>
              </a:extLst>
            </p:cNvPr>
            <p:cNvSpPr txBox="1"/>
            <p:nvPr/>
          </p:nvSpPr>
          <p:spPr>
            <a:xfrm>
              <a:off x="1459225" y="1538579"/>
              <a:ext cx="2155984" cy="646331"/>
            </a:xfrm>
            <a:prstGeom prst="rect">
              <a:avLst/>
            </a:prstGeom>
            <a:noFill/>
          </p:spPr>
          <p:txBody>
            <a:bodyPr wrap="square" rtlCol="0">
              <a:spAutoFit/>
            </a:bodyPr>
            <a:lstStyle/>
            <a:p>
              <a:pPr algn="ct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Use templates, connectors, data models and eval packs.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pic>
        <p:nvPicPr>
          <p:cNvPr id="76" name="Picture 75">
            <a:extLst>
              <a:ext uri="{FF2B5EF4-FFF2-40B4-BE49-F238E27FC236}">
                <a16:creationId xmlns:a16="http://schemas.microsoft.com/office/drawing/2014/main" id="{DB5C1E9F-5247-BE6A-4974-555A044B2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0" name="Group 89">
            <a:extLst>
              <a:ext uri="{FF2B5EF4-FFF2-40B4-BE49-F238E27FC236}">
                <a16:creationId xmlns:a16="http://schemas.microsoft.com/office/drawing/2014/main" id="{C36F5CE4-093C-1E4D-00D1-B3FFCFB0EF0B}"/>
              </a:ext>
            </a:extLst>
          </p:cNvPr>
          <p:cNvGrpSpPr/>
          <p:nvPr/>
        </p:nvGrpSpPr>
        <p:grpSpPr>
          <a:xfrm>
            <a:off x="533271" y="5654846"/>
            <a:ext cx="11055096" cy="646331"/>
            <a:chOff x="621249" y="5735342"/>
            <a:chExt cx="11055096" cy="646331"/>
          </a:xfrm>
        </p:grpSpPr>
        <p:sp>
          <p:nvSpPr>
            <p:cNvPr id="77" name="Shape 38">
              <a:extLst>
                <a:ext uri="{FF2B5EF4-FFF2-40B4-BE49-F238E27FC236}">
                  <a16:creationId xmlns:a16="http://schemas.microsoft.com/office/drawing/2014/main" id="{35B44041-5D4A-852F-B17E-DC09892223AF}"/>
                </a:ext>
              </a:extLst>
            </p:cNvPr>
            <p:cNvSpPr/>
            <p:nvPr/>
          </p:nvSpPr>
          <p:spPr>
            <a:xfrm>
              <a:off x="621249" y="5735342"/>
              <a:ext cx="11055096" cy="646331"/>
            </a:xfrm>
            <a:prstGeom prst="roundRect">
              <a:avLst>
                <a:gd name="adj" fmla="val 4000"/>
              </a:avLst>
            </a:prstGeom>
            <a:solidFill>
              <a:srgbClr val="002060"/>
            </a:solidFill>
            <a:ln w="12700">
              <a:solidFill>
                <a:srgbClr val="002060"/>
              </a:solidFill>
              <a:prstDash val="solid"/>
            </a:ln>
          </p:spPr>
          <p:txBody>
            <a:bodyPr/>
            <a:lstStyle/>
            <a:p>
              <a:endParaRPr lang="en-US"/>
            </a:p>
          </p:txBody>
        </p:sp>
        <p:sp>
          <p:nvSpPr>
            <p:cNvPr id="78" name="Shape 39">
              <a:extLst>
                <a:ext uri="{FF2B5EF4-FFF2-40B4-BE49-F238E27FC236}">
                  <a16:creationId xmlns:a16="http://schemas.microsoft.com/office/drawing/2014/main" id="{1B7CD025-A04B-5743-AF32-E063E60B877A}"/>
                </a:ext>
              </a:extLst>
            </p:cNvPr>
            <p:cNvSpPr/>
            <p:nvPr/>
          </p:nvSpPr>
          <p:spPr>
            <a:xfrm>
              <a:off x="932145" y="5881646"/>
              <a:ext cx="72790" cy="304971"/>
            </a:xfrm>
            <a:prstGeom prst="rect">
              <a:avLst/>
            </a:prstGeom>
            <a:solidFill>
              <a:schemeClr val="accent2"/>
            </a:solidFill>
            <a:ln w="12700">
              <a:solidFill>
                <a:schemeClr val="accent2"/>
              </a:solidFill>
              <a:prstDash val="solid"/>
            </a:ln>
          </p:spPr>
          <p:txBody>
            <a:bodyPr/>
            <a:lstStyle/>
            <a:p>
              <a:endParaRPr lang="en-US"/>
            </a:p>
          </p:txBody>
        </p:sp>
        <p:sp>
          <p:nvSpPr>
            <p:cNvPr id="79" name="Text 40">
              <a:extLst>
                <a:ext uri="{FF2B5EF4-FFF2-40B4-BE49-F238E27FC236}">
                  <a16:creationId xmlns:a16="http://schemas.microsoft.com/office/drawing/2014/main" id="{7978B787-0E0D-02E8-7C07-482648BE8533}"/>
                </a:ext>
              </a:extLst>
            </p:cNvPr>
            <p:cNvSpPr txBox="1"/>
            <p:nvPr/>
          </p:nvSpPr>
          <p:spPr>
            <a:xfrm>
              <a:off x="1151601" y="5826782"/>
              <a:ext cx="8979408" cy="466153"/>
            </a:xfrm>
            <a:prstGeom prst="rect">
              <a:avLst/>
            </a:prstGeom>
            <a:noFill/>
            <a:ln/>
          </p:spPr>
          <p:txBody>
            <a:bodyPr wrap="square" lIns="0" tIns="0" rIns="0" bIns="0" rtlCol="0" anchor="ctr"/>
            <a:lstStyle/>
            <a:p>
              <a:pPr marL="0" indent="0">
                <a:buNone/>
              </a:pPr>
              <a:r>
                <a:rPr lang="en-US" sz="1200" i="1" err="1">
                  <a:solidFill>
                    <a:srgbClr val="FFFFFF"/>
                  </a:solidFill>
                  <a:latin typeface="Open Sans" panose="020B0606030504020204" pitchFamily="34" charset="0"/>
                  <a:ea typeface="Open Sans" panose="020B0606030504020204" pitchFamily="34" charset="0"/>
                  <a:cs typeface="Open Sans" panose="020B0606030504020204" pitchFamily="34" charset="0"/>
                </a:rPr>
                <a:t>Acuvate</a:t>
              </a: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 brings reusable IP to reduce risk and time-to-value, but avoids lock-in by fitting the solution to the client's chosen platforms and controls.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sp>
        <p:nvSpPr>
          <p:cNvPr id="89" name="Shape 3">
            <a:extLst>
              <a:ext uri="{FF2B5EF4-FFF2-40B4-BE49-F238E27FC236}">
                <a16:creationId xmlns:a16="http://schemas.microsoft.com/office/drawing/2014/main" id="{C5780B84-60E6-FC22-C0E8-B89700B62584}"/>
              </a:ext>
            </a:extLst>
          </p:cNvPr>
          <p:cNvSpPr/>
          <p:nvPr/>
        </p:nvSpPr>
        <p:spPr>
          <a:xfrm>
            <a:off x="625849" y="782351"/>
            <a:ext cx="1051560" cy="45720"/>
          </a:xfrm>
          <a:prstGeom prst="rect">
            <a:avLst/>
          </a:prstGeom>
          <a:solidFill>
            <a:srgbClr val="E97132"/>
          </a:solidFill>
          <a:ln w="12700">
            <a:solidFill>
              <a:srgbClr val="E97132"/>
            </a:solidFill>
            <a:prstDash val="solid"/>
          </a:ln>
        </p:spPr>
        <p:txBody>
          <a:bodyPr/>
          <a:lstStyle/>
          <a:p>
            <a:endParaRPr lang="en-US"/>
          </a:p>
        </p:txBody>
      </p:sp>
      <p:pic>
        <p:nvPicPr>
          <p:cNvPr id="12" name="Graphic 11">
            <a:extLst>
              <a:ext uri="{FF2B5EF4-FFF2-40B4-BE49-F238E27FC236}">
                <a16:creationId xmlns:a16="http://schemas.microsoft.com/office/drawing/2014/main" id="{C6876B90-5EA0-78EC-25E0-92644602B3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54026" y="2587852"/>
            <a:ext cx="550893" cy="550893"/>
          </a:xfrm>
          <a:prstGeom prst="rect">
            <a:avLst/>
          </a:prstGeom>
        </p:spPr>
      </p:pic>
      <p:grpSp>
        <p:nvGrpSpPr>
          <p:cNvPr id="13" name="Group 12">
            <a:extLst>
              <a:ext uri="{FF2B5EF4-FFF2-40B4-BE49-F238E27FC236}">
                <a16:creationId xmlns:a16="http://schemas.microsoft.com/office/drawing/2014/main" id="{236A78D0-A09D-6BB9-A8C0-2FF1688BA033}"/>
              </a:ext>
            </a:extLst>
          </p:cNvPr>
          <p:cNvGrpSpPr/>
          <p:nvPr/>
        </p:nvGrpSpPr>
        <p:grpSpPr>
          <a:xfrm>
            <a:off x="8680275" y="238307"/>
            <a:ext cx="3317424" cy="237504"/>
            <a:chOff x="8007433" y="586043"/>
            <a:chExt cx="3577671" cy="290189"/>
          </a:xfrm>
        </p:grpSpPr>
        <p:grpSp>
          <p:nvGrpSpPr>
            <p:cNvPr id="17" name="Group 16">
              <a:extLst>
                <a:ext uri="{FF2B5EF4-FFF2-40B4-BE49-F238E27FC236}">
                  <a16:creationId xmlns:a16="http://schemas.microsoft.com/office/drawing/2014/main" id="{E5F1650B-188A-0ABD-3CC7-208EDD4E69B2}"/>
                </a:ext>
              </a:extLst>
            </p:cNvPr>
            <p:cNvGrpSpPr/>
            <p:nvPr/>
          </p:nvGrpSpPr>
          <p:grpSpPr>
            <a:xfrm>
              <a:off x="9176724" y="607313"/>
              <a:ext cx="1083591" cy="247651"/>
              <a:chOff x="7610475" y="5543551"/>
              <a:chExt cx="1083591" cy="247651"/>
            </a:xfrm>
          </p:grpSpPr>
          <p:pic>
            <p:nvPicPr>
              <p:cNvPr id="24" name="Image 11" descr="preencoded.png">
                <a:extLst>
                  <a:ext uri="{FF2B5EF4-FFF2-40B4-BE49-F238E27FC236}">
                    <a16:creationId xmlns:a16="http://schemas.microsoft.com/office/drawing/2014/main" id="{CAEB877B-1974-9EEA-D7E8-996BCB813A41}"/>
                  </a:ext>
                </a:extLst>
              </p:cNvPr>
              <p:cNvPicPr>
                <a:picLocks noChangeAspect="1"/>
              </p:cNvPicPr>
              <p:nvPr/>
            </p:nvPicPr>
            <p:blipFill>
              <a:blip r:embed="rId6"/>
              <a:srcRect/>
              <a:stretch/>
            </p:blipFill>
            <p:spPr>
              <a:xfrm>
                <a:off x="7610475" y="5543551"/>
                <a:ext cx="247712" cy="247651"/>
              </a:xfrm>
              <a:prstGeom prst="rect">
                <a:avLst/>
              </a:prstGeom>
            </p:spPr>
          </p:pic>
          <p:sp>
            <p:nvSpPr>
              <p:cNvPr id="25" name="Text 7">
                <a:extLst>
                  <a:ext uri="{FF2B5EF4-FFF2-40B4-BE49-F238E27FC236}">
                    <a16:creationId xmlns:a16="http://schemas.microsoft.com/office/drawing/2014/main" id="{A04D60D4-E428-99C9-C08D-673EDFF75178}"/>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28" name="Text 8">
                <a:extLst>
                  <a:ext uri="{FF2B5EF4-FFF2-40B4-BE49-F238E27FC236}">
                    <a16:creationId xmlns:a16="http://schemas.microsoft.com/office/drawing/2014/main" id="{CEC1793A-90DA-ABC9-D1E2-A9D3740C6B20}"/>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18" name="Image 7" descr="preencoded.png">
              <a:extLst>
                <a:ext uri="{FF2B5EF4-FFF2-40B4-BE49-F238E27FC236}">
                  <a16:creationId xmlns:a16="http://schemas.microsoft.com/office/drawing/2014/main" id="{5D6BD600-43EA-BF38-A5FC-452B2F48D121}"/>
                </a:ext>
              </a:extLst>
            </p:cNvPr>
            <p:cNvPicPr>
              <a:picLocks noChangeAspect="1"/>
            </p:cNvPicPr>
            <p:nvPr/>
          </p:nvPicPr>
          <p:blipFill>
            <a:blip r:embed="rId7"/>
            <a:srcRect/>
            <a:stretch/>
          </p:blipFill>
          <p:spPr>
            <a:xfrm>
              <a:off x="8007433" y="586043"/>
              <a:ext cx="956875" cy="290189"/>
            </a:xfrm>
            <a:prstGeom prst="rect">
              <a:avLst/>
            </a:prstGeom>
          </p:spPr>
        </p:pic>
        <p:pic>
          <p:nvPicPr>
            <p:cNvPr id="19" name="Image 3" descr="preencoded.png">
              <a:extLst>
                <a:ext uri="{FF2B5EF4-FFF2-40B4-BE49-F238E27FC236}">
                  <a16:creationId xmlns:a16="http://schemas.microsoft.com/office/drawing/2014/main" id="{1BA6F3DE-64D1-DE56-34CB-9AF4C9118200}"/>
                </a:ext>
              </a:extLst>
            </p:cNvPr>
            <p:cNvPicPr>
              <a:picLocks noChangeAspect="1"/>
            </p:cNvPicPr>
            <p:nvPr/>
          </p:nvPicPr>
          <p:blipFill>
            <a:blip r:embed="rId8"/>
            <a:srcRect/>
            <a:stretch/>
          </p:blipFill>
          <p:spPr>
            <a:xfrm>
              <a:off x="10404711" y="586043"/>
              <a:ext cx="1180393" cy="251292"/>
            </a:xfrm>
            <a:prstGeom prst="rect">
              <a:avLst/>
            </a:prstGeom>
          </p:spPr>
        </p:pic>
        <p:cxnSp>
          <p:nvCxnSpPr>
            <p:cNvPr id="20" name="Straight Connector 19">
              <a:extLst>
                <a:ext uri="{FF2B5EF4-FFF2-40B4-BE49-F238E27FC236}">
                  <a16:creationId xmlns:a16="http://schemas.microsoft.com/office/drawing/2014/main" id="{718655F0-BDF9-C8A9-2C59-4EA4A2F68159}"/>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842E566-A09E-1566-2D69-CEF0CA47F7A7}"/>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30" name="Graphic 29">
            <a:extLst>
              <a:ext uri="{FF2B5EF4-FFF2-40B4-BE49-F238E27FC236}">
                <a16:creationId xmlns:a16="http://schemas.microsoft.com/office/drawing/2014/main" id="{0B0A7D94-D002-EDF8-CC39-F57C2A710BE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38393" y="3621228"/>
            <a:ext cx="440265" cy="440265"/>
          </a:xfrm>
          <a:prstGeom prst="rect">
            <a:avLst/>
          </a:prstGeom>
        </p:spPr>
      </p:pic>
      <p:pic>
        <p:nvPicPr>
          <p:cNvPr id="32" name="Graphic 31">
            <a:extLst>
              <a:ext uri="{FF2B5EF4-FFF2-40B4-BE49-F238E27FC236}">
                <a16:creationId xmlns:a16="http://schemas.microsoft.com/office/drawing/2014/main" id="{14D9C9E2-A3EE-14E0-8A9F-F0F5D47A242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00276" y="2721858"/>
            <a:ext cx="368996" cy="368996"/>
          </a:xfrm>
          <a:prstGeom prst="rect">
            <a:avLst/>
          </a:prstGeom>
        </p:spPr>
      </p:pic>
      <p:pic>
        <p:nvPicPr>
          <p:cNvPr id="43" name="Graphic 42">
            <a:extLst>
              <a:ext uri="{FF2B5EF4-FFF2-40B4-BE49-F238E27FC236}">
                <a16:creationId xmlns:a16="http://schemas.microsoft.com/office/drawing/2014/main" id="{A3C680F4-67B8-B827-D469-DC8DFBBF4FB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04025" y="3606069"/>
            <a:ext cx="476250" cy="476250"/>
          </a:xfrm>
          <a:prstGeom prst="rect">
            <a:avLst/>
          </a:prstGeom>
        </p:spPr>
      </p:pic>
      <p:pic>
        <p:nvPicPr>
          <p:cNvPr id="47" name="Graphic 46">
            <a:extLst>
              <a:ext uri="{FF2B5EF4-FFF2-40B4-BE49-F238E27FC236}">
                <a16:creationId xmlns:a16="http://schemas.microsoft.com/office/drawing/2014/main" id="{A7FD23C8-9434-7D58-5E97-4C694AEF922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737842" y="3215480"/>
            <a:ext cx="596510" cy="596510"/>
          </a:xfrm>
          <a:prstGeom prst="rect">
            <a:avLst/>
          </a:prstGeom>
        </p:spPr>
      </p:pic>
    </p:spTree>
    <p:extLst>
      <p:ext uri="{BB962C8B-B14F-4D97-AF65-F5344CB8AC3E}">
        <p14:creationId xmlns:p14="http://schemas.microsoft.com/office/powerpoint/2010/main" val="59964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13</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pitchFamily="2" charset="0"/>
                <a:ea typeface="Calibri" pitchFamily="34" charset="-122"/>
                <a:cs typeface="Calibri" pitchFamily="34" charset="-120"/>
              </a:rPr>
              <a:t>Commercial offers</a:t>
            </a:r>
            <a:endParaRPr lang="en-US" sz="2400">
              <a:latin typeface="Montserrat" pitchFamily="2" charset="0"/>
            </a:endParaRPr>
          </a:p>
        </p:txBody>
      </p:sp>
      <p:sp>
        <p:nvSpPr>
          <p:cNvPr id="6" name="Shape 3"/>
          <p:cNvSpPr/>
          <p:nvPr/>
        </p:nvSpPr>
        <p:spPr>
          <a:xfrm>
            <a:off x="566928" y="1170432"/>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370378"/>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Package FDE as outcome-oriented services, not rate-card staffing.</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5"/>
          <p:cNvSpPr/>
          <p:nvPr/>
        </p:nvSpPr>
        <p:spPr>
          <a:xfrm>
            <a:off x="566928" y="1920240"/>
            <a:ext cx="2587752" cy="3200400"/>
          </a:xfrm>
          <a:prstGeom prst="roundRect">
            <a:avLst>
              <a:gd name="adj" fmla="val 1767"/>
            </a:avLst>
          </a:prstGeom>
          <a:solidFill>
            <a:srgbClr val="002060"/>
          </a:solidFill>
          <a:ln w="12700">
            <a:solidFill>
              <a:srgbClr val="002060"/>
            </a:solidFill>
            <a:prstDash val="solid"/>
          </a:ln>
        </p:spPr>
        <p:txBody>
          <a:bodyPr/>
          <a:lstStyle/>
          <a:p>
            <a:endParaRPr lang="en-US"/>
          </a:p>
        </p:txBody>
      </p:sp>
      <p:sp>
        <p:nvSpPr>
          <p:cNvPr id="9" name="Shape 6"/>
          <p:cNvSpPr/>
          <p:nvPr/>
        </p:nvSpPr>
        <p:spPr>
          <a:xfrm>
            <a:off x="822960" y="2176272"/>
            <a:ext cx="1417320" cy="320040"/>
          </a:xfrm>
          <a:prstGeom prst="roundRect">
            <a:avLst>
              <a:gd name="adj" fmla="val 142857"/>
            </a:avLst>
          </a:prstGeom>
          <a:solidFill>
            <a:srgbClr val="E97132"/>
          </a:solidFill>
          <a:ln w="12700">
            <a:solidFill>
              <a:srgbClr val="E97132"/>
            </a:solidFill>
            <a:prstDash val="solid"/>
          </a:ln>
        </p:spPr>
        <p:txBody>
          <a:bodyPr/>
          <a:lstStyle/>
          <a:p>
            <a:endParaRPr lang="en-US"/>
          </a:p>
        </p:txBody>
      </p:sp>
      <p:sp>
        <p:nvSpPr>
          <p:cNvPr id="10" name="Text 7"/>
          <p:cNvSpPr txBox="1"/>
          <p:nvPr/>
        </p:nvSpPr>
        <p:spPr>
          <a:xfrm>
            <a:off x="822960" y="2176272"/>
            <a:ext cx="1417320" cy="320040"/>
          </a:xfrm>
          <a:prstGeom prst="rect">
            <a:avLst/>
          </a:prstGeom>
          <a:noFill/>
          <a:ln/>
        </p:spPr>
        <p:txBody>
          <a:bodyPr wrap="square" lIns="0" tIns="0" rIns="0" bIns="0" rtlCol="0" anchor="ctr"/>
          <a:lstStyle/>
          <a:p>
            <a:pPr marL="0" indent="0" algn="ctr">
              <a:buNone/>
            </a:pPr>
            <a:r>
              <a:rPr lang="en-US" sz="1050" b="1">
                <a:solidFill>
                  <a:srgbClr val="FFFFFF"/>
                </a:solidFill>
                <a:latin typeface="Calibri" pitchFamily="34" charset="0"/>
                <a:ea typeface="Calibri" pitchFamily="34" charset="-122"/>
                <a:cs typeface="Calibri" pitchFamily="34" charset="-120"/>
              </a:rPr>
              <a:t>3–4 weeks</a:t>
            </a:r>
            <a:endParaRPr lang="en-US" sz="1050"/>
          </a:p>
        </p:txBody>
      </p:sp>
      <p:sp>
        <p:nvSpPr>
          <p:cNvPr id="11" name="Text 8"/>
          <p:cNvSpPr txBox="1"/>
          <p:nvPr/>
        </p:nvSpPr>
        <p:spPr>
          <a:xfrm>
            <a:off x="822960" y="2633472"/>
            <a:ext cx="2103120" cy="685800"/>
          </a:xfrm>
          <a:prstGeom prst="rect">
            <a:avLst/>
          </a:prstGeom>
          <a:noFill/>
          <a:ln/>
        </p:spPr>
        <p:txBody>
          <a:bodyPr wrap="square" lIns="0" tIns="0" rIns="0" bIns="0" rtlCol="0" anchor="ctr"/>
          <a:lstStyle/>
          <a:p>
            <a:pPr marL="0" indent="0">
              <a:buNone/>
            </a:pPr>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FDE Value Sprint</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9"/>
          <p:cNvSpPr txBox="1"/>
          <p:nvPr/>
        </p:nvSpPr>
        <p:spPr>
          <a:xfrm>
            <a:off x="822960" y="3364992"/>
            <a:ext cx="2103120" cy="960120"/>
          </a:xfrm>
          <a:prstGeom prst="rect">
            <a:avLst/>
          </a:prstGeom>
          <a:noFill/>
          <a:ln/>
        </p:spPr>
        <p:txBody>
          <a:bodyPr wrap="square" lIns="0" tIns="0" rIns="0" bIns="0" rtlCol="0" anchor="ctr"/>
          <a:lstStyle/>
          <a:p>
            <a:pPr marL="0" indent="0">
              <a:buNone/>
            </a:pPr>
            <a:r>
              <a:rPr lang="en-US" sz="1050">
                <a:solidFill>
                  <a:srgbClr val="C6D4EA"/>
                </a:solidFill>
                <a:latin typeface="Open Sans" panose="020B0606030504020204" pitchFamily="34" charset="0"/>
                <a:ea typeface="Open Sans" panose="020B0606030504020204" pitchFamily="34" charset="0"/>
                <a:cs typeface="Open Sans" panose="020B0606030504020204" pitchFamily="34" charset="0"/>
              </a:rPr>
              <a:t>Working vertical slice, value case and production path.</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3" name="Shape 10"/>
          <p:cNvSpPr/>
          <p:nvPr/>
        </p:nvSpPr>
        <p:spPr>
          <a:xfrm>
            <a:off x="822960" y="4407408"/>
            <a:ext cx="2075688" cy="18288"/>
          </a:xfrm>
          <a:prstGeom prst="rect">
            <a:avLst/>
          </a:prstGeom>
          <a:solidFill>
            <a:srgbClr val="4A6BA5"/>
          </a:solidFill>
          <a:ln w="12700">
            <a:solidFill>
              <a:srgbClr val="4A6BA5"/>
            </a:solidFill>
            <a:prstDash val="solid"/>
          </a:ln>
        </p:spPr>
        <p:txBody>
          <a:bodyPr/>
          <a:lstStyle/>
          <a:p>
            <a:endParaRPr lang="en-US"/>
          </a:p>
        </p:txBody>
      </p:sp>
      <p:sp>
        <p:nvSpPr>
          <p:cNvPr id="14" name="Text 11"/>
          <p:cNvSpPr txBox="1"/>
          <p:nvPr/>
        </p:nvSpPr>
        <p:spPr>
          <a:xfrm>
            <a:off x="822960" y="4526280"/>
            <a:ext cx="2103120" cy="502920"/>
          </a:xfrm>
          <a:prstGeom prst="rect">
            <a:avLst/>
          </a:prstGeom>
          <a:noFill/>
          <a:ln/>
        </p:spPr>
        <p:txBody>
          <a:bodyPr wrap="square" lIns="0" tIns="0" rIns="0" bIns="0" rtlCol="0" anchor="ctr"/>
          <a:lstStyle/>
          <a:p>
            <a:pPr marL="0" indent="0">
              <a:buNone/>
            </a:pPr>
            <a:r>
              <a:rPr lang="en-US" sz="900" b="1">
                <a:solidFill>
                  <a:srgbClr val="FFC000"/>
                </a:solidFill>
                <a:latin typeface="Open Sans" panose="020B0606030504020204" pitchFamily="34" charset="0"/>
                <a:ea typeface="Open Sans" panose="020B0606030504020204" pitchFamily="34" charset="0"/>
                <a:cs typeface="Open Sans" panose="020B0606030504020204" pitchFamily="34" charset="0"/>
              </a:rPr>
              <a:t>Best for
</a:t>
            </a:r>
            <a:r>
              <a:rPr lang="en-US" sz="1100" b="1">
                <a:solidFill>
                  <a:srgbClr val="FFFFFF"/>
                </a:solidFill>
                <a:latin typeface="Open Sans" panose="020B0606030504020204" pitchFamily="34" charset="0"/>
                <a:ea typeface="Open Sans" panose="020B0606030504020204" pitchFamily="34" charset="0"/>
                <a:cs typeface="Open Sans" panose="020B0606030504020204" pitchFamily="34" charset="0"/>
              </a:rPr>
              <a:t>a first engagement</a:t>
            </a:r>
            <a:endParaRPr lang="en-US" sz="900">
              <a:latin typeface="Open Sans" panose="020B0606030504020204" pitchFamily="34" charset="0"/>
              <a:ea typeface="Open Sans" panose="020B0606030504020204" pitchFamily="34" charset="0"/>
              <a:cs typeface="Open Sans" panose="020B0606030504020204" pitchFamily="34" charset="0"/>
            </a:endParaRPr>
          </a:p>
        </p:txBody>
      </p:sp>
      <p:sp>
        <p:nvSpPr>
          <p:cNvPr id="15" name="Shape 12"/>
          <p:cNvSpPr/>
          <p:nvPr/>
        </p:nvSpPr>
        <p:spPr>
          <a:xfrm>
            <a:off x="3392424" y="1920240"/>
            <a:ext cx="2587752" cy="3200400"/>
          </a:xfrm>
          <a:prstGeom prst="roundRect">
            <a:avLst>
              <a:gd name="adj" fmla="val 1767"/>
            </a:avLst>
          </a:prstGeom>
          <a:solidFill>
            <a:srgbClr val="F3F6FB"/>
          </a:solidFill>
          <a:ln w="12700">
            <a:solidFill>
              <a:srgbClr val="D6DFEF"/>
            </a:solidFill>
            <a:prstDash val="solid"/>
          </a:ln>
        </p:spPr>
        <p:txBody>
          <a:bodyPr/>
          <a:lstStyle/>
          <a:p>
            <a:endParaRPr lang="en-US"/>
          </a:p>
        </p:txBody>
      </p:sp>
      <p:sp>
        <p:nvSpPr>
          <p:cNvPr id="16" name="Shape 13"/>
          <p:cNvSpPr/>
          <p:nvPr/>
        </p:nvSpPr>
        <p:spPr>
          <a:xfrm>
            <a:off x="3648456" y="2176272"/>
            <a:ext cx="1417320" cy="320040"/>
          </a:xfrm>
          <a:prstGeom prst="roundRect">
            <a:avLst>
              <a:gd name="adj" fmla="val 142857"/>
            </a:avLst>
          </a:prstGeom>
          <a:solidFill>
            <a:srgbClr val="E3EAF6"/>
          </a:solidFill>
          <a:ln w="12700">
            <a:solidFill>
              <a:srgbClr val="E3EAF6"/>
            </a:solidFill>
            <a:prstDash val="solid"/>
          </a:ln>
        </p:spPr>
        <p:txBody>
          <a:bodyPr/>
          <a:lstStyle/>
          <a:p>
            <a:endParaRPr lang="en-US"/>
          </a:p>
        </p:txBody>
      </p:sp>
      <p:sp>
        <p:nvSpPr>
          <p:cNvPr id="17" name="Text 14"/>
          <p:cNvSpPr txBox="1"/>
          <p:nvPr/>
        </p:nvSpPr>
        <p:spPr>
          <a:xfrm>
            <a:off x="3648456" y="2176272"/>
            <a:ext cx="1417320" cy="320040"/>
          </a:xfrm>
          <a:prstGeom prst="rect">
            <a:avLst/>
          </a:prstGeom>
          <a:noFill/>
          <a:ln/>
        </p:spPr>
        <p:txBody>
          <a:bodyPr wrap="square" lIns="0" tIns="0" rIns="0" bIns="0" rtlCol="0" anchor="ctr"/>
          <a:lstStyle/>
          <a:p>
            <a:pPr marL="0" indent="0" algn="ctr">
              <a:buNone/>
            </a:pPr>
            <a:r>
              <a:rPr lang="en-US" sz="1050" b="1">
                <a:solidFill>
                  <a:srgbClr val="002060"/>
                </a:solidFill>
                <a:latin typeface="Calibri" pitchFamily="34" charset="0"/>
                <a:ea typeface="Calibri" pitchFamily="34" charset="-122"/>
                <a:cs typeface="Calibri" pitchFamily="34" charset="-120"/>
              </a:rPr>
              <a:t>8–12 weeks</a:t>
            </a:r>
            <a:endParaRPr lang="en-US" sz="1050"/>
          </a:p>
        </p:txBody>
      </p:sp>
      <p:sp>
        <p:nvSpPr>
          <p:cNvPr id="18" name="Text 15"/>
          <p:cNvSpPr txBox="1"/>
          <p:nvPr/>
        </p:nvSpPr>
        <p:spPr>
          <a:xfrm>
            <a:off x="3648456" y="2633472"/>
            <a:ext cx="2103120" cy="685800"/>
          </a:xfrm>
          <a:prstGeom prst="rect">
            <a:avLst/>
          </a:prstGeom>
          <a:noFill/>
          <a:ln/>
        </p:spPr>
        <p:txBody>
          <a:bodyPr wrap="square" lIns="0" tIns="0" rIns="0" bIns="0" rtlCol="0" anchor="ctr"/>
          <a:lstStyle/>
          <a:p>
            <a:pPr marL="0" indent="0">
              <a:buNone/>
            </a:pPr>
            <a:r>
              <a:rPr lang="en-US" sz="1400" b="1">
                <a:solidFill>
                  <a:srgbClr val="002060"/>
                </a:solidFill>
                <a:latin typeface="Open Sans" panose="020B0606030504020204" pitchFamily="34" charset="0"/>
                <a:ea typeface="Open Sans" panose="020B0606030504020204" pitchFamily="34" charset="0"/>
                <a:cs typeface="Open Sans" panose="020B0606030504020204" pitchFamily="34" charset="0"/>
              </a:rPr>
              <a:t>FDE Deployment Pod</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6"/>
          <p:cNvSpPr txBox="1"/>
          <p:nvPr/>
        </p:nvSpPr>
        <p:spPr>
          <a:xfrm>
            <a:off x="3648456" y="3364992"/>
            <a:ext cx="2103120" cy="96012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Production capability with identity, data, integrations, telemetry and adoption.</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7"/>
          <p:cNvSpPr/>
          <p:nvPr/>
        </p:nvSpPr>
        <p:spPr>
          <a:xfrm>
            <a:off x="3648456" y="4407408"/>
            <a:ext cx="2075688" cy="18288"/>
          </a:xfrm>
          <a:prstGeom prst="rect">
            <a:avLst/>
          </a:prstGeom>
          <a:solidFill>
            <a:srgbClr val="D6DFEF"/>
          </a:solidFill>
          <a:ln w="12700">
            <a:solidFill>
              <a:srgbClr val="D6DFEF"/>
            </a:solidFill>
            <a:prstDash val="solid"/>
          </a:ln>
        </p:spPr>
        <p:txBody>
          <a:bodyPr/>
          <a:lstStyle/>
          <a:p>
            <a:endParaRPr lang="en-US"/>
          </a:p>
        </p:txBody>
      </p:sp>
      <p:sp>
        <p:nvSpPr>
          <p:cNvPr id="21" name="Text 18"/>
          <p:cNvSpPr txBox="1"/>
          <p:nvPr/>
        </p:nvSpPr>
        <p:spPr>
          <a:xfrm>
            <a:off x="3648456" y="4526280"/>
            <a:ext cx="2103120" cy="502920"/>
          </a:xfrm>
          <a:prstGeom prst="rect">
            <a:avLst/>
          </a:prstGeom>
          <a:noFill/>
          <a:ln/>
        </p:spPr>
        <p:txBody>
          <a:bodyPr wrap="square" lIns="0" tIns="0" rIns="0" bIns="0" rtlCol="0" anchor="ctr"/>
          <a:lstStyle/>
          <a:p>
            <a:pPr marL="0" indent="0">
              <a:buNone/>
            </a:pPr>
            <a:r>
              <a:rPr lang="en-US" sz="900" b="1">
                <a:solidFill>
                  <a:srgbClr val="E97132"/>
                </a:solidFill>
                <a:latin typeface="Open Sans" panose="020B0606030504020204" pitchFamily="34" charset="0"/>
                <a:ea typeface="Open Sans" panose="020B0606030504020204" pitchFamily="34" charset="0"/>
                <a:cs typeface="Open Sans" panose="020B0606030504020204" pitchFamily="34" charset="0"/>
              </a:rPr>
              <a:t>Best for
</a:t>
            </a:r>
            <a:r>
              <a:rPr lang="en-US" sz="1100" b="1">
                <a:solidFill>
                  <a:srgbClr val="1B2A4A"/>
                </a:solidFill>
                <a:latin typeface="Open Sans" panose="020B0606030504020204" pitchFamily="34" charset="0"/>
                <a:ea typeface="Open Sans" panose="020B0606030504020204" pitchFamily="34" charset="0"/>
                <a:cs typeface="Open Sans" panose="020B0606030504020204" pitchFamily="34" charset="0"/>
              </a:rPr>
              <a:t>a proven workflow</a:t>
            </a:r>
            <a:endParaRPr lang="en-US" sz="9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9"/>
          <p:cNvSpPr/>
          <p:nvPr/>
        </p:nvSpPr>
        <p:spPr>
          <a:xfrm>
            <a:off x="6217920" y="1920240"/>
            <a:ext cx="2587752" cy="3200400"/>
          </a:xfrm>
          <a:prstGeom prst="roundRect">
            <a:avLst>
              <a:gd name="adj" fmla="val 1767"/>
            </a:avLst>
          </a:prstGeom>
          <a:solidFill>
            <a:srgbClr val="F3F6FB"/>
          </a:solidFill>
          <a:ln w="12700">
            <a:solidFill>
              <a:srgbClr val="D6DFEF"/>
            </a:solidFill>
            <a:prstDash val="solid"/>
          </a:ln>
        </p:spPr>
        <p:txBody>
          <a:bodyPr/>
          <a:lstStyle/>
          <a:p>
            <a:endParaRPr lang="en-US"/>
          </a:p>
        </p:txBody>
      </p:sp>
      <p:sp>
        <p:nvSpPr>
          <p:cNvPr id="23" name="Shape 20"/>
          <p:cNvSpPr/>
          <p:nvPr/>
        </p:nvSpPr>
        <p:spPr>
          <a:xfrm>
            <a:off x="6473952" y="2176272"/>
            <a:ext cx="1417320" cy="320040"/>
          </a:xfrm>
          <a:prstGeom prst="roundRect">
            <a:avLst>
              <a:gd name="adj" fmla="val 142857"/>
            </a:avLst>
          </a:prstGeom>
          <a:solidFill>
            <a:srgbClr val="E3EAF6"/>
          </a:solidFill>
          <a:ln w="12700">
            <a:solidFill>
              <a:srgbClr val="E3EAF6"/>
            </a:solidFill>
            <a:prstDash val="solid"/>
          </a:ln>
        </p:spPr>
        <p:txBody>
          <a:bodyPr/>
          <a:lstStyle/>
          <a:p>
            <a:endParaRPr lang="en-US"/>
          </a:p>
        </p:txBody>
      </p:sp>
      <p:sp>
        <p:nvSpPr>
          <p:cNvPr id="24" name="Text 21"/>
          <p:cNvSpPr txBox="1"/>
          <p:nvPr/>
        </p:nvSpPr>
        <p:spPr>
          <a:xfrm>
            <a:off x="6473952" y="2176272"/>
            <a:ext cx="1417320" cy="320040"/>
          </a:xfrm>
          <a:prstGeom prst="rect">
            <a:avLst/>
          </a:prstGeom>
          <a:noFill/>
          <a:ln/>
        </p:spPr>
        <p:txBody>
          <a:bodyPr wrap="square" lIns="0" tIns="0" rIns="0" bIns="0" rtlCol="0" anchor="ctr"/>
          <a:lstStyle/>
          <a:p>
            <a:pPr marL="0" indent="0" algn="ctr">
              <a:buNone/>
            </a:pPr>
            <a:r>
              <a:rPr lang="en-US" sz="1050" b="1">
                <a:solidFill>
                  <a:srgbClr val="002060"/>
                </a:solidFill>
                <a:latin typeface="Calibri" pitchFamily="34" charset="0"/>
                <a:ea typeface="Calibri" pitchFamily="34" charset="-122"/>
                <a:cs typeface="Calibri" pitchFamily="34" charset="-120"/>
              </a:rPr>
              <a:t>Quarterly</a:t>
            </a:r>
            <a:endParaRPr lang="en-US" sz="1050"/>
          </a:p>
        </p:txBody>
      </p:sp>
      <p:sp>
        <p:nvSpPr>
          <p:cNvPr id="25" name="Text 22"/>
          <p:cNvSpPr txBox="1"/>
          <p:nvPr/>
        </p:nvSpPr>
        <p:spPr>
          <a:xfrm>
            <a:off x="6473952" y="2633472"/>
            <a:ext cx="2103120" cy="685800"/>
          </a:xfrm>
          <a:prstGeom prst="rect">
            <a:avLst/>
          </a:prstGeom>
          <a:noFill/>
          <a:ln/>
        </p:spPr>
        <p:txBody>
          <a:bodyPr wrap="square" lIns="0" tIns="0" rIns="0" bIns="0" rtlCol="0" anchor="ctr"/>
          <a:lstStyle/>
          <a:p>
            <a:pPr marL="0" indent="0">
              <a:buNone/>
            </a:pPr>
            <a:r>
              <a:rPr lang="en-US" sz="1400" b="1">
                <a:solidFill>
                  <a:srgbClr val="002060"/>
                </a:solidFill>
                <a:latin typeface="Open Sans" panose="020B0606030504020204" pitchFamily="34" charset="0"/>
                <a:ea typeface="Open Sans" panose="020B0606030504020204" pitchFamily="34" charset="0"/>
                <a:cs typeface="Open Sans" panose="020B0606030504020204" pitchFamily="34" charset="0"/>
              </a:rPr>
              <a:t>Embedded FDE</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3"/>
          <p:cNvSpPr txBox="1"/>
          <p:nvPr/>
        </p:nvSpPr>
        <p:spPr>
          <a:xfrm>
            <a:off x="6473952" y="3364992"/>
            <a:ext cx="2103120" cy="96012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Persistent FDE capacity for priority workflows.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4"/>
          <p:cNvSpPr/>
          <p:nvPr/>
        </p:nvSpPr>
        <p:spPr>
          <a:xfrm>
            <a:off x="6473952" y="4407408"/>
            <a:ext cx="2075688" cy="18288"/>
          </a:xfrm>
          <a:prstGeom prst="rect">
            <a:avLst/>
          </a:prstGeom>
          <a:solidFill>
            <a:srgbClr val="D6DFEF"/>
          </a:solidFill>
          <a:ln w="12700">
            <a:solidFill>
              <a:srgbClr val="D6DFEF"/>
            </a:solidFill>
            <a:prstDash val="solid"/>
          </a:ln>
        </p:spPr>
        <p:txBody>
          <a:bodyPr/>
          <a:lstStyle/>
          <a:p>
            <a:endParaRPr lang="en-US"/>
          </a:p>
        </p:txBody>
      </p:sp>
      <p:sp>
        <p:nvSpPr>
          <p:cNvPr id="28" name="Text 25"/>
          <p:cNvSpPr txBox="1"/>
          <p:nvPr/>
        </p:nvSpPr>
        <p:spPr>
          <a:xfrm>
            <a:off x="6473952" y="4526280"/>
            <a:ext cx="2103120" cy="502920"/>
          </a:xfrm>
          <a:prstGeom prst="rect">
            <a:avLst/>
          </a:prstGeom>
          <a:noFill/>
          <a:ln/>
        </p:spPr>
        <p:txBody>
          <a:bodyPr wrap="square" lIns="0" tIns="0" rIns="0" bIns="0" rtlCol="0" anchor="ctr"/>
          <a:lstStyle/>
          <a:p>
            <a:pPr marL="0" indent="0">
              <a:buNone/>
            </a:pPr>
            <a:r>
              <a:rPr lang="en-US" sz="900" b="1">
                <a:solidFill>
                  <a:srgbClr val="E97132"/>
                </a:solidFill>
                <a:latin typeface="Open Sans" panose="020B0606030504020204" pitchFamily="34" charset="0"/>
                <a:ea typeface="Open Sans" panose="020B0606030504020204" pitchFamily="34" charset="0"/>
                <a:cs typeface="Open Sans" panose="020B0606030504020204" pitchFamily="34" charset="0"/>
              </a:rPr>
              <a:t>Best for
</a:t>
            </a:r>
            <a:r>
              <a:rPr lang="en-US" sz="1100" b="1">
                <a:solidFill>
                  <a:srgbClr val="1B2A4A"/>
                </a:solidFill>
                <a:latin typeface="Open Sans" panose="020B0606030504020204" pitchFamily="34" charset="0"/>
                <a:ea typeface="Open Sans" panose="020B0606030504020204" pitchFamily="34" charset="0"/>
                <a:cs typeface="Open Sans" panose="020B0606030504020204" pitchFamily="34" charset="0"/>
              </a:rPr>
              <a:t>continuous demand</a:t>
            </a:r>
            <a:endParaRPr lang="en-US" sz="900">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6"/>
          <p:cNvSpPr/>
          <p:nvPr/>
        </p:nvSpPr>
        <p:spPr>
          <a:xfrm>
            <a:off x="9043416" y="1920240"/>
            <a:ext cx="2587752" cy="3200400"/>
          </a:xfrm>
          <a:prstGeom prst="roundRect">
            <a:avLst>
              <a:gd name="adj" fmla="val 1767"/>
            </a:avLst>
          </a:prstGeom>
          <a:solidFill>
            <a:srgbClr val="F3F6FB"/>
          </a:solidFill>
          <a:ln w="12700">
            <a:solidFill>
              <a:srgbClr val="D6DFEF"/>
            </a:solidFill>
            <a:prstDash val="solid"/>
          </a:ln>
        </p:spPr>
        <p:txBody>
          <a:bodyPr/>
          <a:lstStyle/>
          <a:p>
            <a:endParaRPr lang="en-US"/>
          </a:p>
        </p:txBody>
      </p:sp>
      <p:sp>
        <p:nvSpPr>
          <p:cNvPr id="30" name="Shape 27"/>
          <p:cNvSpPr/>
          <p:nvPr/>
        </p:nvSpPr>
        <p:spPr>
          <a:xfrm>
            <a:off x="9299448" y="2176272"/>
            <a:ext cx="1417320" cy="320040"/>
          </a:xfrm>
          <a:prstGeom prst="roundRect">
            <a:avLst>
              <a:gd name="adj" fmla="val 142857"/>
            </a:avLst>
          </a:prstGeom>
          <a:solidFill>
            <a:srgbClr val="E3EAF6"/>
          </a:solidFill>
          <a:ln w="12700">
            <a:solidFill>
              <a:srgbClr val="E3EAF6"/>
            </a:solidFill>
            <a:prstDash val="solid"/>
          </a:ln>
        </p:spPr>
        <p:txBody>
          <a:bodyPr/>
          <a:lstStyle/>
          <a:p>
            <a:endParaRPr lang="en-US"/>
          </a:p>
        </p:txBody>
      </p:sp>
      <p:sp>
        <p:nvSpPr>
          <p:cNvPr id="31" name="Text 28"/>
          <p:cNvSpPr txBox="1"/>
          <p:nvPr/>
        </p:nvSpPr>
        <p:spPr>
          <a:xfrm>
            <a:off x="9299448" y="2176272"/>
            <a:ext cx="1417320" cy="320040"/>
          </a:xfrm>
          <a:prstGeom prst="rect">
            <a:avLst/>
          </a:prstGeom>
          <a:noFill/>
          <a:ln/>
        </p:spPr>
        <p:txBody>
          <a:bodyPr wrap="square" lIns="0" tIns="0" rIns="0" bIns="0" rtlCol="0" anchor="ctr"/>
          <a:lstStyle/>
          <a:p>
            <a:pPr marL="0" indent="0" algn="ctr">
              <a:buNone/>
            </a:pPr>
            <a:r>
              <a:rPr lang="en-US" sz="1050" b="1">
                <a:solidFill>
                  <a:srgbClr val="002060"/>
                </a:solidFill>
                <a:latin typeface="Calibri" pitchFamily="34" charset="0"/>
                <a:ea typeface="Calibri" pitchFamily="34" charset="-122"/>
                <a:cs typeface="Calibri" pitchFamily="34" charset="-120"/>
              </a:rPr>
              <a:t>6–12 months</a:t>
            </a:r>
            <a:endParaRPr lang="en-US" sz="1050"/>
          </a:p>
        </p:txBody>
      </p:sp>
      <p:sp>
        <p:nvSpPr>
          <p:cNvPr id="32" name="Text 29"/>
          <p:cNvSpPr txBox="1"/>
          <p:nvPr/>
        </p:nvSpPr>
        <p:spPr>
          <a:xfrm>
            <a:off x="9299448" y="2633472"/>
            <a:ext cx="2103120" cy="685800"/>
          </a:xfrm>
          <a:prstGeom prst="rect">
            <a:avLst/>
          </a:prstGeom>
          <a:noFill/>
          <a:ln/>
        </p:spPr>
        <p:txBody>
          <a:bodyPr wrap="square" lIns="0" tIns="0" rIns="0" bIns="0" rtlCol="0" anchor="ctr"/>
          <a:lstStyle/>
          <a:p>
            <a:pPr marL="0" indent="0">
              <a:buNone/>
            </a:pPr>
            <a:r>
              <a:rPr lang="en-US" sz="1400" b="1">
                <a:solidFill>
                  <a:srgbClr val="002060"/>
                </a:solidFill>
                <a:latin typeface="Open Sans" panose="020B0606030504020204" pitchFamily="34" charset="0"/>
                <a:ea typeface="Open Sans" panose="020B0606030504020204" pitchFamily="34" charset="0"/>
                <a:cs typeface="Open Sans" panose="020B0606030504020204" pitchFamily="34" charset="0"/>
              </a:rPr>
              <a:t>Enterprise FDE Program</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30"/>
          <p:cNvSpPr txBox="1"/>
          <p:nvPr/>
        </p:nvSpPr>
        <p:spPr>
          <a:xfrm>
            <a:off x="9299448" y="3364992"/>
            <a:ext cx="2103120" cy="960120"/>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Multiple pods across plants, functions or regions.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31"/>
          <p:cNvSpPr/>
          <p:nvPr/>
        </p:nvSpPr>
        <p:spPr>
          <a:xfrm>
            <a:off x="9299448" y="4407408"/>
            <a:ext cx="2075688" cy="18288"/>
          </a:xfrm>
          <a:prstGeom prst="rect">
            <a:avLst/>
          </a:prstGeom>
          <a:solidFill>
            <a:srgbClr val="D6DFEF"/>
          </a:solidFill>
          <a:ln w="12700">
            <a:solidFill>
              <a:srgbClr val="D6DFEF"/>
            </a:solidFill>
            <a:prstDash val="solid"/>
          </a:ln>
        </p:spPr>
        <p:txBody>
          <a:bodyPr/>
          <a:lstStyle/>
          <a:p>
            <a:endParaRPr lang="en-US"/>
          </a:p>
        </p:txBody>
      </p:sp>
      <p:sp>
        <p:nvSpPr>
          <p:cNvPr id="35" name="Text 32"/>
          <p:cNvSpPr txBox="1"/>
          <p:nvPr/>
        </p:nvSpPr>
        <p:spPr>
          <a:xfrm>
            <a:off x="9299448" y="4526280"/>
            <a:ext cx="2103120" cy="502920"/>
          </a:xfrm>
          <a:prstGeom prst="rect">
            <a:avLst/>
          </a:prstGeom>
          <a:noFill/>
          <a:ln/>
        </p:spPr>
        <p:txBody>
          <a:bodyPr wrap="square" lIns="0" tIns="0" rIns="0" bIns="0" rtlCol="0" anchor="ctr"/>
          <a:lstStyle/>
          <a:p>
            <a:pPr marL="0" indent="0">
              <a:buNone/>
            </a:pPr>
            <a:r>
              <a:rPr lang="en-US" sz="900" b="1">
                <a:solidFill>
                  <a:srgbClr val="E97132"/>
                </a:solidFill>
                <a:latin typeface="Open Sans" panose="020B0606030504020204" pitchFamily="34" charset="0"/>
                <a:ea typeface="Open Sans" panose="020B0606030504020204" pitchFamily="34" charset="0"/>
                <a:cs typeface="Open Sans" panose="020B0606030504020204" pitchFamily="34" charset="0"/>
              </a:rPr>
              <a:t>Best for
</a:t>
            </a:r>
            <a:r>
              <a:rPr lang="en-US" sz="1100" b="1">
                <a:solidFill>
                  <a:srgbClr val="1B2A4A"/>
                </a:solidFill>
                <a:latin typeface="Open Sans" panose="020B0606030504020204" pitchFamily="34" charset="0"/>
                <a:ea typeface="Open Sans" panose="020B0606030504020204" pitchFamily="34" charset="0"/>
                <a:cs typeface="Open Sans" panose="020B0606030504020204" pitchFamily="34" charset="0"/>
              </a:rPr>
              <a:t>multi-site rollout</a:t>
            </a:r>
            <a:endParaRPr lang="en-US" sz="900">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33"/>
          <p:cNvSpPr/>
          <p:nvPr/>
        </p:nvSpPr>
        <p:spPr>
          <a:xfrm>
            <a:off x="566928" y="5349240"/>
            <a:ext cx="11055096" cy="658368"/>
          </a:xfrm>
          <a:prstGeom prst="roundRect">
            <a:avLst>
              <a:gd name="adj" fmla="val 5556"/>
            </a:avLst>
          </a:prstGeom>
          <a:solidFill>
            <a:srgbClr val="002060"/>
          </a:solidFill>
          <a:ln w="12700">
            <a:solidFill>
              <a:srgbClr val="002060"/>
            </a:solidFill>
            <a:prstDash val="solid"/>
          </a:ln>
        </p:spPr>
        <p:txBody>
          <a:bodyPr/>
          <a:lstStyle/>
          <a:p>
            <a:endParaRPr lang="en-US"/>
          </a:p>
        </p:txBody>
      </p:sp>
      <p:sp>
        <p:nvSpPr>
          <p:cNvPr id="37" name="Shape 34"/>
          <p:cNvSpPr/>
          <p:nvPr/>
        </p:nvSpPr>
        <p:spPr>
          <a:xfrm>
            <a:off x="877824" y="5495544"/>
            <a:ext cx="50292" cy="365760"/>
          </a:xfrm>
          <a:prstGeom prst="rect">
            <a:avLst/>
          </a:prstGeom>
          <a:solidFill>
            <a:schemeClr val="accent2"/>
          </a:solidFill>
          <a:ln w="12700">
            <a:noFill/>
            <a:prstDash val="solid"/>
          </a:ln>
        </p:spPr>
        <p:txBody>
          <a:bodyPr/>
          <a:lstStyle/>
          <a:p>
            <a:endParaRPr lang="en-US"/>
          </a:p>
        </p:txBody>
      </p:sp>
      <p:sp>
        <p:nvSpPr>
          <p:cNvPr id="38" name="Text 35"/>
          <p:cNvSpPr txBox="1"/>
          <p:nvPr/>
        </p:nvSpPr>
        <p:spPr>
          <a:xfrm>
            <a:off x="1097280" y="5440680"/>
            <a:ext cx="10049256" cy="475488"/>
          </a:xfrm>
          <a:prstGeom prst="rect">
            <a:avLst/>
          </a:prstGeom>
          <a:noFill/>
          <a:ln/>
        </p:spPr>
        <p:txBody>
          <a:bodyPr wrap="square" lIns="0" tIns="0" rIns="0" bIns="0" rtlCol="0" anchor="ctr"/>
          <a:lstStyle/>
          <a:p>
            <a:pPr marL="0" indent="0">
              <a:buNone/>
            </a:pP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Recommended first ask: one high-value workflow where speed, ambiguity and adoption all matter.</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oup 39">
            <a:extLst>
              <a:ext uri="{FF2B5EF4-FFF2-40B4-BE49-F238E27FC236}">
                <a16:creationId xmlns:a16="http://schemas.microsoft.com/office/drawing/2014/main" id="{4D8E2FF2-F5D5-088F-4ED1-1D145BD633DA}"/>
              </a:ext>
            </a:extLst>
          </p:cNvPr>
          <p:cNvGrpSpPr/>
          <p:nvPr/>
        </p:nvGrpSpPr>
        <p:grpSpPr>
          <a:xfrm>
            <a:off x="8170395" y="265176"/>
            <a:ext cx="3577671" cy="290189"/>
            <a:chOff x="8007433" y="586043"/>
            <a:chExt cx="3577671" cy="290189"/>
          </a:xfrm>
        </p:grpSpPr>
        <p:grpSp>
          <p:nvGrpSpPr>
            <p:cNvPr id="41" name="Group 40">
              <a:extLst>
                <a:ext uri="{FF2B5EF4-FFF2-40B4-BE49-F238E27FC236}">
                  <a16:creationId xmlns:a16="http://schemas.microsoft.com/office/drawing/2014/main" id="{4B768808-74A9-69A5-8408-06D4E2D3271F}"/>
                </a:ext>
              </a:extLst>
            </p:cNvPr>
            <p:cNvGrpSpPr/>
            <p:nvPr/>
          </p:nvGrpSpPr>
          <p:grpSpPr>
            <a:xfrm>
              <a:off x="9176724" y="607313"/>
              <a:ext cx="1083591" cy="247651"/>
              <a:chOff x="7610475" y="5543551"/>
              <a:chExt cx="1083591" cy="247651"/>
            </a:xfrm>
          </p:grpSpPr>
          <p:pic>
            <p:nvPicPr>
              <p:cNvPr id="46" name="Image 11" descr="preencoded.png">
                <a:extLst>
                  <a:ext uri="{FF2B5EF4-FFF2-40B4-BE49-F238E27FC236}">
                    <a16:creationId xmlns:a16="http://schemas.microsoft.com/office/drawing/2014/main" id="{468B17AF-CCE2-AEFF-3522-807CE72A94FD}"/>
                  </a:ext>
                </a:extLst>
              </p:cNvPr>
              <p:cNvPicPr>
                <a:picLocks noChangeAspect="1"/>
              </p:cNvPicPr>
              <p:nvPr/>
            </p:nvPicPr>
            <p:blipFill>
              <a:blip r:embed="rId3"/>
              <a:srcRect/>
              <a:stretch/>
            </p:blipFill>
            <p:spPr>
              <a:xfrm>
                <a:off x="7610475" y="5543551"/>
                <a:ext cx="247712" cy="247651"/>
              </a:xfrm>
              <a:prstGeom prst="rect">
                <a:avLst/>
              </a:prstGeom>
            </p:spPr>
          </p:pic>
          <p:sp>
            <p:nvSpPr>
              <p:cNvPr id="47" name="Text 7">
                <a:extLst>
                  <a:ext uri="{FF2B5EF4-FFF2-40B4-BE49-F238E27FC236}">
                    <a16:creationId xmlns:a16="http://schemas.microsoft.com/office/drawing/2014/main" id="{BD70E29E-168B-1C7D-EC20-C6920DDFEC51}"/>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48" name="Text 8">
                <a:extLst>
                  <a:ext uri="{FF2B5EF4-FFF2-40B4-BE49-F238E27FC236}">
                    <a16:creationId xmlns:a16="http://schemas.microsoft.com/office/drawing/2014/main" id="{F305E25B-15A8-93C7-823C-E1E8138A9CA4}"/>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42" name="Image 7" descr="preencoded.png">
              <a:extLst>
                <a:ext uri="{FF2B5EF4-FFF2-40B4-BE49-F238E27FC236}">
                  <a16:creationId xmlns:a16="http://schemas.microsoft.com/office/drawing/2014/main" id="{79FD34F0-2A94-3062-A2C5-AE5A3620F7C7}"/>
                </a:ext>
              </a:extLst>
            </p:cNvPr>
            <p:cNvPicPr>
              <a:picLocks noChangeAspect="1"/>
            </p:cNvPicPr>
            <p:nvPr/>
          </p:nvPicPr>
          <p:blipFill>
            <a:blip r:embed="rId4"/>
            <a:srcRect/>
            <a:stretch/>
          </p:blipFill>
          <p:spPr>
            <a:xfrm>
              <a:off x="8007433" y="586043"/>
              <a:ext cx="956875" cy="290189"/>
            </a:xfrm>
            <a:prstGeom prst="rect">
              <a:avLst/>
            </a:prstGeom>
          </p:spPr>
        </p:pic>
        <p:pic>
          <p:nvPicPr>
            <p:cNvPr id="43" name="Image 3" descr="preencoded.png">
              <a:extLst>
                <a:ext uri="{FF2B5EF4-FFF2-40B4-BE49-F238E27FC236}">
                  <a16:creationId xmlns:a16="http://schemas.microsoft.com/office/drawing/2014/main" id="{867FFAFD-B008-7A66-AD3C-FE268196D569}"/>
                </a:ext>
              </a:extLst>
            </p:cNvPr>
            <p:cNvPicPr>
              <a:picLocks noChangeAspect="1"/>
            </p:cNvPicPr>
            <p:nvPr/>
          </p:nvPicPr>
          <p:blipFill>
            <a:blip r:embed="rId5"/>
            <a:srcRect/>
            <a:stretch/>
          </p:blipFill>
          <p:spPr>
            <a:xfrm>
              <a:off x="10404711" y="586043"/>
              <a:ext cx="1180393" cy="251292"/>
            </a:xfrm>
            <a:prstGeom prst="rect">
              <a:avLst/>
            </a:prstGeom>
          </p:spPr>
        </p:pic>
        <p:cxnSp>
          <p:nvCxnSpPr>
            <p:cNvPr id="44" name="Straight Connector 43">
              <a:extLst>
                <a:ext uri="{FF2B5EF4-FFF2-40B4-BE49-F238E27FC236}">
                  <a16:creationId xmlns:a16="http://schemas.microsoft.com/office/drawing/2014/main" id="{62D4B1CC-147D-450D-E028-46C38DB69A54}"/>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ED3EBA8-24A1-C354-272E-65BC7D7775FF}"/>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49" name="Picture 48">
            <a:extLst>
              <a:ext uri="{FF2B5EF4-FFF2-40B4-BE49-F238E27FC236}">
                <a16:creationId xmlns:a16="http://schemas.microsoft.com/office/drawing/2014/main" id="{C44C1DA8-2250-2A3B-3BCA-6B4C1DB5EC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15</a:t>
            </a:r>
            <a:endParaRPr lang="en-US" sz="850"/>
          </a:p>
        </p:txBody>
      </p:sp>
      <p:sp>
        <p:nvSpPr>
          <p:cNvPr id="5" name="Text 2"/>
          <p:cNvSpPr txBox="1"/>
          <p:nvPr/>
        </p:nvSpPr>
        <p:spPr>
          <a:xfrm>
            <a:off x="566928" y="672084"/>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a:ea typeface="Calibri"/>
                <a:cs typeface="Calibri"/>
              </a:rPr>
              <a:t>Industry-led Use Cases, Accelerator-backed Delivery</a:t>
            </a:r>
            <a:endParaRPr lang="en-US" sz="2400">
              <a:latin typeface="Montserrat"/>
              <a:ea typeface="Calibri"/>
              <a:cs typeface="Calibri"/>
            </a:endParaRPr>
          </a:p>
        </p:txBody>
      </p:sp>
      <p:sp>
        <p:nvSpPr>
          <p:cNvPr id="6" name="Shape 3"/>
          <p:cNvSpPr/>
          <p:nvPr/>
        </p:nvSpPr>
        <p:spPr>
          <a:xfrm>
            <a:off x="566928" y="1175004"/>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298448"/>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Position the wedge by business problem, then show the IP that accelerates delivery.</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5"/>
          <p:cNvSpPr/>
          <p:nvPr/>
        </p:nvSpPr>
        <p:spPr>
          <a:xfrm>
            <a:off x="566928" y="1965960"/>
            <a:ext cx="5449824" cy="1325880"/>
          </a:xfrm>
          <a:prstGeom prst="roundRect">
            <a:avLst>
              <a:gd name="adj" fmla="val 3448"/>
            </a:avLst>
          </a:prstGeom>
          <a:solidFill>
            <a:srgbClr val="F3F6FB"/>
          </a:solidFill>
          <a:ln w="12700">
            <a:solidFill>
              <a:srgbClr val="D6DFEF"/>
            </a:solidFill>
            <a:prstDash val="solid"/>
          </a:ln>
        </p:spPr>
        <p:txBody>
          <a:bodyPr/>
          <a:lstStyle/>
          <a:p>
            <a:endParaRPr lang="en-US"/>
          </a:p>
        </p:txBody>
      </p:sp>
      <p:sp>
        <p:nvSpPr>
          <p:cNvPr id="10" name="Text 7"/>
          <p:cNvSpPr txBox="1"/>
          <p:nvPr/>
        </p:nvSpPr>
        <p:spPr>
          <a:xfrm>
            <a:off x="1763417" y="2259680"/>
            <a:ext cx="4663440" cy="329184"/>
          </a:xfrm>
          <a:prstGeom prst="rect">
            <a:avLst/>
          </a:prstGeom>
          <a:noFill/>
          <a:ln/>
        </p:spPr>
        <p:txBody>
          <a:bodyPr wrap="square" lIns="0" tIns="0" rIns="0" bIns="0" rtlCol="0" anchor="ctr"/>
          <a:lstStyle/>
          <a:p>
            <a:pPr marL="0" indent="0">
              <a:buNone/>
            </a:pP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Manufacturing</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8"/>
          <p:cNvSpPr txBox="1"/>
          <p:nvPr/>
        </p:nvSpPr>
        <p:spPr>
          <a:xfrm>
            <a:off x="1753892" y="2524856"/>
            <a:ext cx="4846320" cy="548640"/>
          </a:xfrm>
          <a:prstGeom prst="rect">
            <a:avLst/>
          </a:prstGeom>
          <a:noFill/>
          <a:ln/>
        </p:spPr>
        <p:txBody>
          <a:bodyPr wrap="square" lIns="0" tIns="0" rIns="0" bIns="0" rtlCol="0" anchor="ctr"/>
          <a:lstStyle/>
          <a:p>
            <a:pPr marL="0" indent="0">
              <a:buNone/>
            </a:pPr>
            <a:r>
              <a:rPr lang="en-US" sz="1050" b="1" err="1">
                <a:solidFill>
                  <a:srgbClr val="E97132"/>
                </a:solidFill>
                <a:latin typeface="Open Sans" panose="020B0606030504020204" pitchFamily="34" charset="0"/>
                <a:ea typeface="Open Sans" panose="020B0606030504020204" pitchFamily="34" charset="0"/>
                <a:cs typeface="Open Sans" panose="020B0606030504020204" pitchFamily="34" charset="0"/>
              </a:rPr>
              <a:t>Acuvate</a:t>
            </a:r>
            <a:r>
              <a:rPr lang="en-US" sz="1050" b="1">
                <a:solidFill>
                  <a:srgbClr val="E97132"/>
                </a:solidFill>
                <a:latin typeface="Open Sans" panose="020B0606030504020204" pitchFamily="34" charset="0"/>
                <a:ea typeface="Open Sans" panose="020B0606030504020204" pitchFamily="34" charset="0"/>
                <a:cs typeface="Open Sans" panose="020B0606030504020204" pitchFamily="34" charset="0"/>
              </a:rPr>
              <a:t> IP  -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AcuPrism</a:t>
            </a: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 Diagram IQ,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AcuSignal</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9"/>
          <p:cNvSpPr/>
          <p:nvPr/>
        </p:nvSpPr>
        <p:spPr>
          <a:xfrm>
            <a:off x="6172200" y="1965960"/>
            <a:ext cx="5449824" cy="1325880"/>
          </a:xfrm>
          <a:prstGeom prst="roundRect">
            <a:avLst>
              <a:gd name="adj" fmla="val 3448"/>
            </a:avLst>
          </a:prstGeom>
          <a:solidFill>
            <a:srgbClr val="F3F6FB"/>
          </a:solidFill>
          <a:ln w="12700">
            <a:solidFill>
              <a:srgbClr val="D6DFEF"/>
            </a:solidFill>
            <a:prstDash val="solid"/>
          </a:ln>
        </p:spPr>
        <p:txBody>
          <a:bodyPr/>
          <a:lstStyle/>
          <a:p>
            <a:endParaRPr lang="en-US"/>
          </a:p>
        </p:txBody>
      </p:sp>
      <p:sp>
        <p:nvSpPr>
          <p:cNvPr id="14" name="Text 11"/>
          <p:cNvSpPr txBox="1"/>
          <p:nvPr/>
        </p:nvSpPr>
        <p:spPr>
          <a:xfrm>
            <a:off x="7371439" y="2295312"/>
            <a:ext cx="4663440" cy="329184"/>
          </a:xfrm>
          <a:prstGeom prst="rect">
            <a:avLst/>
          </a:prstGeom>
          <a:noFill/>
          <a:ln/>
        </p:spPr>
        <p:txBody>
          <a:bodyPr wrap="square" lIns="0" tIns="0" rIns="0" bIns="0" rtlCol="0" anchor="ctr"/>
          <a:lstStyle/>
          <a:p>
            <a:pPr marL="0" indent="0">
              <a:buNone/>
            </a:pP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Healthcare</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txBox="1"/>
          <p:nvPr/>
        </p:nvSpPr>
        <p:spPr>
          <a:xfrm>
            <a:off x="7371439" y="2479060"/>
            <a:ext cx="4846320" cy="548640"/>
          </a:xfrm>
          <a:prstGeom prst="rect">
            <a:avLst/>
          </a:prstGeom>
          <a:noFill/>
          <a:ln/>
        </p:spPr>
        <p:txBody>
          <a:bodyPr wrap="square" lIns="0" tIns="0" rIns="0" bIns="0" rtlCol="0" anchor="ctr"/>
          <a:lstStyle/>
          <a:p>
            <a:pPr marL="0" indent="0">
              <a:buNone/>
            </a:pPr>
            <a:r>
              <a:rPr lang="en-US" sz="1050" b="1" err="1">
                <a:solidFill>
                  <a:srgbClr val="E97132"/>
                </a:solidFill>
                <a:latin typeface="Open Sans" panose="020B0606030504020204" pitchFamily="34" charset="0"/>
                <a:ea typeface="Open Sans" panose="020B0606030504020204" pitchFamily="34" charset="0"/>
                <a:cs typeface="Open Sans" panose="020B0606030504020204" pitchFamily="34" charset="0"/>
              </a:rPr>
              <a:t>Acuvate</a:t>
            </a:r>
            <a:r>
              <a:rPr lang="en-US" sz="1050" b="1">
                <a:solidFill>
                  <a:srgbClr val="E97132"/>
                </a:solidFill>
                <a:latin typeface="Open Sans" panose="020B0606030504020204" pitchFamily="34" charset="0"/>
                <a:ea typeface="Open Sans" panose="020B0606030504020204" pitchFamily="34" charset="0"/>
                <a:cs typeface="Open Sans" panose="020B0606030504020204" pitchFamily="34" charset="0"/>
              </a:rPr>
              <a:t> IP  - </a:t>
            </a: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Ambient Listening, Healthcare agents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3"/>
          <p:cNvSpPr/>
          <p:nvPr/>
        </p:nvSpPr>
        <p:spPr>
          <a:xfrm>
            <a:off x="566928" y="3474720"/>
            <a:ext cx="5449824" cy="1325880"/>
          </a:xfrm>
          <a:prstGeom prst="roundRect">
            <a:avLst>
              <a:gd name="adj" fmla="val 3448"/>
            </a:avLst>
          </a:prstGeom>
          <a:solidFill>
            <a:srgbClr val="F3F6FB"/>
          </a:solidFill>
          <a:ln w="12700">
            <a:solidFill>
              <a:srgbClr val="D6DFEF"/>
            </a:solidFill>
            <a:prstDash val="solid"/>
          </a:ln>
        </p:spPr>
        <p:txBody>
          <a:bodyPr/>
          <a:lstStyle/>
          <a:p>
            <a:endParaRPr lang="en-US"/>
          </a:p>
        </p:txBody>
      </p:sp>
      <p:sp>
        <p:nvSpPr>
          <p:cNvPr id="18" name="Text 15"/>
          <p:cNvSpPr txBox="1"/>
          <p:nvPr/>
        </p:nvSpPr>
        <p:spPr>
          <a:xfrm>
            <a:off x="1763417" y="3809619"/>
            <a:ext cx="4663440" cy="329184"/>
          </a:xfrm>
          <a:prstGeom prst="rect">
            <a:avLst/>
          </a:prstGeom>
          <a:noFill/>
          <a:ln/>
        </p:spPr>
        <p:txBody>
          <a:bodyPr wrap="square" lIns="0" tIns="0" rIns="0" bIns="0" rtlCol="0" anchor="ctr"/>
          <a:lstStyle/>
          <a:p>
            <a:pPr marL="0" indent="0">
              <a:buNone/>
            </a:pP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Energy &amp; Utilities</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6"/>
          <p:cNvSpPr txBox="1"/>
          <p:nvPr/>
        </p:nvSpPr>
        <p:spPr>
          <a:xfrm>
            <a:off x="1786871" y="4040505"/>
            <a:ext cx="4846320" cy="548640"/>
          </a:xfrm>
          <a:prstGeom prst="rect">
            <a:avLst/>
          </a:prstGeom>
          <a:noFill/>
          <a:ln/>
        </p:spPr>
        <p:txBody>
          <a:bodyPr wrap="square" lIns="0" tIns="0" rIns="0" bIns="0" rtlCol="0" anchor="ctr"/>
          <a:lstStyle/>
          <a:p>
            <a:pPr marL="0" indent="0">
              <a:buNone/>
            </a:pPr>
            <a:r>
              <a:rPr lang="en-US" sz="1050" b="1" err="1">
                <a:solidFill>
                  <a:srgbClr val="E97132"/>
                </a:solidFill>
                <a:latin typeface="Open Sans" panose="020B0606030504020204" pitchFamily="34" charset="0"/>
                <a:ea typeface="Open Sans" panose="020B0606030504020204" pitchFamily="34" charset="0"/>
                <a:cs typeface="Open Sans" panose="020B0606030504020204" pitchFamily="34" charset="0"/>
              </a:rPr>
              <a:t>Acuvate</a:t>
            </a:r>
            <a:r>
              <a:rPr lang="en-US" sz="1050" b="1">
                <a:solidFill>
                  <a:srgbClr val="E97132"/>
                </a:solidFill>
                <a:latin typeface="Open Sans" panose="020B0606030504020204" pitchFamily="34" charset="0"/>
                <a:ea typeface="Open Sans" panose="020B0606030504020204" pitchFamily="34" charset="0"/>
                <a:cs typeface="Open Sans" panose="020B0606030504020204" pitchFamily="34" charset="0"/>
              </a:rPr>
              <a:t> IP  -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AcuPrism</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7"/>
          <p:cNvSpPr/>
          <p:nvPr/>
        </p:nvSpPr>
        <p:spPr>
          <a:xfrm>
            <a:off x="6172200" y="3474720"/>
            <a:ext cx="5449824" cy="1325880"/>
          </a:xfrm>
          <a:prstGeom prst="roundRect">
            <a:avLst>
              <a:gd name="adj" fmla="val 3448"/>
            </a:avLst>
          </a:prstGeom>
          <a:solidFill>
            <a:srgbClr val="F3F6FB"/>
          </a:solidFill>
          <a:ln w="12700">
            <a:solidFill>
              <a:srgbClr val="D6DFEF"/>
            </a:solidFill>
            <a:prstDash val="solid"/>
          </a:ln>
        </p:spPr>
        <p:txBody>
          <a:bodyPr/>
          <a:lstStyle/>
          <a:p>
            <a:endParaRPr lang="en-US"/>
          </a:p>
        </p:txBody>
      </p:sp>
      <p:sp>
        <p:nvSpPr>
          <p:cNvPr id="22" name="Text 19"/>
          <p:cNvSpPr txBox="1"/>
          <p:nvPr/>
        </p:nvSpPr>
        <p:spPr>
          <a:xfrm>
            <a:off x="7333488" y="3830301"/>
            <a:ext cx="4663440" cy="329184"/>
          </a:xfrm>
          <a:prstGeom prst="rect">
            <a:avLst/>
          </a:prstGeom>
          <a:noFill/>
          <a:ln/>
        </p:spPr>
        <p:txBody>
          <a:bodyPr wrap="square" lIns="0" tIns="0" rIns="0" bIns="0" rtlCol="0" anchor="ctr"/>
          <a:lstStyle/>
          <a:p>
            <a:pPr marL="0" indent="0">
              <a:buNone/>
            </a:pP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CPG / BFSI</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0"/>
          <p:cNvSpPr txBox="1"/>
          <p:nvPr/>
        </p:nvSpPr>
        <p:spPr>
          <a:xfrm>
            <a:off x="7362046" y="4020420"/>
            <a:ext cx="4846320" cy="548640"/>
          </a:xfrm>
          <a:prstGeom prst="rect">
            <a:avLst/>
          </a:prstGeom>
          <a:noFill/>
          <a:ln/>
        </p:spPr>
        <p:txBody>
          <a:bodyPr wrap="square" lIns="0" tIns="0" rIns="0" bIns="0" rtlCol="0" anchor="ctr"/>
          <a:lstStyle/>
          <a:p>
            <a:pPr marL="0" indent="0">
              <a:buNone/>
            </a:pPr>
            <a:r>
              <a:rPr lang="en-US" sz="1050" b="1" err="1">
                <a:solidFill>
                  <a:srgbClr val="E97132"/>
                </a:solidFill>
                <a:latin typeface="Open Sans" panose="020B0606030504020204" pitchFamily="34" charset="0"/>
                <a:ea typeface="Open Sans" panose="020B0606030504020204" pitchFamily="34" charset="0"/>
                <a:cs typeface="Open Sans" panose="020B0606030504020204" pitchFamily="34" charset="0"/>
              </a:rPr>
              <a:t>Acuvate</a:t>
            </a:r>
            <a:r>
              <a:rPr lang="en-US" sz="1050" b="1">
                <a:solidFill>
                  <a:srgbClr val="E97132"/>
                </a:solidFill>
                <a:latin typeface="Open Sans" panose="020B0606030504020204" pitchFamily="34" charset="0"/>
                <a:ea typeface="Open Sans" panose="020B0606030504020204" pitchFamily="34" charset="0"/>
                <a:cs typeface="Open Sans" panose="020B0606030504020204" pitchFamily="34" charset="0"/>
              </a:rPr>
              <a:t> IP -  </a:t>
            </a:r>
            <a:r>
              <a:rPr lang="en-US" sz="1200" err="1">
                <a:solidFill>
                  <a:srgbClr val="4A5568"/>
                </a:solidFill>
                <a:latin typeface="Open Sans" panose="020B0606030504020204" pitchFamily="34" charset="0"/>
                <a:ea typeface="Open Sans" panose="020B0606030504020204" pitchFamily="34" charset="0"/>
                <a:cs typeface="Open Sans" panose="020B0606030504020204" pitchFamily="34" charset="0"/>
              </a:rPr>
              <a:t>AcuPrism</a:t>
            </a:r>
            <a:r>
              <a:rPr lang="en-US" sz="1200">
                <a:solidFill>
                  <a:srgbClr val="4A5568"/>
                </a:solidFill>
                <a:latin typeface="Open Sans" panose="020B0606030504020204" pitchFamily="34" charset="0"/>
                <a:ea typeface="Open Sans" panose="020B0606030504020204" pitchFamily="34" charset="0"/>
                <a:cs typeface="Open Sans" panose="020B0606030504020204" pitchFamily="34" charset="0"/>
              </a:rPr>
              <a:t>, Diagram IQ</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1"/>
          <p:cNvSpPr/>
          <p:nvPr/>
        </p:nvSpPr>
        <p:spPr>
          <a:xfrm>
            <a:off x="566928" y="5120640"/>
            <a:ext cx="11055096" cy="868680"/>
          </a:xfrm>
          <a:prstGeom prst="roundRect">
            <a:avLst>
              <a:gd name="adj" fmla="val 4211"/>
            </a:avLst>
          </a:prstGeom>
          <a:solidFill>
            <a:srgbClr val="002060"/>
          </a:solidFill>
          <a:ln w="12700">
            <a:solidFill>
              <a:srgbClr val="002060"/>
            </a:solidFill>
            <a:prstDash val="solid"/>
          </a:ln>
        </p:spPr>
        <p:txBody>
          <a:bodyPr/>
          <a:lstStyle/>
          <a:p>
            <a:endParaRPr lang="en-US"/>
          </a:p>
        </p:txBody>
      </p:sp>
      <p:sp>
        <p:nvSpPr>
          <p:cNvPr id="25" name="Shape 22"/>
          <p:cNvSpPr/>
          <p:nvPr/>
        </p:nvSpPr>
        <p:spPr>
          <a:xfrm>
            <a:off x="877824" y="5266944"/>
            <a:ext cx="50292" cy="576072"/>
          </a:xfrm>
          <a:prstGeom prst="rect">
            <a:avLst/>
          </a:prstGeom>
          <a:solidFill>
            <a:srgbClr val="FF7E00"/>
          </a:solidFill>
          <a:ln w="12700">
            <a:noFill/>
            <a:prstDash val="solid"/>
          </a:ln>
        </p:spPr>
        <p:txBody>
          <a:bodyPr/>
          <a:lstStyle/>
          <a:p>
            <a:endParaRPr lang="en-US"/>
          </a:p>
        </p:txBody>
      </p:sp>
      <p:sp>
        <p:nvSpPr>
          <p:cNvPr id="26" name="Text 23"/>
          <p:cNvSpPr txBox="1"/>
          <p:nvPr/>
        </p:nvSpPr>
        <p:spPr>
          <a:xfrm>
            <a:off x="1097280" y="5212080"/>
            <a:ext cx="10049256" cy="685800"/>
          </a:xfrm>
          <a:prstGeom prst="rect">
            <a:avLst/>
          </a:prstGeom>
          <a:noFill/>
          <a:ln/>
        </p:spPr>
        <p:txBody>
          <a:bodyPr wrap="square" lIns="0" tIns="0" rIns="0" bIns="0" rtlCol="0" anchor="ctr"/>
          <a:lstStyle/>
          <a:p>
            <a:pPr marL="0" indent="0">
              <a:buNone/>
            </a:pP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The platform need not be Microsoft Only — it can be a hybrid stack with Palantir, OpenAI, Salesforce, Google, AWS or Databricks. The offer is defined by the outcome, not the tech stack</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8" name="Picture 27">
            <a:extLst>
              <a:ext uri="{FF2B5EF4-FFF2-40B4-BE49-F238E27FC236}">
                <a16:creationId xmlns:a16="http://schemas.microsoft.com/office/drawing/2014/main" id="{A6E06382-9379-2AAD-6457-6F40B2532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9" name="Group 28">
            <a:extLst>
              <a:ext uri="{FF2B5EF4-FFF2-40B4-BE49-F238E27FC236}">
                <a16:creationId xmlns:a16="http://schemas.microsoft.com/office/drawing/2014/main" id="{16E0E038-B960-225B-64E3-1CE386756281}"/>
              </a:ext>
            </a:extLst>
          </p:cNvPr>
          <p:cNvGrpSpPr/>
          <p:nvPr/>
        </p:nvGrpSpPr>
        <p:grpSpPr>
          <a:xfrm>
            <a:off x="8170395" y="265176"/>
            <a:ext cx="3577671" cy="290189"/>
            <a:chOff x="8007433" y="586043"/>
            <a:chExt cx="3577671" cy="290189"/>
          </a:xfrm>
        </p:grpSpPr>
        <p:grpSp>
          <p:nvGrpSpPr>
            <p:cNvPr id="30" name="Group 29">
              <a:extLst>
                <a:ext uri="{FF2B5EF4-FFF2-40B4-BE49-F238E27FC236}">
                  <a16:creationId xmlns:a16="http://schemas.microsoft.com/office/drawing/2014/main" id="{EEEA4E10-A6D2-C184-45C3-04DF8C4F5247}"/>
                </a:ext>
              </a:extLst>
            </p:cNvPr>
            <p:cNvGrpSpPr/>
            <p:nvPr/>
          </p:nvGrpSpPr>
          <p:grpSpPr>
            <a:xfrm>
              <a:off x="9176724" y="607313"/>
              <a:ext cx="1083591" cy="247651"/>
              <a:chOff x="7610475" y="5543551"/>
              <a:chExt cx="1083591" cy="247651"/>
            </a:xfrm>
          </p:grpSpPr>
          <p:pic>
            <p:nvPicPr>
              <p:cNvPr id="35" name="Image 11" descr="preencoded.png">
                <a:extLst>
                  <a:ext uri="{FF2B5EF4-FFF2-40B4-BE49-F238E27FC236}">
                    <a16:creationId xmlns:a16="http://schemas.microsoft.com/office/drawing/2014/main" id="{B9ABE8DB-50E2-B07B-017E-ED39AA01C6AC}"/>
                  </a:ext>
                </a:extLst>
              </p:cNvPr>
              <p:cNvPicPr>
                <a:picLocks noChangeAspect="1"/>
              </p:cNvPicPr>
              <p:nvPr/>
            </p:nvPicPr>
            <p:blipFill>
              <a:blip r:embed="rId4"/>
              <a:srcRect/>
              <a:stretch/>
            </p:blipFill>
            <p:spPr>
              <a:xfrm>
                <a:off x="7610475" y="5543551"/>
                <a:ext cx="247712" cy="247651"/>
              </a:xfrm>
              <a:prstGeom prst="rect">
                <a:avLst/>
              </a:prstGeom>
            </p:spPr>
          </p:pic>
          <p:sp>
            <p:nvSpPr>
              <p:cNvPr id="36" name="Text 7">
                <a:extLst>
                  <a:ext uri="{FF2B5EF4-FFF2-40B4-BE49-F238E27FC236}">
                    <a16:creationId xmlns:a16="http://schemas.microsoft.com/office/drawing/2014/main" id="{79A763DA-02EB-59C1-47DC-D8C590FD0399}"/>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37" name="Text 8">
                <a:extLst>
                  <a:ext uri="{FF2B5EF4-FFF2-40B4-BE49-F238E27FC236}">
                    <a16:creationId xmlns:a16="http://schemas.microsoft.com/office/drawing/2014/main" id="{49111FF4-A1F5-3C80-1FAC-317614B407FE}"/>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31" name="Image 7" descr="preencoded.png">
              <a:extLst>
                <a:ext uri="{FF2B5EF4-FFF2-40B4-BE49-F238E27FC236}">
                  <a16:creationId xmlns:a16="http://schemas.microsoft.com/office/drawing/2014/main" id="{F0795442-52FC-7090-3594-B0E60FFDC9EE}"/>
                </a:ext>
              </a:extLst>
            </p:cNvPr>
            <p:cNvPicPr>
              <a:picLocks noChangeAspect="1"/>
            </p:cNvPicPr>
            <p:nvPr/>
          </p:nvPicPr>
          <p:blipFill>
            <a:blip r:embed="rId5"/>
            <a:srcRect/>
            <a:stretch/>
          </p:blipFill>
          <p:spPr>
            <a:xfrm>
              <a:off x="8007433" y="586043"/>
              <a:ext cx="956875" cy="290189"/>
            </a:xfrm>
            <a:prstGeom prst="rect">
              <a:avLst/>
            </a:prstGeom>
          </p:spPr>
        </p:pic>
        <p:pic>
          <p:nvPicPr>
            <p:cNvPr id="32" name="Image 3" descr="preencoded.png">
              <a:extLst>
                <a:ext uri="{FF2B5EF4-FFF2-40B4-BE49-F238E27FC236}">
                  <a16:creationId xmlns:a16="http://schemas.microsoft.com/office/drawing/2014/main" id="{7C9295D3-0FDD-0358-BFCF-2BC6211B0ED7}"/>
                </a:ext>
              </a:extLst>
            </p:cNvPr>
            <p:cNvPicPr>
              <a:picLocks noChangeAspect="1"/>
            </p:cNvPicPr>
            <p:nvPr/>
          </p:nvPicPr>
          <p:blipFill>
            <a:blip r:embed="rId6"/>
            <a:srcRect/>
            <a:stretch/>
          </p:blipFill>
          <p:spPr>
            <a:xfrm>
              <a:off x="10404711" y="586043"/>
              <a:ext cx="1180393" cy="251292"/>
            </a:xfrm>
            <a:prstGeom prst="rect">
              <a:avLst/>
            </a:prstGeom>
          </p:spPr>
        </p:pic>
        <p:cxnSp>
          <p:nvCxnSpPr>
            <p:cNvPr id="33" name="Straight Connector 32">
              <a:extLst>
                <a:ext uri="{FF2B5EF4-FFF2-40B4-BE49-F238E27FC236}">
                  <a16:creationId xmlns:a16="http://schemas.microsoft.com/office/drawing/2014/main" id="{F770E5EA-C84B-5F88-0BFD-729A40F7B27D}"/>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88A538A-A657-D792-852B-ED135547423E}"/>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27" name="Graphic 26">
            <a:extLst>
              <a:ext uri="{FF2B5EF4-FFF2-40B4-BE49-F238E27FC236}">
                <a16:creationId xmlns:a16="http://schemas.microsoft.com/office/drawing/2014/main" id="{B2E2602A-26F9-DB79-F11B-47C81B53C9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598" y="2264686"/>
            <a:ext cx="619053" cy="619053"/>
          </a:xfrm>
          <a:prstGeom prst="rect">
            <a:avLst/>
          </a:prstGeom>
        </p:spPr>
      </p:pic>
      <p:pic>
        <p:nvPicPr>
          <p:cNvPr id="39" name="Graphic 38">
            <a:extLst>
              <a:ext uri="{FF2B5EF4-FFF2-40B4-BE49-F238E27FC236}">
                <a16:creationId xmlns:a16="http://schemas.microsoft.com/office/drawing/2014/main" id="{CB1B6330-09F4-1BB5-582B-23EF99447FC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88262" y="2243647"/>
            <a:ext cx="654726" cy="654726"/>
          </a:xfrm>
          <a:prstGeom prst="rect">
            <a:avLst/>
          </a:prstGeom>
        </p:spPr>
      </p:pic>
      <p:pic>
        <p:nvPicPr>
          <p:cNvPr id="41" name="Graphic 40">
            <a:extLst>
              <a:ext uri="{FF2B5EF4-FFF2-40B4-BE49-F238E27FC236}">
                <a16:creationId xmlns:a16="http://schemas.microsoft.com/office/drawing/2014/main" id="{9BA118FB-D780-83BC-80BF-536C3752D9F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7824" y="3730561"/>
            <a:ext cx="677037" cy="677037"/>
          </a:xfrm>
          <a:prstGeom prst="rect">
            <a:avLst/>
          </a:prstGeom>
        </p:spPr>
      </p:pic>
      <p:pic>
        <p:nvPicPr>
          <p:cNvPr id="43" name="Graphic 42">
            <a:extLst>
              <a:ext uri="{FF2B5EF4-FFF2-40B4-BE49-F238E27FC236}">
                <a16:creationId xmlns:a16="http://schemas.microsoft.com/office/drawing/2014/main" id="{44199B86-6404-71AD-9F32-B7FE6AC0AE8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488262" y="3723662"/>
            <a:ext cx="709503" cy="70950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18</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700" b="1">
                <a:solidFill>
                  <a:srgbClr val="002060"/>
                </a:solidFill>
                <a:latin typeface="Montserrat" pitchFamily="2" charset="0"/>
                <a:ea typeface="Calibri" pitchFamily="34" charset="-122"/>
                <a:cs typeface="Calibri" pitchFamily="34" charset="-120"/>
              </a:rPr>
              <a:t>Recommended Next Step</a:t>
            </a:r>
            <a:endParaRPr lang="en-US" sz="2700">
              <a:latin typeface="Montserrat" pitchFamily="2" charset="0"/>
            </a:endParaRPr>
          </a:p>
        </p:txBody>
      </p:sp>
      <p:sp>
        <p:nvSpPr>
          <p:cNvPr id="6" name="Shape 3"/>
          <p:cNvSpPr/>
          <p:nvPr/>
        </p:nvSpPr>
        <p:spPr>
          <a:xfrm>
            <a:off x="585034" y="1125167"/>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298448"/>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One workflow, one sponsor, one sprint — and a working capability at the end of it.</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txBox="1"/>
          <p:nvPr/>
        </p:nvSpPr>
        <p:spPr>
          <a:xfrm>
            <a:off x="566928" y="1874520"/>
            <a:ext cx="5760720" cy="1188720"/>
          </a:xfrm>
          <a:prstGeom prst="rect">
            <a:avLst/>
          </a:prstGeom>
          <a:noFill/>
          <a:ln/>
        </p:spPr>
        <p:txBody>
          <a:bodyPr wrap="square" lIns="0" tIns="0" rIns="0" bIns="0" rtlCol="0" anchor="ctr"/>
          <a:lstStyle/>
          <a:p>
            <a:pPr marL="0" indent="0">
              <a:lnSpc>
                <a:spcPct val="95000"/>
              </a:lnSpc>
              <a:buNone/>
            </a:pPr>
            <a:r>
              <a:rPr lang="en-US" sz="3200" b="1">
                <a:solidFill>
                  <a:srgbClr val="002060"/>
                </a:solidFill>
                <a:latin typeface="Open Sans" panose="020B0606030504020204" pitchFamily="34" charset="0"/>
                <a:ea typeface="Open Sans" panose="020B0606030504020204" pitchFamily="34" charset="0"/>
                <a:cs typeface="Open Sans" panose="020B0606030504020204" pitchFamily="34" charset="0"/>
              </a:rPr>
              <a:t>Run a 3–4 week</a:t>
            </a:r>
            <a:endParaRPr lang="en-US" sz="3200">
              <a:latin typeface="Open Sans" panose="020B0606030504020204" pitchFamily="34" charset="0"/>
              <a:ea typeface="Open Sans" panose="020B0606030504020204" pitchFamily="34" charset="0"/>
              <a:cs typeface="Open Sans" panose="020B0606030504020204" pitchFamily="34" charset="0"/>
            </a:endParaRPr>
          </a:p>
          <a:p>
            <a:pPr marL="0" indent="0">
              <a:lnSpc>
                <a:spcPct val="95000"/>
              </a:lnSpc>
              <a:buNone/>
            </a:pPr>
            <a:r>
              <a:rPr lang="en-US" sz="3200" b="1">
                <a:solidFill>
                  <a:srgbClr val="002060"/>
                </a:solidFill>
                <a:latin typeface="Open Sans" panose="020B0606030504020204" pitchFamily="34" charset="0"/>
                <a:ea typeface="Open Sans" panose="020B0606030504020204" pitchFamily="34" charset="0"/>
                <a:cs typeface="Open Sans" panose="020B0606030504020204" pitchFamily="34" charset="0"/>
              </a:rPr>
              <a:t>FDE Value Sprint</a:t>
            </a: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6"/>
          <p:cNvSpPr/>
          <p:nvPr/>
        </p:nvSpPr>
        <p:spPr>
          <a:xfrm>
            <a:off x="566928" y="3154680"/>
            <a:ext cx="859536" cy="45720"/>
          </a:xfrm>
          <a:prstGeom prst="rect">
            <a:avLst/>
          </a:prstGeom>
          <a:solidFill>
            <a:schemeClr val="accent2"/>
          </a:solidFill>
          <a:ln w="12700">
            <a:solidFill>
              <a:schemeClr val="accent2"/>
            </a:solidFill>
            <a:prstDash val="solid"/>
          </a:ln>
        </p:spPr>
        <p:txBody>
          <a:bodyPr/>
          <a:lstStyle/>
          <a:p>
            <a:endParaRPr lang="en-US">
              <a:solidFill>
                <a:schemeClr val="accent2"/>
              </a:solidFill>
            </a:endParaRPr>
          </a:p>
        </p:txBody>
      </p:sp>
      <p:sp>
        <p:nvSpPr>
          <p:cNvPr id="10" name="Text 7"/>
          <p:cNvSpPr txBox="1"/>
          <p:nvPr/>
        </p:nvSpPr>
        <p:spPr>
          <a:xfrm>
            <a:off x="566928" y="3291840"/>
            <a:ext cx="5760720" cy="1371600"/>
          </a:xfrm>
          <a:prstGeom prst="rect">
            <a:avLst/>
          </a:prstGeom>
          <a:noFill/>
          <a:ln/>
        </p:spPr>
        <p:txBody>
          <a:bodyPr wrap="square" lIns="0" tIns="0" rIns="0" bIns="0" rtlCol="0" anchor="ctr"/>
          <a:lstStyle/>
          <a:p>
            <a:pPr marL="0" indent="0">
              <a:lnSpc>
                <a:spcPct val="150000"/>
              </a:lnSpc>
              <a:buNone/>
            </a:pPr>
            <a:r>
              <a:rPr lang="en-US" sz="1400" b="1">
                <a:solidFill>
                  <a:srgbClr val="4A5568"/>
                </a:solidFill>
                <a:latin typeface="Open Sans" panose="020B0606030504020204" pitchFamily="34" charset="0"/>
                <a:ea typeface="Open Sans" panose="020B0606030504020204" pitchFamily="34" charset="0"/>
                <a:cs typeface="Open Sans" panose="020B0606030504020204" pitchFamily="34" charset="0"/>
              </a:rPr>
              <a:t>Start with a ninety-minute session: </a:t>
            </a:r>
            <a:r>
              <a:rPr lang="en-US" sz="1100">
                <a:solidFill>
                  <a:srgbClr val="4A5568"/>
                </a:solidFill>
                <a:latin typeface="Open Sans" panose="020B0606030504020204" pitchFamily="34" charset="0"/>
                <a:ea typeface="Open Sans" panose="020B0606030504020204" pitchFamily="34" charset="0"/>
                <a:cs typeface="Open Sans" panose="020B0606030504020204" pitchFamily="34" charset="0"/>
              </a:rPr>
              <a:t>bring three candidate workflows and the people who own them, and we leave with a scored shortlist. One workflow then goes into the Value Sprint, where a Deployment Strategist, Principal FDE and the accelerator library produce a working vertical slice and a production roadmap.</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8"/>
          <p:cNvSpPr/>
          <p:nvPr/>
        </p:nvSpPr>
        <p:spPr>
          <a:xfrm>
            <a:off x="566928" y="4846320"/>
            <a:ext cx="5760720" cy="658368"/>
          </a:xfrm>
          <a:prstGeom prst="roundRect">
            <a:avLst>
              <a:gd name="adj" fmla="val 6944"/>
            </a:avLst>
          </a:prstGeom>
          <a:solidFill>
            <a:srgbClr val="E97132"/>
          </a:solidFill>
          <a:ln w="12700">
            <a:solidFill>
              <a:srgbClr val="E97132"/>
            </a:solidFill>
            <a:prstDash val="solid"/>
          </a:ln>
        </p:spPr>
        <p:txBody>
          <a:bodyPr/>
          <a:lstStyle/>
          <a:p>
            <a:endParaRPr lang="en-US"/>
          </a:p>
        </p:txBody>
      </p:sp>
      <p:sp>
        <p:nvSpPr>
          <p:cNvPr id="12" name="Text 9"/>
          <p:cNvSpPr txBox="1"/>
          <p:nvPr/>
        </p:nvSpPr>
        <p:spPr>
          <a:xfrm>
            <a:off x="566928" y="4846320"/>
            <a:ext cx="5760720" cy="658368"/>
          </a:xfrm>
          <a:prstGeom prst="rect">
            <a:avLst/>
          </a:prstGeom>
          <a:noFill/>
          <a:ln/>
        </p:spPr>
        <p:txBody>
          <a:bodyPr wrap="square" lIns="0" tIns="0" rIns="0" bIns="0" rtlCol="0" anchor="ctr"/>
          <a:lstStyle/>
          <a:p>
            <a:pPr marL="0" indent="0" algn="ctr">
              <a:buNone/>
            </a:pPr>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Ask: one workflow and one executive sponsor.</a:t>
            </a:r>
          </a:p>
        </p:txBody>
      </p:sp>
      <p:sp>
        <p:nvSpPr>
          <p:cNvPr id="13" name="Shape 10"/>
          <p:cNvSpPr/>
          <p:nvPr/>
        </p:nvSpPr>
        <p:spPr>
          <a:xfrm>
            <a:off x="6720840" y="1874520"/>
            <a:ext cx="4901184" cy="3630168"/>
          </a:xfrm>
          <a:prstGeom prst="roundRect">
            <a:avLst>
              <a:gd name="adj" fmla="val 1259"/>
            </a:avLst>
          </a:prstGeom>
          <a:solidFill>
            <a:srgbClr val="002060"/>
          </a:solidFill>
          <a:ln w="12700">
            <a:solidFill>
              <a:srgbClr val="002060"/>
            </a:solidFill>
            <a:prstDash val="solid"/>
          </a:ln>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1"/>
          <p:cNvSpPr txBox="1"/>
          <p:nvPr/>
        </p:nvSpPr>
        <p:spPr>
          <a:xfrm>
            <a:off x="7040880" y="2121408"/>
            <a:ext cx="4206240" cy="292608"/>
          </a:xfrm>
          <a:prstGeom prst="rect">
            <a:avLst/>
          </a:prstGeom>
          <a:noFill/>
          <a:ln/>
        </p:spPr>
        <p:txBody>
          <a:bodyPr wrap="square" lIns="0" tIns="0" rIns="0" bIns="0" rtlCol="0" anchor="ctr"/>
          <a:lstStyle/>
          <a:p>
            <a:pPr marL="0" indent="0">
              <a:buNone/>
            </a:pPr>
            <a:r>
              <a:rPr lang="en-US" sz="1100" b="1" kern="0" spc="150">
                <a:solidFill>
                  <a:schemeClr val="accent2"/>
                </a:solidFill>
                <a:latin typeface="Open Sans" panose="020B0606030504020204" pitchFamily="34" charset="0"/>
                <a:ea typeface="Open Sans" panose="020B0606030504020204" pitchFamily="34" charset="0"/>
                <a:cs typeface="Open Sans" panose="020B0606030504020204" pitchFamily="34" charset="0"/>
              </a:rPr>
              <a:t>SPRINT OUTPUTS</a:t>
            </a:r>
            <a:endParaRPr lang="en-US" sz="11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3"/>
          <p:cNvSpPr txBox="1"/>
          <p:nvPr/>
        </p:nvSpPr>
        <p:spPr>
          <a:xfrm>
            <a:off x="7401877" y="2606040"/>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Workflow map</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15"/>
          <p:cNvSpPr txBox="1"/>
          <p:nvPr/>
        </p:nvSpPr>
        <p:spPr>
          <a:xfrm>
            <a:off x="7401877" y="3081528"/>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Working vertical slice</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7"/>
          <p:cNvSpPr txBox="1"/>
          <p:nvPr/>
        </p:nvSpPr>
        <p:spPr>
          <a:xfrm>
            <a:off x="7401877" y="3557016"/>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Architecture and security path</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19"/>
          <p:cNvSpPr txBox="1"/>
          <p:nvPr/>
        </p:nvSpPr>
        <p:spPr>
          <a:xfrm>
            <a:off x="7401877" y="4032504"/>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KPI and value case</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21"/>
          <p:cNvSpPr txBox="1"/>
          <p:nvPr/>
        </p:nvSpPr>
        <p:spPr>
          <a:xfrm>
            <a:off x="7401877" y="4507992"/>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Production roadmap</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3"/>
          <p:cNvSpPr txBox="1"/>
          <p:nvPr/>
        </p:nvSpPr>
        <p:spPr>
          <a:xfrm>
            <a:off x="7401877" y="4983480"/>
            <a:ext cx="4023360" cy="365760"/>
          </a:xfrm>
          <a:prstGeom prst="rect">
            <a:avLst/>
          </a:prstGeom>
          <a:noFill/>
          <a:ln/>
        </p:spPr>
        <p:txBody>
          <a:bodyPr wrap="square" lIns="0" tIns="0" rIns="0" bIns="0" rtlCol="0" anchor="ctr"/>
          <a:lstStyle/>
          <a:p>
            <a:pPr marL="0" indent="0">
              <a:buNone/>
            </a:pPr>
            <a:r>
              <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rPr>
              <a:t>Reusability assessment</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pic>
        <p:nvPicPr>
          <p:cNvPr id="28" name="Picture 27">
            <a:extLst>
              <a:ext uri="{FF2B5EF4-FFF2-40B4-BE49-F238E27FC236}">
                <a16:creationId xmlns:a16="http://schemas.microsoft.com/office/drawing/2014/main" id="{42216272-6ED4-C630-2913-22DFFB758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9" name="Group 28">
            <a:extLst>
              <a:ext uri="{FF2B5EF4-FFF2-40B4-BE49-F238E27FC236}">
                <a16:creationId xmlns:a16="http://schemas.microsoft.com/office/drawing/2014/main" id="{1A95D26C-2DF1-04B6-53D1-0B0BE957931C}"/>
              </a:ext>
            </a:extLst>
          </p:cNvPr>
          <p:cNvGrpSpPr/>
          <p:nvPr/>
        </p:nvGrpSpPr>
        <p:grpSpPr>
          <a:xfrm>
            <a:off x="8170395" y="265176"/>
            <a:ext cx="3577671" cy="290189"/>
            <a:chOff x="8007433" y="586043"/>
            <a:chExt cx="3577671" cy="290189"/>
          </a:xfrm>
        </p:grpSpPr>
        <p:grpSp>
          <p:nvGrpSpPr>
            <p:cNvPr id="30" name="Group 29">
              <a:extLst>
                <a:ext uri="{FF2B5EF4-FFF2-40B4-BE49-F238E27FC236}">
                  <a16:creationId xmlns:a16="http://schemas.microsoft.com/office/drawing/2014/main" id="{07CEE990-C6D4-832A-AE5C-FEDCBD9A3BD8}"/>
                </a:ext>
              </a:extLst>
            </p:cNvPr>
            <p:cNvGrpSpPr/>
            <p:nvPr/>
          </p:nvGrpSpPr>
          <p:grpSpPr>
            <a:xfrm>
              <a:off x="9176724" y="607313"/>
              <a:ext cx="1083591" cy="247651"/>
              <a:chOff x="7610475" y="5543551"/>
              <a:chExt cx="1083591" cy="247651"/>
            </a:xfrm>
          </p:grpSpPr>
          <p:pic>
            <p:nvPicPr>
              <p:cNvPr id="35" name="Image 11" descr="preencoded.png">
                <a:extLst>
                  <a:ext uri="{FF2B5EF4-FFF2-40B4-BE49-F238E27FC236}">
                    <a16:creationId xmlns:a16="http://schemas.microsoft.com/office/drawing/2014/main" id="{7073A65D-FB79-E6B0-3155-2399CF1D1F75}"/>
                  </a:ext>
                </a:extLst>
              </p:cNvPr>
              <p:cNvPicPr>
                <a:picLocks noChangeAspect="1"/>
              </p:cNvPicPr>
              <p:nvPr/>
            </p:nvPicPr>
            <p:blipFill>
              <a:blip r:embed="rId4"/>
              <a:srcRect/>
              <a:stretch/>
            </p:blipFill>
            <p:spPr>
              <a:xfrm>
                <a:off x="7610475" y="5543551"/>
                <a:ext cx="247712" cy="247651"/>
              </a:xfrm>
              <a:prstGeom prst="rect">
                <a:avLst/>
              </a:prstGeom>
            </p:spPr>
          </p:pic>
          <p:sp>
            <p:nvSpPr>
              <p:cNvPr id="36" name="Text 7">
                <a:extLst>
                  <a:ext uri="{FF2B5EF4-FFF2-40B4-BE49-F238E27FC236}">
                    <a16:creationId xmlns:a16="http://schemas.microsoft.com/office/drawing/2014/main" id="{74FD64EE-1E61-6127-C99B-8041FFF7934C}"/>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37" name="Text 8">
                <a:extLst>
                  <a:ext uri="{FF2B5EF4-FFF2-40B4-BE49-F238E27FC236}">
                    <a16:creationId xmlns:a16="http://schemas.microsoft.com/office/drawing/2014/main" id="{77D0F7CE-9299-DA10-BC70-6BAE5038559B}"/>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31" name="Image 7" descr="preencoded.png">
              <a:extLst>
                <a:ext uri="{FF2B5EF4-FFF2-40B4-BE49-F238E27FC236}">
                  <a16:creationId xmlns:a16="http://schemas.microsoft.com/office/drawing/2014/main" id="{0F6E4F03-7459-6A11-EE29-31F28F5BE87E}"/>
                </a:ext>
              </a:extLst>
            </p:cNvPr>
            <p:cNvPicPr>
              <a:picLocks noChangeAspect="1"/>
            </p:cNvPicPr>
            <p:nvPr/>
          </p:nvPicPr>
          <p:blipFill>
            <a:blip r:embed="rId5"/>
            <a:srcRect/>
            <a:stretch/>
          </p:blipFill>
          <p:spPr>
            <a:xfrm>
              <a:off x="8007433" y="586043"/>
              <a:ext cx="956875" cy="290189"/>
            </a:xfrm>
            <a:prstGeom prst="rect">
              <a:avLst/>
            </a:prstGeom>
          </p:spPr>
        </p:pic>
        <p:pic>
          <p:nvPicPr>
            <p:cNvPr id="32" name="Image 3" descr="preencoded.png">
              <a:extLst>
                <a:ext uri="{FF2B5EF4-FFF2-40B4-BE49-F238E27FC236}">
                  <a16:creationId xmlns:a16="http://schemas.microsoft.com/office/drawing/2014/main" id="{77F4504A-C4E5-CED5-BF55-3A7FF0E57FD4}"/>
                </a:ext>
              </a:extLst>
            </p:cNvPr>
            <p:cNvPicPr>
              <a:picLocks noChangeAspect="1"/>
            </p:cNvPicPr>
            <p:nvPr/>
          </p:nvPicPr>
          <p:blipFill>
            <a:blip r:embed="rId6"/>
            <a:srcRect/>
            <a:stretch/>
          </p:blipFill>
          <p:spPr>
            <a:xfrm>
              <a:off x="10404711" y="586043"/>
              <a:ext cx="1180393" cy="251292"/>
            </a:xfrm>
            <a:prstGeom prst="rect">
              <a:avLst/>
            </a:prstGeom>
          </p:spPr>
        </p:pic>
        <p:cxnSp>
          <p:nvCxnSpPr>
            <p:cNvPr id="33" name="Straight Connector 32">
              <a:extLst>
                <a:ext uri="{FF2B5EF4-FFF2-40B4-BE49-F238E27FC236}">
                  <a16:creationId xmlns:a16="http://schemas.microsoft.com/office/drawing/2014/main" id="{1A3E62BE-C34E-1F53-B3C0-B54A315DCB7D}"/>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B97F514-0267-5D80-517C-90DA7BAF6669}"/>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Oval 1">
            <a:extLst>
              <a:ext uri="{FF2B5EF4-FFF2-40B4-BE49-F238E27FC236}">
                <a16:creationId xmlns:a16="http://schemas.microsoft.com/office/drawing/2014/main" id="{1177BDB2-7929-3B1B-9595-0BD4FDBFBC73}"/>
              </a:ext>
            </a:extLst>
          </p:cNvPr>
          <p:cNvSpPr/>
          <p:nvPr/>
        </p:nvSpPr>
        <p:spPr>
          <a:xfrm>
            <a:off x="7040880" y="2679192"/>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
        <p:nvSpPr>
          <p:cNvPr id="27" name="Oval 26">
            <a:extLst>
              <a:ext uri="{FF2B5EF4-FFF2-40B4-BE49-F238E27FC236}">
                <a16:creationId xmlns:a16="http://schemas.microsoft.com/office/drawing/2014/main" id="{166ADE78-1D68-8BDE-8DC8-9A7D92950BD2}"/>
              </a:ext>
            </a:extLst>
          </p:cNvPr>
          <p:cNvSpPr/>
          <p:nvPr/>
        </p:nvSpPr>
        <p:spPr>
          <a:xfrm>
            <a:off x="7042785" y="3164967"/>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
        <p:nvSpPr>
          <p:cNvPr id="38" name="Oval 37">
            <a:extLst>
              <a:ext uri="{FF2B5EF4-FFF2-40B4-BE49-F238E27FC236}">
                <a16:creationId xmlns:a16="http://schemas.microsoft.com/office/drawing/2014/main" id="{DBAAF550-1DF4-3CA8-CA8E-DD3FA6E5C8DC}"/>
              </a:ext>
            </a:extLst>
          </p:cNvPr>
          <p:cNvSpPr/>
          <p:nvPr/>
        </p:nvSpPr>
        <p:spPr>
          <a:xfrm>
            <a:off x="7044690" y="3650742"/>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
        <p:nvSpPr>
          <p:cNvPr id="39" name="Oval 38">
            <a:extLst>
              <a:ext uri="{FF2B5EF4-FFF2-40B4-BE49-F238E27FC236}">
                <a16:creationId xmlns:a16="http://schemas.microsoft.com/office/drawing/2014/main" id="{7431F403-F3FF-4620-34D0-7D2929C0C6CF}"/>
              </a:ext>
            </a:extLst>
          </p:cNvPr>
          <p:cNvSpPr/>
          <p:nvPr/>
        </p:nvSpPr>
        <p:spPr>
          <a:xfrm>
            <a:off x="7046595" y="4136517"/>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
        <p:nvSpPr>
          <p:cNvPr id="40" name="Oval 39">
            <a:extLst>
              <a:ext uri="{FF2B5EF4-FFF2-40B4-BE49-F238E27FC236}">
                <a16:creationId xmlns:a16="http://schemas.microsoft.com/office/drawing/2014/main" id="{87570F4C-F38F-3ADA-7EEE-8CFA866CEAFC}"/>
              </a:ext>
            </a:extLst>
          </p:cNvPr>
          <p:cNvSpPr/>
          <p:nvPr/>
        </p:nvSpPr>
        <p:spPr>
          <a:xfrm>
            <a:off x="7048500" y="4622292"/>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
        <p:nvSpPr>
          <p:cNvPr id="41" name="Oval 40">
            <a:extLst>
              <a:ext uri="{FF2B5EF4-FFF2-40B4-BE49-F238E27FC236}">
                <a16:creationId xmlns:a16="http://schemas.microsoft.com/office/drawing/2014/main" id="{1B92611A-CFDF-B226-35B4-B3CA2212E980}"/>
              </a:ext>
            </a:extLst>
          </p:cNvPr>
          <p:cNvSpPr/>
          <p:nvPr/>
        </p:nvSpPr>
        <p:spPr>
          <a:xfrm>
            <a:off x="7050405" y="5069967"/>
            <a:ext cx="173736" cy="173736"/>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chemeClr val="bg1"/>
                </a:solidFill>
              </a:l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rtlCol="0">
            <a:spAutoFit/>
          </a:bodyPr>
          <a:lstStyle/>
          <a:p>
            <a:r>
              <a:rPr lang="en-US" sz="2200" b="1">
                <a:solidFill>
                  <a:srgbClr val="1C2025"/>
                </a:solidFill>
                <a:latin typeface="Montserrat" pitchFamily="2" charset="0"/>
                <a:cs typeface="Poppins SemiBold" panose="00000700000000000000" pitchFamily="2" charset="0"/>
              </a:rPr>
              <a:t>Poll 3</a:t>
            </a:r>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t>How Soon Do You See Your Organization Adopting A Forward-deployed Engineering Model?</a:t>
            </a:r>
            <a:endParaRPr lang="en-US"/>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597AC5BA-3A30-8709-4BCA-4E39760A4700}"/>
              </a:ext>
            </a:extLst>
          </p:cNvPr>
          <p:cNvGrpSpPr/>
          <p:nvPr/>
        </p:nvGrpSpPr>
        <p:grpSpPr>
          <a:xfrm>
            <a:off x="8170395" y="331851"/>
            <a:ext cx="3577671" cy="290189"/>
            <a:chOff x="8007433" y="586043"/>
            <a:chExt cx="3577671" cy="290189"/>
          </a:xfrm>
        </p:grpSpPr>
        <p:grpSp>
          <p:nvGrpSpPr>
            <p:cNvPr id="5" name="Group 4">
              <a:extLst>
                <a:ext uri="{FF2B5EF4-FFF2-40B4-BE49-F238E27FC236}">
                  <a16:creationId xmlns:a16="http://schemas.microsoft.com/office/drawing/2014/main" id="{4735D84D-9553-9179-3F20-334A4BCF6D70}"/>
                </a:ext>
              </a:extLst>
            </p:cNvPr>
            <p:cNvGrpSpPr/>
            <p:nvPr/>
          </p:nvGrpSpPr>
          <p:grpSpPr>
            <a:xfrm>
              <a:off x="9176724" y="607313"/>
              <a:ext cx="1083591" cy="247651"/>
              <a:chOff x="7610475" y="5543551"/>
              <a:chExt cx="1083591" cy="247651"/>
            </a:xfrm>
          </p:grpSpPr>
          <p:pic>
            <p:nvPicPr>
              <p:cNvPr id="13" name="Image 11" descr="preencoded.png">
                <a:extLst>
                  <a:ext uri="{FF2B5EF4-FFF2-40B4-BE49-F238E27FC236}">
                    <a16:creationId xmlns:a16="http://schemas.microsoft.com/office/drawing/2014/main" id="{F68DE830-359C-0315-4DB8-77F9098E5A0E}"/>
                  </a:ext>
                </a:extLst>
              </p:cNvPr>
              <p:cNvPicPr>
                <a:picLocks noChangeAspect="1"/>
              </p:cNvPicPr>
              <p:nvPr/>
            </p:nvPicPr>
            <p:blipFill>
              <a:blip r:embed="rId4"/>
              <a:srcRect/>
              <a:stretch/>
            </p:blipFill>
            <p:spPr>
              <a:xfrm>
                <a:off x="7610475" y="5543551"/>
                <a:ext cx="247712" cy="247651"/>
              </a:xfrm>
              <a:prstGeom prst="rect">
                <a:avLst/>
              </a:prstGeom>
            </p:spPr>
          </p:pic>
          <p:sp>
            <p:nvSpPr>
              <p:cNvPr id="14" name="Text 7">
                <a:extLst>
                  <a:ext uri="{FF2B5EF4-FFF2-40B4-BE49-F238E27FC236}">
                    <a16:creationId xmlns:a16="http://schemas.microsoft.com/office/drawing/2014/main" id="{78F0E0F6-767A-DCC2-BB39-A772126309DA}"/>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15" name="Text 8">
                <a:extLst>
                  <a:ext uri="{FF2B5EF4-FFF2-40B4-BE49-F238E27FC236}">
                    <a16:creationId xmlns:a16="http://schemas.microsoft.com/office/drawing/2014/main" id="{DED6D05E-6966-CAF6-4733-52CCDE725016}"/>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7" name="Image 7" descr="preencoded.png">
              <a:extLst>
                <a:ext uri="{FF2B5EF4-FFF2-40B4-BE49-F238E27FC236}">
                  <a16:creationId xmlns:a16="http://schemas.microsoft.com/office/drawing/2014/main" id="{14FCFA76-F3A9-A0F0-DBA1-BB6785A13511}"/>
                </a:ext>
              </a:extLst>
            </p:cNvPr>
            <p:cNvPicPr>
              <a:picLocks noChangeAspect="1"/>
            </p:cNvPicPr>
            <p:nvPr/>
          </p:nvPicPr>
          <p:blipFill>
            <a:blip r:embed="rId5"/>
            <a:srcRect/>
            <a:stretch/>
          </p:blipFill>
          <p:spPr>
            <a:xfrm>
              <a:off x="8007433" y="586043"/>
              <a:ext cx="956875" cy="290189"/>
            </a:xfrm>
            <a:prstGeom prst="rect">
              <a:avLst/>
            </a:prstGeom>
          </p:spPr>
        </p:pic>
        <p:pic>
          <p:nvPicPr>
            <p:cNvPr id="10" name="Image 3" descr="preencoded.png">
              <a:extLst>
                <a:ext uri="{FF2B5EF4-FFF2-40B4-BE49-F238E27FC236}">
                  <a16:creationId xmlns:a16="http://schemas.microsoft.com/office/drawing/2014/main" id="{1EF63727-72BA-5B2B-4C8C-2B8F6320DE29}"/>
                </a:ext>
              </a:extLst>
            </p:cNvPr>
            <p:cNvPicPr>
              <a:picLocks noChangeAspect="1"/>
            </p:cNvPicPr>
            <p:nvPr/>
          </p:nvPicPr>
          <p:blipFill>
            <a:blip r:embed="rId6"/>
            <a:srcRect/>
            <a:stretch/>
          </p:blipFill>
          <p:spPr>
            <a:xfrm>
              <a:off x="10404711" y="586043"/>
              <a:ext cx="1180393" cy="251292"/>
            </a:xfrm>
            <a:prstGeom prst="rect">
              <a:avLst/>
            </a:prstGeom>
          </p:spPr>
        </p:pic>
        <p:cxnSp>
          <p:nvCxnSpPr>
            <p:cNvPr id="11" name="Straight Connector 10">
              <a:extLst>
                <a:ext uri="{FF2B5EF4-FFF2-40B4-BE49-F238E27FC236}">
                  <a16:creationId xmlns:a16="http://schemas.microsoft.com/office/drawing/2014/main" id="{CD80A370-DF1E-35EA-780E-1FE9A1319D70}"/>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8A37CBA-D4B0-2978-C8D5-BED50ADEC24A}"/>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0748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3" name="Graphic 2">
            <a:extLst>
              <a:ext uri="{FF2B5EF4-FFF2-40B4-BE49-F238E27FC236}">
                <a16:creationId xmlns:a16="http://schemas.microsoft.com/office/drawing/2014/main" id="{712DF2E2-2817-9A48-6CA0-CF099091DC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02205" y="117475"/>
            <a:ext cx="3619500" cy="361950"/>
          </a:xfrm>
          <a:prstGeom prst="rect">
            <a:avLst/>
          </a:prstGeom>
        </p:spPr>
      </p:pic>
    </p:spTree>
    <p:extLst>
      <p:ext uri="{BB962C8B-B14F-4D97-AF65-F5344CB8AC3E}">
        <p14:creationId xmlns:p14="http://schemas.microsoft.com/office/powerpoint/2010/main" val="1169357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73534" y="4335430"/>
            <a:ext cx="11280019" cy="1200329"/>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48605"/>
            <a:ext cx="3206040" cy="839361"/>
          </a:xfrm>
          <a:prstGeom prst="rect">
            <a:avLst/>
          </a:prstGeom>
        </p:spPr>
      </p:pic>
      <p:grpSp>
        <p:nvGrpSpPr>
          <p:cNvPr id="24" name="Group 23">
            <a:extLst>
              <a:ext uri="{FF2B5EF4-FFF2-40B4-BE49-F238E27FC236}">
                <a16:creationId xmlns:a16="http://schemas.microsoft.com/office/drawing/2014/main" id="{7409D32A-80C1-87ED-8591-65083514C14D}"/>
              </a:ext>
            </a:extLst>
          </p:cNvPr>
          <p:cNvGrpSpPr/>
          <p:nvPr/>
        </p:nvGrpSpPr>
        <p:grpSpPr>
          <a:xfrm>
            <a:off x="561989" y="1669070"/>
            <a:ext cx="3471673" cy="759654"/>
            <a:chOff x="1024128" y="1938528"/>
            <a:chExt cx="3471673" cy="759654"/>
          </a:xfrm>
        </p:grpSpPr>
        <p:sp>
          <p:nvSpPr>
            <p:cNvPr id="25" name="Text 5">
              <a:extLst>
                <a:ext uri="{FF2B5EF4-FFF2-40B4-BE49-F238E27FC236}">
                  <a16:creationId xmlns:a16="http://schemas.microsoft.com/office/drawing/2014/main" id="{801B859D-B33B-9773-38AD-6AB9A1738FA4}"/>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Session-presented by</a:t>
              </a:r>
              <a:endParaRPr lang="en-US" sz="1000"/>
            </a:p>
          </p:txBody>
        </p:sp>
        <p:pic>
          <p:nvPicPr>
            <p:cNvPr id="26" name="Graphic 25">
              <a:extLst>
                <a:ext uri="{FF2B5EF4-FFF2-40B4-BE49-F238E27FC236}">
                  <a16:creationId xmlns:a16="http://schemas.microsoft.com/office/drawing/2014/main" id="{4C6113FE-0039-5DBC-F829-C3A754CD5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pic>
          <p:nvPicPr>
            <p:cNvPr id="27" name="Graphic 26">
              <a:extLst>
                <a:ext uri="{FF2B5EF4-FFF2-40B4-BE49-F238E27FC236}">
                  <a16:creationId xmlns:a16="http://schemas.microsoft.com/office/drawing/2014/main" id="{1DC04A16-4577-AEEB-162C-8E86786127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4575" y="2311878"/>
              <a:ext cx="1639202" cy="349561"/>
            </a:xfrm>
            <a:prstGeom prst="rect">
              <a:avLst/>
            </a:prstGeom>
          </p:spPr>
        </p:pic>
        <p:cxnSp>
          <p:nvCxnSpPr>
            <p:cNvPr id="30" name="Straight Connector 29">
              <a:extLst>
                <a:ext uri="{FF2B5EF4-FFF2-40B4-BE49-F238E27FC236}">
                  <a16:creationId xmlns:a16="http://schemas.microsoft.com/office/drawing/2014/main" id="{2CB5094E-6688-8FF8-BCFF-EDABAA8AAA2D}"/>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EB50455-1D90-A939-D782-1D6C39C856A7}"/>
                </a:ext>
              </a:extLst>
            </p:cNvPr>
            <p:cNvCxnSpPr/>
            <p:nvPr/>
          </p:nvCxnSpPr>
          <p:spPr>
            <a:xfrm>
              <a:off x="4495801" y="2284781"/>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63CAF1A-F647-B470-0027-7BB29CA0EC95}"/>
              </a:ext>
            </a:extLst>
          </p:cNvPr>
          <p:cNvSpPr txBox="1"/>
          <p:nvPr/>
        </p:nvSpPr>
        <p:spPr>
          <a:xfrm>
            <a:off x="8189175" y="5763071"/>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8">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30" y="6175347"/>
            <a:ext cx="2133075" cy="367055"/>
            <a:chOff x="4464535" y="6266082"/>
            <a:chExt cx="2133075" cy="367055"/>
          </a:xfrm>
        </p:grpSpPr>
        <p:pic>
          <p:nvPicPr>
            <p:cNvPr id="34" name="Picture 19">
              <a:hlinkClick r:id="rId9"/>
              <a:extLst>
                <a:ext uri="{FF2B5EF4-FFF2-40B4-BE49-F238E27FC236}">
                  <a16:creationId xmlns:a16="http://schemas.microsoft.com/office/drawing/2014/main" id="{47B64401-9E1F-2572-A9C0-899B8EFD6D2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11"/>
              <a:extLst>
                <a:ext uri="{FF2B5EF4-FFF2-40B4-BE49-F238E27FC236}">
                  <a16:creationId xmlns:a16="http://schemas.microsoft.com/office/drawing/2014/main" id="{091579F7-5D3E-2C44-BBC6-FC7E0D0CCA2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3"/>
              <a:extLst>
                <a:ext uri="{FF2B5EF4-FFF2-40B4-BE49-F238E27FC236}">
                  <a16:creationId xmlns:a16="http://schemas.microsoft.com/office/drawing/2014/main" id="{6EB7D78B-A8B4-3FC5-4385-38C91CCC15F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5"/>
              <a:extLst>
                <a:ext uri="{FF2B5EF4-FFF2-40B4-BE49-F238E27FC236}">
                  <a16:creationId xmlns:a16="http://schemas.microsoft.com/office/drawing/2014/main" id="{6F3F5054-8D19-C5C7-575C-CF0DADB22E8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7"/>
              <a:extLst>
                <a:ext uri="{FF2B5EF4-FFF2-40B4-BE49-F238E27FC236}">
                  <a16:creationId xmlns:a16="http://schemas.microsoft.com/office/drawing/2014/main" id="{1D417673-7F77-19AF-1846-66A4B896699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3766C1D0-3005-B05B-88CA-D554B9F06E09}"/>
              </a:ext>
            </a:extLst>
          </p:cNvPr>
          <p:cNvGrpSpPr/>
          <p:nvPr/>
        </p:nvGrpSpPr>
        <p:grpSpPr>
          <a:xfrm>
            <a:off x="4228684" y="2084649"/>
            <a:ext cx="1083591" cy="247651"/>
            <a:chOff x="4691718" y="4467264"/>
            <a:chExt cx="1083591" cy="247651"/>
          </a:xfrm>
        </p:grpSpPr>
        <p:pic>
          <p:nvPicPr>
            <p:cNvPr id="7" name="Image 11" descr="preencoded.png">
              <a:extLst>
                <a:ext uri="{FF2B5EF4-FFF2-40B4-BE49-F238E27FC236}">
                  <a16:creationId xmlns:a16="http://schemas.microsoft.com/office/drawing/2014/main" id="{7ECD6620-7D57-5ACC-1851-9480891A1090}"/>
                </a:ext>
              </a:extLst>
            </p:cNvPr>
            <p:cNvPicPr>
              <a:picLocks noChangeAspect="1"/>
            </p:cNvPicPr>
            <p:nvPr/>
          </p:nvPicPr>
          <p:blipFill>
            <a:blip r:embed="rId19"/>
            <a:srcRect/>
            <a:stretch/>
          </p:blipFill>
          <p:spPr>
            <a:xfrm>
              <a:off x="4691718" y="4467264"/>
              <a:ext cx="247712" cy="247651"/>
            </a:xfrm>
            <a:prstGeom prst="rect">
              <a:avLst/>
            </a:prstGeom>
          </p:spPr>
        </p:pic>
        <p:sp>
          <p:nvSpPr>
            <p:cNvPr id="8" name="Text 7">
              <a:extLst>
                <a:ext uri="{FF2B5EF4-FFF2-40B4-BE49-F238E27FC236}">
                  <a16:creationId xmlns:a16="http://schemas.microsoft.com/office/drawing/2014/main" id="{19ECAF26-843F-783C-2108-5B73E419F2DB}"/>
                </a:ext>
              </a:extLst>
            </p:cNvPr>
            <p:cNvSpPr/>
            <p:nvPr/>
          </p:nvSpPr>
          <p:spPr>
            <a:xfrm>
              <a:off x="4984612" y="4511232"/>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9" name="Text 8">
              <a:extLst>
                <a:ext uri="{FF2B5EF4-FFF2-40B4-BE49-F238E27FC236}">
                  <a16:creationId xmlns:a16="http://schemas.microsoft.com/office/drawing/2014/main" id="{25488F86-AE80-A37C-7E35-FE735ADD6AB7}"/>
                </a:ext>
              </a:extLst>
            </p:cNvPr>
            <p:cNvSpPr/>
            <p:nvPr/>
          </p:nvSpPr>
          <p:spPr>
            <a:xfrm>
              <a:off x="5184377" y="4511232"/>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4</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pitchFamily="2" charset="0"/>
                <a:ea typeface="Calibri" pitchFamily="34" charset="-122"/>
                <a:cs typeface="Calibri" pitchFamily="34" charset="-120"/>
              </a:rPr>
              <a:t>What </a:t>
            </a:r>
            <a:r>
              <a:rPr lang="en-US" sz="2400" b="1" err="1">
                <a:solidFill>
                  <a:srgbClr val="002060"/>
                </a:solidFill>
                <a:latin typeface="Montserrat" pitchFamily="2" charset="0"/>
                <a:ea typeface="Calibri" pitchFamily="34" charset="-122"/>
                <a:cs typeface="Calibri" pitchFamily="34" charset="-120"/>
              </a:rPr>
              <a:t>Acuvate</a:t>
            </a:r>
            <a:r>
              <a:rPr lang="en-US" sz="2400" b="1">
                <a:solidFill>
                  <a:srgbClr val="002060"/>
                </a:solidFill>
                <a:latin typeface="Montserrat" pitchFamily="2" charset="0"/>
                <a:ea typeface="Calibri" pitchFamily="34" charset="-122"/>
                <a:cs typeface="Calibri" pitchFamily="34" charset="-120"/>
              </a:rPr>
              <a:t> FDE is</a:t>
            </a:r>
            <a:endParaRPr lang="en-US" sz="2400">
              <a:latin typeface="Montserrat" pitchFamily="2" charset="0"/>
            </a:endParaRPr>
          </a:p>
        </p:txBody>
      </p:sp>
      <p:sp>
        <p:nvSpPr>
          <p:cNvPr id="6" name="Shape 3"/>
          <p:cNvSpPr/>
          <p:nvPr/>
        </p:nvSpPr>
        <p:spPr>
          <a:xfrm>
            <a:off x="566928" y="1125167"/>
            <a:ext cx="1051560" cy="45720"/>
          </a:xfrm>
          <a:prstGeom prst="rect">
            <a:avLst/>
          </a:prstGeom>
          <a:solidFill>
            <a:srgbClr val="E97132"/>
          </a:solidFill>
          <a:ln w="12700">
            <a:solidFill>
              <a:srgbClr val="E97132"/>
            </a:solidFill>
            <a:prstDash val="solid"/>
          </a:ln>
        </p:spPr>
        <p:txBody>
          <a:bodyPr/>
          <a:lstStyle/>
          <a:p>
            <a:endParaRPr lang="en-US"/>
          </a:p>
        </p:txBody>
      </p:sp>
      <p:pic>
        <p:nvPicPr>
          <p:cNvPr id="34" name="Picture 33">
            <a:extLst>
              <a:ext uri="{FF2B5EF4-FFF2-40B4-BE49-F238E27FC236}">
                <a16:creationId xmlns:a16="http://schemas.microsoft.com/office/drawing/2014/main" id="{B74ECFE4-5DB3-4CE4-4600-FA80AF816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2" name="TextBox 1">
            <a:extLst>
              <a:ext uri="{FF2B5EF4-FFF2-40B4-BE49-F238E27FC236}">
                <a16:creationId xmlns:a16="http://schemas.microsoft.com/office/drawing/2014/main" id="{9EA1B5D9-ABCC-0AC8-436C-0910E00917FF}"/>
              </a:ext>
            </a:extLst>
          </p:cNvPr>
          <p:cNvSpPr txBox="1"/>
          <p:nvPr/>
        </p:nvSpPr>
        <p:spPr>
          <a:xfrm>
            <a:off x="6096000" y="2462463"/>
            <a:ext cx="4496373" cy="3693319"/>
          </a:xfrm>
          <a:prstGeom prst="rect">
            <a:avLst/>
          </a:prstGeom>
          <a:noFill/>
        </p:spPr>
        <p:txBody>
          <a:bodyPr wrap="square" rtlCol="0">
            <a:spAutoFit/>
          </a:bodyPr>
          <a:lstStyle/>
          <a:p>
            <a:r>
              <a:rPr lang="en-US"/>
              <a:t>Domain FDE</a:t>
            </a:r>
          </a:p>
          <a:p>
            <a:endParaRPr lang="en-US"/>
          </a:p>
          <a:p>
            <a:r>
              <a:rPr lang="en-US"/>
              <a:t>Deep Domain experts that can take care of discovering high impact Data &amp; AI use cases to taking them to production. They are proficient </a:t>
            </a:r>
          </a:p>
          <a:p>
            <a:r>
              <a:rPr lang="en-US"/>
              <a:t>with understanding of AI tools and Engineering.</a:t>
            </a:r>
          </a:p>
          <a:p>
            <a:endParaRPr lang="en-US"/>
          </a:p>
          <a:p>
            <a:r>
              <a:rPr lang="en-US"/>
              <a:t>Domains: </a:t>
            </a:r>
            <a:r>
              <a:rPr lang="en-US" err="1"/>
              <a:t>Mfg</a:t>
            </a:r>
            <a:r>
              <a:rPr lang="en-US"/>
              <a:t>, CPG, Oil n Gas</a:t>
            </a:r>
            <a:br>
              <a:rPr lang="en-US"/>
            </a:br>
            <a:br>
              <a:rPr lang="en-US"/>
            </a:br>
            <a:r>
              <a:rPr lang="en-US"/>
              <a:t>Sub </a:t>
            </a:r>
            <a:r>
              <a:rPr lang="en-US" err="1"/>
              <a:t>Domians</a:t>
            </a:r>
            <a:r>
              <a:rPr lang="en-US"/>
              <a:t>: Asset management, Operations &amp; Control, SCM, </a:t>
            </a:r>
          </a:p>
          <a:p>
            <a:endParaRPr lang="en-US"/>
          </a:p>
        </p:txBody>
      </p:sp>
      <p:sp>
        <p:nvSpPr>
          <p:cNvPr id="13" name="TextBox 12">
            <a:extLst>
              <a:ext uri="{FF2B5EF4-FFF2-40B4-BE49-F238E27FC236}">
                <a16:creationId xmlns:a16="http://schemas.microsoft.com/office/drawing/2014/main" id="{DF3D4D83-6A9C-EBC3-3A17-A2AECDC2DBE3}"/>
              </a:ext>
            </a:extLst>
          </p:cNvPr>
          <p:cNvSpPr txBox="1"/>
          <p:nvPr/>
        </p:nvSpPr>
        <p:spPr>
          <a:xfrm>
            <a:off x="1190553" y="2462463"/>
            <a:ext cx="4496373" cy="2308324"/>
          </a:xfrm>
          <a:prstGeom prst="rect">
            <a:avLst/>
          </a:prstGeom>
          <a:noFill/>
        </p:spPr>
        <p:txBody>
          <a:bodyPr wrap="square" rtlCol="0">
            <a:spAutoFit/>
          </a:bodyPr>
          <a:lstStyle/>
          <a:p>
            <a:r>
              <a:rPr lang="en-US"/>
              <a:t>Channel Partner FDE</a:t>
            </a:r>
          </a:p>
          <a:p>
            <a:endParaRPr lang="en-US"/>
          </a:p>
          <a:p>
            <a:r>
              <a:rPr lang="en-US"/>
              <a:t>Tech FDE who have E2E knowledge of the Full Stack Data &amp; AI applications in Production </a:t>
            </a:r>
          </a:p>
          <a:p>
            <a:endParaRPr lang="en-US"/>
          </a:p>
          <a:p>
            <a:r>
              <a:rPr lang="en-US"/>
              <a:t>Microsoft </a:t>
            </a:r>
          </a:p>
          <a:p>
            <a:r>
              <a:rPr lang="en-US" err="1"/>
              <a:t>DataBricks</a:t>
            </a:r>
            <a:endParaRPr lang="en-US"/>
          </a:p>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name="Slide 9">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407660"/>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9</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700" b="1">
                <a:solidFill>
                  <a:srgbClr val="002060"/>
                </a:solidFill>
                <a:latin typeface="Montserrat" pitchFamily="2" charset="0"/>
                <a:ea typeface="Calibri" pitchFamily="34" charset="-122"/>
                <a:cs typeface="Calibri" pitchFamily="34" charset="-120"/>
              </a:rPr>
              <a:t>The FDE Engagement Model</a:t>
            </a:r>
            <a:endParaRPr lang="en-US" sz="2700">
              <a:latin typeface="Montserrat" pitchFamily="2" charset="0"/>
            </a:endParaRPr>
          </a:p>
        </p:txBody>
      </p:sp>
      <p:sp>
        <p:nvSpPr>
          <p:cNvPr id="6" name="Shape 3"/>
          <p:cNvSpPr/>
          <p:nvPr/>
        </p:nvSpPr>
        <p:spPr>
          <a:xfrm>
            <a:off x="566928" y="1170432"/>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289304"/>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A small customer-edge team backed by </a:t>
            </a:r>
            <a:r>
              <a:rPr lang="en-US" sz="1250" err="1">
                <a:solidFill>
                  <a:srgbClr val="4A5568"/>
                </a:solidFill>
                <a:latin typeface="Open Sans" panose="020B0606030504020204" pitchFamily="34" charset="0"/>
                <a:ea typeface="Open Sans" panose="020B0606030504020204" pitchFamily="34" charset="0"/>
                <a:cs typeface="Open Sans" panose="020B0606030504020204" pitchFamily="34" charset="0"/>
              </a:rPr>
              <a:t>Acuvate's</a:t>
            </a: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 engineering core and IP layer.</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5"/>
          <p:cNvSpPr/>
          <p:nvPr/>
        </p:nvSpPr>
        <p:spPr>
          <a:xfrm>
            <a:off x="566928" y="1874520"/>
            <a:ext cx="3374136" cy="3647314"/>
          </a:xfrm>
          <a:prstGeom prst="roundRect">
            <a:avLst>
              <a:gd name="adj" fmla="val 1355"/>
            </a:avLst>
          </a:prstGeom>
          <a:noFill/>
          <a:ln w="12700">
            <a:solidFill>
              <a:schemeClr val="accent2"/>
            </a:solidFill>
            <a:prstDash val="solid"/>
          </a:ln>
        </p:spPr>
        <p:txBody>
          <a:bodyPr/>
          <a:lstStyle/>
          <a:p>
            <a:endParaRPr lang="en-US"/>
          </a:p>
        </p:txBody>
      </p:sp>
      <p:sp>
        <p:nvSpPr>
          <p:cNvPr id="9" name="Text 6"/>
          <p:cNvSpPr txBox="1"/>
          <p:nvPr/>
        </p:nvSpPr>
        <p:spPr>
          <a:xfrm>
            <a:off x="822960" y="2084832"/>
            <a:ext cx="2880360" cy="274320"/>
          </a:xfrm>
          <a:prstGeom prst="rect">
            <a:avLst/>
          </a:prstGeom>
          <a:noFill/>
          <a:ln/>
        </p:spPr>
        <p:txBody>
          <a:bodyPr wrap="square" lIns="0" tIns="0" rIns="0" bIns="0" rtlCol="0" anchor="ctr"/>
          <a:lstStyle/>
          <a:p>
            <a:pPr marL="0" indent="0">
              <a:buNone/>
            </a:pPr>
            <a:r>
              <a:rPr lang="en-US" sz="1100" b="1" kern="0" spc="140">
                <a:solidFill>
                  <a:srgbClr val="8496B4"/>
                </a:solidFill>
                <a:latin typeface="Calibri" pitchFamily="34" charset="0"/>
                <a:ea typeface="Calibri" pitchFamily="34" charset="-122"/>
                <a:cs typeface="Calibri" pitchFamily="34" charset="-120"/>
              </a:rPr>
              <a:t>CLIENT TEAM</a:t>
            </a:r>
            <a:endParaRPr lang="en-US" sz="1100"/>
          </a:p>
        </p:txBody>
      </p:sp>
      <p:sp>
        <p:nvSpPr>
          <p:cNvPr id="20" name="Shape 17"/>
          <p:cNvSpPr/>
          <p:nvPr/>
        </p:nvSpPr>
        <p:spPr>
          <a:xfrm>
            <a:off x="4407408" y="1874520"/>
            <a:ext cx="3374136" cy="3383280"/>
          </a:xfrm>
          <a:prstGeom prst="roundRect">
            <a:avLst>
              <a:gd name="adj" fmla="val 1355"/>
            </a:avLst>
          </a:prstGeom>
          <a:solidFill>
            <a:srgbClr val="002060"/>
          </a:solidFill>
          <a:ln w="12700">
            <a:solidFill>
              <a:srgbClr val="002060"/>
            </a:solidFill>
            <a:prstDash val="solid"/>
          </a:ln>
        </p:spPr>
        <p:txBody>
          <a:bodyPr/>
          <a:lstStyle/>
          <a:p>
            <a:endParaRPr lang="en-US"/>
          </a:p>
        </p:txBody>
      </p:sp>
      <p:sp>
        <p:nvSpPr>
          <p:cNvPr id="21" name="Text 18"/>
          <p:cNvSpPr txBox="1"/>
          <p:nvPr/>
        </p:nvSpPr>
        <p:spPr>
          <a:xfrm>
            <a:off x="4663440" y="2084832"/>
            <a:ext cx="2880360" cy="274320"/>
          </a:xfrm>
          <a:prstGeom prst="rect">
            <a:avLst/>
          </a:prstGeom>
          <a:noFill/>
          <a:ln/>
        </p:spPr>
        <p:txBody>
          <a:bodyPr wrap="square" lIns="0" tIns="0" rIns="0" bIns="0" rtlCol="0" anchor="ctr"/>
          <a:lstStyle/>
          <a:p>
            <a:pPr marL="0" indent="0">
              <a:buNone/>
            </a:pPr>
            <a:r>
              <a:rPr lang="en-US" sz="1100" b="1" kern="0" spc="140">
                <a:solidFill>
                  <a:schemeClr val="accent2"/>
                </a:solidFill>
                <a:latin typeface="Calibri" pitchFamily="34" charset="0"/>
                <a:ea typeface="Calibri" pitchFamily="34" charset="-122"/>
                <a:cs typeface="Calibri" pitchFamily="34" charset="-120"/>
              </a:rPr>
              <a:t>ACUVATE FDE</a:t>
            </a:r>
            <a:endParaRPr lang="en-US" sz="1100">
              <a:solidFill>
                <a:schemeClr val="accent2"/>
              </a:solidFill>
            </a:endParaRPr>
          </a:p>
        </p:txBody>
      </p:sp>
      <p:sp>
        <p:nvSpPr>
          <p:cNvPr id="22" name="Shape 19"/>
          <p:cNvSpPr/>
          <p:nvPr/>
        </p:nvSpPr>
        <p:spPr>
          <a:xfrm>
            <a:off x="4663440" y="2542032"/>
            <a:ext cx="2862072" cy="530352"/>
          </a:xfrm>
          <a:prstGeom prst="roundRect">
            <a:avLst>
              <a:gd name="adj" fmla="val 8621"/>
            </a:avLst>
          </a:prstGeom>
          <a:solidFill>
            <a:srgbClr val="16356E"/>
          </a:solidFill>
          <a:ln w="12700">
            <a:solidFill>
              <a:srgbClr val="4A6BA5"/>
            </a:solidFill>
            <a:prstDash val="solid"/>
          </a:ln>
        </p:spPr>
        <p:txBody>
          <a:bodyPr/>
          <a:lstStyle/>
          <a:p>
            <a:endParaRPr lang="en-US"/>
          </a:p>
        </p:txBody>
      </p:sp>
      <p:sp>
        <p:nvSpPr>
          <p:cNvPr id="23" name="Text 20"/>
          <p:cNvSpPr txBox="1"/>
          <p:nvPr/>
        </p:nvSpPr>
        <p:spPr>
          <a:xfrm>
            <a:off x="4648615" y="2562657"/>
            <a:ext cx="2862072" cy="530352"/>
          </a:xfrm>
          <a:prstGeom prst="rect">
            <a:avLst/>
          </a:prstGeom>
          <a:noFill/>
          <a:ln/>
        </p:spPr>
        <p:txBody>
          <a:bodyPr wrap="square" lIns="0" tIns="0" rIns="0" bIns="0" rtlCol="0" anchor="ctr"/>
          <a:lstStyle/>
          <a:p>
            <a:pPr marL="0" indent="0" algn="ctr">
              <a:buNone/>
            </a:pPr>
            <a:r>
              <a:rPr lang="en-US" sz="1250" b="1">
                <a:solidFill>
                  <a:srgbClr val="FFFFFF"/>
                </a:solidFill>
                <a:latin typeface="Open Sans" panose="020B0606030504020204" pitchFamily="34" charset="0"/>
                <a:ea typeface="Open Sans" panose="020B0606030504020204" pitchFamily="34" charset="0"/>
                <a:cs typeface="Open Sans" panose="020B0606030504020204" pitchFamily="34" charset="0"/>
              </a:rPr>
              <a:t>Use Case Discovery</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1"/>
          <p:cNvSpPr/>
          <p:nvPr/>
        </p:nvSpPr>
        <p:spPr>
          <a:xfrm>
            <a:off x="4663440" y="3200400"/>
            <a:ext cx="2862072" cy="530352"/>
          </a:xfrm>
          <a:prstGeom prst="roundRect">
            <a:avLst>
              <a:gd name="adj" fmla="val 8621"/>
            </a:avLst>
          </a:prstGeom>
          <a:solidFill>
            <a:srgbClr val="16356E"/>
          </a:solidFill>
          <a:ln w="12700">
            <a:solidFill>
              <a:srgbClr val="4A6BA5"/>
            </a:solidFill>
            <a:prstDash val="solid"/>
          </a:ln>
        </p:spPr>
        <p:txBody>
          <a:bodyPr/>
          <a:lstStyle/>
          <a:p>
            <a:endParaRPr lang="en-US"/>
          </a:p>
        </p:txBody>
      </p:sp>
      <p:sp>
        <p:nvSpPr>
          <p:cNvPr id="25" name="Text 22"/>
          <p:cNvSpPr txBox="1"/>
          <p:nvPr/>
        </p:nvSpPr>
        <p:spPr>
          <a:xfrm>
            <a:off x="4627430" y="3221025"/>
            <a:ext cx="2890693" cy="530352"/>
          </a:xfrm>
          <a:prstGeom prst="rect">
            <a:avLst/>
          </a:prstGeom>
          <a:noFill/>
          <a:ln/>
        </p:spPr>
        <p:txBody>
          <a:bodyPr wrap="square" lIns="0" tIns="0" rIns="0" bIns="0" rtlCol="0" anchor="ctr"/>
          <a:lstStyle/>
          <a:p>
            <a:pPr marL="0" indent="0" algn="ctr">
              <a:buNone/>
            </a:pPr>
            <a:r>
              <a:rPr lang="en-US" sz="1250" b="1">
                <a:solidFill>
                  <a:srgbClr val="FFFFFF"/>
                </a:solidFill>
                <a:latin typeface="Open Sans" panose="020B0606030504020204" pitchFamily="34" charset="0"/>
                <a:ea typeface="Open Sans" panose="020B0606030504020204" pitchFamily="34" charset="0"/>
                <a:cs typeface="Open Sans" panose="020B0606030504020204" pitchFamily="34" charset="0"/>
              </a:rPr>
              <a:t>Decision Intelligence</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23"/>
          <p:cNvSpPr/>
          <p:nvPr/>
        </p:nvSpPr>
        <p:spPr>
          <a:xfrm>
            <a:off x="4663440" y="3858768"/>
            <a:ext cx="2862072" cy="530352"/>
          </a:xfrm>
          <a:prstGeom prst="roundRect">
            <a:avLst>
              <a:gd name="adj" fmla="val 8621"/>
            </a:avLst>
          </a:prstGeom>
          <a:solidFill>
            <a:srgbClr val="16356E"/>
          </a:solidFill>
          <a:ln w="12700">
            <a:solidFill>
              <a:srgbClr val="4A6BA5"/>
            </a:solidFill>
            <a:prstDash val="solid"/>
          </a:ln>
        </p:spPr>
        <p:txBody>
          <a:bodyPr/>
          <a:lstStyle/>
          <a:p>
            <a:endParaRPr lang="en-US"/>
          </a:p>
        </p:txBody>
      </p:sp>
      <p:sp>
        <p:nvSpPr>
          <p:cNvPr id="27" name="Text 24"/>
          <p:cNvSpPr txBox="1"/>
          <p:nvPr/>
        </p:nvSpPr>
        <p:spPr>
          <a:xfrm>
            <a:off x="4648615" y="3879393"/>
            <a:ext cx="2862072" cy="530352"/>
          </a:xfrm>
          <a:prstGeom prst="rect">
            <a:avLst/>
          </a:prstGeom>
          <a:noFill/>
          <a:ln/>
        </p:spPr>
        <p:txBody>
          <a:bodyPr wrap="square" lIns="0" tIns="0" rIns="0" bIns="0" rtlCol="0" anchor="ctr"/>
          <a:lstStyle/>
          <a:p>
            <a:pPr marL="0" indent="0" algn="ctr">
              <a:buNone/>
            </a:pPr>
            <a:r>
              <a:rPr lang="en-US" sz="1250" b="1">
                <a:solidFill>
                  <a:srgbClr val="FFFFFF"/>
                </a:solidFill>
                <a:latin typeface="Open Sans" panose="020B0606030504020204" pitchFamily="34" charset="0"/>
                <a:ea typeface="Open Sans" panose="020B0606030504020204" pitchFamily="34" charset="0"/>
                <a:cs typeface="Open Sans" panose="020B0606030504020204" pitchFamily="34" charset="0"/>
              </a:rPr>
              <a:t>Data &amp; AI Proficiency</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6"/>
          <p:cNvSpPr/>
          <p:nvPr/>
        </p:nvSpPr>
        <p:spPr>
          <a:xfrm>
            <a:off x="8247888" y="1874520"/>
            <a:ext cx="3374136" cy="3383280"/>
          </a:xfrm>
          <a:prstGeom prst="roundRect">
            <a:avLst>
              <a:gd name="adj" fmla="val 1355"/>
            </a:avLst>
          </a:prstGeom>
          <a:solidFill>
            <a:srgbClr val="F3F6FB"/>
          </a:solidFill>
          <a:ln w="12700">
            <a:solidFill>
              <a:srgbClr val="D6DFEF"/>
            </a:solidFill>
            <a:prstDash val="solid"/>
          </a:ln>
        </p:spPr>
        <p:txBody>
          <a:bodyPr/>
          <a:lstStyle/>
          <a:p>
            <a:endParaRPr lang="en-US"/>
          </a:p>
        </p:txBody>
      </p:sp>
      <p:sp>
        <p:nvSpPr>
          <p:cNvPr id="30" name="Text 27"/>
          <p:cNvSpPr txBox="1"/>
          <p:nvPr/>
        </p:nvSpPr>
        <p:spPr>
          <a:xfrm>
            <a:off x="8503920" y="2084832"/>
            <a:ext cx="2880360" cy="274320"/>
          </a:xfrm>
          <a:prstGeom prst="rect">
            <a:avLst/>
          </a:prstGeom>
          <a:noFill/>
          <a:ln/>
        </p:spPr>
        <p:txBody>
          <a:bodyPr wrap="square" lIns="0" tIns="0" rIns="0" bIns="0" rtlCol="0" anchor="ctr"/>
          <a:lstStyle/>
          <a:p>
            <a:pPr marL="0" indent="0">
              <a:buNone/>
            </a:pPr>
            <a:r>
              <a:rPr lang="en-US" sz="1100" b="1" kern="0" spc="140">
                <a:solidFill>
                  <a:srgbClr val="8496B4"/>
                </a:solidFill>
                <a:latin typeface="Calibri" pitchFamily="34" charset="0"/>
                <a:ea typeface="Calibri" pitchFamily="34" charset="-122"/>
                <a:cs typeface="Calibri" pitchFamily="34" charset="-120"/>
              </a:rPr>
              <a:t>ACUVATE CORE</a:t>
            </a:r>
            <a:endParaRPr lang="en-US" sz="1100"/>
          </a:p>
        </p:txBody>
      </p:sp>
      <p:sp>
        <p:nvSpPr>
          <p:cNvPr id="32" name="Text 29"/>
          <p:cNvSpPr txBox="1"/>
          <p:nvPr/>
        </p:nvSpPr>
        <p:spPr>
          <a:xfrm>
            <a:off x="9175276" y="251460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AI &amp; agent engineering</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31"/>
          <p:cNvSpPr txBox="1"/>
          <p:nvPr/>
        </p:nvSpPr>
        <p:spPr>
          <a:xfrm>
            <a:off x="9175276" y="301752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Data &amp; platform</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33"/>
          <p:cNvSpPr txBox="1"/>
          <p:nvPr/>
        </p:nvSpPr>
        <p:spPr>
          <a:xfrm>
            <a:off x="9175276" y="352044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Integration</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 35"/>
          <p:cNvSpPr txBox="1"/>
          <p:nvPr/>
        </p:nvSpPr>
        <p:spPr>
          <a:xfrm>
            <a:off x="9175276" y="402336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UX &amp; product design</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7"/>
          <p:cNvSpPr txBox="1"/>
          <p:nvPr/>
        </p:nvSpPr>
        <p:spPr>
          <a:xfrm>
            <a:off x="9175276" y="452628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Security, DevOps, IP</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38"/>
          <p:cNvSpPr txBox="1"/>
          <p:nvPr/>
        </p:nvSpPr>
        <p:spPr>
          <a:xfrm>
            <a:off x="3941064" y="3383280"/>
            <a:ext cx="457200" cy="365760"/>
          </a:xfrm>
          <a:prstGeom prst="rect">
            <a:avLst/>
          </a:prstGeom>
          <a:noFill/>
          <a:ln/>
        </p:spPr>
        <p:txBody>
          <a:bodyPr wrap="square" lIns="0" tIns="0" rIns="0" bIns="0" rtlCol="0" anchor="ctr"/>
          <a:lstStyle/>
          <a:p>
            <a:pPr marL="0" indent="0" algn="ctr">
              <a:buNone/>
            </a:pPr>
            <a:r>
              <a:rPr lang="en-US" sz="1800">
                <a:solidFill>
                  <a:srgbClr val="002060"/>
                </a:solidFill>
                <a:latin typeface="Calibri" pitchFamily="34" charset="0"/>
                <a:ea typeface="Calibri" pitchFamily="34" charset="-122"/>
                <a:cs typeface="Calibri" pitchFamily="34" charset="-120"/>
              </a:rPr>
              <a:t>↔</a:t>
            </a:r>
            <a:endParaRPr lang="en-US" sz="1800"/>
          </a:p>
        </p:txBody>
      </p:sp>
      <p:sp>
        <p:nvSpPr>
          <p:cNvPr id="42" name="Text 39"/>
          <p:cNvSpPr txBox="1"/>
          <p:nvPr/>
        </p:nvSpPr>
        <p:spPr>
          <a:xfrm>
            <a:off x="7781544" y="3383280"/>
            <a:ext cx="457200" cy="365760"/>
          </a:xfrm>
          <a:prstGeom prst="rect">
            <a:avLst/>
          </a:prstGeom>
          <a:noFill/>
          <a:ln/>
        </p:spPr>
        <p:txBody>
          <a:bodyPr wrap="square" lIns="0" tIns="0" rIns="0" bIns="0" rtlCol="0" anchor="ctr"/>
          <a:lstStyle/>
          <a:p>
            <a:pPr marL="0" indent="0" algn="ctr">
              <a:buNone/>
            </a:pPr>
            <a:r>
              <a:rPr lang="en-US" sz="1800">
                <a:solidFill>
                  <a:srgbClr val="002060"/>
                </a:solidFill>
                <a:latin typeface="Calibri" pitchFamily="34" charset="0"/>
                <a:ea typeface="Calibri" pitchFamily="34" charset="-122"/>
                <a:cs typeface="Calibri" pitchFamily="34" charset="-120"/>
              </a:rPr>
              <a:t>↔</a:t>
            </a:r>
            <a:endParaRPr lang="en-US" sz="1800"/>
          </a:p>
        </p:txBody>
      </p:sp>
      <p:sp>
        <p:nvSpPr>
          <p:cNvPr id="43" name="Shape 40"/>
          <p:cNvSpPr/>
          <p:nvPr/>
        </p:nvSpPr>
        <p:spPr>
          <a:xfrm>
            <a:off x="4398263" y="5521834"/>
            <a:ext cx="7530653" cy="621792"/>
          </a:xfrm>
          <a:prstGeom prst="roundRect">
            <a:avLst>
              <a:gd name="adj" fmla="val 5882"/>
            </a:avLst>
          </a:prstGeom>
          <a:solidFill>
            <a:srgbClr val="002060"/>
          </a:solidFill>
          <a:ln w="12700">
            <a:solidFill>
              <a:srgbClr val="002060"/>
            </a:solidFill>
            <a:prstDash val="solid"/>
          </a:ln>
        </p:spPr>
        <p:txBody>
          <a:bodyPr/>
          <a:lstStyle/>
          <a:p>
            <a:endParaRPr lang="en-US"/>
          </a:p>
        </p:txBody>
      </p:sp>
      <p:sp>
        <p:nvSpPr>
          <p:cNvPr id="45" name="Text 42"/>
          <p:cNvSpPr txBox="1"/>
          <p:nvPr/>
        </p:nvSpPr>
        <p:spPr>
          <a:xfrm>
            <a:off x="4476366" y="5605843"/>
            <a:ext cx="6423282" cy="438912"/>
          </a:xfrm>
          <a:prstGeom prst="rect">
            <a:avLst/>
          </a:prstGeom>
          <a:noFill/>
          <a:ln/>
        </p:spPr>
        <p:txBody>
          <a:bodyPr wrap="square" lIns="0" tIns="0" rIns="0" bIns="0" rtlCol="0" anchor="ctr"/>
          <a:lstStyle/>
          <a:p>
            <a:pPr marL="0" indent="0" algn="ctr">
              <a:buNone/>
            </a:pP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Acuvate IP &amp; Accelerators</a:t>
            </a:r>
            <a:b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br>
            <a:b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b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Agent Factory | Data Contextualization | Data Engineering</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nvGrpSpPr>
          <p:cNvPr id="46" name="Group 45">
            <a:extLst>
              <a:ext uri="{FF2B5EF4-FFF2-40B4-BE49-F238E27FC236}">
                <a16:creationId xmlns:a16="http://schemas.microsoft.com/office/drawing/2014/main" id="{2599A9A5-6946-E0F9-8E66-AD279B130F35}"/>
              </a:ext>
            </a:extLst>
          </p:cNvPr>
          <p:cNvGrpSpPr/>
          <p:nvPr/>
        </p:nvGrpSpPr>
        <p:grpSpPr>
          <a:xfrm>
            <a:off x="8170395" y="265176"/>
            <a:ext cx="3577671" cy="290189"/>
            <a:chOff x="8007433" y="586043"/>
            <a:chExt cx="3577671" cy="290189"/>
          </a:xfrm>
        </p:grpSpPr>
        <p:grpSp>
          <p:nvGrpSpPr>
            <p:cNvPr id="47" name="Group 46">
              <a:extLst>
                <a:ext uri="{FF2B5EF4-FFF2-40B4-BE49-F238E27FC236}">
                  <a16:creationId xmlns:a16="http://schemas.microsoft.com/office/drawing/2014/main" id="{343C8B46-5B19-2789-B65C-3FFC703E094A}"/>
                </a:ext>
              </a:extLst>
            </p:cNvPr>
            <p:cNvGrpSpPr/>
            <p:nvPr/>
          </p:nvGrpSpPr>
          <p:grpSpPr>
            <a:xfrm>
              <a:off x="9176724" y="607313"/>
              <a:ext cx="1083591" cy="247651"/>
              <a:chOff x="7610475" y="5543551"/>
              <a:chExt cx="1083591" cy="247651"/>
            </a:xfrm>
          </p:grpSpPr>
          <p:pic>
            <p:nvPicPr>
              <p:cNvPr id="52" name="Image 11" descr="preencoded.png">
                <a:extLst>
                  <a:ext uri="{FF2B5EF4-FFF2-40B4-BE49-F238E27FC236}">
                    <a16:creationId xmlns:a16="http://schemas.microsoft.com/office/drawing/2014/main" id="{53E1BD54-A044-E02A-5D49-612C02C5F0A0}"/>
                  </a:ext>
                </a:extLst>
              </p:cNvPr>
              <p:cNvPicPr>
                <a:picLocks noChangeAspect="1"/>
              </p:cNvPicPr>
              <p:nvPr/>
            </p:nvPicPr>
            <p:blipFill>
              <a:blip r:embed="rId3"/>
              <a:srcRect/>
              <a:stretch/>
            </p:blipFill>
            <p:spPr>
              <a:xfrm>
                <a:off x="7610475" y="5543551"/>
                <a:ext cx="247712" cy="247651"/>
              </a:xfrm>
              <a:prstGeom prst="rect">
                <a:avLst/>
              </a:prstGeom>
            </p:spPr>
          </p:pic>
          <p:sp>
            <p:nvSpPr>
              <p:cNvPr id="53" name="Text 7">
                <a:extLst>
                  <a:ext uri="{FF2B5EF4-FFF2-40B4-BE49-F238E27FC236}">
                    <a16:creationId xmlns:a16="http://schemas.microsoft.com/office/drawing/2014/main" id="{4ACCC2E3-9C5D-AB69-906E-04EF8F15B602}"/>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54" name="Text 8">
                <a:extLst>
                  <a:ext uri="{FF2B5EF4-FFF2-40B4-BE49-F238E27FC236}">
                    <a16:creationId xmlns:a16="http://schemas.microsoft.com/office/drawing/2014/main" id="{1D004610-FE25-A530-E098-EE01F6179B4F}"/>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48" name="Image 7" descr="preencoded.png">
              <a:extLst>
                <a:ext uri="{FF2B5EF4-FFF2-40B4-BE49-F238E27FC236}">
                  <a16:creationId xmlns:a16="http://schemas.microsoft.com/office/drawing/2014/main" id="{43B84F30-B561-3044-7632-7AEFC8BF303C}"/>
                </a:ext>
              </a:extLst>
            </p:cNvPr>
            <p:cNvPicPr>
              <a:picLocks noChangeAspect="1"/>
            </p:cNvPicPr>
            <p:nvPr/>
          </p:nvPicPr>
          <p:blipFill>
            <a:blip r:embed="rId4"/>
            <a:srcRect/>
            <a:stretch/>
          </p:blipFill>
          <p:spPr>
            <a:xfrm>
              <a:off x="8007433" y="586043"/>
              <a:ext cx="956875" cy="290189"/>
            </a:xfrm>
            <a:prstGeom prst="rect">
              <a:avLst/>
            </a:prstGeom>
          </p:spPr>
        </p:pic>
        <p:pic>
          <p:nvPicPr>
            <p:cNvPr id="49" name="Image 3" descr="preencoded.png">
              <a:extLst>
                <a:ext uri="{FF2B5EF4-FFF2-40B4-BE49-F238E27FC236}">
                  <a16:creationId xmlns:a16="http://schemas.microsoft.com/office/drawing/2014/main" id="{B08F08CB-D5A6-B8D4-F51A-A2E8BF486D86}"/>
                </a:ext>
              </a:extLst>
            </p:cNvPr>
            <p:cNvPicPr>
              <a:picLocks noChangeAspect="1"/>
            </p:cNvPicPr>
            <p:nvPr/>
          </p:nvPicPr>
          <p:blipFill>
            <a:blip r:embed="rId5"/>
            <a:srcRect/>
            <a:stretch/>
          </p:blipFill>
          <p:spPr>
            <a:xfrm>
              <a:off x="10404711" y="586043"/>
              <a:ext cx="1180393" cy="251292"/>
            </a:xfrm>
            <a:prstGeom prst="rect">
              <a:avLst/>
            </a:prstGeom>
          </p:spPr>
        </p:pic>
        <p:cxnSp>
          <p:nvCxnSpPr>
            <p:cNvPr id="50" name="Straight Connector 49">
              <a:extLst>
                <a:ext uri="{FF2B5EF4-FFF2-40B4-BE49-F238E27FC236}">
                  <a16:creationId xmlns:a16="http://schemas.microsoft.com/office/drawing/2014/main" id="{9EC46819-F533-E6B4-ABBB-BAFFD2988285}"/>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F616DEA-8460-4BAB-F1CB-8E7723E73AA8}"/>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58" name="Picture 57">
            <a:extLst>
              <a:ext uri="{FF2B5EF4-FFF2-40B4-BE49-F238E27FC236}">
                <a16:creationId xmlns:a16="http://schemas.microsoft.com/office/drawing/2014/main" id="{C20535EE-D335-DFA8-73B5-9CE29BF50C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8" name="Group 27">
            <a:extLst>
              <a:ext uri="{FF2B5EF4-FFF2-40B4-BE49-F238E27FC236}">
                <a16:creationId xmlns:a16="http://schemas.microsoft.com/office/drawing/2014/main" id="{B180FD71-658B-023A-C9B8-EE1E5738BAD9}"/>
              </a:ext>
            </a:extLst>
          </p:cNvPr>
          <p:cNvGrpSpPr/>
          <p:nvPr/>
        </p:nvGrpSpPr>
        <p:grpSpPr>
          <a:xfrm>
            <a:off x="877824" y="2415348"/>
            <a:ext cx="3296412" cy="457772"/>
            <a:chOff x="877824" y="2496883"/>
            <a:chExt cx="3296412" cy="457772"/>
          </a:xfrm>
        </p:grpSpPr>
        <p:sp>
          <p:nvSpPr>
            <p:cNvPr id="11" name="Text 8"/>
            <p:cNvSpPr txBox="1"/>
            <p:nvPr/>
          </p:nvSpPr>
          <p:spPr>
            <a:xfrm>
              <a:off x="1522476" y="2543175"/>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Executive sponsor</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55" name="Graphic 54">
              <a:extLst>
                <a:ext uri="{FF2B5EF4-FFF2-40B4-BE49-F238E27FC236}">
                  <a16:creationId xmlns:a16="http://schemas.microsoft.com/office/drawing/2014/main" id="{886A1C70-3175-1AD9-FE2D-277643F17A2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7824" y="2496883"/>
              <a:ext cx="434339" cy="434339"/>
            </a:xfrm>
            <a:prstGeom prst="rect">
              <a:avLst/>
            </a:prstGeom>
          </p:spPr>
        </p:pic>
      </p:grpSp>
      <p:grpSp>
        <p:nvGrpSpPr>
          <p:cNvPr id="16" name="Group 15">
            <a:extLst>
              <a:ext uri="{FF2B5EF4-FFF2-40B4-BE49-F238E27FC236}">
                <a16:creationId xmlns:a16="http://schemas.microsoft.com/office/drawing/2014/main" id="{C04AC681-E995-AE18-8DF1-BAF71E926825}"/>
              </a:ext>
            </a:extLst>
          </p:cNvPr>
          <p:cNvGrpSpPr/>
          <p:nvPr/>
        </p:nvGrpSpPr>
        <p:grpSpPr>
          <a:xfrm>
            <a:off x="928116" y="3057525"/>
            <a:ext cx="3246120" cy="419100"/>
            <a:chOff x="928116" y="3057525"/>
            <a:chExt cx="3246120" cy="419100"/>
          </a:xfrm>
        </p:grpSpPr>
        <p:sp>
          <p:nvSpPr>
            <p:cNvPr id="13" name="Text 10"/>
            <p:cNvSpPr txBox="1"/>
            <p:nvPr/>
          </p:nvSpPr>
          <p:spPr>
            <a:xfrm>
              <a:off x="1522476" y="3065145"/>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Product owner</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57" name="Graphic 56">
              <a:extLst>
                <a:ext uri="{FF2B5EF4-FFF2-40B4-BE49-F238E27FC236}">
                  <a16:creationId xmlns:a16="http://schemas.microsoft.com/office/drawing/2014/main" id="{BD89D564-EB96-B882-DDC6-1DE17918579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928116" y="3057525"/>
              <a:ext cx="371475" cy="371475"/>
            </a:xfrm>
            <a:prstGeom prst="rect">
              <a:avLst/>
            </a:prstGeom>
          </p:spPr>
        </p:pic>
      </p:grpSp>
      <p:grpSp>
        <p:nvGrpSpPr>
          <p:cNvPr id="12" name="Group 11">
            <a:extLst>
              <a:ext uri="{FF2B5EF4-FFF2-40B4-BE49-F238E27FC236}">
                <a16:creationId xmlns:a16="http://schemas.microsoft.com/office/drawing/2014/main" id="{1DE2CCD1-C4AA-ED80-4F35-98F452FAC534}"/>
              </a:ext>
            </a:extLst>
          </p:cNvPr>
          <p:cNvGrpSpPr/>
          <p:nvPr/>
        </p:nvGrpSpPr>
        <p:grpSpPr>
          <a:xfrm>
            <a:off x="928116" y="3660648"/>
            <a:ext cx="3246120" cy="411480"/>
            <a:chOff x="928116" y="3543300"/>
            <a:chExt cx="3246120" cy="411480"/>
          </a:xfrm>
        </p:grpSpPr>
        <p:sp>
          <p:nvSpPr>
            <p:cNvPr id="15" name="Text 12"/>
            <p:cNvSpPr txBox="1"/>
            <p:nvPr/>
          </p:nvSpPr>
          <p:spPr>
            <a:xfrm>
              <a:off x="1522476" y="354330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Business SMEs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60" name="Graphic 59">
              <a:extLst>
                <a:ext uri="{FF2B5EF4-FFF2-40B4-BE49-F238E27FC236}">
                  <a16:creationId xmlns:a16="http://schemas.microsoft.com/office/drawing/2014/main" id="{4A72CDD4-4697-1E1B-5FB0-FFC3075C0CA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8116" y="3564255"/>
              <a:ext cx="371475" cy="371475"/>
            </a:xfrm>
            <a:prstGeom prst="rect">
              <a:avLst/>
            </a:prstGeom>
          </p:spPr>
        </p:pic>
      </p:grpSp>
      <p:grpSp>
        <p:nvGrpSpPr>
          <p:cNvPr id="10" name="Group 9">
            <a:extLst>
              <a:ext uri="{FF2B5EF4-FFF2-40B4-BE49-F238E27FC236}">
                <a16:creationId xmlns:a16="http://schemas.microsoft.com/office/drawing/2014/main" id="{68BBD754-DC55-7874-44C3-50F258BA7BB7}"/>
              </a:ext>
            </a:extLst>
          </p:cNvPr>
          <p:cNvGrpSpPr/>
          <p:nvPr/>
        </p:nvGrpSpPr>
        <p:grpSpPr>
          <a:xfrm>
            <a:off x="928115" y="4215957"/>
            <a:ext cx="3246121" cy="411480"/>
            <a:chOff x="928115" y="4070985"/>
            <a:chExt cx="3246121" cy="411480"/>
          </a:xfrm>
        </p:grpSpPr>
        <p:sp>
          <p:nvSpPr>
            <p:cNvPr id="17" name="Text 14"/>
            <p:cNvSpPr txBox="1"/>
            <p:nvPr/>
          </p:nvSpPr>
          <p:spPr>
            <a:xfrm>
              <a:off x="1522476" y="4070985"/>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IT &amp; security</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62" name="Graphic 61">
              <a:extLst>
                <a:ext uri="{FF2B5EF4-FFF2-40B4-BE49-F238E27FC236}">
                  <a16:creationId xmlns:a16="http://schemas.microsoft.com/office/drawing/2014/main" id="{8B414F00-99A5-2540-C187-F157D084153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8115" y="4089083"/>
              <a:ext cx="371475" cy="371475"/>
            </a:xfrm>
            <a:prstGeom prst="rect">
              <a:avLst/>
            </a:prstGeom>
          </p:spPr>
        </p:pic>
      </p:grpSp>
      <p:grpSp>
        <p:nvGrpSpPr>
          <p:cNvPr id="2" name="Group 1">
            <a:extLst>
              <a:ext uri="{FF2B5EF4-FFF2-40B4-BE49-F238E27FC236}">
                <a16:creationId xmlns:a16="http://schemas.microsoft.com/office/drawing/2014/main" id="{7D12C4AE-C090-1B02-13F0-1739C8619381}"/>
              </a:ext>
            </a:extLst>
          </p:cNvPr>
          <p:cNvGrpSpPr/>
          <p:nvPr/>
        </p:nvGrpSpPr>
        <p:grpSpPr>
          <a:xfrm>
            <a:off x="873821" y="4840606"/>
            <a:ext cx="3300415" cy="468059"/>
            <a:chOff x="873821" y="4592383"/>
            <a:chExt cx="3300415" cy="468059"/>
          </a:xfrm>
        </p:grpSpPr>
        <p:sp>
          <p:nvSpPr>
            <p:cNvPr id="19" name="Text 16"/>
            <p:cNvSpPr txBox="1"/>
            <p:nvPr/>
          </p:nvSpPr>
          <p:spPr>
            <a:xfrm>
              <a:off x="1522476" y="4613910"/>
              <a:ext cx="2651760" cy="411480"/>
            </a:xfrm>
            <a:prstGeom prst="rect">
              <a:avLst/>
            </a:prstGeom>
            <a:noFill/>
            <a:ln/>
          </p:spPr>
          <p:txBody>
            <a:bodyPr wrap="square" lIns="0" tIns="0" rIns="0" bIns="0" rtlCol="0" anchor="ctr"/>
            <a:lstStyle/>
            <a:p>
              <a:pPr marL="0" indent="0">
                <a:buNone/>
              </a:pPr>
              <a:r>
                <a:rPr lang="en-US" sz="1200">
                  <a:solidFill>
                    <a:srgbClr val="1B2A4A"/>
                  </a:solidFill>
                  <a:latin typeface="Open Sans" panose="020B0606030504020204" pitchFamily="34" charset="0"/>
                  <a:ea typeface="Open Sans" panose="020B0606030504020204" pitchFamily="34" charset="0"/>
                  <a:cs typeface="Open Sans" panose="020B0606030504020204" pitchFamily="34" charset="0"/>
                </a:rPr>
                <a:t>Data owners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66" name="Graphic 65">
              <a:extLst>
                <a:ext uri="{FF2B5EF4-FFF2-40B4-BE49-F238E27FC236}">
                  <a16:creationId xmlns:a16="http://schemas.microsoft.com/office/drawing/2014/main" id="{EC29AE35-D829-6677-2BC3-0CCF3226FA1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3821" y="4592383"/>
              <a:ext cx="468059" cy="468059"/>
            </a:xfrm>
            <a:prstGeom prst="rect">
              <a:avLst/>
            </a:prstGeom>
          </p:spPr>
        </p:pic>
      </p:grpSp>
      <p:pic>
        <p:nvPicPr>
          <p:cNvPr id="68" name="Graphic 67">
            <a:extLst>
              <a:ext uri="{FF2B5EF4-FFF2-40B4-BE49-F238E27FC236}">
                <a16:creationId xmlns:a16="http://schemas.microsoft.com/office/drawing/2014/main" id="{80A452FB-3884-8E17-884D-6D3AB140E83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541829" y="2496883"/>
            <a:ext cx="344805" cy="344805"/>
          </a:xfrm>
          <a:prstGeom prst="rect">
            <a:avLst/>
          </a:prstGeom>
        </p:spPr>
      </p:pic>
      <p:pic>
        <p:nvPicPr>
          <p:cNvPr id="70" name="Graphic 69">
            <a:extLst>
              <a:ext uri="{FF2B5EF4-FFF2-40B4-BE49-F238E27FC236}">
                <a16:creationId xmlns:a16="http://schemas.microsoft.com/office/drawing/2014/main" id="{E8438176-21CF-5C03-1656-D86CAA065A1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513445" y="2941320"/>
            <a:ext cx="411480" cy="411480"/>
          </a:xfrm>
          <a:prstGeom prst="rect">
            <a:avLst/>
          </a:prstGeom>
        </p:spPr>
      </p:pic>
      <p:pic>
        <p:nvPicPr>
          <p:cNvPr id="72" name="Graphic 71">
            <a:extLst>
              <a:ext uri="{FF2B5EF4-FFF2-40B4-BE49-F238E27FC236}">
                <a16:creationId xmlns:a16="http://schemas.microsoft.com/office/drawing/2014/main" id="{422A6661-B5DF-EC62-434E-4ED157C00E7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529068" y="3457005"/>
            <a:ext cx="424623" cy="424623"/>
          </a:xfrm>
          <a:prstGeom prst="rect">
            <a:avLst/>
          </a:prstGeom>
        </p:spPr>
      </p:pic>
      <p:pic>
        <p:nvPicPr>
          <p:cNvPr id="74" name="Graphic 73">
            <a:extLst>
              <a:ext uri="{FF2B5EF4-FFF2-40B4-BE49-F238E27FC236}">
                <a16:creationId xmlns:a16="http://schemas.microsoft.com/office/drawing/2014/main" id="{EDE0AE27-6364-64A5-FBBF-2FDC25318D4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8541829" y="4010787"/>
            <a:ext cx="362331" cy="362331"/>
          </a:xfrm>
          <a:prstGeom prst="rect">
            <a:avLst/>
          </a:prstGeom>
        </p:spPr>
      </p:pic>
      <p:pic>
        <p:nvPicPr>
          <p:cNvPr id="76" name="Graphic 75">
            <a:extLst>
              <a:ext uri="{FF2B5EF4-FFF2-40B4-BE49-F238E27FC236}">
                <a16:creationId xmlns:a16="http://schemas.microsoft.com/office/drawing/2014/main" id="{70F22E4F-67DE-27F3-3B9B-08146E997B7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558783" y="4498849"/>
            <a:ext cx="411481" cy="411481"/>
          </a:xfrm>
          <a:prstGeom prst="rect">
            <a:avLst/>
          </a:prstGeom>
        </p:spPr>
      </p:pic>
      <p:sp>
        <p:nvSpPr>
          <p:cNvPr id="14" name="Text 39">
            <a:extLst>
              <a:ext uri="{FF2B5EF4-FFF2-40B4-BE49-F238E27FC236}">
                <a16:creationId xmlns:a16="http://schemas.microsoft.com/office/drawing/2014/main" id="{0F0F65FA-B408-46A8-DDBF-4E8706703149}"/>
              </a:ext>
            </a:extLst>
          </p:cNvPr>
          <p:cNvSpPr txBox="1"/>
          <p:nvPr/>
        </p:nvSpPr>
        <p:spPr>
          <a:xfrm rot="16200000">
            <a:off x="5898739" y="5198968"/>
            <a:ext cx="457200" cy="365760"/>
          </a:xfrm>
          <a:prstGeom prst="rect">
            <a:avLst/>
          </a:prstGeom>
          <a:noFill/>
          <a:ln/>
        </p:spPr>
        <p:txBody>
          <a:bodyPr wrap="square" lIns="0" tIns="0" rIns="0" bIns="0" rtlCol="0" anchor="ctr"/>
          <a:lstStyle/>
          <a:p>
            <a:pPr marL="0" indent="0" algn="ctr">
              <a:buNone/>
            </a:pPr>
            <a:r>
              <a:rPr lang="en-US" sz="1800">
                <a:solidFill>
                  <a:srgbClr val="002060"/>
                </a:solidFill>
                <a:latin typeface="Calibri" pitchFamily="34" charset="0"/>
                <a:ea typeface="Calibri" pitchFamily="34" charset="-122"/>
                <a:cs typeface="Calibri" pitchFamily="34" charset="-120"/>
              </a:rPr>
              <a:t>↔</a:t>
            </a:r>
            <a:endParaRPr lang="en-US" sz="1800"/>
          </a:p>
        </p:txBody>
      </p:sp>
      <p:sp>
        <p:nvSpPr>
          <p:cNvPr id="18" name="Text 39">
            <a:extLst>
              <a:ext uri="{FF2B5EF4-FFF2-40B4-BE49-F238E27FC236}">
                <a16:creationId xmlns:a16="http://schemas.microsoft.com/office/drawing/2014/main" id="{3160A09C-0C92-7841-0957-1510EE528B20}"/>
              </a:ext>
            </a:extLst>
          </p:cNvPr>
          <p:cNvSpPr txBox="1"/>
          <p:nvPr/>
        </p:nvSpPr>
        <p:spPr>
          <a:xfrm rot="16200000">
            <a:off x="9403980" y="5194363"/>
            <a:ext cx="457200" cy="365760"/>
          </a:xfrm>
          <a:prstGeom prst="rect">
            <a:avLst/>
          </a:prstGeom>
          <a:noFill/>
          <a:ln/>
        </p:spPr>
        <p:txBody>
          <a:bodyPr wrap="square" lIns="0" tIns="0" rIns="0" bIns="0" rtlCol="0" anchor="ctr"/>
          <a:lstStyle/>
          <a:p>
            <a:pPr marL="0" indent="0" algn="ctr">
              <a:buNone/>
            </a:pPr>
            <a:r>
              <a:rPr lang="en-US" sz="1800">
                <a:solidFill>
                  <a:srgbClr val="002060"/>
                </a:solidFill>
                <a:latin typeface="Calibri" pitchFamily="34" charset="0"/>
                <a:ea typeface="Calibri" pitchFamily="34" charset="-122"/>
                <a:cs typeface="Calibri" pitchFamily="34" charset="-120"/>
              </a:rPr>
              <a:t>↔</a:t>
            </a:r>
            <a:endParaRPr lang="en-US"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name="Slide 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66928" y="6382512"/>
            <a:ext cx="5486400" cy="228600"/>
          </a:xfrm>
          <a:prstGeom prst="rect">
            <a:avLst/>
          </a:prstGeom>
          <a:noFill/>
          <a:ln/>
        </p:spPr>
        <p:txBody>
          <a:bodyPr wrap="square" lIns="0" tIns="0" rIns="0" bIns="0" rtlCol="0" anchor="ctr"/>
          <a:lstStyle/>
          <a:p>
            <a:pPr marL="0" indent="0">
              <a:buNone/>
            </a:pPr>
            <a:r>
              <a:rPr lang="en-US" sz="850" kern="0" spc="120">
                <a:solidFill>
                  <a:srgbClr val="9AA5B8"/>
                </a:solidFill>
                <a:latin typeface="Calibri" pitchFamily="34" charset="0"/>
                <a:ea typeface="Calibri" pitchFamily="34" charset="-122"/>
                <a:cs typeface="Calibri" pitchFamily="34" charset="-120"/>
              </a:rPr>
              <a:t>ACUVATE   |   FORWARD DEPLOYED ENGINEERING</a:t>
            </a:r>
            <a:endParaRPr lang="en-US" sz="850"/>
          </a:p>
        </p:txBody>
      </p:sp>
      <p:sp>
        <p:nvSpPr>
          <p:cNvPr id="4" name="Text 1"/>
          <p:cNvSpPr txBox="1"/>
          <p:nvPr/>
        </p:nvSpPr>
        <p:spPr>
          <a:xfrm>
            <a:off x="10698480" y="6382512"/>
            <a:ext cx="914400" cy="228600"/>
          </a:xfrm>
          <a:prstGeom prst="rect">
            <a:avLst/>
          </a:prstGeom>
          <a:noFill/>
          <a:ln/>
        </p:spPr>
        <p:txBody>
          <a:bodyPr wrap="square" lIns="0" tIns="0" rIns="0" bIns="0" rtlCol="0" anchor="ctr"/>
          <a:lstStyle/>
          <a:p>
            <a:pPr marL="0" indent="0" algn="r">
              <a:buNone/>
            </a:pPr>
            <a:r>
              <a:rPr lang="en-US" sz="850">
                <a:solidFill>
                  <a:srgbClr val="9AA5B8"/>
                </a:solidFill>
                <a:latin typeface="Calibri" pitchFamily="34" charset="0"/>
                <a:ea typeface="Calibri" pitchFamily="34" charset="-122"/>
                <a:cs typeface="Calibri" pitchFamily="34" charset="-120"/>
              </a:rPr>
              <a:t>8</a:t>
            </a:r>
            <a:endParaRPr lang="en-US" sz="850"/>
          </a:p>
        </p:txBody>
      </p:sp>
      <p:sp>
        <p:nvSpPr>
          <p:cNvPr id="5" name="Text 2"/>
          <p:cNvSpPr txBox="1"/>
          <p:nvPr/>
        </p:nvSpPr>
        <p:spPr>
          <a:xfrm>
            <a:off x="566928" y="603504"/>
            <a:ext cx="9509760" cy="502920"/>
          </a:xfrm>
          <a:prstGeom prst="rect">
            <a:avLst/>
          </a:prstGeom>
          <a:noFill/>
          <a:ln/>
        </p:spPr>
        <p:txBody>
          <a:bodyPr wrap="square" lIns="0" tIns="0" rIns="0" bIns="0" rtlCol="0" anchor="ctr"/>
          <a:lstStyle/>
          <a:p>
            <a:pPr marL="0" indent="0">
              <a:buNone/>
            </a:pPr>
            <a:r>
              <a:rPr lang="en-US" sz="2400" b="1">
                <a:solidFill>
                  <a:srgbClr val="002060"/>
                </a:solidFill>
                <a:latin typeface="Montserrat" pitchFamily="2" charset="0"/>
                <a:ea typeface="Calibri" pitchFamily="34" charset="-122"/>
                <a:cs typeface="Calibri" pitchFamily="34" charset="-120"/>
              </a:rPr>
              <a:t>How IP is leveraged during an FDE engagement</a:t>
            </a:r>
            <a:endParaRPr lang="en-US" sz="2400">
              <a:latin typeface="Montserrat" pitchFamily="2" charset="0"/>
            </a:endParaRPr>
          </a:p>
        </p:txBody>
      </p:sp>
      <p:sp>
        <p:nvSpPr>
          <p:cNvPr id="6" name="Shape 3"/>
          <p:cNvSpPr/>
          <p:nvPr/>
        </p:nvSpPr>
        <p:spPr>
          <a:xfrm>
            <a:off x="566928" y="1088954"/>
            <a:ext cx="1051560" cy="45720"/>
          </a:xfrm>
          <a:prstGeom prst="rect">
            <a:avLst/>
          </a:prstGeom>
          <a:solidFill>
            <a:srgbClr val="E97132"/>
          </a:solidFill>
          <a:ln w="12700">
            <a:solidFill>
              <a:srgbClr val="E97132"/>
            </a:solidFill>
            <a:prstDash val="solid"/>
          </a:ln>
        </p:spPr>
        <p:txBody>
          <a:bodyPr/>
          <a:lstStyle/>
          <a:p>
            <a:endParaRPr lang="en-US"/>
          </a:p>
        </p:txBody>
      </p:sp>
      <p:sp>
        <p:nvSpPr>
          <p:cNvPr id="7" name="Text 4"/>
          <p:cNvSpPr txBox="1"/>
          <p:nvPr/>
        </p:nvSpPr>
        <p:spPr>
          <a:xfrm>
            <a:off x="566928" y="1298448"/>
            <a:ext cx="10332720" cy="310896"/>
          </a:xfrm>
          <a:prstGeom prst="rect">
            <a:avLst/>
          </a:prstGeom>
          <a:noFill/>
          <a:ln/>
        </p:spPr>
        <p:txBody>
          <a:bodyPr wrap="square" lIns="0" tIns="0" rIns="0" bIns="0" rtlCol="0" anchor="ctr"/>
          <a:lstStyle/>
          <a:p>
            <a:pPr marL="0" indent="0">
              <a:buNone/>
            </a:pPr>
            <a:r>
              <a:rPr lang="en-US" sz="1250">
                <a:solidFill>
                  <a:srgbClr val="4A5568"/>
                </a:solidFill>
                <a:latin typeface="Open Sans" panose="020B0606030504020204" pitchFamily="34" charset="0"/>
                <a:ea typeface="Open Sans" panose="020B0606030504020204" pitchFamily="34" charset="0"/>
                <a:cs typeface="Open Sans" panose="020B0606030504020204" pitchFamily="34" charset="0"/>
              </a:rPr>
              <a:t>Accelerators speed up the work, but the client receives a tailored production capability.</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5"/>
          <p:cNvSpPr/>
          <p:nvPr/>
        </p:nvSpPr>
        <p:spPr>
          <a:xfrm>
            <a:off x="566928" y="1965960"/>
            <a:ext cx="1655064" cy="2514600"/>
          </a:xfrm>
          <a:prstGeom prst="roundRect">
            <a:avLst>
              <a:gd name="adj" fmla="val 2762"/>
            </a:avLst>
          </a:prstGeom>
          <a:solidFill>
            <a:srgbClr val="002060"/>
          </a:solidFill>
          <a:ln w="12700">
            <a:solidFill>
              <a:srgbClr val="002060"/>
            </a:solidFill>
            <a:prstDash val="solid"/>
          </a:ln>
        </p:spPr>
        <p:txBody>
          <a:bodyPr/>
          <a:lstStyle/>
          <a:p>
            <a:endParaRPr lang="en-US"/>
          </a:p>
        </p:txBody>
      </p:sp>
      <p:sp>
        <p:nvSpPr>
          <p:cNvPr id="10" name="Text 7"/>
          <p:cNvSpPr txBox="1"/>
          <p:nvPr/>
        </p:nvSpPr>
        <p:spPr>
          <a:xfrm>
            <a:off x="786384" y="2949212"/>
            <a:ext cx="1097280" cy="596510"/>
          </a:xfrm>
          <a:prstGeom prst="rect">
            <a:avLst/>
          </a:prstGeom>
          <a:noFill/>
          <a:ln/>
        </p:spPr>
        <p:txBody>
          <a:bodyPr wrap="square" lIns="0" tIns="0" rIns="0" bIns="0" rtlCol="0" anchor="ctr"/>
          <a:lstStyle/>
          <a:p>
            <a:pPr marL="0" indent="0">
              <a:buNone/>
            </a:pPr>
            <a:r>
              <a:rPr lang="en-US" sz="1500" b="1">
                <a:solidFill>
                  <a:srgbClr val="FFFFFF"/>
                </a:solidFill>
                <a:latin typeface="Open Sans" panose="020B0606030504020204" pitchFamily="34" charset="0"/>
                <a:ea typeface="Open Sans" panose="020B0606030504020204" pitchFamily="34" charset="0"/>
                <a:cs typeface="Open Sans" panose="020B0606030504020204" pitchFamily="34" charset="0"/>
              </a:rPr>
              <a:t>Client problem</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8"/>
          <p:cNvSpPr txBox="1"/>
          <p:nvPr/>
        </p:nvSpPr>
        <p:spPr>
          <a:xfrm>
            <a:off x="786384" y="3402417"/>
            <a:ext cx="1341180" cy="681726"/>
          </a:xfrm>
          <a:prstGeom prst="rect">
            <a:avLst/>
          </a:prstGeom>
          <a:noFill/>
          <a:ln/>
        </p:spPr>
        <p:txBody>
          <a:bodyPr wrap="square" lIns="0" tIns="0" rIns="0" bIns="0" rtlCol="0" anchor="ctr"/>
          <a:lstStyle/>
          <a:p>
            <a:pPr marL="0" indent="0">
              <a:buNone/>
            </a:pPr>
            <a:r>
              <a:rPr lang="en-US" sz="1100">
                <a:solidFill>
                  <a:srgbClr val="C6D4EA"/>
                </a:solidFill>
                <a:latin typeface="Open Sans" panose="020B0606030504020204" pitchFamily="34" charset="0"/>
                <a:ea typeface="Open Sans" panose="020B0606030504020204" pitchFamily="34" charset="0"/>
                <a:cs typeface="Open Sans" panose="020B0606030504020204" pitchFamily="34" charset="0"/>
              </a:rPr>
              <a:t>Workflow, data, constraints</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9"/>
          <p:cNvSpPr/>
          <p:nvPr/>
        </p:nvSpPr>
        <p:spPr>
          <a:xfrm>
            <a:off x="9916668" y="1965960"/>
            <a:ext cx="1655064" cy="2514600"/>
          </a:xfrm>
          <a:prstGeom prst="roundRect">
            <a:avLst>
              <a:gd name="adj" fmla="val 2762"/>
            </a:avLst>
          </a:prstGeom>
          <a:solidFill>
            <a:srgbClr val="002060"/>
          </a:solidFill>
          <a:ln w="12700">
            <a:solidFill>
              <a:srgbClr val="002060"/>
            </a:solidFill>
            <a:prstDash val="solid"/>
          </a:ln>
        </p:spPr>
        <p:txBody>
          <a:bodyPr/>
          <a:lstStyle/>
          <a:p>
            <a:endParaRPr lang="en-US"/>
          </a:p>
        </p:txBody>
      </p:sp>
      <p:sp>
        <p:nvSpPr>
          <p:cNvPr id="14" name="Text 11"/>
          <p:cNvSpPr txBox="1"/>
          <p:nvPr/>
        </p:nvSpPr>
        <p:spPr>
          <a:xfrm>
            <a:off x="10136124" y="2947767"/>
            <a:ext cx="1341180" cy="596510"/>
          </a:xfrm>
          <a:prstGeom prst="rect">
            <a:avLst/>
          </a:prstGeom>
          <a:noFill/>
          <a:ln/>
        </p:spPr>
        <p:txBody>
          <a:bodyPr wrap="square" lIns="0" tIns="0" rIns="0" bIns="0" rtlCol="0" anchor="ctr"/>
          <a:lstStyle/>
          <a:p>
            <a:pPr marL="0" indent="0">
              <a:buNone/>
            </a:pPr>
            <a:r>
              <a:rPr lang="en-US" sz="1500" b="1">
                <a:solidFill>
                  <a:srgbClr val="FFFFFF"/>
                </a:solidFill>
                <a:latin typeface="Open Sans" panose="020B0606030504020204" pitchFamily="34" charset="0"/>
                <a:ea typeface="Open Sans" panose="020B0606030504020204" pitchFamily="34" charset="0"/>
                <a:cs typeface="Open Sans" panose="020B0606030504020204" pitchFamily="34" charset="0"/>
              </a:rPr>
              <a:t>FDE build</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txBox="1"/>
          <p:nvPr/>
        </p:nvSpPr>
        <p:spPr>
          <a:xfrm>
            <a:off x="10136124" y="3429000"/>
            <a:ext cx="1341180" cy="681726"/>
          </a:xfrm>
          <a:prstGeom prst="rect">
            <a:avLst/>
          </a:prstGeom>
          <a:noFill/>
          <a:ln/>
        </p:spPr>
        <p:txBody>
          <a:bodyPr wrap="square" lIns="0" tIns="0" rIns="0" bIns="0" rtlCol="0" anchor="ctr"/>
          <a:lstStyle/>
          <a:p>
            <a:pPr marL="0" indent="0">
              <a:buNone/>
            </a:pPr>
            <a:r>
              <a:rPr lang="en-US" sz="1100">
                <a:solidFill>
                  <a:srgbClr val="C6D4EA"/>
                </a:solidFill>
                <a:latin typeface="Open Sans" panose="020B0606030504020204" pitchFamily="34" charset="0"/>
                <a:ea typeface="Open Sans" panose="020B0606030504020204" pitchFamily="34" charset="0"/>
                <a:cs typeface="Open Sans" panose="020B0606030504020204" pitchFamily="34" charset="0"/>
              </a:rPr>
              <a:t>Vertical slice to production</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3"/>
          <p:cNvSpPr/>
          <p:nvPr/>
        </p:nvSpPr>
        <p:spPr>
          <a:xfrm>
            <a:off x="2436876" y="1965960"/>
            <a:ext cx="1655064" cy="2514600"/>
          </a:xfrm>
          <a:prstGeom prst="roundRect">
            <a:avLst>
              <a:gd name="adj" fmla="val 2762"/>
            </a:avLst>
          </a:prstGeom>
          <a:solidFill>
            <a:srgbClr val="F3F6FB"/>
          </a:solidFill>
          <a:ln w="12700">
            <a:solidFill>
              <a:srgbClr val="D6DFEF"/>
            </a:solidFill>
            <a:prstDash val="solid"/>
          </a:ln>
        </p:spPr>
        <p:txBody>
          <a:bodyPr/>
          <a:lstStyle/>
          <a:p>
            <a:endParaRPr lang="en-US"/>
          </a:p>
        </p:txBody>
      </p:sp>
      <p:sp>
        <p:nvSpPr>
          <p:cNvPr id="17" name="Shape 14"/>
          <p:cNvSpPr/>
          <p:nvPr/>
        </p:nvSpPr>
        <p:spPr>
          <a:xfrm>
            <a:off x="2656332" y="2258568"/>
            <a:ext cx="292608" cy="292608"/>
          </a:xfrm>
          <a:prstGeom prst="roundRect">
            <a:avLst>
              <a:gd name="adj" fmla="val 156250"/>
            </a:avLst>
          </a:prstGeom>
          <a:solidFill>
            <a:srgbClr val="E97132"/>
          </a:solidFill>
          <a:ln w="12700">
            <a:solidFill>
              <a:srgbClr val="E97132"/>
            </a:solidFill>
            <a:prstDash val="solid"/>
          </a:ln>
        </p:spPr>
        <p:txBody>
          <a:bodyPr/>
          <a:lstStyle/>
          <a:p>
            <a:endParaRPr lang="en-US"/>
          </a:p>
        </p:txBody>
      </p:sp>
      <p:sp>
        <p:nvSpPr>
          <p:cNvPr id="18" name="Text 15"/>
          <p:cNvSpPr txBox="1"/>
          <p:nvPr/>
        </p:nvSpPr>
        <p:spPr>
          <a:xfrm>
            <a:off x="2656332" y="2258568"/>
            <a:ext cx="292608" cy="292608"/>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1</a:t>
            </a:r>
            <a:endParaRPr lang="en-US" sz="1100"/>
          </a:p>
        </p:txBody>
      </p:sp>
      <p:sp>
        <p:nvSpPr>
          <p:cNvPr id="19" name="Text 16"/>
          <p:cNvSpPr txBox="1"/>
          <p:nvPr/>
        </p:nvSpPr>
        <p:spPr>
          <a:xfrm>
            <a:off x="2656332" y="2713424"/>
            <a:ext cx="1401684" cy="468687"/>
          </a:xfrm>
          <a:prstGeom prst="rect">
            <a:avLst/>
          </a:prstGeom>
          <a:noFill/>
          <a:ln/>
        </p:spPr>
        <p:txBody>
          <a:bodyPr wrap="square" lIns="0" tIns="0" rIns="0" bIns="0" rtlCol="0" anchor="ctr"/>
          <a:lstStyle/>
          <a:p>
            <a:pPr marL="0" indent="0">
              <a:buNone/>
            </a:pPr>
            <a:r>
              <a:rPr lang="en-US" sz="1500" b="1">
                <a:solidFill>
                  <a:srgbClr val="002060"/>
                </a:solidFill>
                <a:latin typeface="Open Sans" panose="020B0606030504020204" pitchFamily="34" charset="0"/>
                <a:ea typeface="Open Sans" panose="020B0606030504020204" pitchFamily="34" charset="0"/>
                <a:cs typeface="Open Sans" panose="020B0606030504020204" pitchFamily="34" charset="0"/>
              </a:rPr>
              <a:t>Fit</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7"/>
          <p:cNvSpPr txBox="1"/>
          <p:nvPr/>
        </p:nvSpPr>
        <p:spPr>
          <a:xfrm>
            <a:off x="2656332" y="3268866"/>
            <a:ext cx="1401684" cy="937373"/>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Map Acuvate patterns to the client workflow and systems.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8"/>
          <p:cNvSpPr/>
          <p:nvPr/>
        </p:nvSpPr>
        <p:spPr>
          <a:xfrm>
            <a:off x="4306824" y="1965960"/>
            <a:ext cx="1655064" cy="2514600"/>
          </a:xfrm>
          <a:prstGeom prst="roundRect">
            <a:avLst>
              <a:gd name="adj" fmla="val 2762"/>
            </a:avLst>
          </a:prstGeom>
          <a:solidFill>
            <a:srgbClr val="F3F6FB"/>
          </a:solidFill>
          <a:ln w="12700">
            <a:solidFill>
              <a:srgbClr val="D6DFEF"/>
            </a:solidFill>
            <a:prstDash val="solid"/>
          </a:ln>
        </p:spPr>
        <p:txBody>
          <a:bodyPr/>
          <a:lstStyle/>
          <a:p>
            <a:endParaRPr lang="en-US"/>
          </a:p>
        </p:txBody>
      </p:sp>
      <p:sp>
        <p:nvSpPr>
          <p:cNvPr id="22" name="Shape 19"/>
          <p:cNvSpPr/>
          <p:nvPr/>
        </p:nvSpPr>
        <p:spPr>
          <a:xfrm>
            <a:off x="4526280" y="2258568"/>
            <a:ext cx="292608" cy="292608"/>
          </a:xfrm>
          <a:prstGeom prst="roundRect">
            <a:avLst>
              <a:gd name="adj" fmla="val 156250"/>
            </a:avLst>
          </a:prstGeom>
          <a:solidFill>
            <a:srgbClr val="E97132"/>
          </a:solidFill>
          <a:ln w="12700">
            <a:solidFill>
              <a:srgbClr val="E97132"/>
            </a:solidFill>
            <a:prstDash val="solid"/>
          </a:ln>
        </p:spPr>
        <p:txBody>
          <a:bodyPr/>
          <a:lstStyle/>
          <a:p>
            <a:endParaRPr lang="en-US"/>
          </a:p>
        </p:txBody>
      </p:sp>
      <p:sp>
        <p:nvSpPr>
          <p:cNvPr id="23" name="Text 20"/>
          <p:cNvSpPr txBox="1"/>
          <p:nvPr/>
        </p:nvSpPr>
        <p:spPr>
          <a:xfrm>
            <a:off x="4526280" y="2258568"/>
            <a:ext cx="292608" cy="292608"/>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2</a:t>
            </a:r>
            <a:endParaRPr lang="en-US" sz="1100"/>
          </a:p>
        </p:txBody>
      </p:sp>
      <p:sp>
        <p:nvSpPr>
          <p:cNvPr id="24" name="Text 21"/>
          <p:cNvSpPr txBox="1"/>
          <p:nvPr/>
        </p:nvSpPr>
        <p:spPr>
          <a:xfrm>
            <a:off x="4526280" y="2713424"/>
            <a:ext cx="1401684" cy="468687"/>
          </a:xfrm>
          <a:prstGeom prst="rect">
            <a:avLst/>
          </a:prstGeom>
          <a:noFill/>
          <a:ln/>
        </p:spPr>
        <p:txBody>
          <a:bodyPr wrap="square" lIns="0" tIns="0" rIns="0" bIns="0" rtlCol="0" anchor="ctr"/>
          <a:lstStyle/>
          <a:p>
            <a:pPr marL="0" indent="0">
              <a:buNone/>
            </a:pPr>
            <a:r>
              <a:rPr lang="en-US" sz="1500" b="1">
                <a:solidFill>
                  <a:srgbClr val="002060"/>
                </a:solidFill>
                <a:latin typeface="Open Sans" panose="020B0606030504020204" pitchFamily="34" charset="0"/>
                <a:ea typeface="Open Sans" panose="020B0606030504020204" pitchFamily="34" charset="0"/>
                <a:cs typeface="Open Sans" panose="020B0606030504020204" pitchFamily="34" charset="0"/>
              </a:rPr>
              <a:t>Configure</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2"/>
          <p:cNvSpPr txBox="1"/>
          <p:nvPr/>
        </p:nvSpPr>
        <p:spPr>
          <a:xfrm>
            <a:off x="4526280" y="3268866"/>
            <a:ext cx="1401684" cy="937373"/>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Use templates, connectors, data models and eval packs.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23"/>
          <p:cNvSpPr/>
          <p:nvPr/>
        </p:nvSpPr>
        <p:spPr>
          <a:xfrm>
            <a:off x="6176772" y="1965960"/>
            <a:ext cx="1655064" cy="2514600"/>
          </a:xfrm>
          <a:prstGeom prst="roundRect">
            <a:avLst>
              <a:gd name="adj" fmla="val 2762"/>
            </a:avLst>
          </a:prstGeom>
          <a:solidFill>
            <a:srgbClr val="F3F6FB"/>
          </a:solidFill>
          <a:ln w="12700">
            <a:solidFill>
              <a:srgbClr val="D6DFEF"/>
            </a:solidFill>
            <a:prstDash val="solid"/>
          </a:ln>
        </p:spPr>
        <p:txBody>
          <a:bodyPr/>
          <a:lstStyle/>
          <a:p>
            <a:endParaRPr lang="en-US"/>
          </a:p>
        </p:txBody>
      </p:sp>
      <p:sp>
        <p:nvSpPr>
          <p:cNvPr id="27" name="Shape 24"/>
          <p:cNvSpPr/>
          <p:nvPr/>
        </p:nvSpPr>
        <p:spPr>
          <a:xfrm>
            <a:off x="6396228" y="2258568"/>
            <a:ext cx="292608" cy="292608"/>
          </a:xfrm>
          <a:prstGeom prst="roundRect">
            <a:avLst>
              <a:gd name="adj" fmla="val 156250"/>
            </a:avLst>
          </a:prstGeom>
          <a:solidFill>
            <a:srgbClr val="E97132"/>
          </a:solidFill>
          <a:ln w="12700">
            <a:solidFill>
              <a:srgbClr val="E97132"/>
            </a:solidFill>
            <a:prstDash val="solid"/>
          </a:ln>
        </p:spPr>
        <p:txBody>
          <a:bodyPr/>
          <a:lstStyle/>
          <a:p>
            <a:endParaRPr lang="en-US"/>
          </a:p>
        </p:txBody>
      </p:sp>
      <p:sp>
        <p:nvSpPr>
          <p:cNvPr id="28" name="Text 25"/>
          <p:cNvSpPr txBox="1"/>
          <p:nvPr/>
        </p:nvSpPr>
        <p:spPr>
          <a:xfrm>
            <a:off x="6396228" y="2258568"/>
            <a:ext cx="292608" cy="292608"/>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3</a:t>
            </a:r>
            <a:endParaRPr lang="en-US" sz="1100"/>
          </a:p>
        </p:txBody>
      </p:sp>
      <p:sp>
        <p:nvSpPr>
          <p:cNvPr id="29" name="Text 26"/>
          <p:cNvSpPr txBox="1"/>
          <p:nvPr/>
        </p:nvSpPr>
        <p:spPr>
          <a:xfrm>
            <a:off x="6396228" y="2713424"/>
            <a:ext cx="1401684" cy="468687"/>
          </a:xfrm>
          <a:prstGeom prst="rect">
            <a:avLst/>
          </a:prstGeom>
          <a:noFill/>
          <a:ln/>
        </p:spPr>
        <p:txBody>
          <a:bodyPr wrap="square" lIns="0" tIns="0" rIns="0" bIns="0" rtlCol="0" anchor="ctr"/>
          <a:lstStyle/>
          <a:p>
            <a:pPr marL="0" indent="0">
              <a:buNone/>
            </a:pPr>
            <a:r>
              <a:rPr lang="en-US" sz="1500" b="1">
                <a:solidFill>
                  <a:srgbClr val="002060"/>
                </a:solidFill>
                <a:latin typeface="Open Sans" panose="020B0606030504020204" pitchFamily="34" charset="0"/>
                <a:ea typeface="Open Sans" panose="020B0606030504020204" pitchFamily="34" charset="0"/>
                <a:cs typeface="Open Sans" panose="020B0606030504020204" pitchFamily="34" charset="0"/>
              </a:rPr>
              <a:t>Extend</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7"/>
          <p:cNvSpPr txBox="1"/>
          <p:nvPr/>
        </p:nvSpPr>
        <p:spPr>
          <a:xfrm>
            <a:off x="6396228" y="3268866"/>
            <a:ext cx="1401684" cy="937373"/>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Customize for client process, data, users and governance.</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8"/>
          <p:cNvSpPr/>
          <p:nvPr/>
        </p:nvSpPr>
        <p:spPr>
          <a:xfrm>
            <a:off x="8046720" y="1965960"/>
            <a:ext cx="1655064" cy="2514600"/>
          </a:xfrm>
          <a:prstGeom prst="roundRect">
            <a:avLst>
              <a:gd name="adj" fmla="val 2762"/>
            </a:avLst>
          </a:prstGeom>
          <a:solidFill>
            <a:srgbClr val="F3F6FB"/>
          </a:solidFill>
          <a:ln w="12700">
            <a:solidFill>
              <a:srgbClr val="D6DFEF"/>
            </a:solidFill>
            <a:prstDash val="solid"/>
          </a:ln>
        </p:spPr>
        <p:txBody>
          <a:bodyPr/>
          <a:lstStyle/>
          <a:p>
            <a:endParaRPr lang="en-US"/>
          </a:p>
        </p:txBody>
      </p:sp>
      <p:sp>
        <p:nvSpPr>
          <p:cNvPr id="32" name="Shape 29"/>
          <p:cNvSpPr/>
          <p:nvPr/>
        </p:nvSpPr>
        <p:spPr>
          <a:xfrm>
            <a:off x="8266176" y="2258568"/>
            <a:ext cx="292608" cy="292608"/>
          </a:xfrm>
          <a:prstGeom prst="roundRect">
            <a:avLst>
              <a:gd name="adj" fmla="val 156250"/>
            </a:avLst>
          </a:prstGeom>
          <a:solidFill>
            <a:srgbClr val="E97132"/>
          </a:solidFill>
          <a:ln w="12700">
            <a:solidFill>
              <a:srgbClr val="E97132"/>
            </a:solidFill>
            <a:prstDash val="solid"/>
          </a:ln>
        </p:spPr>
        <p:txBody>
          <a:bodyPr/>
          <a:lstStyle/>
          <a:p>
            <a:endParaRPr lang="en-US"/>
          </a:p>
        </p:txBody>
      </p:sp>
      <p:sp>
        <p:nvSpPr>
          <p:cNvPr id="33" name="Text 30"/>
          <p:cNvSpPr txBox="1"/>
          <p:nvPr/>
        </p:nvSpPr>
        <p:spPr>
          <a:xfrm>
            <a:off x="8266176" y="2258568"/>
            <a:ext cx="292608" cy="292608"/>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4</a:t>
            </a:r>
            <a:endParaRPr lang="en-US" sz="1100"/>
          </a:p>
        </p:txBody>
      </p:sp>
      <p:sp>
        <p:nvSpPr>
          <p:cNvPr id="34" name="Text 31"/>
          <p:cNvSpPr txBox="1"/>
          <p:nvPr/>
        </p:nvSpPr>
        <p:spPr>
          <a:xfrm>
            <a:off x="8248070" y="2722477"/>
            <a:ext cx="1401684" cy="468687"/>
          </a:xfrm>
          <a:prstGeom prst="rect">
            <a:avLst/>
          </a:prstGeom>
          <a:noFill/>
          <a:ln/>
        </p:spPr>
        <p:txBody>
          <a:bodyPr wrap="square" lIns="0" tIns="0" rIns="0" bIns="0" rtlCol="0" anchor="ctr"/>
          <a:lstStyle/>
          <a:p>
            <a:pPr marL="0" indent="0">
              <a:buNone/>
            </a:pPr>
            <a:r>
              <a:rPr lang="en-US" sz="1500" b="1">
                <a:solidFill>
                  <a:srgbClr val="002060"/>
                </a:solidFill>
                <a:latin typeface="Open Sans" panose="020B0606030504020204" pitchFamily="34" charset="0"/>
                <a:ea typeface="Open Sans" panose="020B0606030504020204" pitchFamily="34" charset="0"/>
                <a:cs typeface="Open Sans" panose="020B0606030504020204" pitchFamily="34" charset="0"/>
              </a:rPr>
              <a:t>Productionize</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32"/>
          <p:cNvSpPr txBox="1"/>
          <p:nvPr/>
        </p:nvSpPr>
        <p:spPr>
          <a:xfrm>
            <a:off x="8266176" y="3268866"/>
            <a:ext cx="1401684" cy="937373"/>
          </a:xfrm>
          <a:prstGeom prst="rect">
            <a:avLst/>
          </a:prstGeom>
          <a:noFill/>
          <a:ln/>
        </p:spPr>
        <p:txBody>
          <a:bodyPr wrap="square" lIns="0" tIns="0" rIns="0" bIns="0" rtlCol="0" anchor="ctr"/>
          <a:lstStyle/>
          <a:p>
            <a:pPr marL="0" indent="0">
              <a:buNone/>
            </a:pPr>
            <a:r>
              <a:rPr lang="en-US" sz="1050">
                <a:solidFill>
                  <a:srgbClr val="4A5568"/>
                </a:solidFill>
                <a:latin typeface="Open Sans" panose="020B0606030504020204" pitchFamily="34" charset="0"/>
                <a:ea typeface="Open Sans" panose="020B0606030504020204" pitchFamily="34" charset="0"/>
                <a:cs typeface="Open Sans" panose="020B0606030504020204" pitchFamily="34" charset="0"/>
              </a:rPr>
              <a:t>Add security, telemetry, AgentOps, runbooks and adoption.</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33"/>
          <p:cNvSpPr txBox="1"/>
          <p:nvPr/>
        </p:nvSpPr>
        <p:spPr>
          <a:xfrm>
            <a:off x="2217420" y="3040380"/>
            <a:ext cx="274320" cy="365760"/>
          </a:xfrm>
          <a:prstGeom prst="rect">
            <a:avLst/>
          </a:prstGeom>
          <a:noFill/>
          <a:ln/>
        </p:spPr>
        <p:txBody>
          <a:bodyPr wrap="square" lIns="0" tIns="0" rIns="0" bIns="0" rtlCol="0" anchor="ctr"/>
          <a:lstStyle/>
          <a:p>
            <a:pPr marL="0" indent="0" algn="ctr">
              <a:buNone/>
            </a:pPr>
            <a:r>
              <a:rPr lang="en-US" sz="2200">
                <a:solidFill>
                  <a:srgbClr val="002060"/>
                </a:solidFill>
                <a:latin typeface="Calibri" pitchFamily="34" charset="0"/>
                <a:ea typeface="Calibri" pitchFamily="34" charset="-122"/>
                <a:cs typeface="Calibri" pitchFamily="34" charset="-120"/>
              </a:rPr>
              <a:t>›</a:t>
            </a:r>
            <a:endParaRPr lang="en-US" sz="2200"/>
          </a:p>
        </p:txBody>
      </p:sp>
      <p:sp>
        <p:nvSpPr>
          <p:cNvPr id="37" name="Text 34"/>
          <p:cNvSpPr txBox="1"/>
          <p:nvPr/>
        </p:nvSpPr>
        <p:spPr>
          <a:xfrm>
            <a:off x="4087368" y="3040380"/>
            <a:ext cx="274320" cy="365760"/>
          </a:xfrm>
          <a:prstGeom prst="rect">
            <a:avLst/>
          </a:prstGeom>
          <a:noFill/>
          <a:ln/>
        </p:spPr>
        <p:txBody>
          <a:bodyPr wrap="square" lIns="0" tIns="0" rIns="0" bIns="0" rtlCol="0" anchor="ctr"/>
          <a:lstStyle/>
          <a:p>
            <a:pPr marL="0" indent="0" algn="ctr">
              <a:buNone/>
            </a:pPr>
            <a:r>
              <a:rPr lang="en-US" sz="2200">
                <a:solidFill>
                  <a:srgbClr val="A9B6CC"/>
                </a:solidFill>
                <a:latin typeface="Calibri" pitchFamily="34" charset="0"/>
                <a:ea typeface="Calibri" pitchFamily="34" charset="-122"/>
                <a:cs typeface="Calibri" pitchFamily="34" charset="-120"/>
              </a:rPr>
              <a:t>›</a:t>
            </a:r>
            <a:endParaRPr lang="en-US" sz="2200"/>
          </a:p>
        </p:txBody>
      </p:sp>
      <p:sp>
        <p:nvSpPr>
          <p:cNvPr id="38" name="Text 35"/>
          <p:cNvSpPr txBox="1"/>
          <p:nvPr/>
        </p:nvSpPr>
        <p:spPr>
          <a:xfrm>
            <a:off x="5957316" y="3040380"/>
            <a:ext cx="274320" cy="365760"/>
          </a:xfrm>
          <a:prstGeom prst="rect">
            <a:avLst/>
          </a:prstGeom>
          <a:noFill/>
          <a:ln/>
        </p:spPr>
        <p:txBody>
          <a:bodyPr wrap="square" lIns="0" tIns="0" rIns="0" bIns="0" rtlCol="0" anchor="ctr"/>
          <a:lstStyle/>
          <a:p>
            <a:pPr marL="0" indent="0" algn="ctr">
              <a:buNone/>
            </a:pPr>
            <a:r>
              <a:rPr lang="en-US" sz="2200">
                <a:solidFill>
                  <a:srgbClr val="A9B6CC"/>
                </a:solidFill>
                <a:latin typeface="Calibri" pitchFamily="34" charset="0"/>
                <a:ea typeface="Calibri" pitchFamily="34" charset="-122"/>
                <a:cs typeface="Calibri" pitchFamily="34" charset="-120"/>
              </a:rPr>
              <a:t>›</a:t>
            </a:r>
            <a:endParaRPr lang="en-US" sz="2200"/>
          </a:p>
        </p:txBody>
      </p:sp>
      <p:sp>
        <p:nvSpPr>
          <p:cNvPr id="39" name="Text 36"/>
          <p:cNvSpPr txBox="1"/>
          <p:nvPr/>
        </p:nvSpPr>
        <p:spPr>
          <a:xfrm>
            <a:off x="7827264" y="3040380"/>
            <a:ext cx="274320" cy="365760"/>
          </a:xfrm>
          <a:prstGeom prst="rect">
            <a:avLst/>
          </a:prstGeom>
          <a:noFill/>
          <a:ln/>
        </p:spPr>
        <p:txBody>
          <a:bodyPr wrap="square" lIns="0" tIns="0" rIns="0" bIns="0" rtlCol="0" anchor="ctr"/>
          <a:lstStyle/>
          <a:p>
            <a:pPr marL="0" indent="0" algn="ctr">
              <a:buNone/>
            </a:pPr>
            <a:r>
              <a:rPr lang="en-US" sz="2200">
                <a:solidFill>
                  <a:srgbClr val="A9B6CC"/>
                </a:solidFill>
                <a:latin typeface="Calibri" pitchFamily="34" charset="0"/>
                <a:ea typeface="Calibri" pitchFamily="34" charset="-122"/>
                <a:cs typeface="Calibri" pitchFamily="34" charset="-120"/>
              </a:rPr>
              <a:t>›</a:t>
            </a:r>
            <a:endParaRPr lang="en-US" sz="2200"/>
          </a:p>
        </p:txBody>
      </p:sp>
      <p:sp>
        <p:nvSpPr>
          <p:cNvPr id="40" name="Text 37"/>
          <p:cNvSpPr txBox="1"/>
          <p:nvPr/>
        </p:nvSpPr>
        <p:spPr>
          <a:xfrm>
            <a:off x="9697212" y="3040380"/>
            <a:ext cx="274320" cy="365760"/>
          </a:xfrm>
          <a:prstGeom prst="rect">
            <a:avLst/>
          </a:prstGeom>
          <a:noFill/>
          <a:ln/>
        </p:spPr>
        <p:txBody>
          <a:bodyPr wrap="square" lIns="0" tIns="0" rIns="0" bIns="0" rtlCol="0" anchor="ctr"/>
          <a:lstStyle/>
          <a:p>
            <a:pPr marL="0" indent="0" algn="ctr">
              <a:buNone/>
            </a:pPr>
            <a:r>
              <a:rPr lang="en-US" sz="2200">
                <a:solidFill>
                  <a:srgbClr val="002060"/>
                </a:solidFill>
                <a:latin typeface="Calibri" pitchFamily="34" charset="0"/>
                <a:ea typeface="Calibri" pitchFamily="34" charset="-122"/>
                <a:cs typeface="Calibri" pitchFamily="34" charset="-120"/>
              </a:rPr>
              <a:t>›</a:t>
            </a:r>
            <a:endParaRPr lang="en-US" sz="2200"/>
          </a:p>
        </p:txBody>
      </p:sp>
      <p:sp>
        <p:nvSpPr>
          <p:cNvPr id="41" name="Shape 38"/>
          <p:cNvSpPr/>
          <p:nvPr/>
        </p:nvSpPr>
        <p:spPr>
          <a:xfrm>
            <a:off x="566928" y="4892040"/>
            <a:ext cx="11055096" cy="914400"/>
          </a:xfrm>
          <a:prstGeom prst="roundRect">
            <a:avLst>
              <a:gd name="adj" fmla="val 4000"/>
            </a:avLst>
          </a:prstGeom>
          <a:solidFill>
            <a:srgbClr val="002060"/>
          </a:solidFill>
          <a:ln w="12700">
            <a:solidFill>
              <a:srgbClr val="002060"/>
            </a:solidFill>
            <a:prstDash val="solid"/>
          </a:ln>
        </p:spPr>
        <p:txBody>
          <a:bodyPr/>
          <a:lstStyle/>
          <a:p>
            <a:endParaRPr lang="en-US"/>
          </a:p>
        </p:txBody>
      </p:sp>
      <p:sp>
        <p:nvSpPr>
          <p:cNvPr id="42" name="Shape 39"/>
          <p:cNvSpPr/>
          <p:nvPr/>
        </p:nvSpPr>
        <p:spPr>
          <a:xfrm>
            <a:off x="877824" y="5038344"/>
            <a:ext cx="50292" cy="621792"/>
          </a:xfrm>
          <a:prstGeom prst="rect">
            <a:avLst/>
          </a:prstGeom>
          <a:solidFill>
            <a:schemeClr val="accent2"/>
          </a:solidFill>
          <a:ln w="12700">
            <a:solidFill>
              <a:schemeClr val="accent2"/>
            </a:solidFill>
            <a:prstDash val="solid"/>
          </a:ln>
        </p:spPr>
        <p:txBody>
          <a:bodyPr/>
          <a:lstStyle/>
          <a:p>
            <a:endParaRPr lang="en-US"/>
          </a:p>
        </p:txBody>
      </p:sp>
      <p:sp>
        <p:nvSpPr>
          <p:cNvPr id="43" name="Text 40"/>
          <p:cNvSpPr txBox="1"/>
          <p:nvPr/>
        </p:nvSpPr>
        <p:spPr>
          <a:xfrm>
            <a:off x="1097280" y="4983480"/>
            <a:ext cx="10049256" cy="731520"/>
          </a:xfrm>
          <a:prstGeom prst="rect">
            <a:avLst/>
          </a:prstGeom>
          <a:noFill/>
          <a:ln/>
        </p:spPr>
        <p:txBody>
          <a:bodyPr wrap="square" lIns="0" tIns="0" rIns="0" bIns="0" rtlCol="0" anchor="ctr"/>
          <a:lstStyle/>
          <a:p>
            <a:pPr marL="0" indent="0">
              <a:buNone/>
            </a:pPr>
            <a:r>
              <a:rPr lang="en-US" sz="1200" i="1" err="1">
                <a:solidFill>
                  <a:srgbClr val="FFFFFF"/>
                </a:solidFill>
                <a:latin typeface="Open Sans" panose="020B0606030504020204" pitchFamily="34" charset="0"/>
                <a:ea typeface="Open Sans" panose="020B0606030504020204" pitchFamily="34" charset="0"/>
                <a:cs typeface="Open Sans" panose="020B0606030504020204" pitchFamily="34" charset="0"/>
              </a:rPr>
              <a:t>Acuvate</a:t>
            </a:r>
            <a:r>
              <a:rPr lang="en-US" sz="1200" i="1">
                <a:solidFill>
                  <a:srgbClr val="FFFFFF"/>
                </a:solidFill>
                <a:latin typeface="Open Sans" panose="020B0606030504020204" pitchFamily="34" charset="0"/>
                <a:ea typeface="Open Sans" panose="020B0606030504020204" pitchFamily="34" charset="0"/>
                <a:cs typeface="Open Sans" panose="020B0606030504020204" pitchFamily="34" charset="0"/>
              </a:rPr>
              <a:t> brings reusable IP to reduce risk and time-to-value, but avoids lock-in by fitting the solution to the client's chosen platforms and controls.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nvGrpSpPr>
          <p:cNvPr id="44" name="Group 43">
            <a:extLst>
              <a:ext uri="{FF2B5EF4-FFF2-40B4-BE49-F238E27FC236}">
                <a16:creationId xmlns:a16="http://schemas.microsoft.com/office/drawing/2014/main" id="{685AA991-80E2-10E0-63CE-64CBAF98DF83}"/>
              </a:ext>
            </a:extLst>
          </p:cNvPr>
          <p:cNvGrpSpPr/>
          <p:nvPr/>
        </p:nvGrpSpPr>
        <p:grpSpPr>
          <a:xfrm>
            <a:off x="8170395" y="265176"/>
            <a:ext cx="3577671" cy="290189"/>
            <a:chOff x="8007433" y="586043"/>
            <a:chExt cx="3577671" cy="290189"/>
          </a:xfrm>
        </p:grpSpPr>
        <p:grpSp>
          <p:nvGrpSpPr>
            <p:cNvPr id="45" name="Group 44">
              <a:extLst>
                <a:ext uri="{FF2B5EF4-FFF2-40B4-BE49-F238E27FC236}">
                  <a16:creationId xmlns:a16="http://schemas.microsoft.com/office/drawing/2014/main" id="{276BEE94-53F6-0CD5-49A9-373892EDFAB7}"/>
                </a:ext>
              </a:extLst>
            </p:cNvPr>
            <p:cNvGrpSpPr/>
            <p:nvPr/>
          </p:nvGrpSpPr>
          <p:grpSpPr>
            <a:xfrm>
              <a:off x="9176724" y="607313"/>
              <a:ext cx="1083591" cy="247651"/>
              <a:chOff x="7610475" y="5543551"/>
              <a:chExt cx="1083591" cy="247651"/>
            </a:xfrm>
          </p:grpSpPr>
          <p:pic>
            <p:nvPicPr>
              <p:cNvPr id="50" name="Image 11" descr="preencoded.png">
                <a:extLst>
                  <a:ext uri="{FF2B5EF4-FFF2-40B4-BE49-F238E27FC236}">
                    <a16:creationId xmlns:a16="http://schemas.microsoft.com/office/drawing/2014/main" id="{5026AF03-5F0F-114D-C537-0AC4DA98B056}"/>
                  </a:ext>
                </a:extLst>
              </p:cNvPr>
              <p:cNvPicPr>
                <a:picLocks noChangeAspect="1"/>
              </p:cNvPicPr>
              <p:nvPr/>
            </p:nvPicPr>
            <p:blipFill>
              <a:blip r:embed="rId3"/>
              <a:srcRect/>
              <a:stretch/>
            </p:blipFill>
            <p:spPr>
              <a:xfrm>
                <a:off x="7610475" y="5543551"/>
                <a:ext cx="247712" cy="247651"/>
              </a:xfrm>
              <a:prstGeom prst="rect">
                <a:avLst/>
              </a:prstGeom>
            </p:spPr>
          </p:pic>
          <p:sp>
            <p:nvSpPr>
              <p:cNvPr id="51" name="Text 7">
                <a:extLst>
                  <a:ext uri="{FF2B5EF4-FFF2-40B4-BE49-F238E27FC236}">
                    <a16:creationId xmlns:a16="http://schemas.microsoft.com/office/drawing/2014/main" id="{950EC019-5FEE-01A5-483B-E72AE299D67B}"/>
                  </a:ext>
                </a:extLst>
              </p:cNvPr>
              <p:cNvSpPr/>
              <p:nvPr/>
            </p:nvSpPr>
            <p:spPr>
              <a:xfrm>
                <a:off x="7903369" y="5587519"/>
                <a:ext cx="188024" cy="161163"/>
              </a:xfrm>
              <a:prstGeom prst="rect">
                <a:avLst/>
              </a:prstGeom>
              <a:noFill/>
              <a:ln/>
            </p:spPr>
            <p:txBody>
              <a:bodyPr wrap="square" lIns="0" tIns="0" rIns="0" bIns="0" rtlCol="0" anchor="t"/>
              <a:lstStyle/>
              <a:p>
                <a:pPr>
                  <a:lnSpc>
                    <a:spcPts val="1225"/>
                  </a:lnSpc>
                </a:pPr>
                <a:r>
                  <a:rPr lang="en-US" sz="1012" b="1">
                    <a:solidFill>
                      <a:srgbClr val="000000">
                        <a:alpha val="99000"/>
                      </a:srgbClr>
                    </a:solidFill>
                    <a:latin typeface="Inter" pitchFamily="34" charset="0"/>
                    <a:ea typeface="Inter" pitchFamily="34" charset="-122"/>
                    <a:cs typeface="Inter" pitchFamily="34" charset="-120"/>
                  </a:rPr>
                  <a:t>K4</a:t>
                </a:r>
                <a:endParaRPr lang="en-US" sz="1012"/>
              </a:p>
            </p:txBody>
          </p:sp>
          <p:sp>
            <p:nvSpPr>
              <p:cNvPr id="52" name="Text 8">
                <a:extLst>
                  <a:ext uri="{FF2B5EF4-FFF2-40B4-BE49-F238E27FC236}">
                    <a16:creationId xmlns:a16="http://schemas.microsoft.com/office/drawing/2014/main" id="{F4A8737B-291A-59BF-B632-346FECB690B4}"/>
                  </a:ext>
                </a:extLst>
              </p:cNvPr>
              <p:cNvSpPr/>
              <p:nvPr/>
            </p:nvSpPr>
            <p:spPr>
              <a:xfrm>
                <a:off x="8103134" y="5587519"/>
                <a:ext cx="590932" cy="161163"/>
              </a:xfrm>
              <a:prstGeom prst="rect">
                <a:avLst/>
              </a:prstGeom>
              <a:noFill/>
              <a:ln/>
            </p:spPr>
            <p:txBody>
              <a:bodyPr wrap="square" lIns="0" tIns="0" rIns="0" bIns="0" rtlCol="0" anchor="t"/>
              <a:lstStyle/>
              <a:p>
                <a:pPr>
                  <a:lnSpc>
                    <a:spcPts val="1225"/>
                  </a:lnSpc>
                </a:pPr>
                <a:r>
                  <a:rPr lang="en-US" sz="1012">
                    <a:solidFill>
                      <a:srgbClr val="000000">
                        <a:alpha val="99000"/>
                      </a:srgbClr>
                    </a:solidFill>
                    <a:latin typeface="Inter" pitchFamily="34" charset="0"/>
                    <a:ea typeface="Inter" pitchFamily="34" charset="-122"/>
                    <a:cs typeface="Inter" pitchFamily="34" charset="-120"/>
                  </a:rPr>
                  <a:t>CLARITY</a:t>
                </a:r>
                <a:endParaRPr lang="en-US" sz="1012"/>
              </a:p>
            </p:txBody>
          </p:sp>
        </p:grpSp>
        <p:pic>
          <p:nvPicPr>
            <p:cNvPr id="46" name="Image 7" descr="preencoded.png">
              <a:extLst>
                <a:ext uri="{FF2B5EF4-FFF2-40B4-BE49-F238E27FC236}">
                  <a16:creationId xmlns:a16="http://schemas.microsoft.com/office/drawing/2014/main" id="{724965DC-B6D8-AE59-9D7B-E9357C587CFE}"/>
                </a:ext>
              </a:extLst>
            </p:cNvPr>
            <p:cNvPicPr>
              <a:picLocks noChangeAspect="1"/>
            </p:cNvPicPr>
            <p:nvPr/>
          </p:nvPicPr>
          <p:blipFill>
            <a:blip r:embed="rId4"/>
            <a:srcRect/>
            <a:stretch/>
          </p:blipFill>
          <p:spPr>
            <a:xfrm>
              <a:off x="8007433" y="586043"/>
              <a:ext cx="956875" cy="290189"/>
            </a:xfrm>
            <a:prstGeom prst="rect">
              <a:avLst/>
            </a:prstGeom>
          </p:spPr>
        </p:pic>
        <p:pic>
          <p:nvPicPr>
            <p:cNvPr id="47" name="Image 3" descr="preencoded.png">
              <a:extLst>
                <a:ext uri="{FF2B5EF4-FFF2-40B4-BE49-F238E27FC236}">
                  <a16:creationId xmlns:a16="http://schemas.microsoft.com/office/drawing/2014/main" id="{888E3573-A2BA-E413-740B-996B81C54DF1}"/>
                </a:ext>
              </a:extLst>
            </p:cNvPr>
            <p:cNvPicPr>
              <a:picLocks noChangeAspect="1"/>
            </p:cNvPicPr>
            <p:nvPr/>
          </p:nvPicPr>
          <p:blipFill>
            <a:blip r:embed="rId5"/>
            <a:srcRect/>
            <a:stretch/>
          </p:blipFill>
          <p:spPr>
            <a:xfrm>
              <a:off x="10404711" y="586043"/>
              <a:ext cx="1180393" cy="251292"/>
            </a:xfrm>
            <a:prstGeom prst="rect">
              <a:avLst/>
            </a:prstGeom>
          </p:spPr>
        </p:pic>
        <p:cxnSp>
          <p:nvCxnSpPr>
            <p:cNvPr id="48" name="Straight Connector 47">
              <a:extLst>
                <a:ext uri="{FF2B5EF4-FFF2-40B4-BE49-F238E27FC236}">
                  <a16:creationId xmlns:a16="http://schemas.microsoft.com/office/drawing/2014/main" id="{7CC2B3B2-DAA2-33B9-73E7-C019569A25E3}"/>
                </a:ext>
              </a:extLst>
            </p:cNvPr>
            <p:cNvCxnSpPr/>
            <p:nvPr/>
          </p:nvCxnSpPr>
          <p:spPr>
            <a:xfrm>
              <a:off x="9053465" y="586043"/>
              <a:ext cx="0" cy="26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C50FDCA-CAE4-1D23-CE6D-AA1B8E4B0E32}"/>
                </a:ext>
              </a:extLst>
            </p:cNvPr>
            <p:cNvCxnSpPr/>
            <p:nvPr/>
          </p:nvCxnSpPr>
          <p:spPr>
            <a:xfrm>
              <a:off x="10276911" y="586520"/>
              <a:ext cx="0" cy="2689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54" name="Picture 53">
            <a:extLst>
              <a:ext uri="{FF2B5EF4-FFF2-40B4-BE49-F238E27FC236}">
                <a16:creationId xmlns:a16="http://schemas.microsoft.com/office/drawing/2014/main" id="{4AA9D134-F446-DF50-EB38-06E4745FB7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53" name="Graphic 52">
            <a:extLst>
              <a:ext uri="{FF2B5EF4-FFF2-40B4-BE49-F238E27FC236}">
                <a16:creationId xmlns:a16="http://schemas.microsoft.com/office/drawing/2014/main" id="{502B69E0-9FBB-8568-FC55-C132E4C333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6384" y="2218920"/>
            <a:ext cx="637930" cy="637930"/>
          </a:xfrm>
          <a:prstGeom prst="rect">
            <a:avLst/>
          </a:prstGeom>
        </p:spPr>
      </p:pic>
      <p:pic>
        <p:nvPicPr>
          <p:cNvPr id="56" name="Graphic 55">
            <a:extLst>
              <a:ext uri="{FF2B5EF4-FFF2-40B4-BE49-F238E27FC236}">
                <a16:creationId xmlns:a16="http://schemas.microsoft.com/office/drawing/2014/main" id="{9A4D2D97-474D-E87E-A5DD-CA7E140343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36125" y="2259780"/>
            <a:ext cx="697040" cy="69704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11F7-ED53-A9AD-7607-314A178135E4}"/>
              </a:ext>
            </a:extLst>
          </p:cNvPr>
          <p:cNvSpPr>
            <a:spLocks noGrp="1"/>
          </p:cNvSpPr>
          <p:nvPr>
            <p:ph type="ctrTitle"/>
          </p:nvPr>
        </p:nvSpPr>
        <p:spPr/>
        <p:txBody>
          <a:bodyPr/>
          <a:lstStyle/>
          <a:p>
            <a:r>
              <a:rPr lang="en-US"/>
              <a:t>Learnings From FDE</a:t>
            </a:r>
          </a:p>
        </p:txBody>
      </p:sp>
      <p:sp>
        <p:nvSpPr>
          <p:cNvPr id="4" name="Text Placeholder 3">
            <a:extLst>
              <a:ext uri="{FF2B5EF4-FFF2-40B4-BE49-F238E27FC236}">
                <a16:creationId xmlns:a16="http://schemas.microsoft.com/office/drawing/2014/main" id="{A643F6F0-1425-DA22-C2A0-DE55EC157216}"/>
              </a:ext>
            </a:extLst>
          </p:cNvPr>
          <p:cNvSpPr>
            <a:spLocks noGrp="1"/>
          </p:cNvSpPr>
          <p:nvPr>
            <p:ph type="body" sz="quarter" idx="16"/>
          </p:nvPr>
        </p:nvSpPr>
        <p:spPr>
          <a:xfrm>
            <a:off x="2063304" y="4169803"/>
            <a:ext cx="3276981" cy="492443"/>
          </a:xfrm>
        </p:spPr>
        <p:txBody>
          <a:bodyPr anchor="ctr">
            <a:normAutofit lnSpcReduction="10000"/>
          </a:bodyPr>
          <a:lstStyle/>
          <a:p>
            <a:r>
              <a:rPr lang="en-US"/>
              <a:t>Taiki Yoshida</a:t>
            </a:r>
          </a:p>
        </p:txBody>
      </p:sp>
      <p:sp>
        <p:nvSpPr>
          <p:cNvPr id="3" name="Text Placeholder 2">
            <a:extLst>
              <a:ext uri="{FF2B5EF4-FFF2-40B4-BE49-F238E27FC236}">
                <a16:creationId xmlns:a16="http://schemas.microsoft.com/office/drawing/2014/main" id="{C8BC9C6D-5D24-F5D6-FAC8-51DA8618438A}"/>
              </a:ext>
            </a:extLst>
          </p:cNvPr>
          <p:cNvSpPr>
            <a:spLocks noGrp="1"/>
          </p:cNvSpPr>
          <p:nvPr>
            <p:ph type="body" sz="quarter" idx="15"/>
          </p:nvPr>
        </p:nvSpPr>
        <p:spPr>
          <a:xfrm>
            <a:off x="2063305" y="4669389"/>
            <a:ext cx="3276981" cy="937923"/>
          </a:xfrm>
        </p:spPr>
        <p:txBody>
          <a:bodyPr anchor="ctr">
            <a:normAutofit/>
          </a:bodyPr>
          <a:lstStyle/>
          <a:p>
            <a:r>
              <a:rPr lang="en-US"/>
              <a:t>Principal PM Manager</a:t>
            </a:r>
          </a:p>
          <a:p>
            <a:r>
              <a:rPr lang="en-US"/>
              <a:t>Copilot &amp; Agent Platform</a:t>
            </a:r>
          </a:p>
        </p:txBody>
      </p:sp>
      <p:pic>
        <p:nvPicPr>
          <p:cNvPr id="7" name="Picture 6" descr="The image shows a person with black hair, wearing a dark jacket, and standing in a dimly lit, possibly indoor setting.&#10;&#10;AI-generated content may be incorrect.">
            <a:extLst>
              <a:ext uri="{FF2B5EF4-FFF2-40B4-BE49-F238E27FC236}">
                <a16:creationId xmlns:a16="http://schemas.microsoft.com/office/drawing/2014/main" id="{1B266FE0-9CBF-2788-1A8F-F3A485F47B33}"/>
              </a:ext>
            </a:extLst>
          </p:cNvPr>
          <p:cNvPicPr>
            <a:picLocks noChangeAspect="1"/>
          </p:cNvPicPr>
          <p:nvPr/>
        </p:nvPicPr>
        <p:blipFill>
          <a:blip r:embed="rId2"/>
          <a:stretch>
            <a:fillRect/>
          </a:stretch>
        </p:blipFill>
        <p:spPr>
          <a:xfrm>
            <a:off x="563499" y="4102356"/>
            <a:ext cx="1391915" cy="1391915"/>
          </a:xfrm>
          <a:prstGeom prst="ellipse">
            <a:avLst/>
          </a:prstGeom>
        </p:spPr>
      </p:pic>
    </p:spTree>
    <p:extLst>
      <p:ext uri="{BB962C8B-B14F-4D97-AF65-F5344CB8AC3E}">
        <p14:creationId xmlns:p14="http://schemas.microsoft.com/office/powerpoint/2010/main" val="2803056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50DBCE-109A-17D7-45AE-B9DC3C1DFDB4}"/>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0459B9C-E8FE-214A-2DE4-7560FFF2D386}"/>
              </a:ext>
            </a:extLst>
          </p:cNvPr>
          <p:cNvSpPr/>
          <p:nvPr/>
        </p:nvSpPr>
        <p:spPr>
          <a:xfrm>
            <a:off x="4995281" y="3243912"/>
            <a:ext cx="2199093" cy="629131"/>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800" b="1" i="0" u="none" strike="noStrike" kern="0" cap="none" spc="-25" normalizeH="0" baseline="0" noProof="0">
                <a:ln>
                  <a:noFill/>
                </a:ln>
                <a:solidFill>
                  <a:prstClr val="white"/>
                </a:solidFill>
                <a:effectLst/>
                <a:uLnTx/>
                <a:uFillTx/>
                <a:latin typeface="Segoe UI" panose="020B0502040204020203" pitchFamily="34" charset="0"/>
                <a:ea typeface="Segoe UI Semibold" pitchFamily="34" charset="-122"/>
                <a:cs typeface="Segoe UI" panose="020B0502040204020203" pitchFamily="34" charset="0"/>
              </a:rPr>
              <a:t>Envision High Value Scenarios</a:t>
            </a:r>
            <a:endParaRPr kumimoji="0" lang="en-US" sz="1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4" name="Text 1">
            <a:extLst>
              <a:ext uri="{FF2B5EF4-FFF2-40B4-BE49-F238E27FC236}">
                <a16:creationId xmlns:a16="http://schemas.microsoft.com/office/drawing/2014/main" id="{C4DFABF5-B8B4-79F9-5E03-3CCD6891F62E}"/>
              </a:ext>
            </a:extLst>
          </p:cNvPr>
          <p:cNvSpPr/>
          <p:nvPr/>
        </p:nvSpPr>
        <p:spPr>
          <a:xfrm>
            <a:off x="5130005" y="4252641"/>
            <a:ext cx="1835150" cy="1252312"/>
          </a:xfrm>
          <a:prstGeom prst="rect">
            <a:avLst/>
          </a:prstGeom>
          <a:noFill/>
          <a:ln/>
        </p:spPr>
        <p:txBody>
          <a:bodyPr wrap="square" lIns="0" tIns="0" rIns="0" bIns="0" rtlCol="0" anchor="t"/>
          <a:lstStyle/>
          <a:p>
            <a:pPr marL="0" marR="0" lvl="0" indent="0" algn="ctr" defTabSz="914400" rtl="0" eaLnBrk="1" fontAlgn="auto" latinLnBrk="0" hangingPunct="1">
              <a:lnSpc>
                <a:spcPts val="1572"/>
              </a:lnSpc>
              <a:spcBef>
                <a:spcPts val="0"/>
              </a:spcBef>
              <a:spcAft>
                <a:spcPts val="500"/>
              </a:spcAft>
              <a:buClrTx/>
              <a:buSzTx/>
              <a:buFontTx/>
              <a:buNone/>
              <a:tabLst/>
              <a:defRPr/>
            </a:pPr>
            <a:r>
              <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rPr>
              <a:t>Microsoft-hosted Discovery &amp; Envisioning sessions help you identify, prioritize and scope high value scenarios to build</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pic>
        <p:nvPicPr>
          <p:cNvPr id="5" name="Picture 4">
            <a:extLst>
              <a:ext uri="{FF2B5EF4-FFF2-40B4-BE49-F238E27FC236}">
                <a16:creationId xmlns:a16="http://schemas.microsoft.com/office/drawing/2014/main" id="{7F25929F-990A-FA57-B47A-8DFA6C0A53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3613" y="1473813"/>
            <a:ext cx="1378775" cy="1378775"/>
          </a:xfrm>
          <a:prstGeom prst="rect">
            <a:avLst/>
          </a:prstGeom>
        </p:spPr>
      </p:pic>
      <p:pic>
        <p:nvPicPr>
          <p:cNvPr id="18" name="Picture 17">
            <a:extLst>
              <a:ext uri="{FF2B5EF4-FFF2-40B4-BE49-F238E27FC236}">
                <a16:creationId xmlns:a16="http://schemas.microsoft.com/office/drawing/2014/main" id="{D4090AFC-F095-D3F5-401E-BFAF13794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773" y="1486330"/>
            <a:ext cx="1378775" cy="1378775"/>
          </a:xfrm>
          <a:prstGeom prst="rect">
            <a:avLst/>
          </a:prstGeom>
        </p:spPr>
      </p:pic>
      <p:pic>
        <p:nvPicPr>
          <p:cNvPr id="19" name="Picture 18" descr="A group of objects on a black background&#10;&#10;Description automatically generated with low confidence">
            <a:extLst>
              <a:ext uri="{FF2B5EF4-FFF2-40B4-BE49-F238E27FC236}">
                <a16:creationId xmlns:a16="http://schemas.microsoft.com/office/drawing/2014/main" id="{7C166975-0A8C-7479-6173-CCF2047FB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033" y="1530395"/>
            <a:ext cx="1378775" cy="1378775"/>
          </a:xfrm>
          <a:prstGeom prst="rect">
            <a:avLst/>
          </a:prstGeom>
        </p:spPr>
      </p:pic>
      <p:pic>
        <p:nvPicPr>
          <p:cNvPr id="20" name="Picture 19" descr="A picture containing creativity, light, art&#10;&#10;Description automatically generated">
            <a:extLst>
              <a:ext uri="{FF2B5EF4-FFF2-40B4-BE49-F238E27FC236}">
                <a16:creationId xmlns:a16="http://schemas.microsoft.com/office/drawing/2014/main" id="{D7EF1504-7BFD-8877-9A6B-650E43DA73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8193" y="1484784"/>
            <a:ext cx="1378775" cy="1378775"/>
          </a:xfrm>
          <a:prstGeom prst="rect">
            <a:avLst/>
          </a:prstGeom>
        </p:spPr>
      </p:pic>
      <p:pic>
        <p:nvPicPr>
          <p:cNvPr id="21" name="Picture 20" descr="A picture containing circle, colorfulness, screenshot, compact disk&#10;&#10;Description automatically generated">
            <a:extLst>
              <a:ext uri="{FF2B5EF4-FFF2-40B4-BE49-F238E27FC236}">
                <a16:creationId xmlns:a16="http://schemas.microsoft.com/office/drawing/2014/main" id="{77DDE152-ED57-7F4F-0F16-653CF4F3F5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47353" y="1484784"/>
            <a:ext cx="1378775" cy="1378775"/>
          </a:xfrm>
          <a:prstGeom prst="rect">
            <a:avLst/>
          </a:prstGeom>
        </p:spPr>
      </p:pic>
      <p:sp>
        <p:nvSpPr>
          <p:cNvPr id="22" name="Text 0">
            <a:extLst>
              <a:ext uri="{FF2B5EF4-FFF2-40B4-BE49-F238E27FC236}">
                <a16:creationId xmlns:a16="http://schemas.microsoft.com/office/drawing/2014/main" id="{CE6C1CB9-F7DF-4361-A796-90FDB32A17E0}"/>
              </a:ext>
            </a:extLst>
          </p:cNvPr>
          <p:cNvSpPr/>
          <p:nvPr/>
        </p:nvSpPr>
        <p:spPr>
          <a:xfrm>
            <a:off x="158873" y="3239425"/>
            <a:ext cx="2199093" cy="629132"/>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800" b="1" i="0" u="none" strike="noStrike" kern="0" cap="none" spc="-25" normalizeH="0" baseline="0" noProof="0">
                <a:ln>
                  <a:noFill/>
                </a:ln>
                <a:solidFill>
                  <a:prstClr val="white"/>
                </a:solidFill>
                <a:effectLst/>
                <a:uLnTx/>
                <a:uFillTx/>
                <a:latin typeface="Segoe UI" panose="020B0502040204020203" pitchFamily="34" charset="0"/>
                <a:ea typeface="Segoe UI Semibold" pitchFamily="34" charset="-122"/>
                <a:cs typeface="Segoe UI" panose="020B0502040204020203" pitchFamily="34" charset="0"/>
              </a:rPr>
              <a:t>Empowered AI Strategy</a:t>
            </a:r>
            <a:endParaRPr kumimoji="0" lang="en-US" sz="1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23" name="Text 1">
            <a:extLst>
              <a:ext uri="{FF2B5EF4-FFF2-40B4-BE49-F238E27FC236}">
                <a16:creationId xmlns:a16="http://schemas.microsoft.com/office/drawing/2014/main" id="{073CE846-A78D-D128-20E4-96132F9551E8}"/>
              </a:ext>
            </a:extLst>
          </p:cNvPr>
          <p:cNvSpPr/>
          <p:nvPr/>
        </p:nvSpPr>
        <p:spPr>
          <a:xfrm>
            <a:off x="380161" y="4257665"/>
            <a:ext cx="1835150" cy="1500878"/>
          </a:xfrm>
          <a:prstGeom prst="rect">
            <a:avLst/>
          </a:prstGeom>
          <a:noFill/>
          <a:ln/>
        </p:spPr>
        <p:txBody>
          <a:bodyPr wrap="square" lIns="0" tIns="0" rIns="0" bIns="0" rtlCol="0" anchor="t"/>
          <a:lstStyle/>
          <a:p>
            <a:pPr marL="0" marR="0" lvl="0" indent="0" algn="ctr" defTabSz="914400" rtl="0" eaLnBrk="1" fontAlgn="auto" latinLnBrk="0" hangingPunct="1">
              <a:lnSpc>
                <a:spcPts val="1572"/>
              </a:lnSpc>
              <a:spcBef>
                <a:spcPts val="0"/>
              </a:spcBef>
              <a:spcAft>
                <a:spcPts val="500"/>
              </a:spcAft>
              <a:buClrTx/>
              <a:buSzTx/>
              <a:buFontTx/>
              <a:buNone/>
              <a:tabLst/>
              <a:defRPr/>
            </a:pPr>
            <a:r>
              <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rPr>
              <a:t>Microsoft demonstrates how to go from the “Art of the Possible” to the “Art of the Practical”  with M365 Copilot and extensibility</a:t>
            </a:r>
          </a:p>
        </p:txBody>
      </p:sp>
      <p:sp>
        <p:nvSpPr>
          <p:cNvPr id="24" name="Text 0">
            <a:extLst>
              <a:ext uri="{FF2B5EF4-FFF2-40B4-BE49-F238E27FC236}">
                <a16:creationId xmlns:a16="http://schemas.microsoft.com/office/drawing/2014/main" id="{0AF7005D-D9A1-1B51-E376-4FE1F5B5E753}"/>
              </a:ext>
            </a:extLst>
          </p:cNvPr>
          <p:cNvSpPr/>
          <p:nvPr/>
        </p:nvSpPr>
        <p:spPr>
          <a:xfrm>
            <a:off x="7342613" y="3243913"/>
            <a:ext cx="2199093" cy="629130"/>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800" b="1" i="0" u="none" strike="noStrike" kern="0" cap="none" spc="-25" normalizeH="0" baseline="0" noProof="0">
                <a:ln>
                  <a:noFill/>
                </a:ln>
                <a:solidFill>
                  <a:prstClr val="white"/>
                </a:solidFill>
                <a:effectLst/>
                <a:uLnTx/>
                <a:uFillTx/>
                <a:latin typeface="Segoe UI" panose="020B0502040204020203" pitchFamily="34" charset="0"/>
                <a:ea typeface="Segoe UI Semibold" pitchFamily="34" charset="-122"/>
                <a:cs typeface="Segoe UI" panose="020B0502040204020203" pitchFamily="34" charset="0"/>
              </a:rPr>
              <a:t>Architect &amp; Build Quality POC Solutions</a:t>
            </a:r>
            <a:endParaRPr kumimoji="0" lang="en-US" sz="1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25" name="Text 1">
            <a:extLst>
              <a:ext uri="{FF2B5EF4-FFF2-40B4-BE49-F238E27FC236}">
                <a16:creationId xmlns:a16="http://schemas.microsoft.com/office/drawing/2014/main" id="{C616852B-FC5A-7984-CFB2-EED9C9A83D27}"/>
              </a:ext>
            </a:extLst>
          </p:cNvPr>
          <p:cNvSpPr/>
          <p:nvPr/>
        </p:nvSpPr>
        <p:spPr>
          <a:xfrm>
            <a:off x="7548447" y="4261502"/>
            <a:ext cx="1934488" cy="1467827"/>
          </a:xfrm>
          <a:prstGeom prst="rect">
            <a:avLst/>
          </a:prstGeom>
          <a:noFill/>
          <a:ln/>
        </p:spPr>
        <p:txBody>
          <a:bodyPr wrap="square" lIns="0" tIns="0" rIns="0" bIns="0" rtlCol="0" anchor="t"/>
          <a:lstStyle/>
          <a:p>
            <a:pPr marL="0" marR="0" lvl="0" indent="0" algn="ctr" defTabSz="914400" rtl="0" eaLnBrk="1" fontAlgn="auto" latinLnBrk="0" hangingPunct="1">
              <a:lnSpc>
                <a:spcPts val="1572"/>
              </a:lnSpc>
              <a:spcBef>
                <a:spcPts val="0"/>
              </a:spcBef>
              <a:spcAft>
                <a:spcPts val="500"/>
              </a:spcAft>
              <a:buClrTx/>
              <a:buSzTx/>
              <a:buFontTx/>
              <a:buNone/>
              <a:tabLst/>
              <a:defRPr/>
            </a:pPr>
            <a:r>
              <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rPr>
              <a:t>Microsoft will help customers build MVP* for personal, productivity, enterprise and Line of Business scenarios. </a:t>
            </a:r>
          </a:p>
          <a:p>
            <a:pPr marL="0" marR="0" lvl="0" indent="0" algn="ctr" defTabSz="914400" rtl="0" eaLnBrk="1" fontAlgn="auto" latinLnBrk="0" hangingPunct="1">
              <a:lnSpc>
                <a:spcPts val="1572"/>
              </a:lnSpc>
              <a:spcBef>
                <a:spcPts val="0"/>
              </a:spcBef>
              <a:spcAft>
                <a:spcPts val="500"/>
              </a:spcAft>
              <a:buClrTx/>
              <a:buSzTx/>
              <a:buFontTx/>
              <a:buNone/>
              <a:tabLst/>
              <a:defRPr/>
            </a:pPr>
            <a:endPar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endParaRPr>
          </a:p>
        </p:txBody>
      </p:sp>
      <p:sp>
        <p:nvSpPr>
          <p:cNvPr id="26" name="Text 0">
            <a:extLst>
              <a:ext uri="{FF2B5EF4-FFF2-40B4-BE49-F238E27FC236}">
                <a16:creationId xmlns:a16="http://schemas.microsoft.com/office/drawing/2014/main" id="{119D5ED1-1523-6ECB-06DA-F8F729142237}"/>
              </a:ext>
            </a:extLst>
          </p:cNvPr>
          <p:cNvSpPr/>
          <p:nvPr/>
        </p:nvSpPr>
        <p:spPr>
          <a:xfrm>
            <a:off x="9802034" y="3265663"/>
            <a:ext cx="2199093" cy="629129"/>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800" b="1" i="0" u="none" strike="noStrike" kern="0" cap="none" spc="-25"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Product Feedback &amp; Improvement</a:t>
            </a:r>
            <a:endParaRPr kumimoji="0" lang="en-US" sz="1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27" name="Text 1">
            <a:extLst>
              <a:ext uri="{FF2B5EF4-FFF2-40B4-BE49-F238E27FC236}">
                <a16:creationId xmlns:a16="http://schemas.microsoft.com/office/drawing/2014/main" id="{5CEBAA8E-08C6-8D68-8419-E2123120C3AC}"/>
              </a:ext>
            </a:extLst>
          </p:cNvPr>
          <p:cNvSpPr/>
          <p:nvPr/>
        </p:nvSpPr>
        <p:spPr>
          <a:xfrm>
            <a:off x="9984005" y="4252640"/>
            <a:ext cx="1835150" cy="1109009"/>
          </a:xfrm>
          <a:prstGeom prst="rect">
            <a:avLst/>
          </a:prstGeom>
          <a:noFill/>
          <a:ln/>
        </p:spPr>
        <p:txBody>
          <a:bodyPr wrap="square" lIns="0" tIns="0" rIns="0" bIns="0" rtlCol="0" anchor="t"/>
          <a:lstStyle/>
          <a:p>
            <a:pPr marL="0" marR="0" lvl="0" indent="0" algn="ctr" defTabSz="914400" rtl="0" eaLnBrk="1" fontAlgn="auto" latinLnBrk="0" hangingPunct="1">
              <a:lnSpc>
                <a:spcPts val="1572"/>
              </a:lnSpc>
              <a:spcBef>
                <a:spcPts val="0"/>
              </a:spcBef>
              <a:spcAft>
                <a:spcPts val="500"/>
              </a:spcAft>
              <a:buClrTx/>
              <a:buSzTx/>
              <a:buFontTx/>
              <a:buNone/>
              <a:tabLst/>
              <a:defRPr/>
            </a:pPr>
            <a:r>
              <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rPr>
              <a:t>Provide a direct feedback channel to Copilot Extensibility and Copilot Studio engineering teams</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28" name="Text 0">
            <a:extLst>
              <a:ext uri="{FF2B5EF4-FFF2-40B4-BE49-F238E27FC236}">
                <a16:creationId xmlns:a16="http://schemas.microsoft.com/office/drawing/2014/main" id="{87CF4A16-45A6-387B-ACF7-FC407A3E73ED}"/>
              </a:ext>
            </a:extLst>
          </p:cNvPr>
          <p:cNvSpPr/>
          <p:nvPr/>
        </p:nvSpPr>
        <p:spPr>
          <a:xfrm>
            <a:off x="2527094" y="3238290"/>
            <a:ext cx="2199093" cy="631402"/>
          </a:xfrm>
          <a:prstGeom prst="rect">
            <a:avLst/>
          </a:prstGeom>
          <a:noFill/>
          <a:ln/>
        </p:spPr>
        <p:txBody>
          <a:bodyPr wrap="square" lIns="0" tIns="0" rIns="0" bIns="0" rtlCol="0" anchor="t"/>
          <a:lstStyle/>
          <a:p>
            <a:pPr marL="0" marR="0" lvl="0" indent="0" algn="ctr" defTabSz="914400" rtl="0" eaLnBrk="1" fontAlgn="auto" latinLnBrk="0" hangingPunct="1">
              <a:lnSpc>
                <a:spcPts val="2358"/>
              </a:lnSpc>
              <a:spcBef>
                <a:spcPts val="0"/>
              </a:spcBef>
              <a:spcAft>
                <a:spcPts val="0"/>
              </a:spcAft>
              <a:buClrTx/>
              <a:buSzTx/>
              <a:buFontTx/>
              <a:buNone/>
              <a:tabLst/>
              <a:defRPr/>
            </a:pPr>
            <a:r>
              <a:rPr kumimoji="0" lang="en-US" sz="1800" b="1" i="0" u="none" strike="noStrike" kern="0" cap="none" spc="-25"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Guidance, Best Practices &amp; Support</a:t>
            </a:r>
            <a:endParaRPr kumimoji="0" lang="en-US" sz="1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29" name="Text 1">
            <a:extLst>
              <a:ext uri="{FF2B5EF4-FFF2-40B4-BE49-F238E27FC236}">
                <a16:creationId xmlns:a16="http://schemas.microsoft.com/office/drawing/2014/main" id="{73FE6BF5-A02E-F2BF-8B5E-6362CA796F24}"/>
              </a:ext>
            </a:extLst>
          </p:cNvPr>
          <p:cNvSpPr/>
          <p:nvPr/>
        </p:nvSpPr>
        <p:spPr>
          <a:xfrm>
            <a:off x="2709065" y="4252640"/>
            <a:ext cx="1835150" cy="1252313"/>
          </a:xfrm>
          <a:prstGeom prst="rect">
            <a:avLst/>
          </a:prstGeom>
          <a:noFill/>
          <a:ln/>
        </p:spPr>
        <p:txBody>
          <a:bodyPr wrap="square" lIns="0" tIns="0" rIns="0" bIns="0" rtlCol="0" anchor="t"/>
          <a:lstStyle/>
          <a:p>
            <a:pPr marL="0" marR="0" lvl="0" indent="0" algn="ctr" defTabSz="914400" rtl="0" eaLnBrk="1" fontAlgn="auto" latinLnBrk="0" hangingPunct="1">
              <a:lnSpc>
                <a:spcPts val="1572"/>
              </a:lnSpc>
              <a:spcBef>
                <a:spcPts val="0"/>
              </a:spcBef>
              <a:spcAft>
                <a:spcPts val="500"/>
              </a:spcAft>
              <a:buClrTx/>
              <a:buSzTx/>
              <a:buFontTx/>
              <a:buNone/>
              <a:tabLst/>
              <a:defRPr/>
            </a:pPr>
            <a:r>
              <a:rPr kumimoji="0" lang="en-US" sz="1400" b="0" i="0" u="none" strike="noStrike" kern="0" cap="none" spc="-25" normalizeH="0" baseline="0" noProof="0">
                <a:ln>
                  <a:noFill/>
                </a:ln>
                <a:solidFill>
                  <a:prstClr val="white"/>
                </a:solidFill>
                <a:effectLst/>
                <a:uLnTx/>
                <a:uFillTx/>
                <a:latin typeface="Segoe UI" panose="020B0502040204020203" pitchFamily="34" charset="0"/>
                <a:ea typeface="Segoe UI Regular" pitchFamily="34" charset="-122"/>
                <a:cs typeface="Segoe UI" panose="020B0502040204020203" pitchFamily="34" charset="0"/>
              </a:rPr>
              <a:t>Microsoft can help your makers, builders, &amp; developers learn the right skills and best practices for agent implementation</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30" name="Title 1">
            <a:extLst>
              <a:ext uri="{FF2B5EF4-FFF2-40B4-BE49-F238E27FC236}">
                <a16:creationId xmlns:a16="http://schemas.microsoft.com/office/drawing/2014/main" id="{BE64A96F-F059-8BA1-C7B0-43BEADC9C1C6}"/>
              </a:ext>
            </a:extLst>
          </p:cNvPr>
          <p:cNvSpPr txBox="1">
            <a:spLocks/>
          </p:cNvSpPr>
          <p:nvPr/>
        </p:nvSpPr>
        <p:spPr>
          <a:xfrm>
            <a:off x="586736" y="488985"/>
            <a:ext cx="11018520" cy="5671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a:solidFill>
                  <a:schemeClr val="bg1"/>
                </a:solidFill>
                <a:latin typeface="Segoe UI Semibold" panose="020B0702040204020203" pitchFamily="34" charset="0"/>
                <a:ea typeface="+mj-ea"/>
                <a:cs typeface="Segoe UI Semibold" panose="020B07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a:ln>
                  <a:noFill/>
                </a:ln>
                <a:solidFill>
                  <a:prstClr val="white"/>
                </a:solidFill>
                <a:effectLst/>
                <a:uLnTx/>
                <a:uFillTx/>
                <a:latin typeface="Segoe UI Semibold" panose="020B0702040204020203" pitchFamily="34" charset="0"/>
                <a:ea typeface="+mj-ea"/>
                <a:cs typeface="Segoe UI Semibold" panose="020B0702040204020203" pitchFamily="34" charset="0"/>
              </a:rPr>
              <a:t>What we provide and do</a:t>
            </a:r>
          </a:p>
        </p:txBody>
      </p:sp>
    </p:spTree>
    <p:extLst>
      <p:ext uri="{BB962C8B-B14F-4D97-AF65-F5344CB8AC3E}">
        <p14:creationId xmlns:p14="http://schemas.microsoft.com/office/powerpoint/2010/main" val="19172984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E693A6-D578-E818-DB75-0150780FB7A0}"/>
              </a:ext>
            </a:extLst>
          </p:cNvPr>
          <p:cNvGrpSpPr/>
          <p:nvPr/>
        </p:nvGrpSpPr>
        <p:grpSpPr>
          <a:xfrm>
            <a:off x="702834" y="1851645"/>
            <a:ext cx="10786331" cy="3154710"/>
            <a:chOff x="835064" y="1674159"/>
            <a:chExt cx="10786331" cy="3154710"/>
          </a:xfrm>
        </p:grpSpPr>
        <p:sp>
          <p:nvSpPr>
            <p:cNvPr id="3" name="TextBox 2">
              <a:extLst>
                <a:ext uri="{FF2B5EF4-FFF2-40B4-BE49-F238E27FC236}">
                  <a16:creationId xmlns:a16="http://schemas.microsoft.com/office/drawing/2014/main" id="{93985272-87CA-2E72-3A76-7152DEDF4074}"/>
                </a:ext>
              </a:extLst>
            </p:cNvPr>
            <p:cNvSpPr txBox="1"/>
            <p:nvPr/>
          </p:nvSpPr>
          <p:spPr>
            <a:xfrm>
              <a:off x="835064" y="1674159"/>
              <a:ext cx="5337136"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9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240</a:t>
              </a:r>
            </a:p>
          </p:txBody>
        </p:sp>
        <p:sp>
          <p:nvSpPr>
            <p:cNvPr id="8" name="TextBox 7">
              <a:extLst>
                <a:ext uri="{FF2B5EF4-FFF2-40B4-BE49-F238E27FC236}">
                  <a16:creationId xmlns:a16="http://schemas.microsoft.com/office/drawing/2014/main" id="{A0E1A3FA-97BC-CDDD-2713-B9FC9549EA09}"/>
                </a:ext>
              </a:extLst>
            </p:cNvPr>
            <p:cNvSpPr txBox="1"/>
            <p:nvPr/>
          </p:nvSpPr>
          <p:spPr>
            <a:xfrm>
              <a:off x="6284259" y="1674159"/>
              <a:ext cx="5337136"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9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54</a:t>
              </a:r>
            </a:p>
          </p:txBody>
        </p:sp>
      </p:grpSp>
    </p:spTree>
    <p:extLst>
      <p:ext uri="{BB962C8B-B14F-4D97-AF65-F5344CB8AC3E}">
        <p14:creationId xmlns:p14="http://schemas.microsoft.com/office/powerpoint/2010/main" val="962972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E48FB42-44CC-532E-32F1-6FDE445ED51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1445BBE-A75F-4923-0F70-0BE9518A9A00}"/>
              </a:ext>
            </a:extLst>
          </p:cNvPr>
          <p:cNvGrpSpPr/>
          <p:nvPr/>
        </p:nvGrpSpPr>
        <p:grpSpPr>
          <a:xfrm>
            <a:off x="702834" y="1851645"/>
            <a:ext cx="10786331" cy="3154710"/>
            <a:chOff x="646805" y="1674159"/>
            <a:chExt cx="10786331" cy="3154710"/>
          </a:xfrm>
        </p:grpSpPr>
        <p:sp>
          <p:nvSpPr>
            <p:cNvPr id="3" name="TextBox 2">
              <a:extLst>
                <a:ext uri="{FF2B5EF4-FFF2-40B4-BE49-F238E27FC236}">
                  <a16:creationId xmlns:a16="http://schemas.microsoft.com/office/drawing/2014/main" id="{A1EF02CB-DA57-233E-CB06-CE1A262F3932}"/>
                </a:ext>
              </a:extLst>
            </p:cNvPr>
            <p:cNvSpPr txBox="1"/>
            <p:nvPr/>
          </p:nvSpPr>
          <p:spPr>
            <a:xfrm>
              <a:off x="646805" y="1674159"/>
              <a:ext cx="5337136"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9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240</a:t>
              </a:r>
            </a:p>
          </p:txBody>
        </p:sp>
        <p:sp>
          <p:nvSpPr>
            <p:cNvPr id="8" name="TextBox 7">
              <a:extLst>
                <a:ext uri="{FF2B5EF4-FFF2-40B4-BE49-F238E27FC236}">
                  <a16:creationId xmlns:a16="http://schemas.microsoft.com/office/drawing/2014/main" id="{635AFD3A-01EC-5AEB-E617-A690920F776B}"/>
                </a:ext>
              </a:extLst>
            </p:cNvPr>
            <p:cNvSpPr txBox="1"/>
            <p:nvPr/>
          </p:nvSpPr>
          <p:spPr>
            <a:xfrm>
              <a:off x="6096000" y="1674159"/>
              <a:ext cx="5337136" cy="31547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9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54</a:t>
              </a:r>
            </a:p>
          </p:txBody>
        </p:sp>
      </p:grpSp>
      <p:sp>
        <p:nvSpPr>
          <p:cNvPr id="2" name="TextBox 1">
            <a:extLst>
              <a:ext uri="{FF2B5EF4-FFF2-40B4-BE49-F238E27FC236}">
                <a16:creationId xmlns:a16="http://schemas.microsoft.com/office/drawing/2014/main" id="{1702F21D-7568-04B7-FA69-63F9FCB96A49}"/>
              </a:ext>
            </a:extLst>
          </p:cNvPr>
          <p:cNvSpPr txBox="1"/>
          <p:nvPr/>
        </p:nvSpPr>
        <p:spPr>
          <a:xfrm>
            <a:off x="758864" y="4367204"/>
            <a:ext cx="533713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Nominations</a:t>
            </a:r>
          </a:p>
        </p:txBody>
      </p:sp>
      <p:sp>
        <p:nvSpPr>
          <p:cNvPr id="4" name="TextBox 3">
            <a:extLst>
              <a:ext uri="{FF2B5EF4-FFF2-40B4-BE49-F238E27FC236}">
                <a16:creationId xmlns:a16="http://schemas.microsoft.com/office/drawing/2014/main" id="{560A9CFE-FAC5-191C-7333-54B86ACBD655}"/>
              </a:ext>
            </a:extLst>
          </p:cNvPr>
          <p:cNvSpPr txBox="1"/>
          <p:nvPr/>
        </p:nvSpPr>
        <p:spPr>
          <a:xfrm>
            <a:off x="6264088" y="4377561"/>
            <a:ext cx="533713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Qualified</a:t>
            </a:r>
          </a:p>
        </p:txBody>
      </p:sp>
    </p:spTree>
    <p:extLst>
      <p:ext uri="{BB962C8B-B14F-4D97-AF65-F5344CB8AC3E}">
        <p14:creationId xmlns:p14="http://schemas.microsoft.com/office/powerpoint/2010/main" val="645192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15BA60-895B-D9D5-4011-E4A7440FA80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AE5BDB-DF46-B7DF-9B99-7F6BCA3C3E91}"/>
              </a:ext>
            </a:extLst>
          </p:cNvPr>
          <p:cNvSpPr txBox="1"/>
          <p:nvPr/>
        </p:nvSpPr>
        <p:spPr>
          <a:xfrm>
            <a:off x="0" y="2497976"/>
            <a:ext cx="121920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Why?</a:t>
            </a:r>
          </a:p>
        </p:txBody>
      </p:sp>
    </p:spTree>
    <p:extLst>
      <p:ext uri="{BB962C8B-B14F-4D97-AF65-F5344CB8AC3E}">
        <p14:creationId xmlns:p14="http://schemas.microsoft.com/office/powerpoint/2010/main" val="2943657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8E8766-F3C1-6851-B663-12A131D521B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28FD1D6-8E79-C38D-F4EE-EDC09FD2C9E4}"/>
              </a:ext>
            </a:extLst>
          </p:cNvPr>
          <p:cNvSpPr txBox="1"/>
          <p:nvPr/>
        </p:nvSpPr>
        <p:spPr>
          <a:xfrm>
            <a:off x="0" y="2921168"/>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Agents Require Use Cases</a:t>
            </a:r>
          </a:p>
        </p:txBody>
      </p:sp>
    </p:spTree>
    <p:extLst>
      <p:ext uri="{BB962C8B-B14F-4D97-AF65-F5344CB8AC3E}">
        <p14:creationId xmlns:p14="http://schemas.microsoft.com/office/powerpoint/2010/main" val="3985083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D5C122-96C2-5CD2-FFDF-15A02FBFA672}"/>
            </a:ext>
          </a:extLst>
        </p:cNvPr>
        <p:cNvGrpSpPr/>
        <p:nvPr/>
      </p:nvGrpSpPr>
      <p:grpSpPr>
        <a:xfrm>
          <a:off x="0" y="0"/>
          <a:ext cx="0" cy="0"/>
          <a:chOff x="0" y="0"/>
          <a:chExt cx="0" cy="0"/>
        </a:xfrm>
      </p:grpSpPr>
      <p:sp>
        <p:nvSpPr>
          <p:cNvPr id="88" name="Title 1">
            <a:extLst>
              <a:ext uri="{FF2B5EF4-FFF2-40B4-BE49-F238E27FC236}">
                <a16:creationId xmlns:a16="http://schemas.microsoft.com/office/drawing/2014/main" id="{EF4745E8-C1A2-ADF3-2153-DC7F0491A332}"/>
              </a:ext>
            </a:extLst>
          </p:cNvPr>
          <p:cNvSpPr txBox="1">
            <a:spLocks/>
          </p:cNvSpPr>
          <p:nvPr/>
        </p:nvSpPr>
        <p:spPr>
          <a:xfrm>
            <a:off x="588263" y="457200"/>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prstClr val="white"/>
                </a:solidFill>
                <a:effectLst/>
                <a:uLnTx/>
                <a:uFillTx/>
                <a:latin typeface="Segoe UI Semibold" panose="020B0702040204020203" pitchFamily="34" charset="0"/>
                <a:ea typeface="+mn-ea"/>
                <a:cs typeface="Segoe UI Semibold" panose="020B0702040204020203" pitchFamily="34" charset="0"/>
              </a:rPr>
              <a:t>Agent Archetypes</a:t>
            </a:r>
          </a:p>
        </p:txBody>
      </p:sp>
      <p:sp>
        <p:nvSpPr>
          <p:cNvPr id="90" name="Rectangle: Rounded Corners 89">
            <a:extLst>
              <a:ext uri="{FF2B5EF4-FFF2-40B4-BE49-F238E27FC236}">
                <a16:creationId xmlns:a16="http://schemas.microsoft.com/office/drawing/2014/main" id="{AC310322-81AA-8BEB-1F09-048052E44134}"/>
              </a:ext>
              <a:ext uri="{C183D7F6-B498-43B3-948B-1728B52AA6E4}">
                <adec:decorative xmlns:adec="http://schemas.microsoft.com/office/drawing/2017/decorative" val="1"/>
              </a:ext>
            </a:extLst>
          </p:cNvPr>
          <p:cNvSpPr/>
          <p:nvPr/>
        </p:nvSpPr>
        <p:spPr bwMode="black">
          <a:xfrm>
            <a:off x="556712" y="1487789"/>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Knowledge search and retrieval</a:t>
            </a:r>
          </a:p>
        </p:txBody>
      </p:sp>
      <p:sp>
        <p:nvSpPr>
          <p:cNvPr id="91" name="Rectangle: Rounded Corners 90">
            <a:extLst>
              <a:ext uri="{FF2B5EF4-FFF2-40B4-BE49-F238E27FC236}">
                <a16:creationId xmlns:a16="http://schemas.microsoft.com/office/drawing/2014/main" id="{0EB0E4A8-2FA5-99A0-ECBA-7E7AB495C620}"/>
              </a:ext>
              <a:ext uri="{C183D7F6-B498-43B3-948B-1728B52AA6E4}">
                <adec:decorative xmlns:adec="http://schemas.microsoft.com/office/drawing/2017/decorative" val="1"/>
              </a:ext>
            </a:extLst>
          </p:cNvPr>
          <p:cNvSpPr/>
          <p:nvPr/>
        </p:nvSpPr>
        <p:spPr bwMode="black">
          <a:xfrm>
            <a:off x="2121893" y="1487792"/>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Document Analysis and comparison</a:t>
            </a:r>
          </a:p>
        </p:txBody>
      </p:sp>
      <p:sp>
        <p:nvSpPr>
          <p:cNvPr id="92" name="Rectangle: Rounded Corners 91">
            <a:extLst>
              <a:ext uri="{FF2B5EF4-FFF2-40B4-BE49-F238E27FC236}">
                <a16:creationId xmlns:a16="http://schemas.microsoft.com/office/drawing/2014/main" id="{4A63282D-3928-8AC9-217D-29B9E70C099A}"/>
              </a:ext>
              <a:ext uri="{C183D7F6-B498-43B3-948B-1728B52AA6E4}">
                <adec:decorative xmlns:adec="http://schemas.microsoft.com/office/drawing/2017/decorative" val="1"/>
              </a:ext>
            </a:extLst>
          </p:cNvPr>
          <p:cNvSpPr/>
          <p:nvPr/>
        </p:nvSpPr>
        <p:spPr bwMode="black">
          <a:xfrm>
            <a:off x="3726263" y="1487791"/>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Content generation and editing</a:t>
            </a:r>
          </a:p>
        </p:txBody>
      </p:sp>
      <p:sp>
        <p:nvSpPr>
          <p:cNvPr id="93" name="Rectangle: Rounded Corners 92">
            <a:extLst>
              <a:ext uri="{FF2B5EF4-FFF2-40B4-BE49-F238E27FC236}">
                <a16:creationId xmlns:a16="http://schemas.microsoft.com/office/drawing/2014/main" id="{4F974222-5584-0D9F-4AED-1928BBAF8BDC}"/>
              </a:ext>
              <a:ext uri="{C183D7F6-B498-43B3-948B-1728B52AA6E4}">
                <adec:decorative xmlns:adec="http://schemas.microsoft.com/office/drawing/2017/decorative" val="1"/>
              </a:ext>
            </a:extLst>
          </p:cNvPr>
          <p:cNvSpPr/>
          <p:nvPr/>
        </p:nvSpPr>
        <p:spPr bwMode="black">
          <a:xfrm>
            <a:off x="5329995" y="1487790"/>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Trigger-based automations</a:t>
            </a:r>
          </a:p>
        </p:txBody>
      </p:sp>
      <p:sp>
        <p:nvSpPr>
          <p:cNvPr id="94" name="Rectangle: Rounded Corners 93">
            <a:extLst>
              <a:ext uri="{FF2B5EF4-FFF2-40B4-BE49-F238E27FC236}">
                <a16:creationId xmlns:a16="http://schemas.microsoft.com/office/drawing/2014/main" id="{AF2BB496-D0AA-0339-5ED5-38EE287E7244}"/>
              </a:ext>
              <a:ext uri="{C183D7F6-B498-43B3-948B-1728B52AA6E4}">
                <adec:decorative xmlns:adec="http://schemas.microsoft.com/office/drawing/2017/decorative" val="1"/>
              </a:ext>
            </a:extLst>
          </p:cNvPr>
          <p:cNvSpPr/>
          <p:nvPr/>
        </p:nvSpPr>
        <p:spPr bwMode="black">
          <a:xfrm>
            <a:off x="6935002" y="1487790"/>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Workflow orchestration</a:t>
            </a:r>
          </a:p>
        </p:txBody>
      </p:sp>
      <p:sp>
        <p:nvSpPr>
          <p:cNvPr id="95" name="Rectangle: Rounded Corners 94">
            <a:extLst>
              <a:ext uri="{FF2B5EF4-FFF2-40B4-BE49-F238E27FC236}">
                <a16:creationId xmlns:a16="http://schemas.microsoft.com/office/drawing/2014/main" id="{BD699CD7-1F47-EC1F-617D-D5EBFF7A6FF5}"/>
              </a:ext>
              <a:ext uri="{C183D7F6-B498-43B3-948B-1728B52AA6E4}">
                <adec:decorative xmlns:adec="http://schemas.microsoft.com/office/drawing/2017/decorative" val="1"/>
              </a:ext>
            </a:extLst>
          </p:cNvPr>
          <p:cNvSpPr/>
          <p:nvPr/>
        </p:nvSpPr>
        <p:spPr bwMode="black">
          <a:xfrm>
            <a:off x="8570289" y="1487789"/>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Meeting intelligence and actions</a:t>
            </a:r>
          </a:p>
        </p:txBody>
      </p:sp>
      <p:sp>
        <p:nvSpPr>
          <p:cNvPr id="96" name="Rectangle: Rounded Corners 95">
            <a:extLst>
              <a:ext uri="{FF2B5EF4-FFF2-40B4-BE49-F238E27FC236}">
                <a16:creationId xmlns:a16="http://schemas.microsoft.com/office/drawing/2014/main" id="{72610562-2A49-9ABD-1C72-3A5453F3E1C6}"/>
              </a:ext>
              <a:ext uri="{C183D7F6-B498-43B3-948B-1728B52AA6E4}">
                <adec:decorative xmlns:adec="http://schemas.microsoft.com/office/drawing/2017/decorative" val="1"/>
              </a:ext>
            </a:extLst>
          </p:cNvPr>
          <p:cNvSpPr/>
          <p:nvPr/>
        </p:nvSpPr>
        <p:spPr bwMode="black">
          <a:xfrm>
            <a:off x="10135470" y="1487789"/>
            <a:ext cx="1463040" cy="553999"/>
          </a:xfrm>
          <a:prstGeom prst="roundRect">
            <a:avLst>
              <a:gd name="adj" fmla="val 48005"/>
            </a:avLst>
          </a:prstGeom>
          <a:gradFill flip="none" rotWithShape="1">
            <a:gsLst>
              <a:gs pos="90000">
                <a:srgbClr val="C03BC4"/>
              </a:gs>
              <a:gs pos="10000">
                <a:srgbClr val="F4364C"/>
              </a:gs>
            </a:gsLst>
            <a:lin ang="2700000" scaled="1"/>
            <a:tileRect/>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Segoe Sans Display"/>
                <a:ea typeface="+mn-ea"/>
                <a:cs typeface="Segoe UI" pitchFamily="34" charset="0"/>
              </a:rPr>
              <a:t>Knowledge curation</a:t>
            </a:r>
          </a:p>
        </p:txBody>
      </p:sp>
      <p:cxnSp>
        <p:nvCxnSpPr>
          <p:cNvPr id="97" name="Straight Connector 96">
            <a:extLst>
              <a:ext uri="{FF2B5EF4-FFF2-40B4-BE49-F238E27FC236}">
                <a16:creationId xmlns:a16="http://schemas.microsoft.com/office/drawing/2014/main" id="{70C9CC00-7975-E2FE-59AB-9643240BAF00}"/>
              </a:ext>
            </a:extLst>
          </p:cNvPr>
          <p:cNvCxnSpPr>
            <a:cxnSpLocks/>
          </p:cNvCxnSpPr>
          <p:nvPr/>
        </p:nvCxnSpPr>
        <p:spPr>
          <a:xfrm>
            <a:off x="418012" y="2210605"/>
            <a:ext cx="11355977" cy="0"/>
          </a:xfrm>
          <a:prstGeom prst="line">
            <a:avLst/>
          </a:prstGeom>
          <a:noFill/>
          <a:ln w="9525" cap="flat" cmpd="sng" algn="ctr">
            <a:solidFill>
              <a:srgbClr val="FFFFFF">
                <a:lumMod val="75000"/>
              </a:srgbClr>
            </a:solidFill>
            <a:prstDash val="solid"/>
            <a:headEnd type="none" w="lg" len="med"/>
            <a:tailEnd type="none" w="lg" len="med"/>
          </a:ln>
          <a:effectLst/>
        </p:spPr>
      </p:cxnSp>
      <p:sp>
        <p:nvSpPr>
          <p:cNvPr id="98" name="TextBox 97">
            <a:extLst>
              <a:ext uri="{FF2B5EF4-FFF2-40B4-BE49-F238E27FC236}">
                <a16:creationId xmlns:a16="http://schemas.microsoft.com/office/drawing/2014/main" id="{90475F25-B937-90C6-D5BA-6F5E06A8DDA0}"/>
              </a:ext>
            </a:extLst>
          </p:cNvPr>
          <p:cNvSpPr txBox="1"/>
          <p:nvPr/>
        </p:nvSpPr>
        <p:spPr>
          <a:xfrm>
            <a:off x="418012" y="2288982"/>
            <a:ext cx="1950719" cy="153888"/>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Segoe Sans Display"/>
                <a:ea typeface="+mn-ea"/>
                <a:cs typeface="+mn-cs"/>
              </a:rPr>
              <a:t>Agent examples:</a:t>
            </a:r>
          </a:p>
        </p:txBody>
      </p:sp>
      <p:grpSp>
        <p:nvGrpSpPr>
          <p:cNvPr id="99" name="Group 98">
            <a:extLst>
              <a:ext uri="{FF2B5EF4-FFF2-40B4-BE49-F238E27FC236}">
                <a16:creationId xmlns:a16="http://schemas.microsoft.com/office/drawing/2014/main" id="{C8CE4DB9-BF4E-5AFB-84A7-DA25AE4E3301}"/>
              </a:ext>
            </a:extLst>
          </p:cNvPr>
          <p:cNvGrpSpPr/>
          <p:nvPr/>
        </p:nvGrpSpPr>
        <p:grpSpPr>
          <a:xfrm>
            <a:off x="556711" y="2509668"/>
            <a:ext cx="1463041" cy="804056"/>
            <a:chOff x="595899" y="3158344"/>
            <a:chExt cx="1525993" cy="804056"/>
          </a:xfrm>
        </p:grpSpPr>
        <p:sp>
          <p:nvSpPr>
            <p:cNvPr id="100" name="Rectangle: Rounded Corners 99">
              <a:extLst>
                <a:ext uri="{FF2B5EF4-FFF2-40B4-BE49-F238E27FC236}">
                  <a16:creationId xmlns:a16="http://schemas.microsoft.com/office/drawing/2014/main" id="{E346A8ED-94E3-5E79-BF13-1D6B03700D1C}"/>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01" name="TextBox 100">
              <a:extLst>
                <a:ext uri="{FF2B5EF4-FFF2-40B4-BE49-F238E27FC236}">
                  <a16:creationId xmlns:a16="http://schemas.microsoft.com/office/drawing/2014/main" id="{10F91CDD-E725-0C33-4749-72EAD80825AA}"/>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Policy search, standard operating procedure search</a:t>
              </a:r>
            </a:p>
          </p:txBody>
        </p:sp>
      </p:grpSp>
      <p:grpSp>
        <p:nvGrpSpPr>
          <p:cNvPr id="102" name="Group 101">
            <a:extLst>
              <a:ext uri="{FF2B5EF4-FFF2-40B4-BE49-F238E27FC236}">
                <a16:creationId xmlns:a16="http://schemas.microsoft.com/office/drawing/2014/main" id="{A58E3E9E-1D09-4436-748E-4357DEBFCD68}"/>
              </a:ext>
            </a:extLst>
          </p:cNvPr>
          <p:cNvGrpSpPr/>
          <p:nvPr/>
        </p:nvGrpSpPr>
        <p:grpSpPr>
          <a:xfrm>
            <a:off x="556711" y="3392100"/>
            <a:ext cx="1463041" cy="804056"/>
            <a:chOff x="595899" y="3158344"/>
            <a:chExt cx="1525993" cy="804056"/>
          </a:xfrm>
        </p:grpSpPr>
        <p:sp>
          <p:nvSpPr>
            <p:cNvPr id="103" name="Rectangle: Rounded Corners 102">
              <a:extLst>
                <a:ext uri="{FF2B5EF4-FFF2-40B4-BE49-F238E27FC236}">
                  <a16:creationId xmlns:a16="http://schemas.microsoft.com/office/drawing/2014/main" id="{958BA041-6993-CCB8-6440-A48B8A48353E}"/>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04" name="TextBox 103">
              <a:extLst>
                <a:ext uri="{FF2B5EF4-FFF2-40B4-BE49-F238E27FC236}">
                  <a16:creationId xmlns:a16="http://schemas.microsoft.com/office/drawing/2014/main" id="{AE708D3B-E0CA-3AD3-B920-CDDC78B921BF}"/>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Executive support for Q&amp;A, executive briefings</a:t>
              </a:r>
            </a:p>
          </p:txBody>
        </p:sp>
      </p:grpSp>
      <p:grpSp>
        <p:nvGrpSpPr>
          <p:cNvPr id="105" name="Group 104">
            <a:extLst>
              <a:ext uri="{FF2B5EF4-FFF2-40B4-BE49-F238E27FC236}">
                <a16:creationId xmlns:a16="http://schemas.microsoft.com/office/drawing/2014/main" id="{91E308E3-9FC8-870D-E675-B3AEA341D4C8}"/>
              </a:ext>
            </a:extLst>
          </p:cNvPr>
          <p:cNvGrpSpPr/>
          <p:nvPr/>
        </p:nvGrpSpPr>
        <p:grpSpPr>
          <a:xfrm>
            <a:off x="556711" y="4265822"/>
            <a:ext cx="1463041" cy="804056"/>
            <a:chOff x="595899" y="3158344"/>
            <a:chExt cx="1525993" cy="804056"/>
          </a:xfrm>
        </p:grpSpPr>
        <p:sp>
          <p:nvSpPr>
            <p:cNvPr id="106" name="Rectangle: Rounded Corners 105">
              <a:extLst>
                <a:ext uri="{FF2B5EF4-FFF2-40B4-BE49-F238E27FC236}">
                  <a16:creationId xmlns:a16="http://schemas.microsoft.com/office/drawing/2014/main" id="{01E9DF00-E122-DE3F-B7EC-A0EBCFD2B162}"/>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07" name="TextBox 106">
              <a:extLst>
                <a:ext uri="{FF2B5EF4-FFF2-40B4-BE49-F238E27FC236}">
                  <a16:creationId xmlns:a16="http://schemas.microsoft.com/office/drawing/2014/main" id="{EF203098-195C-AEF2-AA31-37265A3B0B91}"/>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Pre-meeting briefing or deal briefing summary</a:t>
              </a:r>
            </a:p>
          </p:txBody>
        </p:sp>
      </p:grpSp>
      <p:grpSp>
        <p:nvGrpSpPr>
          <p:cNvPr id="108" name="Group 107">
            <a:extLst>
              <a:ext uri="{FF2B5EF4-FFF2-40B4-BE49-F238E27FC236}">
                <a16:creationId xmlns:a16="http://schemas.microsoft.com/office/drawing/2014/main" id="{894D199F-6282-E3D1-50E3-714E55B1F6D8}"/>
              </a:ext>
            </a:extLst>
          </p:cNvPr>
          <p:cNvGrpSpPr/>
          <p:nvPr/>
        </p:nvGrpSpPr>
        <p:grpSpPr>
          <a:xfrm>
            <a:off x="556711" y="5139544"/>
            <a:ext cx="1463041" cy="804056"/>
            <a:chOff x="595898" y="3056814"/>
            <a:chExt cx="1525993" cy="804056"/>
          </a:xfrm>
        </p:grpSpPr>
        <p:sp>
          <p:nvSpPr>
            <p:cNvPr id="109" name="Rectangle: Rounded Corners 108">
              <a:extLst>
                <a:ext uri="{FF2B5EF4-FFF2-40B4-BE49-F238E27FC236}">
                  <a16:creationId xmlns:a16="http://schemas.microsoft.com/office/drawing/2014/main" id="{D989BCC2-06D4-65F7-7418-008D219A435B}"/>
                </a:ext>
              </a:extLst>
            </p:cNvPr>
            <p:cNvSpPr/>
            <p:nvPr/>
          </p:nvSpPr>
          <p:spPr bwMode="auto">
            <a:xfrm>
              <a:off x="595898" y="305681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10" name="TextBox 109">
              <a:extLst>
                <a:ext uri="{FF2B5EF4-FFF2-40B4-BE49-F238E27FC236}">
                  <a16:creationId xmlns:a16="http://schemas.microsoft.com/office/drawing/2014/main" id="{7A325B6D-26B6-6020-6C68-7C44F16D2B80}"/>
                </a:ext>
              </a:extLst>
            </p:cNvPr>
            <p:cNvSpPr txBox="1"/>
            <p:nvPr/>
          </p:nvSpPr>
          <p:spPr>
            <a:xfrm>
              <a:off x="772131" y="3381898"/>
              <a:ext cx="1257751" cy="153888"/>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Expert skills finder</a:t>
              </a:r>
            </a:p>
          </p:txBody>
        </p:sp>
      </p:grpSp>
      <p:grpSp>
        <p:nvGrpSpPr>
          <p:cNvPr id="111" name="Group 110">
            <a:extLst>
              <a:ext uri="{FF2B5EF4-FFF2-40B4-BE49-F238E27FC236}">
                <a16:creationId xmlns:a16="http://schemas.microsoft.com/office/drawing/2014/main" id="{B1F5FD5A-FB8D-F95A-241C-3E657091B478}"/>
              </a:ext>
            </a:extLst>
          </p:cNvPr>
          <p:cNvGrpSpPr/>
          <p:nvPr/>
        </p:nvGrpSpPr>
        <p:grpSpPr>
          <a:xfrm>
            <a:off x="2121892" y="2509668"/>
            <a:ext cx="1463041" cy="804056"/>
            <a:chOff x="595899" y="3158344"/>
            <a:chExt cx="1525993" cy="804056"/>
          </a:xfrm>
        </p:grpSpPr>
        <p:sp>
          <p:nvSpPr>
            <p:cNvPr id="112" name="Rectangle: Rounded Corners 111">
              <a:extLst>
                <a:ext uri="{FF2B5EF4-FFF2-40B4-BE49-F238E27FC236}">
                  <a16:creationId xmlns:a16="http://schemas.microsoft.com/office/drawing/2014/main" id="{D80183B0-1B0D-2BDE-EF40-F870EA5FA816}"/>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13" name="TextBox 112">
              <a:extLst>
                <a:ext uri="{FF2B5EF4-FFF2-40B4-BE49-F238E27FC236}">
                  <a16:creationId xmlns:a16="http://schemas.microsoft.com/office/drawing/2014/main" id="{4A207D97-AA47-F08A-EDE3-8D899ACA0AC4}"/>
                </a:ext>
              </a:extLst>
            </p:cNvPr>
            <p:cNvSpPr txBox="1"/>
            <p:nvPr/>
          </p:nvSpPr>
          <p:spPr>
            <a:xfrm>
              <a:off x="730020" y="3407915"/>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hlinkClick r:id="rId2"/>
                </a:rPr>
                <a:t>Legal document review/comparison</a:t>
              </a: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114" name="Group 113">
            <a:extLst>
              <a:ext uri="{FF2B5EF4-FFF2-40B4-BE49-F238E27FC236}">
                <a16:creationId xmlns:a16="http://schemas.microsoft.com/office/drawing/2014/main" id="{79717AB0-8DBB-6FDE-3721-48FDE45F0ED2}"/>
              </a:ext>
            </a:extLst>
          </p:cNvPr>
          <p:cNvGrpSpPr/>
          <p:nvPr/>
        </p:nvGrpSpPr>
        <p:grpSpPr>
          <a:xfrm>
            <a:off x="2121892" y="3392100"/>
            <a:ext cx="1463041" cy="804056"/>
            <a:chOff x="595899" y="3158344"/>
            <a:chExt cx="1525993" cy="804056"/>
          </a:xfrm>
        </p:grpSpPr>
        <p:sp>
          <p:nvSpPr>
            <p:cNvPr id="115" name="Rectangle: Rounded Corners 114">
              <a:extLst>
                <a:ext uri="{FF2B5EF4-FFF2-40B4-BE49-F238E27FC236}">
                  <a16:creationId xmlns:a16="http://schemas.microsoft.com/office/drawing/2014/main" id="{36FA7306-8391-FD91-F49A-DDE4FB902AA1}"/>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16" name="TextBox 115">
              <a:extLst>
                <a:ext uri="{FF2B5EF4-FFF2-40B4-BE49-F238E27FC236}">
                  <a16:creationId xmlns:a16="http://schemas.microsoft.com/office/drawing/2014/main" id="{1F2E3B29-DD05-21FC-03A5-654018E3DBCA}"/>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Compare supplier agreement with standard template</a:t>
              </a:r>
            </a:p>
          </p:txBody>
        </p:sp>
      </p:grpSp>
      <p:grpSp>
        <p:nvGrpSpPr>
          <p:cNvPr id="117" name="Group 116">
            <a:extLst>
              <a:ext uri="{FF2B5EF4-FFF2-40B4-BE49-F238E27FC236}">
                <a16:creationId xmlns:a16="http://schemas.microsoft.com/office/drawing/2014/main" id="{A7D554F4-1F20-1168-9851-10D613228AF2}"/>
              </a:ext>
            </a:extLst>
          </p:cNvPr>
          <p:cNvGrpSpPr/>
          <p:nvPr/>
        </p:nvGrpSpPr>
        <p:grpSpPr>
          <a:xfrm>
            <a:off x="2121892" y="4265822"/>
            <a:ext cx="1463041" cy="804056"/>
            <a:chOff x="595899" y="3158344"/>
            <a:chExt cx="1525993" cy="804056"/>
          </a:xfrm>
        </p:grpSpPr>
        <p:sp>
          <p:nvSpPr>
            <p:cNvPr id="118" name="Rectangle: Rounded Corners 117">
              <a:extLst>
                <a:ext uri="{FF2B5EF4-FFF2-40B4-BE49-F238E27FC236}">
                  <a16:creationId xmlns:a16="http://schemas.microsoft.com/office/drawing/2014/main" id="{27CC2081-D43F-7F11-A82F-77A9281FB605}"/>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19" name="TextBox 118">
              <a:extLst>
                <a:ext uri="{FF2B5EF4-FFF2-40B4-BE49-F238E27FC236}">
                  <a16:creationId xmlns:a16="http://schemas.microsoft.com/office/drawing/2014/main" id="{98E83CC6-894E-FB86-4F28-C7479B0A27D5}"/>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Summarize regulatory filing for top risks</a:t>
              </a:r>
            </a:p>
          </p:txBody>
        </p:sp>
      </p:grpSp>
      <p:grpSp>
        <p:nvGrpSpPr>
          <p:cNvPr id="120" name="Group 119">
            <a:extLst>
              <a:ext uri="{FF2B5EF4-FFF2-40B4-BE49-F238E27FC236}">
                <a16:creationId xmlns:a16="http://schemas.microsoft.com/office/drawing/2014/main" id="{EFD10CBB-8731-D5F4-EEAC-323141EF9C37}"/>
              </a:ext>
            </a:extLst>
          </p:cNvPr>
          <p:cNvGrpSpPr/>
          <p:nvPr/>
        </p:nvGrpSpPr>
        <p:grpSpPr>
          <a:xfrm>
            <a:off x="2121892" y="5139544"/>
            <a:ext cx="1463041" cy="804056"/>
            <a:chOff x="595898" y="3056814"/>
            <a:chExt cx="1525993" cy="804056"/>
          </a:xfrm>
        </p:grpSpPr>
        <p:sp>
          <p:nvSpPr>
            <p:cNvPr id="121" name="Rectangle: Rounded Corners 120">
              <a:extLst>
                <a:ext uri="{FF2B5EF4-FFF2-40B4-BE49-F238E27FC236}">
                  <a16:creationId xmlns:a16="http://schemas.microsoft.com/office/drawing/2014/main" id="{E2729CD7-F04F-0AA5-7EFD-A0F2E5F4C724}"/>
                </a:ext>
              </a:extLst>
            </p:cNvPr>
            <p:cNvSpPr/>
            <p:nvPr/>
          </p:nvSpPr>
          <p:spPr bwMode="auto">
            <a:xfrm>
              <a:off x="595898" y="305681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22" name="TextBox 121">
              <a:extLst>
                <a:ext uri="{FF2B5EF4-FFF2-40B4-BE49-F238E27FC236}">
                  <a16:creationId xmlns:a16="http://schemas.microsoft.com/office/drawing/2014/main" id="{F4234B78-115F-72D9-2101-8D684746F7FB}"/>
                </a:ext>
              </a:extLst>
            </p:cNvPr>
            <p:cNvSpPr txBox="1"/>
            <p:nvPr/>
          </p:nvSpPr>
          <p:spPr>
            <a:xfrm>
              <a:off x="730019" y="3228009"/>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Analyze/provide sentiment from customer feedback</a:t>
              </a:r>
            </a:p>
          </p:txBody>
        </p:sp>
      </p:grpSp>
      <p:grpSp>
        <p:nvGrpSpPr>
          <p:cNvPr id="123" name="Group 122">
            <a:extLst>
              <a:ext uri="{FF2B5EF4-FFF2-40B4-BE49-F238E27FC236}">
                <a16:creationId xmlns:a16="http://schemas.microsoft.com/office/drawing/2014/main" id="{0919C731-2EC0-A7EC-21B1-E8154FD7871E}"/>
              </a:ext>
            </a:extLst>
          </p:cNvPr>
          <p:cNvGrpSpPr/>
          <p:nvPr/>
        </p:nvGrpSpPr>
        <p:grpSpPr>
          <a:xfrm>
            <a:off x="3725625" y="2509668"/>
            <a:ext cx="1463041" cy="804056"/>
            <a:chOff x="595899" y="3158344"/>
            <a:chExt cx="1525993" cy="804056"/>
          </a:xfrm>
        </p:grpSpPr>
        <p:sp>
          <p:nvSpPr>
            <p:cNvPr id="124" name="Rectangle: Rounded Corners 123">
              <a:extLst>
                <a:ext uri="{FF2B5EF4-FFF2-40B4-BE49-F238E27FC236}">
                  <a16:creationId xmlns:a16="http://schemas.microsoft.com/office/drawing/2014/main" id="{6AE02F8A-C8D7-99D3-0E45-BC5C6E5AD977}"/>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25" name="TextBox 124">
              <a:extLst>
                <a:ext uri="{FF2B5EF4-FFF2-40B4-BE49-F238E27FC236}">
                  <a16:creationId xmlns:a16="http://schemas.microsoft.com/office/drawing/2014/main" id="{60379B08-8720-F71B-FA68-6ED8D183C9EF}"/>
                </a:ext>
              </a:extLst>
            </p:cNvPr>
            <p:cNvSpPr txBox="1"/>
            <p:nvPr/>
          </p:nvSpPr>
          <p:spPr>
            <a:xfrm>
              <a:off x="730019" y="3407915"/>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hlinkClick r:id="rId3"/>
                </a:rPr>
                <a:t>Customer sales proposal creation</a:t>
              </a: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126" name="Group 125">
            <a:extLst>
              <a:ext uri="{FF2B5EF4-FFF2-40B4-BE49-F238E27FC236}">
                <a16:creationId xmlns:a16="http://schemas.microsoft.com/office/drawing/2014/main" id="{7F3B0919-1041-C042-A23E-FADF97F7AC04}"/>
              </a:ext>
            </a:extLst>
          </p:cNvPr>
          <p:cNvGrpSpPr/>
          <p:nvPr/>
        </p:nvGrpSpPr>
        <p:grpSpPr>
          <a:xfrm>
            <a:off x="3725625" y="3392100"/>
            <a:ext cx="1463041" cy="804056"/>
            <a:chOff x="595899" y="3158344"/>
            <a:chExt cx="1525993" cy="804056"/>
          </a:xfrm>
        </p:grpSpPr>
        <p:sp>
          <p:nvSpPr>
            <p:cNvPr id="127" name="Rectangle: Rounded Corners 126">
              <a:extLst>
                <a:ext uri="{FF2B5EF4-FFF2-40B4-BE49-F238E27FC236}">
                  <a16:creationId xmlns:a16="http://schemas.microsoft.com/office/drawing/2014/main" id="{9E82ECF2-D192-9802-359D-B1225039F370}"/>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28" name="TextBox 127">
              <a:extLst>
                <a:ext uri="{FF2B5EF4-FFF2-40B4-BE49-F238E27FC236}">
                  <a16:creationId xmlns:a16="http://schemas.microsoft.com/office/drawing/2014/main" id="{B026D06D-D3FF-548D-DD56-B27E3B42F170}"/>
                </a:ext>
              </a:extLst>
            </p:cNvPr>
            <p:cNvSpPr txBox="1"/>
            <p:nvPr/>
          </p:nvSpPr>
          <p:spPr>
            <a:xfrm>
              <a:off x="730019" y="3407859"/>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Weekly newsletter update</a:t>
              </a:r>
            </a:p>
          </p:txBody>
        </p:sp>
      </p:grpSp>
      <p:grpSp>
        <p:nvGrpSpPr>
          <p:cNvPr id="129" name="Group 128">
            <a:extLst>
              <a:ext uri="{FF2B5EF4-FFF2-40B4-BE49-F238E27FC236}">
                <a16:creationId xmlns:a16="http://schemas.microsoft.com/office/drawing/2014/main" id="{B4F7F0D9-09C2-6BEC-107D-BB6D1591C5F2}"/>
              </a:ext>
            </a:extLst>
          </p:cNvPr>
          <p:cNvGrpSpPr/>
          <p:nvPr/>
        </p:nvGrpSpPr>
        <p:grpSpPr>
          <a:xfrm>
            <a:off x="3725625" y="4265822"/>
            <a:ext cx="1463041" cy="804056"/>
            <a:chOff x="595899" y="3158344"/>
            <a:chExt cx="1525993" cy="804056"/>
          </a:xfrm>
        </p:grpSpPr>
        <p:sp>
          <p:nvSpPr>
            <p:cNvPr id="130" name="Rectangle: Rounded Corners 129">
              <a:extLst>
                <a:ext uri="{FF2B5EF4-FFF2-40B4-BE49-F238E27FC236}">
                  <a16:creationId xmlns:a16="http://schemas.microsoft.com/office/drawing/2014/main" id="{78AEE5C6-C514-F337-C382-2C13B5192888}"/>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31" name="TextBox 130">
              <a:extLst>
                <a:ext uri="{FF2B5EF4-FFF2-40B4-BE49-F238E27FC236}">
                  <a16:creationId xmlns:a16="http://schemas.microsoft.com/office/drawing/2014/main" id="{24485B0A-41A4-36F2-DD5D-EB73AAC8AE72}"/>
                </a:ext>
              </a:extLst>
            </p:cNvPr>
            <p:cNvSpPr txBox="1"/>
            <p:nvPr/>
          </p:nvSpPr>
          <p:spPr>
            <a:xfrm>
              <a:off x="730019" y="3407859"/>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Press release or media plan creation</a:t>
              </a:r>
            </a:p>
          </p:txBody>
        </p:sp>
      </p:grpSp>
      <p:grpSp>
        <p:nvGrpSpPr>
          <p:cNvPr id="132" name="Group 131">
            <a:extLst>
              <a:ext uri="{FF2B5EF4-FFF2-40B4-BE49-F238E27FC236}">
                <a16:creationId xmlns:a16="http://schemas.microsoft.com/office/drawing/2014/main" id="{695AC24E-21C9-5DA3-7DF5-1BFE9044FCA5}"/>
              </a:ext>
            </a:extLst>
          </p:cNvPr>
          <p:cNvGrpSpPr/>
          <p:nvPr/>
        </p:nvGrpSpPr>
        <p:grpSpPr>
          <a:xfrm>
            <a:off x="3725625" y="5139544"/>
            <a:ext cx="1463041" cy="804056"/>
            <a:chOff x="595898" y="3056814"/>
            <a:chExt cx="1525993" cy="804056"/>
          </a:xfrm>
        </p:grpSpPr>
        <p:sp>
          <p:nvSpPr>
            <p:cNvPr id="133" name="Rectangle: Rounded Corners 132">
              <a:extLst>
                <a:ext uri="{FF2B5EF4-FFF2-40B4-BE49-F238E27FC236}">
                  <a16:creationId xmlns:a16="http://schemas.microsoft.com/office/drawing/2014/main" id="{6EC15BAA-1E14-9995-922A-C9492B74E050}"/>
                </a:ext>
              </a:extLst>
            </p:cNvPr>
            <p:cNvSpPr/>
            <p:nvPr/>
          </p:nvSpPr>
          <p:spPr bwMode="auto">
            <a:xfrm>
              <a:off x="595898" y="305681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34" name="TextBox 133">
              <a:extLst>
                <a:ext uri="{FF2B5EF4-FFF2-40B4-BE49-F238E27FC236}">
                  <a16:creationId xmlns:a16="http://schemas.microsoft.com/office/drawing/2014/main" id="{A733D1C9-1EEC-DE35-5E4D-A4515B0FAB54}"/>
                </a:ext>
              </a:extLst>
            </p:cNvPr>
            <p:cNvSpPr txBox="1"/>
            <p:nvPr/>
          </p:nvSpPr>
          <p:spPr>
            <a:xfrm>
              <a:off x="730018" y="3228008"/>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Define job description following company template</a:t>
              </a:r>
            </a:p>
          </p:txBody>
        </p:sp>
      </p:grpSp>
      <p:grpSp>
        <p:nvGrpSpPr>
          <p:cNvPr id="135" name="Group 134">
            <a:extLst>
              <a:ext uri="{FF2B5EF4-FFF2-40B4-BE49-F238E27FC236}">
                <a16:creationId xmlns:a16="http://schemas.microsoft.com/office/drawing/2014/main" id="{CA70B6A7-4E68-3FF8-8266-32A602A9010D}"/>
              </a:ext>
            </a:extLst>
          </p:cNvPr>
          <p:cNvGrpSpPr/>
          <p:nvPr/>
        </p:nvGrpSpPr>
        <p:grpSpPr>
          <a:xfrm>
            <a:off x="5329995" y="2509668"/>
            <a:ext cx="1463041" cy="804056"/>
            <a:chOff x="595899" y="3158344"/>
            <a:chExt cx="1525993" cy="804056"/>
          </a:xfrm>
        </p:grpSpPr>
        <p:sp>
          <p:nvSpPr>
            <p:cNvPr id="136" name="Rectangle: Rounded Corners 135">
              <a:extLst>
                <a:ext uri="{FF2B5EF4-FFF2-40B4-BE49-F238E27FC236}">
                  <a16:creationId xmlns:a16="http://schemas.microsoft.com/office/drawing/2014/main" id="{E762608F-E6EA-E06F-6165-8858E4C2D65D}"/>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37" name="TextBox 136">
              <a:extLst>
                <a:ext uri="{FF2B5EF4-FFF2-40B4-BE49-F238E27FC236}">
                  <a16:creationId xmlns:a16="http://schemas.microsoft.com/office/drawing/2014/main" id="{D7EB1145-E344-24A8-6BE0-B81C4A15F35A}"/>
                </a:ext>
              </a:extLst>
            </p:cNvPr>
            <p:cNvSpPr txBox="1"/>
            <p:nvPr/>
          </p:nvSpPr>
          <p:spPr>
            <a:xfrm>
              <a:off x="765988" y="3407915"/>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hlinkClick r:id="rId4"/>
                </a:rPr>
                <a:t>IT/HR support ticket triage and routing</a:t>
              </a: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138" name="Group 137">
            <a:extLst>
              <a:ext uri="{FF2B5EF4-FFF2-40B4-BE49-F238E27FC236}">
                <a16:creationId xmlns:a16="http://schemas.microsoft.com/office/drawing/2014/main" id="{68F2ECC3-388C-ECB7-8486-4398D3305AD4}"/>
              </a:ext>
            </a:extLst>
          </p:cNvPr>
          <p:cNvGrpSpPr/>
          <p:nvPr/>
        </p:nvGrpSpPr>
        <p:grpSpPr>
          <a:xfrm>
            <a:off x="5329995" y="3392100"/>
            <a:ext cx="1463041" cy="804056"/>
            <a:chOff x="595899" y="3158344"/>
            <a:chExt cx="1525993" cy="804056"/>
          </a:xfrm>
        </p:grpSpPr>
        <p:sp>
          <p:nvSpPr>
            <p:cNvPr id="139" name="Rectangle: Rounded Corners 138">
              <a:extLst>
                <a:ext uri="{FF2B5EF4-FFF2-40B4-BE49-F238E27FC236}">
                  <a16:creationId xmlns:a16="http://schemas.microsoft.com/office/drawing/2014/main" id="{26791807-70BE-E122-1F96-A692252666B6}"/>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40" name="TextBox 139">
              <a:extLst>
                <a:ext uri="{FF2B5EF4-FFF2-40B4-BE49-F238E27FC236}">
                  <a16:creationId xmlns:a16="http://schemas.microsoft.com/office/drawing/2014/main" id="{988E5C9F-710B-0E29-6B94-C97DEA6636CB}"/>
                </a:ext>
              </a:extLst>
            </p:cNvPr>
            <p:cNvSpPr txBox="1"/>
            <p:nvPr/>
          </p:nvSpPr>
          <p:spPr>
            <a:xfrm>
              <a:off x="730019" y="3410722"/>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Incoming mail triage and reply</a:t>
              </a:r>
            </a:p>
          </p:txBody>
        </p:sp>
      </p:grpSp>
      <p:grpSp>
        <p:nvGrpSpPr>
          <p:cNvPr id="141" name="Group 140">
            <a:extLst>
              <a:ext uri="{FF2B5EF4-FFF2-40B4-BE49-F238E27FC236}">
                <a16:creationId xmlns:a16="http://schemas.microsoft.com/office/drawing/2014/main" id="{8330B7E4-BCE9-2958-07EB-2284076BD926}"/>
              </a:ext>
            </a:extLst>
          </p:cNvPr>
          <p:cNvGrpSpPr/>
          <p:nvPr/>
        </p:nvGrpSpPr>
        <p:grpSpPr>
          <a:xfrm>
            <a:off x="5329995" y="4265822"/>
            <a:ext cx="1463041" cy="804056"/>
            <a:chOff x="595899" y="3158344"/>
            <a:chExt cx="1525993" cy="804056"/>
          </a:xfrm>
        </p:grpSpPr>
        <p:sp>
          <p:nvSpPr>
            <p:cNvPr id="142" name="Rectangle: Rounded Corners 141">
              <a:extLst>
                <a:ext uri="{FF2B5EF4-FFF2-40B4-BE49-F238E27FC236}">
                  <a16:creationId xmlns:a16="http://schemas.microsoft.com/office/drawing/2014/main" id="{5B06D13D-04C4-2681-D78E-064B63F62CD6}"/>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43" name="TextBox 142">
              <a:extLst>
                <a:ext uri="{FF2B5EF4-FFF2-40B4-BE49-F238E27FC236}">
                  <a16:creationId xmlns:a16="http://schemas.microsoft.com/office/drawing/2014/main" id="{132ABFE0-E868-43B6-9EC8-715396A9FA54}"/>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Automate creation of project tasks based on meeting actions</a:t>
              </a:r>
            </a:p>
          </p:txBody>
        </p:sp>
      </p:grpSp>
      <p:grpSp>
        <p:nvGrpSpPr>
          <p:cNvPr id="144" name="Group 143">
            <a:extLst>
              <a:ext uri="{FF2B5EF4-FFF2-40B4-BE49-F238E27FC236}">
                <a16:creationId xmlns:a16="http://schemas.microsoft.com/office/drawing/2014/main" id="{6EB6E64E-1326-7EDB-CB2C-B191F38B851A}"/>
              </a:ext>
            </a:extLst>
          </p:cNvPr>
          <p:cNvGrpSpPr/>
          <p:nvPr/>
        </p:nvGrpSpPr>
        <p:grpSpPr>
          <a:xfrm>
            <a:off x="6935002" y="2509668"/>
            <a:ext cx="1463041" cy="804056"/>
            <a:chOff x="595899" y="3158344"/>
            <a:chExt cx="1525993" cy="804056"/>
          </a:xfrm>
        </p:grpSpPr>
        <p:sp>
          <p:nvSpPr>
            <p:cNvPr id="145" name="Rectangle: Rounded Corners 144">
              <a:extLst>
                <a:ext uri="{FF2B5EF4-FFF2-40B4-BE49-F238E27FC236}">
                  <a16:creationId xmlns:a16="http://schemas.microsoft.com/office/drawing/2014/main" id="{4A8A8408-989E-28EE-B407-25F82BD626CD}"/>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46" name="TextBox 145">
              <a:extLst>
                <a:ext uri="{FF2B5EF4-FFF2-40B4-BE49-F238E27FC236}">
                  <a16:creationId xmlns:a16="http://schemas.microsoft.com/office/drawing/2014/main" id="{8860A9AF-C67F-9708-5ED6-4BE8F72B17E8}"/>
                </a:ext>
              </a:extLst>
            </p:cNvPr>
            <p:cNvSpPr txBox="1"/>
            <p:nvPr/>
          </p:nvSpPr>
          <p:spPr>
            <a:xfrm>
              <a:off x="730019" y="3487241"/>
              <a:ext cx="1257751" cy="153888"/>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New hire onboarding</a:t>
              </a:r>
            </a:p>
          </p:txBody>
        </p:sp>
      </p:grpSp>
      <p:grpSp>
        <p:nvGrpSpPr>
          <p:cNvPr id="147" name="Group 146">
            <a:extLst>
              <a:ext uri="{FF2B5EF4-FFF2-40B4-BE49-F238E27FC236}">
                <a16:creationId xmlns:a16="http://schemas.microsoft.com/office/drawing/2014/main" id="{1F708F31-920D-E7ED-C82F-E17391311635}"/>
              </a:ext>
            </a:extLst>
          </p:cNvPr>
          <p:cNvGrpSpPr/>
          <p:nvPr/>
        </p:nvGrpSpPr>
        <p:grpSpPr>
          <a:xfrm>
            <a:off x="6935002" y="3392100"/>
            <a:ext cx="1463041" cy="804056"/>
            <a:chOff x="595899" y="3158344"/>
            <a:chExt cx="1525993" cy="804056"/>
          </a:xfrm>
        </p:grpSpPr>
        <p:sp>
          <p:nvSpPr>
            <p:cNvPr id="148" name="Rectangle: Rounded Corners 147">
              <a:extLst>
                <a:ext uri="{FF2B5EF4-FFF2-40B4-BE49-F238E27FC236}">
                  <a16:creationId xmlns:a16="http://schemas.microsoft.com/office/drawing/2014/main" id="{D27BF940-667C-3108-F2C3-A59448258B14}"/>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49" name="TextBox 148">
              <a:extLst>
                <a:ext uri="{FF2B5EF4-FFF2-40B4-BE49-F238E27FC236}">
                  <a16:creationId xmlns:a16="http://schemas.microsoft.com/office/drawing/2014/main" id="{413D5F20-488B-8CD8-5532-87156A50B221}"/>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hlinkClick r:id="rId5"/>
                </a:rPr>
                <a:t>Store walk / operating procedures</a:t>
              </a: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150" name="Group 149">
            <a:extLst>
              <a:ext uri="{FF2B5EF4-FFF2-40B4-BE49-F238E27FC236}">
                <a16:creationId xmlns:a16="http://schemas.microsoft.com/office/drawing/2014/main" id="{7E24504D-1358-3B91-0A04-99C41F0F1C23}"/>
              </a:ext>
            </a:extLst>
          </p:cNvPr>
          <p:cNvGrpSpPr/>
          <p:nvPr/>
        </p:nvGrpSpPr>
        <p:grpSpPr>
          <a:xfrm>
            <a:off x="6935002" y="4265822"/>
            <a:ext cx="1463041" cy="804056"/>
            <a:chOff x="595899" y="3158344"/>
            <a:chExt cx="1525993" cy="804056"/>
          </a:xfrm>
        </p:grpSpPr>
        <p:sp>
          <p:nvSpPr>
            <p:cNvPr id="151" name="Rectangle: Rounded Corners 150">
              <a:extLst>
                <a:ext uri="{FF2B5EF4-FFF2-40B4-BE49-F238E27FC236}">
                  <a16:creationId xmlns:a16="http://schemas.microsoft.com/office/drawing/2014/main" id="{AC3E6347-C08D-4092-8C12-763E7FF645DD}"/>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52" name="TextBox 151">
              <a:extLst>
                <a:ext uri="{FF2B5EF4-FFF2-40B4-BE49-F238E27FC236}">
                  <a16:creationId xmlns:a16="http://schemas.microsoft.com/office/drawing/2014/main" id="{9F1FFD19-A10D-1041-FF45-13F0E65682BB}"/>
                </a:ext>
              </a:extLst>
            </p:cNvPr>
            <p:cNvSpPr txBox="1"/>
            <p:nvPr/>
          </p:nvSpPr>
          <p:spPr>
            <a:xfrm>
              <a:off x="730019" y="3407859"/>
              <a:ext cx="125775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Employee safety incident reporting</a:t>
              </a:r>
            </a:p>
          </p:txBody>
        </p:sp>
      </p:grpSp>
      <p:grpSp>
        <p:nvGrpSpPr>
          <p:cNvPr id="153" name="Group 152">
            <a:extLst>
              <a:ext uri="{FF2B5EF4-FFF2-40B4-BE49-F238E27FC236}">
                <a16:creationId xmlns:a16="http://schemas.microsoft.com/office/drawing/2014/main" id="{FA09E4E0-C631-0B98-FA90-07D9037669E0}"/>
              </a:ext>
            </a:extLst>
          </p:cNvPr>
          <p:cNvGrpSpPr/>
          <p:nvPr/>
        </p:nvGrpSpPr>
        <p:grpSpPr>
          <a:xfrm>
            <a:off x="8570289" y="2509668"/>
            <a:ext cx="1463041" cy="804056"/>
            <a:chOff x="595899" y="3158344"/>
            <a:chExt cx="1525993" cy="804056"/>
          </a:xfrm>
        </p:grpSpPr>
        <p:sp>
          <p:nvSpPr>
            <p:cNvPr id="154" name="Rectangle: Rounded Corners 153">
              <a:extLst>
                <a:ext uri="{FF2B5EF4-FFF2-40B4-BE49-F238E27FC236}">
                  <a16:creationId xmlns:a16="http://schemas.microsoft.com/office/drawing/2014/main" id="{41FB53BD-9A5D-450E-3598-8C22E54F8CFF}"/>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55" name="TextBox 154">
              <a:extLst>
                <a:ext uri="{FF2B5EF4-FFF2-40B4-BE49-F238E27FC236}">
                  <a16:creationId xmlns:a16="http://schemas.microsoft.com/office/drawing/2014/main" id="{A2B13DDD-7C77-4DE9-CE1D-CB10D0871D0C}"/>
                </a:ext>
              </a:extLst>
            </p:cNvPr>
            <p:cNvSpPr txBox="1"/>
            <p:nvPr/>
          </p:nvSpPr>
          <p:spPr>
            <a:xfrm>
              <a:off x="730020" y="3253810"/>
              <a:ext cx="1257751" cy="61555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Analyze meeting effectiveness, including participant engagement</a:t>
              </a:r>
            </a:p>
          </p:txBody>
        </p:sp>
      </p:grpSp>
      <p:grpSp>
        <p:nvGrpSpPr>
          <p:cNvPr id="156" name="Group 155">
            <a:extLst>
              <a:ext uri="{FF2B5EF4-FFF2-40B4-BE49-F238E27FC236}">
                <a16:creationId xmlns:a16="http://schemas.microsoft.com/office/drawing/2014/main" id="{C33FADF9-D63E-2704-B74E-6BD05C72E0BC}"/>
              </a:ext>
            </a:extLst>
          </p:cNvPr>
          <p:cNvGrpSpPr/>
          <p:nvPr/>
        </p:nvGrpSpPr>
        <p:grpSpPr>
          <a:xfrm>
            <a:off x="8570289" y="3392100"/>
            <a:ext cx="1463041" cy="804056"/>
            <a:chOff x="595899" y="3158344"/>
            <a:chExt cx="1525993" cy="804056"/>
          </a:xfrm>
        </p:grpSpPr>
        <p:sp>
          <p:nvSpPr>
            <p:cNvPr id="157" name="Rectangle: Rounded Corners 156">
              <a:extLst>
                <a:ext uri="{FF2B5EF4-FFF2-40B4-BE49-F238E27FC236}">
                  <a16:creationId xmlns:a16="http://schemas.microsoft.com/office/drawing/2014/main" id="{675DBBEB-CF20-C9FA-F775-A2A82C75BDEA}"/>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58" name="TextBox 157">
              <a:extLst>
                <a:ext uri="{FF2B5EF4-FFF2-40B4-BE49-F238E27FC236}">
                  <a16:creationId xmlns:a16="http://schemas.microsoft.com/office/drawing/2014/main" id="{9384B886-D6E0-6662-FC4C-1822445170D0}"/>
                </a:ext>
              </a:extLst>
            </p:cNvPr>
            <p:cNvSpPr txBox="1"/>
            <p:nvPr/>
          </p:nvSpPr>
          <p:spPr>
            <a:xfrm>
              <a:off x="730020" y="3252595"/>
              <a:ext cx="1257751" cy="61555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Summarize leadership meetings with clear decisions and actions</a:t>
              </a:r>
            </a:p>
          </p:txBody>
        </p:sp>
      </p:grpSp>
      <p:grpSp>
        <p:nvGrpSpPr>
          <p:cNvPr id="159" name="Group 158">
            <a:extLst>
              <a:ext uri="{FF2B5EF4-FFF2-40B4-BE49-F238E27FC236}">
                <a16:creationId xmlns:a16="http://schemas.microsoft.com/office/drawing/2014/main" id="{9428DFE1-822D-B50B-3655-657FCAB54A56}"/>
              </a:ext>
            </a:extLst>
          </p:cNvPr>
          <p:cNvGrpSpPr/>
          <p:nvPr/>
        </p:nvGrpSpPr>
        <p:grpSpPr>
          <a:xfrm>
            <a:off x="10143742" y="2509668"/>
            <a:ext cx="1463041" cy="804056"/>
            <a:chOff x="595899" y="3158344"/>
            <a:chExt cx="1525993" cy="804056"/>
          </a:xfrm>
        </p:grpSpPr>
        <p:sp>
          <p:nvSpPr>
            <p:cNvPr id="160" name="Rectangle: Rounded Corners 159">
              <a:extLst>
                <a:ext uri="{FF2B5EF4-FFF2-40B4-BE49-F238E27FC236}">
                  <a16:creationId xmlns:a16="http://schemas.microsoft.com/office/drawing/2014/main" id="{D9245EC5-6F49-A2BF-9D09-7F57CDF887D3}"/>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61" name="TextBox 160">
              <a:extLst>
                <a:ext uri="{FF2B5EF4-FFF2-40B4-BE49-F238E27FC236}">
                  <a16:creationId xmlns:a16="http://schemas.microsoft.com/office/drawing/2014/main" id="{CFB4827F-1EDA-90C3-C9BF-9C19BB3259AA}"/>
                </a:ext>
              </a:extLst>
            </p:cNvPr>
            <p:cNvSpPr txBox="1"/>
            <p:nvPr/>
          </p:nvSpPr>
          <p:spPr>
            <a:xfrm>
              <a:off x="730020" y="3262621"/>
              <a:ext cx="1257751" cy="61555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hlinkClick r:id="rId6"/>
                </a:rPr>
                <a:t>Create competitor battle card for sales teams, from disparate sources</a:t>
              </a: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162" name="Group 161">
            <a:extLst>
              <a:ext uri="{FF2B5EF4-FFF2-40B4-BE49-F238E27FC236}">
                <a16:creationId xmlns:a16="http://schemas.microsoft.com/office/drawing/2014/main" id="{D8411A07-CA76-2060-7D78-CC404F22171B}"/>
              </a:ext>
            </a:extLst>
          </p:cNvPr>
          <p:cNvGrpSpPr/>
          <p:nvPr/>
        </p:nvGrpSpPr>
        <p:grpSpPr>
          <a:xfrm>
            <a:off x="10143742" y="3392100"/>
            <a:ext cx="1463041" cy="804056"/>
            <a:chOff x="595899" y="3158344"/>
            <a:chExt cx="1525993" cy="804056"/>
          </a:xfrm>
        </p:grpSpPr>
        <p:sp>
          <p:nvSpPr>
            <p:cNvPr id="163" name="Rectangle: Rounded Corners 162">
              <a:extLst>
                <a:ext uri="{FF2B5EF4-FFF2-40B4-BE49-F238E27FC236}">
                  <a16:creationId xmlns:a16="http://schemas.microsoft.com/office/drawing/2014/main" id="{469EE84C-BB51-D8BC-D7AC-3337BAE500EC}"/>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64" name="TextBox 163">
              <a:extLst>
                <a:ext uri="{FF2B5EF4-FFF2-40B4-BE49-F238E27FC236}">
                  <a16:creationId xmlns:a16="http://schemas.microsoft.com/office/drawing/2014/main" id="{18CA90D7-F138-7267-AF62-F08B33C9A74F}"/>
                </a:ext>
              </a:extLst>
            </p:cNvPr>
            <p:cNvSpPr txBox="1"/>
            <p:nvPr/>
          </p:nvSpPr>
          <p:spPr>
            <a:xfrm>
              <a:off x="730020" y="3262625"/>
              <a:ext cx="1257751" cy="61555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Curate customer Q&amp;A knowledge, extract common answers</a:t>
              </a:r>
            </a:p>
          </p:txBody>
        </p:sp>
      </p:grpSp>
      <p:grpSp>
        <p:nvGrpSpPr>
          <p:cNvPr id="165" name="Group 164">
            <a:extLst>
              <a:ext uri="{FF2B5EF4-FFF2-40B4-BE49-F238E27FC236}">
                <a16:creationId xmlns:a16="http://schemas.microsoft.com/office/drawing/2014/main" id="{EEBF76C8-F37D-FAA7-AA96-FD74F54C4532}"/>
              </a:ext>
            </a:extLst>
          </p:cNvPr>
          <p:cNvGrpSpPr/>
          <p:nvPr/>
        </p:nvGrpSpPr>
        <p:grpSpPr>
          <a:xfrm>
            <a:off x="10143742" y="4265822"/>
            <a:ext cx="1463041" cy="804056"/>
            <a:chOff x="595899" y="3158344"/>
            <a:chExt cx="1525993" cy="804056"/>
          </a:xfrm>
        </p:grpSpPr>
        <p:sp>
          <p:nvSpPr>
            <p:cNvPr id="166" name="Rectangle: Rounded Corners 165">
              <a:extLst>
                <a:ext uri="{FF2B5EF4-FFF2-40B4-BE49-F238E27FC236}">
                  <a16:creationId xmlns:a16="http://schemas.microsoft.com/office/drawing/2014/main" id="{26E15099-1A3C-0ED1-3D74-2509DEB1934B}"/>
                </a:ext>
              </a:extLst>
            </p:cNvPr>
            <p:cNvSpPr/>
            <p:nvPr/>
          </p:nvSpPr>
          <p:spPr bwMode="auto">
            <a:xfrm>
              <a:off x="595899" y="315834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67" name="TextBox 166">
              <a:extLst>
                <a:ext uri="{FF2B5EF4-FFF2-40B4-BE49-F238E27FC236}">
                  <a16:creationId xmlns:a16="http://schemas.microsoft.com/office/drawing/2014/main" id="{3FC9097D-FE55-E5F7-CB6C-FC3D1B13673D}"/>
                </a:ext>
              </a:extLst>
            </p:cNvPr>
            <p:cNvSpPr txBox="1"/>
            <p:nvPr/>
          </p:nvSpPr>
          <p:spPr>
            <a:xfrm>
              <a:off x="730020" y="3329540"/>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Consolidate post-mortem reports of past incidents</a:t>
              </a:r>
            </a:p>
          </p:txBody>
        </p:sp>
      </p:grpSp>
      <p:grpSp>
        <p:nvGrpSpPr>
          <p:cNvPr id="168" name="Group 167">
            <a:extLst>
              <a:ext uri="{FF2B5EF4-FFF2-40B4-BE49-F238E27FC236}">
                <a16:creationId xmlns:a16="http://schemas.microsoft.com/office/drawing/2014/main" id="{1E55EACD-C396-4E8D-4081-B14CD8844BF8}"/>
              </a:ext>
            </a:extLst>
          </p:cNvPr>
          <p:cNvGrpSpPr/>
          <p:nvPr/>
        </p:nvGrpSpPr>
        <p:grpSpPr>
          <a:xfrm>
            <a:off x="10143742" y="5139544"/>
            <a:ext cx="1463041" cy="804056"/>
            <a:chOff x="595898" y="3056814"/>
            <a:chExt cx="1525993" cy="804056"/>
          </a:xfrm>
        </p:grpSpPr>
        <p:sp>
          <p:nvSpPr>
            <p:cNvPr id="169" name="Rectangle: Rounded Corners 168">
              <a:extLst>
                <a:ext uri="{FF2B5EF4-FFF2-40B4-BE49-F238E27FC236}">
                  <a16:creationId xmlns:a16="http://schemas.microsoft.com/office/drawing/2014/main" id="{E54A740D-464D-C28A-F378-33611CC70F44}"/>
                </a:ext>
              </a:extLst>
            </p:cNvPr>
            <p:cNvSpPr/>
            <p:nvPr/>
          </p:nvSpPr>
          <p:spPr bwMode="auto">
            <a:xfrm>
              <a:off x="595898" y="3056814"/>
              <a:ext cx="1525993"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70" name="TextBox 169">
              <a:extLst>
                <a:ext uri="{FF2B5EF4-FFF2-40B4-BE49-F238E27FC236}">
                  <a16:creationId xmlns:a16="http://schemas.microsoft.com/office/drawing/2014/main" id="{72E7B875-E914-5564-D409-CE21BF439D61}"/>
                </a:ext>
              </a:extLst>
            </p:cNvPr>
            <p:cNvSpPr txBox="1"/>
            <p:nvPr/>
          </p:nvSpPr>
          <p:spPr>
            <a:xfrm>
              <a:off x="730019" y="3233742"/>
              <a:ext cx="1257751" cy="461665"/>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rPr>
                <a:t>Knowledge pack for new hires from disparate sources</a:t>
              </a:r>
            </a:p>
          </p:txBody>
        </p:sp>
      </p:grpSp>
      <p:sp>
        <p:nvSpPr>
          <p:cNvPr id="171" name="Rectangle: Rounded Corners 170">
            <a:extLst>
              <a:ext uri="{FF2B5EF4-FFF2-40B4-BE49-F238E27FC236}">
                <a16:creationId xmlns:a16="http://schemas.microsoft.com/office/drawing/2014/main" id="{ED91A334-DE8B-61E5-D51E-CDF9C382E2C1}"/>
              </a:ext>
            </a:extLst>
          </p:cNvPr>
          <p:cNvSpPr/>
          <p:nvPr/>
        </p:nvSpPr>
        <p:spPr bwMode="auto">
          <a:xfrm>
            <a:off x="6935001" y="5216488"/>
            <a:ext cx="1463041" cy="804056"/>
          </a:xfrm>
          <a:prstGeom prst="roundRect">
            <a:avLst/>
          </a:prstGeom>
          <a:solidFill>
            <a:srgbClr val="FFFFFF">
              <a:lumMod val="95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172" name="TextBox 171">
            <a:extLst>
              <a:ext uri="{FF2B5EF4-FFF2-40B4-BE49-F238E27FC236}">
                <a16:creationId xmlns:a16="http://schemas.microsoft.com/office/drawing/2014/main" id="{0351F26C-0485-6EBB-64CB-21FF82600C48}"/>
              </a:ext>
            </a:extLst>
          </p:cNvPr>
          <p:cNvSpPr txBox="1"/>
          <p:nvPr/>
        </p:nvSpPr>
        <p:spPr>
          <a:xfrm>
            <a:off x="7063589" y="5470848"/>
            <a:ext cx="1205865"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a:ea typeface="Segoe UI" pitchFamily="34" charset="0"/>
                <a:cs typeface="Segoe UI" pitchFamily="34" charset="0"/>
                <a:hlinkClick r:id="rId7"/>
              </a:rPr>
              <a:t>Employee assist and workflow automation</a:t>
            </a:r>
            <a:endParaRPr kumimoji="0" lang="en-US" sz="1000" b="0" i="0" u="none" strike="noStrike" kern="120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Tree>
    <p:extLst>
      <p:ext uri="{BB962C8B-B14F-4D97-AF65-F5344CB8AC3E}">
        <p14:creationId xmlns:p14="http://schemas.microsoft.com/office/powerpoint/2010/main" val="2415875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966E08-DD0F-DF6D-1632-90716E700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637B8-E96A-1974-2F6B-3F4C1C871746}"/>
              </a:ext>
            </a:extLst>
          </p:cNvPr>
          <p:cNvSpPr>
            <a:spLocks noGrp="1"/>
          </p:cNvSpPr>
          <p:nvPr>
            <p:ph type="title"/>
          </p:nvPr>
        </p:nvSpPr>
        <p:spPr/>
        <p:txBody>
          <a:bodyPr/>
          <a:lstStyle/>
          <a:p>
            <a:pPr algn="ctr"/>
            <a:r>
              <a:rPr lang="en-US"/>
              <a:t>Thinking through the business process</a:t>
            </a:r>
          </a:p>
        </p:txBody>
      </p:sp>
      <p:graphicFrame>
        <p:nvGraphicFramePr>
          <p:cNvPr id="3" name="Diagram 2">
            <a:extLst>
              <a:ext uri="{FF2B5EF4-FFF2-40B4-BE49-F238E27FC236}">
                <a16:creationId xmlns:a16="http://schemas.microsoft.com/office/drawing/2014/main" id="{B7158E6A-0DB6-84BA-1EF9-6EBD90949250}"/>
              </a:ext>
            </a:extLst>
          </p:cNvPr>
          <p:cNvGraphicFramePr/>
          <p:nvPr/>
        </p:nvGraphicFramePr>
        <p:xfrm>
          <a:off x="197555" y="1054360"/>
          <a:ext cx="11796889" cy="5480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2834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60EFB6A-606C-72BA-A484-DD1B4EED0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A3E390-8D6C-AE27-353D-9461E2F6AD1A}"/>
              </a:ext>
            </a:extLst>
          </p:cNvPr>
          <p:cNvSpPr>
            <a:spLocks noGrp="1"/>
          </p:cNvSpPr>
          <p:nvPr>
            <p:ph type="title"/>
          </p:nvPr>
        </p:nvSpPr>
        <p:spPr/>
        <p:txBody>
          <a:bodyPr/>
          <a:lstStyle/>
          <a:p>
            <a:pPr algn="ctr"/>
            <a:r>
              <a:rPr lang="en-US"/>
              <a:t>Thinking through the business process</a:t>
            </a:r>
          </a:p>
        </p:txBody>
      </p:sp>
      <p:sp>
        <p:nvSpPr>
          <p:cNvPr id="5" name="Rectangle 4">
            <a:extLst>
              <a:ext uri="{FF2B5EF4-FFF2-40B4-BE49-F238E27FC236}">
                <a16:creationId xmlns:a16="http://schemas.microsoft.com/office/drawing/2014/main" id="{A59CBC70-E308-55CB-57E2-A4D7877F6F84}"/>
              </a:ext>
            </a:extLst>
          </p:cNvPr>
          <p:cNvSpPr/>
          <p:nvPr/>
        </p:nvSpPr>
        <p:spPr>
          <a:xfrm>
            <a:off x="796661" y="1143000"/>
            <a:ext cx="4874595" cy="5116246"/>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4" name="Group 13">
            <a:extLst>
              <a:ext uri="{FF2B5EF4-FFF2-40B4-BE49-F238E27FC236}">
                <a16:creationId xmlns:a16="http://schemas.microsoft.com/office/drawing/2014/main" id="{4E638660-0C19-A3D0-051B-280080FBC3F1}"/>
              </a:ext>
            </a:extLst>
          </p:cNvPr>
          <p:cNvGrpSpPr/>
          <p:nvPr/>
        </p:nvGrpSpPr>
        <p:grpSpPr>
          <a:xfrm>
            <a:off x="673106" y="1600589"/>
            <a:ext cx="5067627" cy="4571612"/>
            <a:chOff x="1097852" y="1143388"/>
            <a:chExt cx="1894617" cy="10420399"/>
          </a:xfrm>
        </p:grpSpPr>
        <p:sp>
          <p:nvSpPr>
            <p:cNvPr id="6" name="Freeform: Shape 5">
              <a:extLst>
                <a:ext uri="{FF2B5EF4-FFF2-40B4-BE49-F238E27FC236}">
                  <a16:creationId xmlns:a16="http://schemas.microsoft.com/office/drawing/2014/main" id="{D45B81E9-828F-2F30-268F-5E17825C36E0}"/>
                </a:ext>
              </a:extLst>
            </p:cNvPr>
            <p:cNvSpPr/>
            <p:nvPr/>
          </p:nvSpPr>
          <p:spPr>
            <a:xfrm>
              <a:off x="1097852" y="1143388"/>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What is the </a:t>
              </a: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task</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a:t>
              </a:r>
              <a:endParaRPr kumimoji="0" lang="en-US" sz="1900" b="0" i="0" u="none" strike="noStrike" kern="1200" cap="none" spc="0" normalizeH="0" baseline="0" noProof="0">
                <a:ln>
                  <a:noFill/>
                </a:ln>
                <a:solidFill>
                  <a:prstClr val="white"/>
                </a:solidFill>
                <a:effectLst/>
                <a:uLnTx/>
                <a:uFillTx/>
                <a:latin typeface="Segoe UI Semilight"/>
                <a:ea typeface="Yu Gothic UI Semilight"/>
                <a:cs typeface="+mn-cs"/>
              </a:endParaRPr>
            </a:p>
          </p:txBody>
        </p:sp>
        <p:sp>
          <p:nvSpPr>
            <p:cNvPr id="7" name="Freeform: Shape 6">
              <a:extLst>
                <a:ext uri="{FF2B5EF4-FFF2-40B4-BE49-F238E27FC236}">
                  <a16:creationId xmlns:a16="http://schemas.microsoft.com/office/drawing/2014/main" id="{84EBE755-5974-BC1B-5080-28ED4FA0A4AD}"/>
                </a:ext>
              </a:extLst>
            </p:cNvPr>
            <p:cNvSpPr/>
            <p:nvPr/>
          </p:nvSpPr>
          <p:spPr>
            <a:xfrm>
              <a:off x="1097852" y="6448319"/>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Who</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is doing the work?</a:t>
              </a:r>
            </a:p>
          </p:txBody>
        </p:sp>
        <p:sp>
          <p:nvSpPr>
            <p:cNvPr id="8" name="Freeform: Shape 7">
              <a:extLst>
                <a:ext uri="{FF2B5EF4-FFF2-40B4-BE49-F238E27FC236}">
                  <a16:creationId xmlns:a16="http://schemas.microsoft.com/office/drawing/2014/main" id="{EB369002-EB15-7C11-5ED7-88F570BCD811}"/>
                </a:ext>
              </a:extLst>
            </p:cNvPr>
            <p:cNvSpPr/>
            <p:nvPr/>
          </p:nvSpPr>
          <p:spPr>
            <a:xfrm>
              <a:off x="1097852" y="2469621"/>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What </a:t>
              </a: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activities</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are being performed?</a:t>
              </a:r>
            </a:p>
          </p:txBody>
        </p:sp>
        <p:sp>
          <p:nvSpPr>
            <p:cNvPr id="9" name="Freeform: Shape 8">
              <a:extLst>
                <a:ext uri="{FF2B5EF4-FFF2-40B4-BE49-F238E27FC236}">
                  <a16:creationId xmlns:a16="http://schemas.microsoft.com/office/drawing/2014/main" id="{A5F7C789-C2E6-953E-D242-61C3B01C22BB}"/>
                </a:ext>
              </a:extLst>
            </p:cNvPr>
            <p:cNvSpPr/>
            <p:nvPr/>
          </p:nvSpPr>
          <p:spPr>
            <a:xfrm>
              <a:off x="1097852" y="7774552"/>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What </a:t>
              </a: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data</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is needed, created or edited?</a:t>
              </a:r>
            </a:p>
          </p:txBody>
        </p:sp>
        <p:sp>
          <p:nvSpPr>
            <p:cNvPr id="10" name="Freeform: Shape 9">
              <a:extLst>
                <a:ext uri="{FF2B5EF4-FFF2-40B4-BE49-F238E27FC236}">
                  <a16:creationId xmlns:a16="http://schemas.microsoft.com/office/drawing/2014/main" id="{3B941CDE-AFB8-F8D0-6034-725BC1461E81}"/>
                </a:ext>
              </a:extLst>
            </p:cNvPr>
            <p:cNvSpPr/>
            <p:nvPr/>
          </p:nvSpPr>
          <p:spPr>
            <a:xfrm>
              <a:off x="1097852" y="3795853"/>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What </a:t>
              </a: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decisions</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approvals, or rules are there?</a:t>
              </a:r>
            </a:p>
          </p:txBody>
        </p:sp>
        <p:sp>
          <p:nvSpPr>
            <p:cNvPr id="11" name="Freeform: Shape 10">
              <a:extLst>
                <a:ext uri="{FF2B5EF4-FFF2-40B4-BE49-F238E27FC236}">
                  <a16:creationId xmlns:a16="http://schemas.microsoft.com/office/drawing/2014/main" id="{EE99E7D5-A511-118F-5EF4-2B4F237C5BEF}"/>
                </a:ext>
              </a:extLst>
            </p:cNvPr>
            <p:cNvSpPr/>
            <p:nvPr/>
          </p:nvSpPr>
          <p:spPr>
            <a:xfrm>
              <a:off x="1097852" y="9100784"/>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Visually </a:t>
              </a: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mapping</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the process</a:t>
              </a:r>
            </a:p>
          </p:txBody>
        </p:sp>
        <p:sp>
          <p:nvSpPr>
            <p:cNvPr id="12" name="Freeform: Shape 11">
              <a:extLst>
                <a:ext uri="{FF2B5EF4-FFF2-40B4-BE49-F238E27FC236}">
                  <a16:creationId xmlns:a16="http://schemas.microsoft.com/office/drawing/2014/main" id="{E8024702-02A4-9C8F-EA32-A8389DD4FE8E}"/>
                </a:ext>
              </a:extLst>
            </p:cNvPr>
            <p:cNvSpPr/>
            <p:nvPr/>
          </p:nvSpPr>
          <p:spPr>
            <a:xfrm>
              <a:off x="1097852" y="5122086"/>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How often </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is it done?</a:t>
              </a:r>
            </a:p>
          </p:txBody>
        </p:sp>
        <p:sp>
          <p:nvSpPr>
            <p:cNvPr id="13" name="Freeform: Shape 12">
              <a:extLst>
                <a:ext uri="{FF2B5EF4-FFF2-40B4-BE49-F238E27FC236}">
                  <a16:creationId xmlns:a16="http://schemas.microsoft.com/office/drawing/2014/main" id="{18B499F5-F38E-3245-5809-64322408D121}"/>
                </a:ext>
              </a:extLst>
            </p:cNvPr>
            <p:cNvSpPr/>
            <p:nvPr/>
          </p:nvSpPr>
          <p:spPr>
            <a:xfrm>
              <a:off x="1097852" y="10427017"/>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0">
                  <a:srgbClr val="6828BE"/>
                </a:gs>
                <a:gs pos="100000">
                  <a:srgbClr val="172FA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1"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Where</a:t>
              </a: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 are they doing it?</a:t>
              </a:r>
            </a:p>
          </p:txBody>
        </p:sp>
      </p:grpSp>
      <p:grpSp>
        <p:nvGrpSpPr>
          <p:cNvPr id="15" name="Group 14">
            <a:extLst>
              <a:ext uri="{FF2B5EF4-FFF2-40B4-BE49-F238E27FC236}">
                <a16:creationId xmlns:a16="http://schemas.microsoft.com/office/drawing/2014/main" id="{B2086DF2-51E4-62B2-5215-4CAF3101F874}"/>
              </a:ext>
            </a:extLst>
          </p:cNvPr>
          <p:cNvGrpSpPr/>
          <p:nvPr/>
        </p:nvGrpSpPr>
        <p:grpSpPr>
          <a:xfrm>
            <a:off x="8046904" y="1600589"/>
            <a:ext cx="3034552" cy="4571612"/>
            <a:chOff x="1097852" y="2469621"/>
            <a:chExt cx="1894617" cy="9094166"/>
          </a:xfrm>
        </p:grpSpPr>
        <p:sp>
          <p:nvSpPr>
            <p:cNvPr id="17" name="Freeform: Shape 16">
              <a:extLst>
                <a:ext uri="{FF2B5EF4-FFF2-40B4-BE49-F238E27FC236}">
                  <a16:creationId xmlns:a16="http://schemas.microsoft.com/office/drawing/2014/main" id="{D09E0709-3DFF-8C3E-077F-B1D7371C31F2}"/>
                </a:ext>
              </a:extLst>
            </p:cNvPr>
            <p:cNvSpPr/>
            <p:nvPr/>
          </p:nvSpPr>
          <p:spPr>
            <a:xfrm>
              <a:off x="1097852" y="6448319"/>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Credentials</a:t>
              </a:r>
            </a:p>
          </p:txBody>
        </p:sp>
        <p:sp>
          <p:nvSpPr>
            <p:cNvPr id="18" name="Freeform: Shape 17">
              <a:extLst>
                <a:ext uri="{FF2B5EF4-FFF2-40B4-BE49-F238E27FC236}">
                  <a16:creationId xmlns:a16="http://schemas.microsoft.com/office/drawing/2014/main" id="{B6D6D46C-740F-4FBA-C99B-6BDF9DDDCD49}"/>
                </a:ext>
              </a:extLst>
            </p:cNvPr>
            <p:cNvSpPr/>
            <p:nvPr/>
          </p:nvSpPr>
          <p:spPr>
            <a:xfrm>
              <a:off x="1097852" y="2469621"/>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Actions</a:t>
              </a:r>
            </a:p>
          </p:txBody>
        </p:sp>
        <p:sp>
          <p:nvSpPr>
            <p:cNvPr id="19" name="Freeform: Shape 18">
              <a:extLst>
                <a:ext uri="{FF2B5EF4-FFF2-40B4-BE49-F238E27FC236}">
                  <a16:creationId xmlns:a16="http://schemas.microsoft.com/office/drawing/2014/main" id="{11FBEAA7-387A-2F60-FF1A-1DB6990B34D2}"/>
                </a:ext>
              </a:extLst>
            </p:cNvPr>
            <p:cNvSpPr/>
            <p:nvPr/>
          </p:nvSpPr>
          <p:spPr>
            <a:xfrm>
              <a:off x="1097852" y="7774552"/>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Knowledge</a:t>
              </a:r>
            </a:p>
          </p:txBody>
        </p:sp>
        <p:sp>
          <p:nvSpPr>
            <p:cNvPr id="20" name="Freeform: Shape 19">
              <a:extLst>
                <a:ext uri="{FF2B5EF4-FFF2-40B4-BE49-F238E27FC236}">
                  <a16:creationId xmlns:a16="http://schemas.microsoft.com/office/drawing/2014/main" id="{D24235EA-59A0-98B4-8A4C-511A32E37A5F}"/>
                </a:ext>
              </a:extLst>
            </p:cNvPr>
            <p:cNvSpPr/>
            <p:nvPr/>
          </p:nvSpPr>
          <p:spPr>
            <a:xfrm>
              <a:off x="1097852" y="3795853"/>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Agent Flow</a:t>
              </a:r>
            </a:p>
          </p:txBody>
        </p:sp>
        <p:sp>
          <p:nvSpPr>
            <p:cNvPr id="21" name="Freeform: Shape 20">
              <a:extLst>
                <a:ext uri="{FF2B5EF4-FFF2-40B4-BE49-F238E27FC236}">
                  <a16:creationId xmlns:a16="http://schemas.microsoft.com/office/drawing/2014/main" id="{4A4EB1F7-F119-0F51-5EF1-A85AD2D0AA46}"/>
                </a:ext>
              </a:extLst>
            </p:cNvPr>
            <p:cNvSpPr/>
            <p:nvPr/>
          </p:nvSpPr>
          <p:spPr>
            <a:xfrm>
              <a:off x="1097852" y="9100784"/>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Instructions</a:t>
              </a:r>
            </a:p>
          </p:txBody>
        </p:sp>
        <p:sp>
          <p:nvSpPr>
            <p:cNvPr id="22" name="Freeform: Shape 21">
              <a:extLst>
                <a:ext uri="{FF2B5EF4-FFF2-40B4-BE49-F238E27FC236}">
                  <a16:creationId xmlns:a16="http://schemas.microsoft.com/office/drawing/2014/main" id="{8FD0CC67-8A8D-34C0-3A35-40B2CB558E37}"/>
                </a:ext>
              </a:extLst>
            </p:cNvPr>
            <p:cNvSpPr/>
            <p:nvPr/>
          </p:nvSpPr>
          <p:spPr>
            <a:xfrm>
              <a:off x="1097852" y="5122086"/>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Triggers</a:t>
              </a:r>
            </a:p>
          </p:txBody>
        </p:sp>
        <p:sp>
          <p:nvSpPr>
            <p:cNvPr id="23" name="Freeform: Shape 22">
              <a:extLst>
                <a:ext uri="{FF2B5EF4-FFF2-40B4-BE49-F238E27FC236}">
                  <a16:creationId xmlns:a16="http://schemas.microsoft.com/office/drawing/2014/main" id="{A110F027-879E-93B3-E66D-AD1A5276B31C}"/>
                </a:ext>
              </a:extLst>
            </p:cNvPr>
            <p:cNvSpPr/>
            <p:nvPr/>
          </p:nvSpPr>
          <p:spPr>
            <a:xfrm>
              <a:off x="1097852" y="10427017"/>
              <a:ext cx="1894617" cy="1136770"/>
            </a:xfrm>
            <a:custGeom>
              <a:avLst/>
              <a:gdLst>
                <a:gd name="connsiteX0" fmla="*/ 0 w 1894617"/>
                <a:gd name="connsiteY0" fmla="*/ 0 h 1136770"/>
                <a:gd name="connsiteX1" fmla="*/ 1894617 w 1894617"/>
                <a:gd name="connsiteY1" fmla="*/ 0 h 1136770"/>
                <a:gd name="connsiteX2" fmla="*/ 1894617 w 1894617"/>
                <a:gd name="connsiteY2" fmla="*/ 1136770 h 1136770"/>
                <a:gd name="connsiteX3" fmla="*/ 0 w 1894617"/>
                <a:gd name="connsiteY3" fmla="*/ 1136770 h 1136770"/>
                <a:gd name="connsiteX4" fmla="*/ 0 w 1894617"/>
                <a:gd name="connsiteY4" fmla="*/ 0 h 1136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617" h="1136770">
                  <a:moveTo>
                    <a:pt x="0" y="0"/>
                  </a:moveTo>
                  <a:lnTo>
                    <a:pt x="1894617" y="0"/>
                  </a:lnTo>
                  <a:lnTo>
                    <a:pt x="1894617" y="1136770"/>
                  </a:lnTo>
                  <a:lnTo>
                    <a:pt x="0" y="1136770"/>
                  </a:lnTo>
                  <a:lnTo>
                    <a:pt x="0" y="0"/>
                  </a:lnTo>
                  <a:close/>
                </a:path>
              </a:pathLst>
            </a:custGeom>
            <a:gradFill flip="none" rotWithShape="1">
              <a:gsLst>
                <a:gs pos="30000">
                  <a:srgbClr val="6828BE"/>
                </a:gs>
                <a:gs pos="100000">
                  <a:srgbClr val="CC0099"/>
                </a:gs>
              </a:gsLst>
              <a:lin ang="2700000" scaled="1"/>
              <a:tileRect/>
            </a:gra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prstClr val="white"/>
                  </a:solidFill>
                  <a:effectLst/>
                  <a:uLnTx/>
                  <a:uFillTx/>
                  <a:latin typeface="Segoe UI" panose="020B0502040204020203" pitchFamily="34" charset="0"/>
                  <a:ea typeface="Yu Gothic UI Semilight"/>
                  <a:cs typeface="Segoe UI" panose="020B0502040204020203" pitchFamily="34" charset="0"/>
                </a:rPr>
                <a:t>Channel</a:t>
              </a:r>
            </a:p>
          </p:txBody>
        </p:sp>
      </p:grpSp>
      <p:cxnSp>
        <p:nvCxnSpPr>
          <p:cNvPr id="25" name="Straight Arrow Connector 24">
            <a:extLst>
              <a:ext uri="{FF2B5EF4-FFF2-40B4-BE49-F238E27FC236}">
                <a16:creationId xmlns:a16="http://schemas.microsoft.com/office/drawing/2014/main" id="{87BB9061-4627-3BA0-6B7E-DA0F22F10737}"/>
              </a:ext>
            </a:extLst>
          </p:cNvPr>
          <p:cNvCxnSpPr/>
          <p:nvPr/>
        </p:nvCxnSpPr>
        <p:spPr>
          <a:xfrm>
            <a:off x="5740733" y="1848971"/>
            <a:ext cx="2306171" cy="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F875CBBF-02BE-75EF-71BC-580F46E8702F}"/>
              </a:ext>
            </a:extLst>
          </p:cNvPr>
          <p:cNvCxnSpPr>
            <a:cxnSpLocks/>
          </p:cNvCxnSpPr>
          <p:nvPr/>
        </p:nvCxnSpPr>
        <p:spPr>
          <a:xfrm flipV="1">
            <a:off x="5740733" y="2001372"/>
            <a:ext cx="2306171" cy="41237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9A246E5-6FFD-282D-06E8-E98112D8367E}"/>
              </a:ext>
            </a:extLst>
          </p:cNvPr>
          <p:cNvCxnSpPr>
            <a:cxnSpLocks/>
          </p:cNvCxnSpPr>
          <p:nvPr/>
        </p:nvCxnSpPr>
        <p:spPr>
          <a:xfrm>
            <a:off x="5740733" y="2420422"/>
            <a:ext cx="2306171" cy="17021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033C515-9589-69EF-A39E-5567FD49AFFB}"/>
              </a:ext>
            </a:extLst>
          </p:cNvPr>
          <p:cNvCxnSpPr>
            <a:cxnSpLocks/>
          </p:cNvCxnSpPr>
          <p:nvPr/>
        </p:nvCxnSpPr>
        <p:spPr>
          <a:xfrm flipV="1">
            <a:off x="5740733" y="2659168"/>
            <a:ext cx="2306171" cy="41237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383E17C-96FF-DF86-9560-A632E473E8C6}"/>
              </a:ext>
            </a:extLst>
          </p:cNvPr>
          <p:cNvCxnSpPr>
            <a:cxnSpLocks/>
          </p:cNvCxnSpPr>
          <p:nvPr/>
        </p:nvCxnSpPr>
        <p:spPr>
          <a:xfrm flipV="1">
            <a:off x="5740733" y="3223943"/>
            <a:ext cx="2306171" cy="37672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10582D2-E057-418C-5898-25D6E4B600CB}"/>
              </a:ext>
            </a:extLst>
          </p:cNvPr>
          <p:cNvCxnSpPr>
            <a:cxnSpLocks/>
          </p:cNvCxnSpPr>
          <p:nvPr/>
        </p:nvCxnSpPr>
        <p:spPr>
          <a:xfrm flipV="1">
            <a:off x="5740733" y="3875064"/>
            <a:ext cx="2306171" cy="29705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4E34BB96-1C19-64E0-69DB-83037AFB31F7}"/>
              </a:ext>
            </a:extLst>
          </p:cNvPr>
          <p:cNvCxnSpPr>
            <a:cxnSpLocks/>
          </p:cNvCxnSpPr>
          <p:nvPr/>
        </p:nvCxnSpPr>
        <p:spPr>
          <a:xfrm flipV="1">
            <a:off x="5740733" y="2030031"/>
            <a:ext cx="2306171" cy="275039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EC70D844-2844-087A-3B62-A9B5E0B08E14}"/>
              </a:ext>
            </a:extLst>
          </p:cNvPr>
          <p:cNvCxnSpPr>
            <a:cxnSpLocks/>
          </p:cNvCxnSpPr>
          <p:nvPr/>
        </p:nvCxnSpPr>
        <p:spPr>
          <a:xfrm flipV="1">
            <a:off x="5740733" y="2718269"/>
            <a:ext cx="2306171" cy="206216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EC881EB5-CE4B-5C9A-1751-D160C6837D98}"/>
              </a:ext>
            </a:extLst>
          </p:cNvPr>
          <p:cNvCxnSpPr>
            <a:cxnSpLocks/>
          </p:cNvCxnSpPr>
          <p:nvPr/>
        </p:nvCxnSpPr>
        <p:spPr>
          <a:xfrm flipV="1">
            <a:off x="5740733" y="3927955"/>
            <a:ext cx="2306171" cy="881133"/>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C139EE41-EB89-EB39-16D9-C6F737D69C5F}"/>
              </a:ext>
            </a:extLst>
          </p:cNvPr>
          <p:cNvCxnSpPr>
            <a:cxnSpLocks/>
          </p:cNvCxnSpPr>
          <p:nvPr/>
        </p:nvCxnSpPr>
        <p:spPr>
          <a:xfrm flipV="1">
            <a:off x="5740733" y="4579076"/>
            <a:ext cx="2306171" cy="23847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C7D5F35F-D9B9-C497-BF62-3D555F7CC06B}"/>
              </a:ext>
            </a:extLst>
          </p:cNvPr>
          <p:cNvCxnSpPr>
            <a:cxnSpLocks/>
          </p:cNvCxnSpPr>
          <p:nvPr/>
        </p:nvCxnSpPr>
        <p:spPr>
          <a:xfrm flipV="1">
            <a:off x="5740733" y="4579076"/>
            <a:ext cx="2306171" cy="779577"/>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08F26BEB-C794-CCD1-5ACE-1CA55D54A194}"/>
              </a:ext>
            </a:extLst>
          </p:cNvPr>
          <p:cNvCxnSpPr>
            <a:cxnSpLocks/>
          </p:cNvCxnSpPr>
          <p:nvPr/>
        </p:nvCxnSpPr>
        <p:spPr>
          <a:xfrm>
            <a:off x="5740733" y="1884862"/>
            <a:ext cx="2306171" cy="337254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B52BE880-729B-32EE-E350-F32CB8AB0984}"/>
              </a:ext>
            </a:extLst>
          </p:cNvPr>
          <p:cNvCxnSpPr>
            <a:cxnSpLocks/>
          </p:cNvCxnSpPr>
          <p:nvPr/>
        </p:nvCxnSpPr>
        <p:spPr>
          <a:xfrm>
            <a:off x="5740733" y="3071543"/>
            <a:ext cx="2306171" cy="218586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533DB56E-4756-CC0C-CF2E-4C1E4FB9DBB0}"/>
              </a:ext>
            </a:extLst>
          </p:cNvPr>
          <p:cNvCxnSpPr>
            <a:cxnSpLocks/>
          </p:cNvCxnSpPr>
          <p:nvPr/>
        </p:nvCxnSpPr>
        <p:spPr>
          <a:xfrm flipV="1">
            <a:off x="5740733" y="5908532"/>
            <a:ext cx="2306171" cy="4851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7580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9F1C56-3C76-515B-BAF1-69A1EE07DB7F}"/>
            </a:ext>
          </a:extLst>
        </p:cNvPr>
        <p:cNvGrpSpPr/>
        <p:nvPr/>
      </p:nvGrpSpPr>
      <p:grpSpPr>
        <a:xfrm>
          <a:off x="0" y="0"/>
          <a:ext cx="0" cy="0"/>
          <a:chOff x="0" y="0"/>
          <a:chExt cx="0" cy="0"/>
        </a:xfrm>
      </p:grpSpPr>
      <p:sp>
        <p:nvSpPr>
          <p:cNvPr id="101" name="Title 100">
            <a:extLst>
              <a:ext uri="{FF2B5EF4-FFF2-40B4-BE49-F238E27FC236}">
                <a16:creationId xmlns:a16="http://schemas.microsoft.com/office/drawing/2014/main" id="{61FAE5F7-769B-40B0-C043-EAB68E908A21}"/>
              </a:ext>
            </a:extLst>
          </p:cNvPr>
          <p:cNvSpPr>
            <a:spLocks noGrp="1"/>
          </p:cNvSpPr>
          <p:nvPr>
            <p:ph type="title"/>
          </p:nvPr>
        </p:nvSpPr>
        <p:spPr>
          <a:xfrm>
            <a:off x="989253" y="139965"/>
            <a:ext cx="10769600" cy="689234"/>
          </a:xfrm>
        </p:spPr>
        <p:txBody>
          <a:bodyPr>
            <a:normAutofit/>
          </a:bodyPr>
          <a:lstStyle/>
          <a:p>
            <a:pPr algn="ctr"/>
            <a:r>
              <a:rPr lang="en-US"/>
              <a:t>Order processing – before automation</a:t>
            </a:r>
          </a:p>
        </p:txBody>
      </p:sp>
      <p:cxnSp>
        <p:nvCxnSpPr>
          <p:cNvPr id="102" name="Straight Connector 101">
            <a:extLst>
              <a:ext uri="{FF2B5EF4-FFF2-40B4-BE49-F238E27FC236}">
                <a16:creationId xmlns:a16="http://schemas.microsoft.com/office/drawing/2014/main" id="{6E6CA36C-09E2-FB87-1BB9-54FE3C23E33A}"/>
              </a:ext>
            </a:extLst>
          </p:cNvPr>
          <p:cNvCxnSpPr>
            <a:cxnSpLocks/>
          </p:cNvCxnSpPr>
          <p:nvPr/>
        </p:nvCxnSpPr>
        <p:spPr>
          <a:xfrm>
            <a:off x="933211" y="2272773"/>
            <a:ext cx="10974086"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Arrow Connector 102">
            <a:extLst>
              <a:ext uri="{FF2B5EF4-FFF2-40B4-BE49-F238E27FC236}">
                <a16:creationId xmlns:a16="http://schemas.microsoft.com/office/drawing/2014/main" id="{17BA5D4D-FBC9-4C91-07E3-9E9A7D89AEE3}"/>
              </a:ext>
            </a:extLst>
          </p:cNvPr>
          <p:cNvCxnSpPr>
            <a:cxnSpLocks/>
          </p:cNvCxnSpPr>
          <p:nvPr/>
        </p:nvCxnSpPr>
        <p:spPr>
          <a:xfrm flipV="1">
            <a:off x="6834772" y="2022167"/>
            <a:ext cx="10293" cy="1010371"/>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6C22D3E8-7C5A-9324-4806-5010E1030761}"/>
              </a:ext>
            </a:extLst>
          </p:cNvPr>
          <p:cNvSpPr/>
          <p:nvPr/>
        </p:nvSpPr>
        <p:spPr>
          <a:xfrm rot="16200000">
            <a:off x="-720267" y="3350696"/>
            <a:ext cx="2537224"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Customer services representative</a:t>
            </a:r>
          </a:p>
        </p:txBody>
      </p:sp>
      <p:pic>
        <p:nvPicPr>
          <p:cNvPr id="106" name="Graphic 105" descr="Internet with solid fill">
            <a:extLst>
              <a:ext uri="{FF2B5EF4-FFF2-40B4-BE49-F238E27FC236}">
                <a16:creationId xmlns:a16="http://schemas.microsoft.com/office/drawing/2014/main" id="{8733BAE7-E125-9CE0-6D2D-3B345A4F9D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12829" y="1094739"/>
            <a:ext cx="525864" cy="525864"/>
          </a:xfrm>
          <a:prstGeom prst="rect">
            <a:avLst/>
          </a:prstGeom>
        </p:spPr>
      </p:pic>
      <p:pic>
        <p:nvPicPr>
          <p:cNvPr id="107" name="Graphic 106" descr="Envelope with solid fill">
            <a:extLst>
              <a:ext uri="{FF2B5EF4-FFF2-40B4-BE49-F238E27FC236}">
                <a16:creationId xmlns:a16="http://schemas.microsoft.com/office/drawing/2014/main" id="{C739FF6B-D96B-27E6-8650-858C4F7651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35208" y="1099501"/>
            <a:ext cx="525864" cy="525864"/>
          </a:xfrm>
          <a:prstGeom prst="rect">
            <a:avLst/>
          </a:prstGeom>
        </p:spPr>
      </p:pic>
      <p:cxnSp>
        <p:nvCxnSpPr>
          <p:cNvPr id="108" name="Straight Arrow Connector 107">
            <a:extLst>
              <a:ext uri="{FF2B5EF4-FFF2-40B4-BE49-F238E27FC236}">
                <a16:creationId xmlns:a16="http://schemas.microsoft.com/office/drawing/2014/main" id="{DD9D6543-9A17-AB39-BD38-17A9E73C7239}"/>
              </a:ext>
            </a:extLst>
          </p:cNvPr>
          <p:cNvCxnSpPr>
            <a:cxnSpLocks/>
          </p:cNvCxnSpPr>
          <p:nvPr/>
        </p:nvCxnSpPr>
        <p:spPr>
          <a:xfrm>
            <a:off x="2133167" y="2039030"/>
            <a:ext cx="0" cy="107454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09" name="Straight Arrow Connector 108">
            <a:extLst>
              <a:ext uri="{FF2B5EF4-FFF2-40B4-BE49-F238E27FC236}">
                <a16:creationId xmlns:a16="http://schemas.microsoft.com/office/drawing/2014/main" id="{0EF6C928-C1C8-65B0-64BE-D9C67BEF501A}"/>
              </a:ext>
            </a:extLst>
          </p:cNvPr>
          <p:cNvCxnSpPr>
            <a:cxnSpLocks/>
          </p:cNvCxnSpPr>
          <p:nvPr/>
        </p:nvCxnSpPr>
        <p:spPr>
          <a:xfrm>
            <a:off x="2685092" y="2039030"/>
            <a:ext cx="0" cy="1074548"/>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110" name="Graphic 109" descr="Envelope with solid fill">
            <a:extLst>
              <a:ext uri="{FF2B5EF4-FFF2-40B4-BE49-F238E27FC236}">
                <a16:creationId xmlns:a16="http://schemas.microsoft.com/office/drawing/2014/main" id="{D4555C9D-7161-DB20-73D5-5F00199778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81526" y="2159312"/>
            <a:ext cx="525864" cy="525864"/>
          </a:xfrm>
          <a:prstGeom prst="rect">
            <a:avLst/>
          </a:prstGeom>
        </p:spPr>
      </p:pic>
      <p:sp>
        <p:nvSpPr>
          <p:cNvPr id="111" name="Rectangle 110">
            <a:extLst>
              <a:ext uri="{FF2B5EF4-FFF2-40B4-BE49-F238E27FC236}">
                <a16:creationId xmlns:a16="http://schemas.microsoft.com/office/drawing/2014/main" id="{78615F50-507F-A812-CCC3-91BEB4AEECB3}"/>
              </a:ext>
            </a:extLst>
          </p:cNvPr>
          <p:cNvSpPr/>
          <p:nvPr/>
        </p:nvSpPr>
        <p:spPr>
          <a:xfrm rot="16200000">
            <a:off x="-108693" y="1338760"/>
            <a:ext cx="1314078"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Customer</a:t>
            </a:r>
          </a:p>
        </p:txBody>
      </p:sp>
      <p:pic>
        <p:nvPicPr>
          <p:cNvPr id="112" name="Graphic 111" descr="Receiver with solid fill">
            <a:extLst>
              <a:ext uri="{FF2B5EF4-FFF2-40B4-BE49-F238E27FC236}">
                <a16:creationId xmlns:a16="http://schemas.microsoft.com/office/drawing/2014/main" id="{934CCEAA-C764-17E0-7D1F-B4DFAFAC1E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04886" y="1159294"/>
            <a:ext cx="435290" cy="435290"/>
          </a:xfrm>
          <a:prstGeom prst="rect">
            <a:avLst/>
          </a:prstGeom>
        </p:spPr>
      </p:pic>
      <p:pic>
        <p:nvPicPr>
          <p:cNvPr id="113" name="Graphic 112" descr="Call center with solid fill">
            <a:extLst>
              <a:ext uri="{FF2B5EF4-FFF2-40B4-BE49-F238E27FC236}">
                <a16:creationId xmlns:a16="http://schemas.microsoft.com/office/drawing/2014/main" id="{BF9D154E-7316-ABC3-94F0-8352991524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87912" y="3104580"/>
            <a:ext cx="578905" cy="578905"/>
          </a:xfrm>
          <a:prstGeom prst="rect">
            <a:avLst/>
          </a:prstGeom>
        </p:spPr>
      </p:pic>
      <p:sp>
        <p:nvSpPr>
          <p:cNvPr id="114" name="TextBox 113">
            <a:extLst>
              <a:ext uri="{FF2B5EF4-FFF2-40B4-BE49-F238E27FC236}">
                <a16:creationId xmlns:a16="http://schemas.microsoft.com/office/drawing/2014/main" id="{6E41F5BE-3CAC-802D-8A1F-EE18635D3295}"/>
              </a:ext>
            </a:extLst>
          </p:cNvPr>
          <p:cNvSpPr txBox="1"/>
          <p:nvPr/>
        </p:nvSpPr>
        <p:spPr>
          <a:xfrm>
            <a:off x="5811322" y="3661365"/>
            <a:ext cx="165026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Creates PDF quote with Word and estimates email to customer</a:t>
            </a:r>
          </a:p>
        </p:txBody>
      </p:sp>
      <p:pic>
        <p:nvPicPr>
          <p:cNvPr id="115" name="Graphic 114" descr="User with solid fill">
            <a:extLst>
              <a:ext uri="{FF2B5EF4-FFF2-40B4-BE49-F238E27FC236}">
                <a16:creationId xmlns:a16="http://schemas.microsoft.com/office/drawing/2014/main" id="{F7EBD34A-43EA-B794-E416-2C89468CA63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33305" y="1010371"/>
            <a:ext cx="525862" cy="525862"/>
          </a:xfrm>
          <a:prstGeom prst="rect">
            <a:avLst/>
          </a:prstGeom>
        </p:spPr>
      </p:pic>
      <p:sp>
        <p:nvSpPr>
          <p:cNvPr id="116" name="TextBox 115">
            <a:extLst>
              <a:ext uri="{FF2B5EF4-FFF2-40B4-BE49-F238E27FC236}">
                <a16:creationId xmlns:a16="http://schemas.microsoft.com/office/drawing/2014/main" id="{15AAB80D-33D9-94E0-9EC8-DADB2B75E39D}"/>
              </a:ext>
            </a:extLst>
          </p:cNvPr>
          <p:cNvSpPr txBox="1"/>
          <p:nvPr/>
        </p:nvSpPr>
        <p:spPr>
          <a:xfrm>
            <a:off x="6217979" y="1455656"/>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Checks quote details</a:t>
            </a:r>
          </a:p>
        </p:txBody>
      </p:sp>
      <p:pic>
        <p:nvPicPr>
          <p:cNvPr id="117" name="Graphic 116" descr="Call center with solid fill">
            <a:extLst>
              <a:ext uri="{FF2B5EF4-FFF2-40B4-BE49-F238E27FC236}">
                <a16:creationId xmlns:a16="http://schemas.microsoft.com/office/drawing/2014/main" id="{A1BDA994-8E29-6862-D372-9FF3C57420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51135" y="3154389"/>
            <a:ext cx="578905" cy="578905"/>
          </a:xfrm>
          <a:prstGeom prst="rect">
            <a:avLst/>
          </a:prstGeom>
        </p:spPr>
      </p:pic>
      <p:sp>
        <p:nvSpPr>
          <p:cNvPr id="118" name="TextBox 117">
            <a:extLst>
              <a:ext uri="{FF2B5EF4-FFF2-40B4-BE49-F238E27FC236}">
                <a16:creationId xmlns:a16="http://schemas.microsoft.com/office/drawing/2014/main" id="{B97F8679-0B93-634F-5575-65D7F98C6E75}"/>
              </a:ext>
            </a:extLst>
          </p:cNvPr>
          <p:cNvSpPr txBox="1"/>
          <p:nvPr/>
        </p:nvSpPr>
        <p:spPr>
          <a:xfrm>
            <a:off x="8715456" y="3762558"/>
            <a:ext cx="165026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Sends order confirmation email</a:t>
            </a:r>
          </a:p>
        </p:txBody>
      </p:sp>
      <p:sp>
        <p:nvSpPr>
          <p:cNvPr id="119" name="Rectangle 118">
            <a:extLst>
              <a:ext uri="{FF2B5EF4-FFF2-40B4-BE49-F238E27FC236}">
                <a16:creationId xmlns:a16="http://schemas.microsoft.com/office/drawing/2014/main" id="{15286C72-D33D-52B6-3994-1654D9717D47}"/>
              </a:ext>
            </a:extLst>
          </p:cNvPr>
          <p:cNvSpPr/>
          <p:nvPr/>
        </p:nvSpPr>
        <p:spPr>
          <a:xfrm rot="16200000">
            <a:off x="-200779" y="5452346"/>
            <a:ext cx="1498245"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Systems used</a:t>
            </a:r>
          </a:p>
        </p:txBody>
      </p:sp>
      <p:cxnSp>
        <p:nvCxnSpPr>
          <p:cNvPr id="120" name="Straight Connector 119">
            <a:extLst>
              <a:ext uri="{FF2B5EF4-FFF2-40B4-BE49-F238E27FC236}">
                <a16:creationId xmlns:a16="http://schemas.microsoft.com/office/drawing/2014/main" id="{D749372A-DB51-EB01-06F3-7148BAB7CCE1}"/>
              </a:ext>
            </a:extLst>
          </p:cNvPr>
          <p:cNvCxnSpPr>
            <a:cxnSpLocks/>
          </p:cNvCxnSpPr>
          <p:nvPr/>
        </p:nvCxnSpPr>
        <p:spPr>
          <a:xfrm>
            <a:off x="933211" y="4876971"/>
            <a:ext cx="10974086"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pic>
        <p:nvPicPr>
          <p:cNvPr id="121" name="Graphic 120" descr="Call center with solid fill">
            <a:extLst>
              <a:ext uri="{FF2B5EF4-FFF2-40B4-BE49-F238E27FC236}">
                <a16:creationId xmlns:a16="http://schemas.microsoft.com/office/drawing/2014/main" id="{23F89BBF-FFA0-19F6-A79F-6F6A7BD71C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14878" y="3138507"/>
            <a:ext cx="578905" cy="578905"/>
          </a:xfrm>
          <a:prstGeom prst="rect">
            <a:avLst/>
          </a:prstGeom>
        </p:spPr>
      </p:pic>
      <p:sp>
        <p:nvSpPr>
          <p:cNvPr id="122" name="TextBox 121">
            <a:extLst>
              <a:ext uri="{FF2B5EF4-FFF2-40B4-BE49-F238E27FC236}">
                <a16:creationId xmlns:a16="http://schemas.microsoft.com/office/drawing/2014/main" id="{6145294A-6D98-9CCB-FA6E-C5AD6615BC17}"/>
              </a:ext>
            </a:extLst>
          </p:cNvPr>
          <p:cNvSpPr txBox="1"/>
          <p:nvPr/>
        </p:nvSpPr>
        <p:spPr>
          <a:xfrm>
            <a:off x="3661809" y="3692031"/>
            <a:ext cx="168586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Manually enter internal manufacturing system to checks estimated manufacturing date</a:t>
            </a:r>
          </a:p>
        </p:txBody>
      </p:sp>
      <p:cxnSp>
        <p:nvCxnSpPr>
          <p:cNvPr id="123" name="Connector: Elbow 122">
            <a:extLst>
              <a:ext uri="{FF2B5EF4-FFF2-40B4-BE49-F238E27FC236}">
                <a16:creationId xmlns:a16="http://schemas.microsoft.com/office/drawing/2014/main" id="{2B48B075-F2DE-48B0-247B-9CBF5CDB3C1F}"/>
              </a:ext>
            </a:extLst>
          </p:cNvPr>
          <p:cNvCxnSpPr>
            <a:cxnSpLocks/>
          </p:cNvCxnSpPr>
          <p:nvPr/>
        </p:nvCxnSpPr>
        <p:spPr>
          <a:xfrm rot="5400000" flipH="1" flipV="1">
            <a:off x="3390878" y="4126461"/>
            <a:ext cx="388597" cy="289181"/>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24" name="Connector: Elbow 123">
            <a:extLst>
              <a:ext uri="{FF2B5EF4-FFF2-40B4-BE49-F238E27FC236}">
                <a16:creationId xmlns:a16="http://schemas.microsoft.com/office/drawing/2014/main" id="{0AC4B641-3A65-6CC0-FFB4-C53AFE1402C4}"/>
              </a:ext>
            </a:extLst>
          </p:cNvPr>
          <p:cNvCxnSpPr>
            <a:cxnSpLocks/>
            <a:stCxn id="146" idx="2"/>
            <a:endCxn id="125" idx="1"/>
          </p:cNvCxnSpPr>
          <p:nvPr/>
        </p:nvCxnSpPr>
        <p:spPr>
          <a:xfrm rot="16200000" flipH="1">
            <a:off x="1930921" y="4805994"/>
            <a:ext cx="1039946" cy="398318"/>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125" name="Picture 124">
            <a:extLst>
              <a:ext uri="{FF2B5EF4-FFF2-40B4-BE49-F238E27FC236}">
                <a16:creationId xmlns:a16="http://schemas.microsoft.com/office/drawing/2014/main" id="{7469C6CC-B6BB-B85E-B002-8F5D8381B3C4}"/>
              </a:ext>
            </a:extLst>
          </p:cNvPr>
          <p:cNvPicPr>
            <a:picLocks noChangeAspect="1"/>
          </p:cNvPicPr>
          <p:nvPr/>
        </p:nvPicPr>
        <p:blipFill>
          <a:blip r:embed="rId7"/>
          <a:stretch>
            <a:fillRect/>
          </a:stretch>
        </p:blipFill>
        <p:spPr>
          <a:xfrm>
            <a:off x="2650053" y="4465349"/>
            <a:ext cx="1445150" cy="2119553"/>
          </a:xfrm>
          <a:prstGeom prst="rect">
            <a:avLst/>
          </a:prstGeom>
        </p:spPr>
      </p:pic>
      <p:cxnSp>
        <p:nvCxnSpPr>
          <p:cNvPr id="126" name="Connector: Elbow 125">
            <a:extLst>
              <a:ext uri="{FF2B5EF4-FFF2-40B4-BE49-F238E27FC236}">
                <a16:creationId xmlns:a16="http://schemas.microsoft.com/office/drawing/2014/main" id="{09AE3276-D411-F4E0-06D9-720DA6FB4C9E}"/>
              </a:ext>
            </a:extLst>
          </p:cNvPr>
          <p:cNvCxnSpPr>
            <a:cxnSpLocks/>
            <a:stCxn id="122" idx="2"/>
            <a:endCxn id="131" idx="1"/>
          </p:cNvCxnSpPr>
          <p:nvPr/>
        </p:nvCxnSpPr>
        <p:spPr>
          <a:xfrm rot="16200000" flipH="1">
            <a:off x="4112461" y="4853752"/>
            <a:ext cx="1063430" cy="278870"/>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27" name="Connector: Elbow 126">
            <a:extLst>
              <a:ext uri="{FF2B5EF4-FFF2-40B4-BE49-F238E27FC236}">
                <a16:creationId xmlns:a16="http://schemas.microsoft.com/office/drawing/2014/main" id="{84119A85-9F22-78BE-6BE8-7334449463FF}"/>
              </a:ext>
            </a:extLst>
          </p:cNvPr>
          <p:cNvCxnSpPr>
            <a:cxnSpLocks/>
          </p:cNvCxnSpPr>
          <p:nvPr/>
        </p:nvCxnSpPr>
        <p:spPr>
          <a:xfrm rot="5400000" flipH="1" flipV="1">
            <a:off x="5543664" y="4191289"/>
            <a:ext cx="388261" cy="159412"/>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28" name="Connector: Elbow 127">
            <a:extLst>
              <a:ext uri="{FF2B5EF4-FFF2-40B4-BE49-F238E27FC236}">
                <a16:creationId xmlns:a16="http://schemas.microsoft.com/office/drawing/2014/main" id="{45FDD4EF-FBD5-C6CF-1E5D-DBB446E0671E}"/>
              </a:ext>
            </a:extLst>
          </p:cNvPr>
          <p:cNvCxnSpPr>
            <a:cxnSpLocks/>
            <a:stCxn id="116" idx="3"/>
            <a:endCxn id="129" idx="0"/>
          </p:cNvCxnSpPr>
          <p:nvPr/>
        </p:nvCxnSpPr>
        <p:spPr>
          <a:xfrm>
            <a:off x="7374492" y="1686489"/>
            <a:ext cx="690826" cy="1454816"/>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129" name="Graphic 128" descr="Call center with solid fill">
            <a:extLst>
              <a:ext uri="{FF2B5EF4-FFF2-40B4-BE49-F238E27FC236}">
                <a16:creationId xmlns:a16="http://schemas.microsoft.com/office/drawing/2014/main" id="{ADE2D32D-95E9-7BEE-5F15-DF554CC3D9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75865" y="3141305"/>
            <a:ext cx="578905" cy="578905"/>
          </a:xfrm>
          <a:prstGeom prst="rect">
            <a:avLst/>
          </a:prstGeom>
        </p:spPr>
      </p:pic>
      <p:sp>
        <p:nvSpPr>
          <p:cNvPr id="130" name="TextBox 129">
            <a:extLst>
              <a:ext uri="{FF2B5EF4-FFF2-40B4-BE49-F238E27FC236}">
                <a16:creationId xmlns:a16="http://schemas.microsoft.com/office/drawing/2014/main" id="{497C5042-737B-7A41-50C1-5DB31317C6FF}"/>
              </a:ext>
            </a:extLst>
          </p:cNvPr>
          <p:cNvSpPr txBox="1"/>
          <p:nvPr/>
        </p:nvSpPr>
        <p:spPr>
          <a:xfrm>
            <a:off x="7414146" y="3703705"/>
            <a:ext cx="129701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Lookup Order # and submit manufacturing order</a:t>
            </a:r>
          </a:p>
        </p:txBody>
      </p:sp>
      <p:pic>
        <p:nvPicPr>
          <p:cNvPr id="131" name="Picture 130">
            <a:extLst>
              <a:ext uri="{FF2B5EF4-FFF2-40B4-BE49-F238E27FC236}">
                <a16:creationId xmlns:a16="http://schemas.microsoft.com/office/drawing/2014/main" id="{2941E068-5735-880C-966C-4F2541DB0249}"/>
              </a:ext>
            </a:extLst>
          </p:cNvPr>
          <p:cNvPicPr>
            <a:picLocks noChangeAspect="1"/>
          </p:cNvPicPr>
          <p:nvPr/>
        </p:nvPicPr>
        <p:blipFill>
          <a:blip r:embed="rId8"/>
          <a:stretch>
            <a:fillRect/>
          </a:stretch>
        </p:blipFill>
        <p:spPr>
          <a:xfrm>
            <a:off x="4783611" y="4465125"/>
            <a:ext cx="1736597" cy="2119553"/>
          </a:xfrm>
          <a:prstGeom prst="rect">
            <a:avLst/>
          </a:prstGeom>
        </p:spPr>
      </p:pic>
      <p:pic>
        <p:nvPicPr>
          <p:cNvPr id="132" name="Picture 131">
            <a:extLst>
              <a:ext uri="{FF2B5EF4-FFF2-40B4-BE49-F238E27FC236}">
                <a16:creationId xmlns:a16="http://schemas.microsoft.com/office/drawing/2014/main" id="{DAA8AF65-E8CF-B2F9-F0F0-F8F280101CD0}"/>
              </a:ext>
            </a:extLst>
          </p:cNvPr>
          <p:cNvPicPr>
            <a:picLocks noChangeAspect="1"/>
          </p:cNvPicPr>
          <p:nvPr/>
        </p:nvPicPr>
        <p:blipFill>
          <a:blip r:embed="rId8"/>
          <a:stretch>
            <a:fillRect/>
          </a:stretch>
        </p:blipFill>
        <p:spPr>
          <a:xfrm>
            <a:off x="8245984" y="4465125"/>
            <a:ext cx="1736597" cy="2119553"/>
          </a:xfrm>
          <a:prstGeom prst="rect">
            <a:avLst/>
          </a:prstGeom>
        </p:spPr>
      </p:pic>
      <p:cxnSp>
        <p:nvCxnSpPr>
          <p:cNvPr id="133" name="Connector: Elbow 132">
            <a:extLst>
              <a:ext uri="{FF2B5EF4-FFF2-40B4-BE49-F238E27FC236}">
                <a16:creationId xmlns:a16="http://schemas.microsoft.com/office/drawing/2014/main" id="{6B0EA3F3-0897-D3E7-742D-B348405BFE12}"/>
              </a:ext>
            </a:extLst>
          </p:cNvPr>
          <p:cNvCxnSpPr>
            <a:cxnSpLocks/>
            <a:stCxn id="130" idx="2"/>
            <a:endCxn id="132" idx="1"/>
          </p:cNvCxnSpPr>
          <p:nvPr/>
        </p:nvCxnSpPr>
        <p:spPr>
          <a:xfrm rot="16200000" flipH="1">
            <a:off x="7659219" y="4938137"/>
            <a:ext cx="990200" cy="183329"/>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34" name="Connector: Elbow 133">
            <a:extLst>
              <a:ext uri="{FF2B5EF4-FFF2-40B4-BE49-F238E27FC236}">
                <a16:creationId xmlns:a16="http://schemas.microsoft.com/office/drawing/2014/main" id="{F3D78209-4866-7E3A-3EAA-74ADC7E0B603}"/>
              </a:ext>
            </a:extLst>
          </p:cNvPr>
          <p:cNvCxnSpPr>
            <a:cxnSpLocks/>
            <a:stCxn id="132" idx="0"/>
            <a:endCxn id="118" idx="2"/>
          </p:cNvCxnSpPr>
          <p:nvPr/>
        </p:nvCxnSpPr>
        <p:spPr>
          <a:xfrm rot="5400000" flipH="1" flipV="1">
            <a:off x="9206984" y="4131522"/>
            <a:ext cx="240902" cy="426305"/>
          </a:xfrm>
          <a:prstGeom prst="bentConnector3">
            <a:avLst>
              <a:gd name="adj1" fmla="val 50000"/>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35" name="Straight Arrow Connector 134">
            <a:extLst>
              <a:ext uri="{FF2B5EF4-FFF2-40B4-BE49-F238E27FC236}">
                <a16:creationId xmlns:a16="http://schemas.microsoft.com/office/drawing/2014/main" id="{7C7D8070-FFE4-A127-51E9-7818ED260384}"/>
              </a:ext>
            </a:extLst>
          </p:cNvPr>
          <p:cNvCxnSpPr>
            <a:cxnSpLocks/>
          </p:cNvCxnSpPr>
          <p:nvPr/>
        </p:nvCxnSpPr>
        <p:spPr>
          <a:xfrm flipV="1">
            <a:off x="9535440" y="1697193"/>
            <a:ext cx="0" cy="1442564"/>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136" name="Graphic 135" descr="Envelope with solid fill">
            <a:extLst>
              <a:ext uri="{FF2B5EF4-FFF2-40B4-BE49-F238E27FC236}">
                <a16:creationId xmlns:a16="http://schemas.microsoft.com/office/drawing/2014/main" id="{15925635-4838-F2CF-6BF1-1214C13E2F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72508" y="1094161"/>
            <a:ext cx="525864" cy="525864"/>
          </a:xfrm>
          <a:prstGeom prst="rect">
            <a:avLst/>
          </a:prstGeom>
        </p:spPr>
      </p:pic>
      <p:cxnSp>
        <p:nvCxnSpPr>
          <p:cNvPr id="137" name="Straight Arrow Connector 136">
            <a:extLst>
              <a:ext uri="{FF2B5EF4-FFF2-40B4-BE49-F238E27FC236}">
                <a16:creationId xmlns:a16="http://schemas.microsoft.com/office/drawing/2014/main" id="{C947F7BD-8285-03DA-0CD4-B3F6DB29FA52}"/>
              </a:ext>
            </a:extLst>
          </p:cNvPr>
          <p:cNvCxnSpPr>
            <a:cxnSpLocks/>
          </p:cNvCxnSpPr>
          <p:nvPr/>
        </p:nvCxnSpPr>
        <p:spPr>
          <a:xfrm flipV="1">
            <a:off x="2260446" y="2074054"/>
            <a:ext cx="0" cy="101694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38" name="TextBox 137">
            <a:extLst>
              <a:ext uri="{FF2B5EF4-FFF2-40B4-BE49-F238E27FC236}">
                <a16:creationId xmlns:a16="http://schemas.microsoft.com/office/drawing/2014/main" id="{9E0DE65D-C7E8-6194-E47B-7C936F8BEF84}"/>
              </a:ext>
            </a:extLst>
          </p:cNvPr>
          <p:cNvSpPr txBox="1"/>
          <p:nvPr/>
        </p:nvSpPr>
        <p:spPr>
          <a:xfrm>
            <a:off x="934493" y="2326619"/>
            <a:ext cx="12211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Email back and forth for missing details</a:t>
            </a:r>
          </a:p>
        </p:txBody>
      </p:sp>
      <p:cxnSp>
        <p:nvCxnSpPr>
          <p:cNvPr id="139" name="Straight Arrow Connector 138">
            <a:extLst>
              <a:ext uri="{FF2B5EF4-FFF2-40B4-BE49-F238E27FC236}">
                <a16:creationId xmlns:a16="http://schemas.microsoft.com/office/drawing/2014/main" id="{B2ECA4EC-53D6-F1DC-E775-D190ABB75286}"/>
              </a:ext>
            </a:extLst>
          </p:cNvPr>
          <p:cNvCxnSpPr>
            <a:cxnSpLocks/>
          </p:cNvCxnSpPr>
          <p:nvPr/>
        </p:nvCxnSpPr>
        <p:spPr>
          <a:xfrm flipH="1">
            <a:off x="3324829" y="2039030"/>
            <a:ext cx="2060" cy="243437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40" name="TextBox 139">
            <a:extLst>
              <a:ext uri="{FF2B5EF4-FFF2-40B4-BE49-F238E27FC236}">
                <a16:creationId xmlns:a16="http://schemas.microsoft.com/office/drawing/2014/main" id="{7E844D1D-C040-0E16-4325-E46356E23FDD}"/>
              </a:ext>
            </a:extLst>
          </p:cNvPr>
          <p:cNvSpPr txBox="1"/>
          <p:nvPr/>
        </p:nvSpPr>
        <p:spPr>
          <a:xfrm>
            <a:off x="1833789" y="1567814"/>
            <a:ext cx="57989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Email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sp>
        <p:nvSpPr>
          <p:cNvPr id="141" name="TextBox 140">
            <a:extLst>
              <a:ext uri="{FF2B5EF4-FFF2-40B4-BE49-F238E27FC236}">
                <a16:creationId xmlns:a16="http://schemas.microsoft.com/office/drawing/2014/main" id="{E01F65C3-FDBC-7440-1994-C4228A55C253}"/>
              </a:ext>
            </a:extLst>
          </p:cNvPr>
          <p:cNvSpPr txBox="1"/>
          <p:nvPr/>
        </p:nvSpPr>
        <p:spPr>
          <a:xfrm>
            <a:off x="2386889" y="1562218"/>
            <a:ext cx="61633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Phone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sp>
        <p:nvSpPr>
          <p:cNvPr id="142" name="TextBox 141">
            <a:extLst>
              <a:ext uri="{FF2B5EF4-FFF2-40B4-BE49-F238E27FC236}">
                <a16:creationId xmlns:a16="http://schemas.microsoft.com/office/drawing/2014/main" id="{F127E20A-0C7D-92E2-50F9-19A8FF6512BB}"/>
              </a:ext>
            </a:extLst>
          </p:cNvPr>
          <p:cNvSpPr txBox="1"/>
          <p:nvPr/>
        </p:nvSpPr>
        <p:spPr>
          <a:xfrm>
            <a:off x="3058196" y="1573099"/>
            <a:ext cx="61633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pic>
        <p:nvPicPr>
          <p:cNvPr id="143" name="Graphic 142" descr="Envelope with solid fill">
            <a:extLst>
              <a:ext uri="{FF2B5EF4-FFF2-40B4-BE49-F238E27FC236}">
                <a16:creationId xmlns:a16="http://schemas.microsoft.com/office/drawing/2014/main" id="{82ACBEAA-D63B-6E77-4E6C-25732C1711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74492" y="2202053"/>
            <a:ext cx="525864" cy="525864"/>
          </a:xfrm>
          <a:prstGeom prst="rect">
            <a:avLst/>
          </a:prstGeom>
        </p:spPr>
      </p:pic>
      <p:sp>
        <p:nvSpPr>
          <p:cNvPr id="144" name="TextBox 143">
            <a:extLst>
              <a:ext uri="{FF2B5EF4-FFF2-40B4-BE49-F238E27FC236}">
                <a16:creationId xmlns:a16="http://schemas.microsoft.com/office/drawing/2014/main" id="{6CB4D2C1-E069-D030-43DC-50C7E7FE9E6B}"/>
              </a:ext>
            </a:extLst>
          </p:cNvPr>
          <p:cNvSpPr txBox="1"/>
          <p:nvPr/>
        </p:nvSpPr>
        <p:spPr>
          <a:xfrm>
            <a:off x="7059556" y="2582163"/>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 confirmation</a:t>
            </a:r>
          </a:p>
        </p:txBody>
      </p:sp>
      <p:pic>
        <p:nvPicPr>
          <p:cNvPr id="145" name="Graphic 144" descr="Call center with solid fill">
            <a:extLst>
              <a:ext uri="{FF2B5EF4-FFF2-40B4-BE49-F238E27FC236}">
                <a16:creationId xmlns:a16="http://schemas.microsoft.com/office/drawing/2014/main" id="{58EF1103-321A-E8FF-7665-4F706E5F4E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72661" y="3113578"/>
            <a:ext cx="578905" cy="578905"/>
          </a:xfrm>
          <a:prstGeom prst="rect">
            <a:avLst/>
          </a:prstGeom>
        </p:spPr>
      </p:pic>
      <p:sp>
        <p:nvSpPr>
          <p:cNvPr id="146" name="TextBox 145">
            <a:extLst>
              <a:ext uri="{FF2B5EF4-FFF2-40B4-BE49-F238E27FC236}">
                <a16:creationId xmlns:a16="http://schemas.microsoft.com/office/drawing/2014/main" id="{C48CE1A6-E528-D0CC-206E-29655FBBC585}"/>
              </a:ext>
            </a:extLst>
          </p:cNvPr>
          <p:cNvSpPr txBox="1"/>
          <p:nvPr/>
        </p:nvSpPr>
        <p:spPr>
          <a:xfrm>
            <a:off x="1282960" y="3654183"/>
            <a:ext cx="193754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Lookup customer discount code and conditions from OneNote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Manually enter quote</a:t>
            </a:r>
          </a:p>
        </p:txBody>
      </p:sp>
      <p:cxnSp>
        <p:nvCxnSpPr>
          <p:cNvPr id="147" name="Connector: Elbow 146">
            <a:extLst>
              <a:ext uri="{FF2B5EF4-FFF2-40B4-BE49-F238E27FC236}">
                <a16:creationId xmlns:a16="http://schemas.microsoft.com/office/drawing/2014/main" id="{A0CF6967-3061-5235-CC88-D56A47E1C536}"/>
              </a:ext>
            </a:extLst>
          </p:cNvPr>
          <p:cNvCxnSpPr>
            <a:cxnSpLocks/>
            <a:stCxn id="117" idx="3"/>
            <a:endCxn id="149" idx="0"/>
          </p:cNvCxnSpPr>
          <p:nvPr/>
        </p:nvCxnSpPr>
        <p:spPr>
          <a:xfrm>
            <a:off x="9830040" y="3443842"/>
            <a:ext cx="1394972" cy="388783"/>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pic>
        <p:nvPicPr>
          <p:cNvPr id="148" name="Picture 147">
            <a:extLst>
              <a:ext uri="{FF2B5EF4-FFF2-40B4-BE49-F238E27FC236}">
                <a16:creationId xmlns:a16="http://schemas.microsoft.com/office/drawing/2014/main" id="{DE8DF08E-D21F-76D6-CC89-7EE2F952B22C}"/>
              </a:ext>
            </a:extLst>
          </p:cNvPr>
          <p:cNvPicPr>
            <a:picLocks noChangeAspect="1"/>
          </p:cNvPicPr>
          <p:nvPr/>
        </p:nvPicPr>
        <p:blipFill>
          <a:blip r:embed="rId9"/>
          <a:stretch>
            <a:fillRect/>
          </a:stretch>
        </p:blipFill>
        <p:spPr>
          <a:xfrm>
            <a:off x="10253610" y="4480779"/>
            <a:ext cx="1888606" cy="1843993"/>
          </a:xfrm>
          <a:prstGeom prst="rect">
            <a:avLst/>
          </a:prstGeom>
        </p:spPr>
      </p:pic>
      <p:sp>
        <p:nvSpPr>
          <p:cNvPr id="149" name="TextBox 148">
            <a:extLst>
              <a:ext uri="{FF2B5EF4-FFF2-40B4-BE49-F238E27FC236}">
                <a16:creationId xmlns:a16="http://schemas.microsoft.com/office/drawing/2014/main" id="{99D25A75-3E6B-75AF-11A2-3C6AC6F1467E}"/>
              </a:ext>
            </a:extLst>
          </p:cNvPr>
          <p:cNvSpPr txBox="1"/>
          <p:nvPr/>
        </p:nvSpPr>
        <p:spPr>
          <a:xfrm>
            <a:off x="10307808" y="3832625"/>
            <a:ext cx="183440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Enters sales invoicing details in a SaaS product</a:t>
            </a:r>
          </a:p>
        </p:txBody>
      </p:sp>
      <p:sp>
        <p:nvSpPr>
          <p:cNvPr id="150" name="TextBox 149">
            <a:extLst>
              <a:ext uri="{FF2B5EF4-FFF2-40B4-BE49-F238E27FC236}">
                <a16:creationId xmlns:a16="http://schemas.microsoft.com/office/drawing/2014/main" id="{82905664-836D-B844-C0C6-B289D792C00E}"/>
              </a:ext>
            </a:extLst>
          </p:cNvPr>
          <p:cNvSpPr txBox="1"/>
          <p:nvPr/>
        </p:nvSpPr>
        <p:spPr>
          <a:xfrm>
            <a:off x="5795797" y="2574526"/>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Quote confirmation</a:t>
            </a:r>
          </a:p>
        </p:txBody>
      </p:sp>
    </p:spTree>
    <p:extLst>
      <p:ext uri="{BB962C8B-B14F-4D97-AF65-F5344CB8AC3E}">
        <p14:creationId xmlns:p14="http://schemas.microsoft.com/office/powerpoint/2010/main" val="6223421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6C2B1EB-8909-3D73-8C1F-591654084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A71480-8D87-04A2-1FD8-BA18E50C1011}"/>
              </a:ext>
            </a:extLst>
          </p:cNvPr>
          <p:cNvSpPr>
            <a:spLocks noGrp="1"/>
          </p:cNvSpPr>
          <p:nvPr>
            <p:ph type="title"/>
          </p:nvPr>
        </p:nvSpPr>
        <p:spPr>
          <a:xfrm>
            <a:off x="584200" y="313303"/>
            <a:ext cx="10769600" cy="689234"/>
          </a:xfrm>
        </p:spPr>
        <p:txBody>
          <a:bodyPr/>
          <a:lstStyle/>
          <a:p>
            <a:pPr algn="ctr"/>
            <a:r>
              <a:rPr lang="en-US"/>
              <a:t>The “real” skeleton of an agent</a:t>
            </a:r>
          </a:p>
        </p:txBody>
      </p:sp>
      <p:sp>
        <p:nvSpPr>
          <p:cNvPr id="46" name="TextBox 45">
            <a:extLst>
              <a:ext uri="{FF2B5EF4-FFF2-40B4-BE49-F238E27FC236}">
                <a16:creationId xmlns:a16="http://schemas.microsoft.com/office/drawing/2014/main" id="{3620CF5E-C172-0E27-5C71-437B823E320E}"/>
              </a:ext>
            </a:extLst>
          </p:cNvPr>
          <p:cNvSpPr txBox="1"/>
          <p:nvPr/>
        </p:nvSpPr>
        <p:spPr>
          <a:xfrm>
            <a:off x="1502518" y="5973709"/>
            <a:ext cx="2155077" cy="6278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Yu Gothic UI Semilight"/>
                <a:cs typeface="Segoe UI Semibold" panose="020B0702040204020203" pitchFamily="34" charset="0"/>
              </a:rPr>
              <a:t>The business</a:t>
            </a:r>
          </a:p>
        </p:txBody>
      </p:sp>
      <p:grpSp>
        <p:nvGrpSpPr>
          <p:cNvPr id="139" name="Group 138">
            <a:extLst>
              <a:ext uri="{FF2B5EF4-FFF2-40B4-BE49-F238E27FC236}">
                <a16:creationId xmlns:a16="http://schemas.microsoft.com/office/drawing/2014/main" id="{E444E7EA-CC6D-0DEC-D3C4-9446A0CBE667}"/>
              </a:ext>
            </a:extLst>
          </p:cNvPr>
          <p:cNvGrpSpPr/>
          <p:nvPr/>
        </p:nvGrpSpPr>
        <p:grpSpPr>
          <a:xfrm>
            <a:off x="584200" y="1295400"/>
            <a:ext cx="11111723" cy="4533900"/>
            <a:chOff x="581012" y="958610"/>
            <a:chExt cx="13038966" cy="5320270"/>
          </a:xfrm>
        </p:grpSpPr>
        <p:cxnSp>
          <p:nvCxnSpPr>
            <p:cNvPr id="45" name="Straight Arrow Connector 44">
              <a:extLst>
                <a:ext uri="{FF2B5EF4-FFF2-40B4-BE49-F238E27FC236}">
                  <a16:creationId xmlns:a16="http://schemas.microsoft.com/office/drawing/2014/main" id="{2EFA5D05-333B-7270-E356-877A6CAE91AF}"/>
                </a:ext>
                <a:ext uri="{C183D7F6-B498-43B3-948B-1728B52AA6E4}">
                  <adec:decorative xmlns:adec="http://schemas.microsoft.com/office/drawing/2017/decorative" val="1"/>
                </a:ext>
              </a:extLst>
            </p:cNvPr>
            <p:cNvCxnSpPr>
              <a:cxnSpLocks/>
            </p:cNvCxnSpPr>
            <p:nvPr/>
          </p:nvCxnSpPr>
          <p:spPr>
            <a:xfrm>
              <a:off x="5334858" y="3692807"/>
              <a:ext cx="913542" cy="0"/>
            </a:xfrm>
            <a:prstGeom prst="straightConnector1">
              <a:avLst/>
            </a:prstGeom>
            <a:noFill/>
            <a:ln w="15875" cap="rnd" cmpd="sng" algn="ctr">
              <a:solidFill>
                <a:schemeClr val="bg1"/>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grpSp>
          <p:nvGrpSpPr>
            <p:cNvPr id="47" name="Group 46">
              <a:extLst>
                <a:ext uri="{FF2B5EF4-FFF2-40B4-BE49-F238E27FC236}">
                  <a16:creationId xmlns:a16="http://schemas.microsoft.com/office/drawing/2014/main" id="{2C2D23ED-16C4-6199-C6EC-056B644007A5}"/>
                </a:ext>
              </a:extLst>
            </p:cNvPr>
            <p:cNvGrpSpPr/>
            <p:nvPr/>
          </p:nvGrpSpPr>
          <p:grpSpPr>
            <a:xfrm>
              <a:off x="581012" y="974605"/>
              <a:ext cx="4627617" cy="5304275"/>
              <a:chOff x="581012" y="974605"/>
              <a:chExt cx="4627617" cy="5304275"/>
            </a:xfrm>
          </p:grpSpPr>
          <p:sp>
            <p:nvSpPr>
              <p:cNvPr id="48" name="Rectangle: Rounded Corners 47">
                <a:extLst>
                  <a:ext uri="{FF2B5EF4-FFF2-40B4-BE49-F238E27FC236}">
                    <a16:creationId xmlns:a16="http://schemas.microsoft.com/office/drawing/2014/main" id="{7EA193B7-FF08-FB8F-DE8B-8C0809844659}"/>
                  </a:ext>
                  <a:ext uri="{C183D7F6-B498-43B3-948B-1728B52AA6E4}">
                    <adec:decorative xmlns:adec="http://schemas.microsoft.com/office/drawing/2017/decorative" val="1"/>
                  </a:ext>
                </a:extLst>
              </p:cNvPr>
              <p:cNvSpPr/>
              <p:nvPr/>
            </p:nvSpPr>
            <p:spPr bwMode="auto">
              <a:xfrm>
                <a:off x="581012" y="974605"/>
                <a:ext cx="4627617" cy="5304275"/>
              </a:xfrm>
              <a:prstGeom prst="roundRect">
                <a:avLst>
                  <a:gd name="adj" fmla="val 3150"/>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0" cap="none" spc="0" normalizeH="0" baseline="0" noProof="0">
                  <a:ln>
                    <a:noFill/>
                  </a:ln>
                  <a:no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49" name="Rectangle: Rounded Corners 48">
                <a:extLst>
                  <a:ext uri="{FF2B5EF4-FFF2-40B4-BE49-F238E27FC236}">
                    <a16:creationId xmlns:a16="http://schemas.microsoft.com/office/drawing/2014/main" id="{7DF028D9-B376-0B0E-A819-8BFE309320F6}"/>
                  </a:ext>
                  <a:ext uri="{C183D7F6-B498-43B3-948B-1728B52AA6E4}">
                    <adec:decorative xmlns:adec="http://schemas.microsoft.com/office/drawing/2017/decorative" val="1"/>
                  </a:ext>
                </a:extLst>
              </p:cNvPr>
              <p:cNvSpPr/>
              <p:nvPr/>
            </p:nvSpPr>
            <p:spPr bwMode="auto">
              <a:xfrm>
                <a:off x="736852" y="1095760"/>
                <a:ext cx="4285386" cy="5079968"/>
              </a:xfrm>
              <a:prstGeom prst="roundRect">
                <a:avLst>
                  <a:gd name="adj" fmla="val 2732"/>
                </a:avLst>
              </a:prstGeom>
              <a:noFill/>
              <a:ln w="31750" cap="rnd" cmpd="sng" algn="ctr">
                <a:solidFill>
                  <a:srgbClr val="0078D7"/>
                </a:soli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000000"/>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nvGrpSpPr>
              <p:cNvPr id="50" name="Group 49">
                <a:extLst>
                  <a:ext uri="{FF2B5EF4-FFF2-40B4-BE49-F238E27FC236}">
                    <a16:creationId xmlns:a16="http://schemas.microsoft.com/office/drawing/2014/main" id="{2A78591B-C0FC-8002-4CE5-F1AA1B4EBEBB}"/>
                  </a:ext>
                </a:extLst>
              </p:cNvPr>
              <p:cNvGrpSpPr/>
              <p:nvPr/>
            </p:nvGrpSpPr>
            <p:grpSpPr>
              <a:xfrm>
                <a:off x="843150" y="1189176"/>
                <a:ext cx="4105667" cy="4820901"/>
                <a:chOff x="580596" y="3584288"/>
                <a:chExt cx="2174511" cy="2832022"/>
              </a:xfrm>
            </p:grpSpPr>
            <p:sp>
              <p:nvSpPr>
                <p:cNvPr id="54" name="Rectangle: Rounded Corners 53">
                  <a:extLst>
                    <a:ext uri="{FF2B5EF4-FFF2-40B4-BE49-F238E27FC236}">
                      <a16:creationId xmlns:a16="http://schemas.microsoft.com/office/drawing/2014/main" id="{89D0C5A3-832A-072E-2E0A-BAC3044FDE5A}"/>
                    </a:ext>
                  </a:extLst>
                </p:cNvPr>
                <p:cNvSpPr/>
                <p:nvPr/>
              </p:nvSpPr>
              <p:spPr>
                <a:xfrm>
                  <a:off x="580596" y="3584288"/>
                  <a:ext cx="2174511" cy="592951"/>
                </a:xfrm>
                <a:prstGeom prst="roundRect">
                  <a:avLst>
                    <a:gd name="adj" fmla="val 10024"/>
                  </a:avLst>
                </a:prstGeom>
                <a:solidFill>
                  <a:srgbClr val="0078D7"/>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ROI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Measurable value</a:t>
                  </a:r>
                </a:p>
              </p:txBody>
            </p:sp>
            <p:sp>
              <p:nvSpPr>
                <p:cNvPr id="55" name="Rectangle: Rounded Corners 54">
                  <a:extLst>
                    <a:ext uri="{FF2B5EF4-FFF2-40B4-BE49-F238E27FC236}">
                      <a16:creationId xmlns:a16="http://schemas.microsoft.com/office/drawing/2014/main" id="{FA94E5A1-D7D6-2480-DC06-0FF681D0336E}"/>
                    </a:ext>
                  </a:extLst>
                </p:cNvPr>
                <p:cNvSpPr/>
                <p:nvPr/>
              </p:nvSpPr>
              <p:spPr>
                <a:xfrm>
                  <a:off x="580596" y="4328070"/>
                  <a:ext cx="2174511" cy="592951"/>
                </a:xfrm>
                <a:prstGeom prst="roundRect">
                  <a:avLst>
                    <a:gd name="adj" fmla="val 10024"/>
                  </a:avLst>
                </a:prstGeom>
                <a:solidFill>
                  <a:srgbClr val="0078D7"/>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Requirements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What, when &amp; where</a:t>
                  </a:r>
                </a:p>
              </p:txBody>
            </p:sp>
            <p:sp>
              <p:nvSpPr>
                <p:cNvPr id="96" name="Rectangle: Rounded Corners 95">
                  <a:extLst>
                    <a:ext uri="{FF2B5EF4-FFF2-40B4-BE49-F238E27FC236}">
                      <a16:creationId xmlns:a16="http://schemas.microsoft.com/office/drawing/2014/main" id="{5FD1EE2C-A4A9-3FC2-EEA8-1F6F7F8F69AF}"/>
                    </a:ext>
                  </a:extLst>
                </p:cNvPr>
                <p:cNvSpPr/>
                <p:nvPr/>
              </p:nvSpPr>
              <p:spPr>
                <a:xfrm>
                  <a:off x="580596" y="5076277"/>
                  <a:ext cx="2174511" cy="592951"/>
                </a:xfrm>
                <a:prstGeom prst="roundRect">
                  <a:avLst>
                    <a:gd name="adj" fmla="val 10024"/>
                  </a:avLst>
                </a:prstGeom>
                <a:solidFill>
                  <a:srgbClr val="0078D7"/>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Process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What is the process today?</a:t>
                  </a:r>
                </a:p>
              </p:txBody>
            </p:sp>
            <p:sp>
              <p:nvSpPr>
                <p:cNvPr id="97" name="Rectangle: Rounded Corners 96">
                  <a:extLst>
                    <a:ext uri="{FF2B5EF4-FFF2-40B4-BE49-F238E27FC236}">
                      <a16:creationId xmlns:a16="http://schemas.microsoft.com/office/drawing/2014/main" id="{D6B02A1F-446F-182C-EB9D-582B048BB5BD}"/>
                    </a:ext>
                  </a:extLst>
                </p:cNvPr>
                <p:cNvSpPr/>
                <p:nvPr/>
              </p:nvSpPr>
              <p:spPr>
                <a:xfrm>
                  <a:off x="580596" y="5823359"/>
                  <a:ext cx="2174511" cy="592951"/>
                </a:xfrm>
                <a:prstGeom prst="roundRect">
                  <a:avLst>
                    <a:gd name="adj" fmla="val 10024"/>
                  </a:avLst>
                </a:prstGeom>
                <a:solidFill>
                  <a:srgbClr val="0078D7"/>
                </a:soli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Goal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srgbClr val="FFFFFF"/>
                      </a:solidFill>
                      <a:effectLst/>
                      <a:uLnTx/>
                      <a:uFillTx/>
                      <a:latin typeface="Segoe UI" panose="020B0502040204020203" pitchFamily="34" charset="0"/>
                      <a:ea typeface="Yu Gothic UI Semilight"/>
                      <a:cs typeface="Segoe UI" panose="020B0502040204020203" pitchFamily="34" charset="0"/>
                    </a:rPr>
                    <a:t>What are we trying to achieve?</a:t>
                  </a:r>
                </a:p>
              </p:txBody>
            </p:sp>
          </p:grpSp>
          <p:cxnSp>
            <p:nvCxnSpPr>
              <p:cNvPr id="51" name="Straight Arrow Connector 50">
                <a:extLst>
                  <a:ext uri="{FF2B5EF4-FFF2-40B4-BE49-F238E27FC236}">
                    <a16:creationId xmlns:a16="http://schemas.microsoft.com/office/drawing/2014/main" id="{629224BE-206F-D14D-C2EE-C84158820B31}"/>
                  </a:ext>
                </a:extLst>
              </p:cNvPr>
              <p:cNvCxnSpPr>
                <a:cxnSpLocks/>
                <a:stCxn id="97" idx="0"/>
                <a:endCxn id="96" idx="2"/>
              </p:cNvCxnSpPr>
              <p:nvPr/>
            </p:nvCxnSpPr>
            <p:spPr>
              <a:xfrm flipV="1">
                <a:off x="2895984" y="4738333"/>
                <a:ext cx="0" cy="262374"/>
              </a:xfrm>
              <a:prstGeom prst="straightConnector1">
                <a:avLst/>
              </a:prstGeom>
              <a:noFill/>
              <a:ln w="12700" cap="flat" cmpd="sng" algn="ctr">
                <a:solidFill>
                  <a:srgbClr val="353535"/>
                </a:solidFill>
                <a:prstDash val="solid"/>
                <a:headEnd type="none" w="med" len="med"/>
                <a:tailEnd type="arrow" w="med" len="med"/>
              </a:ln>
              <a:effectLst/>
            </p:spPr>
          </p:cxnSp>
          <p:cxnSp>
            <p:nvCxnSpPr>
              <p:cNvPr id="52" name="Straight Arrow Connector 51">
                <a:extLst>
                  <a:ext uri="{FF2B5EF4-FFF2-40B4-BE49-F238E27FC236}">
                    <a16:creationId xmlns:a16="http://schemas.microsoft.com/office/drawing/2014/main" id="{9168CF04-BFD4-BCF2-5382-F1677EE88A5E}"/>
                  </a:ext>
                </a:extLst>
              </p:cNvPr>
              <p:cNvCxnSpPr>
                <a:cxnSpLocks/>
                <a:stCxn id="96" idx="0"/>
                <a:endCxn id="55" idx="2"/>
              </p:cNvCxnSpPr>
              <p:nvPr/>
            </p:nvCxnSpPr>
            <p:spPr>
              <a:xfrm flipV="1">
                <a:off x="2895984" y="3464673"/>
                <a:ext cx="0" cy="264290"/>
              </a:xfrm>
              <a:prstGeom prst="straightConnector1">
                <a:avLst/>
              </a:prstGeom>
              <a:noFill/>
              <a:ln w="12700" cap="flat" cmpd="sng" algn="ctr">
                <a:solidFill>
                  <a:srgbClr val="353535"/>
                </a:solidFill>
                <a:prstDash val="solid"/>
                <a:headEnd type="none" w="med" len="med"/>
                <a:tailEnd type="arrow" w="med" len="med"/>
              </a:ln>
              <a:effectLst/>
            </p:spPr>
          </p:cxnSp>
          <p:cxnSp>
            <p:nvCxnSpPr>
              <p:cNvPr id="53" name="Straight Arrow Connector 52">
                <a:extLst>
                  <a:ext uri="{FF2B5EF4-FFF2-40B4-BE49-F238E27FC236}">
                    <a16:creationId xmlns:a16="http://schemas.microsoft.com/office/drawing/2014/main" id="{D7B4395F-E783-D80E-F68D-BFA73B9810C9}"/>
                  </a:ext>
                </a:extLst>
              </p:cNvPr>
              <p:cNvCxnSpPr>
                <a:cxnSpLocks/>
                <a:stCxn id="55" idx="0"/>
                <a:endCxn id="54" idx="2"/>
              </p:cNvCxnSpPr>
              <p:nvPr/>
            </p:nvCxnSpPr>
            <p:spPr>
              <a:xfrm flipV="1">
                <a:off x="2895984" y="2198546"/>
                <a:ext cx="0" cy="256757"/>
              </a:xfrm>
              <a:prstGeom prst="straightConnector1">
                <a:avLst/>
              </a:prstGeom>
              <a:noFill/>
              <a:ln w="12700" cap="flat" cmpd="sng" algn="ctr">
                <a:solidFill>
                  <a:srgbClr val="353535"/>
                </a:solidFill>
                <a:prstDash val="solid"/>
                <a:headEnd type="none" w="med" len="med"/>
                <a:tailEnd type="arrow" w="med" len="med"/>
              </a:ln>
              <a:effectLst/>
            </p:spPr>
          </p:cxnSp>
        </p:grpSp>
        <p:grpSp>
          <p:nvGrpSpPr>
            <p:cNvPr id="138" name="Group 137">
              <a:extLst>
                <a:ext uri="{FF2B5EF4-FFF2-40B4-BE49-F238E27FC236}">
                  <a16:creationId xmlns:a16="http://schemas.microsoft.com/office/drawing/2014/main" id="{C5B6D935-4BFD-45BF-651F-F5F06BBC3FD4}"/>
                </a:ext>
              </a:extLst>
            </p:cNvPr>
            <p:cNvGrpSpPr/>
            <p:nvPr/>
          </p:nvGrpSpPr>
          <p:grpSpPr>
            <a:xfrm>
              <a:off x="6468943" y="958610"/>
              <a:ext cx="7151035" cy="5295945"/>
              <a:chOff x="6468943" y="958610"/>
              <a:chExt cx="7674007" cy="5683250"/>
            </a:xfrm>
          </p:grpSpPr>
          <p:sp>
            <p:nvSpPr>
              <p:cNvPr id="98" name="Rectangle: Rounded Corners 97">
                <a:extLst>
                  <a:ext uri="{FF2B5EF4-FFF2-40B4-BE49-F238E27FC236}">
                    <a16:creationId xmlns:a16="http://schemas.microsoft.com/office/drawing/2014/main" id="{43A5F890-0D25-6F7D-7C09-248ABC90BAA8}"/>
                  </a:ext>
                </a:extLst>
              </p:cNvPr>
              <p:cNvSpPr/>
              <p:nvPr/>
            </p:nvSpPr>
            <p:spPr>
              <a:xfrm>
                <a:off x="6889662" y="1269219"/>
                <a:ext cx="5080975" cy="419254"/>
              </a:xfrm>
              <a:prstGeom prst="roundRect">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User experience (optional)</a:t>
                </a:r>
              </a:p>
            </p:txBody>
          </p:sp>
          <p:sp>
            <p:nvSpPr>
              <p:cNvPr id="99" name="Rectangle: Rounded Corners 98">
                <a:extLst>
                  <a:ext uri="{FF2B5EF4-FFF2-40B4-BE49-F238E27FC236}">
                    <a16:creationId xmlns:a16="http://schemas.microsoft.com/office/drawing/2014/main" id="{F1C4EDCF-DFFC-6EFF-87BB-A826D9217DE1}"/>
                  </a:ext>
                </a:extLst>
              </p:cNvPr>
              <p:cNvSpPr/>
              <p:nvPr/>
            </p:nvSpPr>
            <p:spPr>
              <a:xfrm>
                <a:off x="6889326" y="1993832"/>
                <a:ext cx="1635389" cy="3548010"/>
              </a:xfrm>
              <a:prstGeom prst="roundRect">
                <a:avLst>
                  <a:gd name="adj" fmla="val 8328"/>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Orchestrator</a:t>
                </a:r>
                <a:endParaRPr kumimoji="0" lang="en-US"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endParaRPr>
              </a:p>
            </p:txBody>
          </p:sp>
          <p:sp>
            <p:nvSpPr>
              <p:cNvPr id="100" name="Rectangle: Rounded Corners 99">
                <a:extLst>
                  <a:ext uri="{FF2B5EF4-FFF2-40B4-BE49-F238E27FC236}">
                    <a16:creationId xmlns:a16="http://schemas.microsoft.com/office/drawing/2014/main" id="{986A132E-8B97-1429-0D1A-24741BCE3BA9}"/>
                  </a:ext>
                </a:extLst>
              </p:cNvPr>
              <p:cNvSpPr/>
              <p:nvPr/>
            </p:nvSpPr>
            <p:spPr>
              <a:xfrm>
                <a:off x="8900704" y="1993831"/>
                <a:ext cx="3075650" cy="1001206"/>
              </a:xfrm>
              <a:prstGeom prst="roundRect">
                <a:avLst>
                  <a:gd name="adj" fmla="val 10024"/>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Knowledge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Grounding and memory</a:t>
                </a:r>
              </a:p>
            </p:txBody>
          </p:sp>
          <p:sp>
            <p:nvSpPr>
              <p:cNvPr id="101" name="Rectangle: Rounded Corners 100">
                <a:extLst>
                  <a:ext uri="{FF2B5EF4-FFF2-40B4-BE49-F238E27FC236}">
                    <a16:creationId xmlns:a16="http://schemas.microsoft.com/office/drawing/2014/main" id="{68F16B46-502F-9785-9E9B-03F392BF52A7}"/>
                  </a:ext>
                </a:extLst>
              </p:cNvPr>
              <p:cNvSpPr/>
              <p:nvPr/>
            </p:nvSpPr>
            <p:spPr>
              <a:xfrm>
                <a:off x="8903563" y="3306201"/>
                <a:ext cx="3069932" cy="1001207"/>
              </a:xfrm>
              <a:prstGeom prst="roundRect">
                <a:avLst>
                  <a:gd name="adj" fmla="val 6799"/>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Tools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Your LOB applications and APIs</a:t>
                </a:r>
              </a:p>
            </p:txBody>
          </p:sp>
          <p:sp>
            <p:nvSpPr>
              <p:cNvPr id="102" name="Rectangle: Rounded Corners 101">
                <a:extLst>
                  <a:ext uri="{FF2B5EF4-FFF2-40B4-BE49-F238E27FC236}">
                    <a16:creationId xmlns:a16="http://schemas.microsoft.com/office/drawing/2014/main" id="{8FAEE9E5-F1CD-2797-E999-6734AA6D2A19}"/>
                  </a:ext>
                </a:extLst>
              </p:cNvPr>
              <p:cNvSpPr/>
              <p:nvPr/>
            </p:nvSpPr>
            <p:spPr>
              <a:xfrm>
                <a:off x="8903563" y="4542360"/>
                <a:ext cx="3069932" cy="999482"/>
              </a:xfrm>
              <a:prstGeom prst="roundRect">
                <a:avLst>
                  <a:gd name="adj" fmla="val 6799"/>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Autonomy</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Planning, exceptions, etc.</a:t>
                </a:r>
              </a:p>
            </p:txBody>
          </p:sp>
          <p:sp>
            <p:nvSpPr>
              <p:cNvPr id="103" name="Rectangle: Rounded Corners 102">
                <a:extLst>
                  <a:ext uri="{FF2B5EF4-FFF2-40B4-BE49-F238E27FC236}">
                    <a16:creationId xmlns:a16="http://schemas.microsoft.com/office/drawing/2014/main" id="{3FBEBAF4-6E66-F928-FB8B-25D0D496DD29}"/>
                  </a:ext>
                </a:extLst>
              </p:cNvPr>
              <p:cNvSpPr/>
              <p:nvPr/>
            </p:nvSpPr>
            <p:spPr>
              <a:xfrm>
                <a:off x="6889326" y="5925353"/>
                <a:ext cx="5116810" cy="419503"/>
              </a:xfrm>
              <a:prstGeom prst="roundRect">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Foundation models</a:t>
                </a:r>
              </a:p>
            </p:txBody>
          </p:sp>
          <p:sp>
            <p:nvSpPr>
              <p:cNvPr id="104" name="TextBox 103">
                <a:extLst>
                  <a:ext uri="{FF2B5EF4-FFF2-40B4-BE49-F238E27FC236}">
                    <a16:creationId xmlns:a16="http://schemas.microsoft.com/office/drawing/2014/main" id="{5D9B97BE-72DA-B7A5-FF7D-7697D31BE7F1}"/>
                  </a:ext>
                </a:extLst>
              </p:cNvPr>
              <p:cNvSpPr txBox="1"/>
              <p:nvPr/>
            </p:nvSpPr>
            <p:spPr>
              <a:xfrm>
                <a:off x="12490559" y="1329938"/>
                <a:ext cx="1424581" cy="338554"/>
              </a:xfrm>
              <a:prstGeom prst="rect">
                <a:avLst/>
              </a:prstGeom>
              <a:noFill/>
            </p:spPr>
            <p:txBody>
              <a:bodyPr wrap="square">
                <a:sp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altLang="ja-JP" sz="1600" b="0" i="0" u="none" strike="noStrike" kern="120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Agents</a:t>
                </a:r>
                <a:endPar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endParaRPr>
              </a:p>
            </p:txBody>
          </p:sp>
          <p:sp>
            <p:nvSpPr>
              <p:cNvPr id="105" name="Rectangle: Rounded Corners 104">
                <a:extLst>
                  <a:ext uri="{FF2B5EF4-FFF2-40B4-BE49-F238E27FC236}">
                    <a16:creationId xmlns:a16="http://schemas.microsoft.com/office/drawing/2014/main" id="{E96A75DE-7FBF-341A-75A4-D70AD77B45C3}"/>
                  </a:ext>
                  <a:ext uri="{C183D7F6-B498-43B3-948B-1728B52AA6E4}">
                    <adec:decorative xmlns:adec="http://schemas.microsoft.com/office/drawing/2017/decorative" val="1"/>
                  </a:ext>
                </a:extLst>
              </p:cNvPr>
              <p:cNvSpPr/>
              <p:nvPr/>
            </p:nvSpPr>
            <p:spPr bwMode="auto">
              <a:xfrm>
                <a:off x="6468943" y="958610"/>
                <a:ext cx="7674007" cy="5683250"/>
              </a:xfrm>
              <a:prstGeom prst="roundRect">
                <a:avLst>
                  <a:gd name="adj" fmla="val 3150"/>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06" name="Rectangle: Rounded Corners 105">
                <a:extLst>
                  <a:ext uri="{FF2B5EF4-FFF2-40B4-BE49-F238E27FC236}">
                    <a16:creationId xmlns:a16="http://schemas.microsoft.com/office/drawing/2014/main" id="{C78332F7-8727-030A-26E9-1FB51D2468D5}"/>
                  </a:ext>
                  <a:ext uri="{C183D7F6-B498-43B3-948B-1728B52AA6E4}">
                    <adec:decorative xmlns:adec="http://schemas.microsoft.com/office/drawing/2017/decorative" val="1"/>
                  </a:ext>
                </a:extLst>
              </p:cNvPr>
              <p:cNvSpPr/>
              <p:nvPr/>
            </p:nvSpPr>
            <p:spPr bwMode="auto">
              <a:xfrm>
                <a:off x="6608326" y="1064754"/>
                <a:ext cx="5666527" cy="5442917"/>
              </a:xfrm>
              <a:prstGeom prst="roundRect">
                <a:avLst>
                  <a:gd name="adj" fmla="val 2732"/>
                </a:avLst>
              </a:prstGeom>
              <a:noFill/>
              <a:ln w="3175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cxnSp>
            <p:nvCxnSpPr>
              <p:cNvPr id="107" name="Straight Arrow Connector 106">
                <a:extLst>
                  <a:ext uri="{FF2B5EF4-FFF2-40B4-BE49-F238E27FC236}">
                    <a16:creationId xmlns:a16="http://schemas.microsoft.com/office/drawing/2014/main" id="{372B8B5F-EA3F-B261-E00B-10F9376432F6}"/>
                  </a:ext>
                  <a:ext uri="{C183D7F6-B498-43B3-948B-1728B52AA6E4}">
                    <adec:decorative xmlns:adec="http://schemas.microsoft.com/office/drawing/2017/decorative" val="1"/>
                  </a:ext>
                </a:extLst>
              </p:cNvPr>
              <p:cNvCxnSpPr>
                <a:cxnSpLocks/>
              </p:cNvCxnSpPr>
              <p:nvPr/>
            </p:nvCxnSpPr>
            <p:spPr>
              <a:xfrm flipH="1">
                <a:off x="7706142" y="1699894"/>
                <a:ext cx="1756" cy="282518"/>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08" name="Straight Arrow Connector 107">
                <a:extLst>
                  <a:ext uri="{FF2B5EF4-FFF2-40B4-BE49-F238E27FC236}">
                    <a16:creationId xmlns:a16="http://schemas.microsoft.com/office/drawing/2014/main" id="{45DF7E1E-14DF-BAF9-0DD5-77085A23A47B}"/>
                  </a:ext>
                  <a:ext uri="{C183D7F6-B498-43B3-948B-1728B52AA6E4}">
                    <adec:decorative xmlns:adec="http://schemas.microsoft.com/office/drawing/2017/decorative" val="1"/>
                  </a:ext>
                </a:extLst>
              </p:cNvPr>
              <p:cNvCxnSpPr>
                <a:cxnSpLocks/>
              </p:cNvCxnSpPr>
              <p:nvPr/>
            </p:nvCxnSpPr>
            <p:spPr>
              <a:xfrm>
                <a:off x="8533890" y="2494434"/>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09" name="Straight Arrow Connector 108">
                <a:extLst>
                  <a:ext uri="{FF2B5EF4-FFF2-40B4-BE49-F238E27FC236}">
                    <a16:creationId xmlns:a16="http://schemas.microsoft.com/office/drawing/2014/main" id="{E63EF804-BC7F-EEB5-BED2-CC45AF5F47C3}"/>
                  </a:ext>
                  <a:ext uri="{C183D7F6-B498-43B3-948B-1728B52AA6E4}">
                    <adec:decorative xmlns:adec="http://schemas.microsoft.com/office/drawing/2017/decorative" val="1"/>
                  </a:ext>
                </a:extLst>
              </p:cNvPr>
              <p:cNvCxnSpPr>
                <a:cxnSpLocks/>
              </p:cNvCxnSpPr>
              <p:nvPr/>
            </p:nvCxnSpPr>
            <p:spPr>
              <a:xfrm>
                <a:off x="8533890" y="3806804"/>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10" name="Straight Arrow Connector 109">
                <a:extLst>
                  <a:ext uri="{FF2B5EF4-FFF2-40B4-BE49-F238E27FC236}">
                    <a16:creationId xmlns:a16="http://schemas.microsoft.com/office/drawing/2014/main" id="{FEF697A0-18E3-6710-1AF8-00FE722D6C1C}"/>
                  </a:ext>
                  <a:ext uri="{C183D7F6-B498-43B3-948B-1728B52AA6E4}">
                    <adec:decorative xmlns:adec="http://schemas.microsoft.com/office/drawing/2017/decorative" val="1"/>
                  </a:ext>
                </a:extLst>
              </p:cNvPr>
              <p:cNvCxnSpPr>
                <a:cxnSpLocks/>
              </p:cNvCxnSpPr>
              <p:nvPr/>
            </p:nvCxnSpPr>
            <p:spPr>
              <a:xfrm>
                <a:off x="8533890" y="5042101"/>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111" name="Straight Arrow Connector 110">
                <a:extLst>
                  <a:ext uri="{FF2B5EF4-FFF2-40B4-BE49-F238E27FC236}">
                    <a16:creationId xmlns:a16="http://schemas.microsoft.com/office/drawing/2014/main" id="{8AB11CEE-5994-ECB8-8B7B-8AD556F8F844}"/>
                  </a:ext>
                  <a:ext uri="{C183D7F6-B498-43B3-948B-1728B52AA6E4}">
                    <adec:decorative xmlns:adec="http://schemas.microsoft.com/office/drawing/2017/decorative" val="1"/>
                  </a:ext>
                </a:extLst>
              </p:cNvPr>
              <p:cNvCxnSpPr>
                <a:cxnSpLocks/>
              </p:cNvCxnSpPr>
              <p:nvPr/>
            </p:nvCxnSpPr>
            <p:spPr>
              <a:xfrm>
                <a:off x="7707020" y="5557074"/>
                <a:ext cx="0" cy="353046"/>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sp>
            <p:nvSpPr>
              <p:cNvPr id="112" name="Rectangle: Rounded Corners 111">
                <a:extLst>
                  <a:ext uri="{FF2B5EF4-FFF2-40B4-BE49-F238E27FC236}">
                    <a16:creationId xmlns:a16="http://schemas.microsoft.com/office/drawing/2014/main" id="{EA9AE382-7591-2153-20E7-D7020A71EABB}"/>
                  </a:ext>
                  <a:ext uri="{C183D7F6-B498-43B3-948B-1728B52AA6E4}">
                    <adec:decorative xmlns:adec="http://schemas.microsoft.com/office/drawing/2017/decorative" val="1"/>
                  </a:ext>
                </a:extLst>
              </p:cNvPr>
              <p:cNvSpPr/>
              <p:nvPr/>
            </p:nvSpPr>
            <p:spPr>
              <a:xfrm>
                <a:off x="12409180" y="1064754"/>
                <a:ext cx="1587339" cy="5442917"/>
              </a:xfrm>
              <a:prstGeom prst="roundRect">
                <a:avLst>
                  <a:gd name="adj" fmla="val 10057"/>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nvGrpSpPr>
              <p:cNvPr id="113" name="Group 112">
                <a:extLst>
                  <a:ext uri="{FF2B5EF4-FFF2-40B4-BE49-F238E27FC236}">
                    <a16:creationId xmlns:a16="http://schemas.microsoft.com/office/drawing/2014/main" id="{DF265FDC-8DD1-3C4D-BF62-3AC129775901}"/>
                  </a:ext>
                  <a:ext uri="{C183D7F6-B498-43B3-948B-1728B52AA6E4}">
                    <adec:decorative xmlns:adec="http://schemas.microsoft.com/office/drawing/2017/decorative" val="1"/>
                  </a:ext>
                </a:extLst>
              </p:cNvPr>
              <p:cNvGrpSpPr/>
              <p:nvPr/>
            </p:nvGrpSpPr>
            <p:grpSpPr>
              <a:xfrm>
                <a:off x="12726326" y="2100618"/>
                <a:ext cx="959443" cy="787631"/>
                <a:chOff x="10192764" y="2248136"/>
                <a:chExt cx="959443" cy="787631"/>
              </a:xfrm>
            </p:grpSpPr>
            <p:sp>
              <p:nvSpPr>
                <p:cNvPr id="114" name="Rectangle: Rounded Corners 113">
                  <a:extLst>
                    <a:ext uri="{FF2B5EF4-FFF2-40B4-BE49-F238E27FC236}">
                      <a16:creationId xmlns:a16="http://schemas.microsoft.com/office/drawing/2014/main" id="{4B44E86B-D506-FC0B-B3E4-D87D1A0164D0}"/>
                    </a:ext>
                  </a:extLst>
                </p:cNvPr>
                <p:cNvSpPr/>
                <p:nvPr/>
              </p:nvSpPr>
              <p:spPr bwMode="auto">
                <a:xfrm>
                  <a:off x="10192764" y="2248136"/>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15" name="Rectangle: Rounded Corners 114">
                  <a:extLst>
                    <a:ext uri="{FF2B5EF4-FFF2-40B4-BE49-F238E27FC236}">
                      <a16:creationId xmlns:a16="http://schemas.microsoft.com/office/drawing/2014/main" id="{294EB5B2-A68A-43D5-7210-8FCCDBA754F9}"/>
                    </a:ext>
                  </a:extLst>
                </p:cNvPr>
                <p:cNvSpPr/>
                <p:nvPr/>
              </p:nvSpPr>
              <p:spPr>
                <a:xfrm>
                  <a:off x="10274958" y="2296244"/>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16" name="Rectangle: Rounded Corners 115">
                  <a:extLst>
                    <a:ext uri="{FF2B5EF4-FFF2-40B4-BE49-F238E27FC236}">
                      <a16:creationId xmlns:a16="http://schemas.microsoft.com/office/drawing/2014/main" id="{6613D68F-6409-4C0A-840F-7EF14B2C09D8}"/>
                    </a:ext>
                  </a:extLst>
                </p:cNvPr>
                <p:cNvSpPr/>
                <p:nvPr/>
              </p:nvSpPr>
              <p:spPr>
                <a:xfrm>
                  <a:off x="10272207" y="2440348"/>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17" name="Rectangle: Rounded Corners 116">
                  <a:extLst>
                    <a:ext uri="{FF2B5EF4-FFF2-40B4-BE49-F238E27FC236}">
                      <a16:creationId xmlns:a16="http://schemas.microsoft.com/office/drawing/2014/main" id="{A86FE779-80B8-BD3F-105F-D4EB9E72BEB6}"/>
                    </a:ext>
                  </a:extLst>
                </p:cNvPr>
                <p:cNvSpPr/>
                <p:nvPr/>
              </p:nvSpPr>
              <p:spPr>
                <a:xfrm>
                  <a:off x="10265918" y="2901146"/>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18" name="Rectangle: Rounded Corners 117">
                  <a:extLst>
                    <a:ext uri="{FF2B5EF4-FFF2-40B4-BE49-F238E27FC236}">
                      <a16:creationId xmlns:a16="http://schemas.microsoft.com/office/drawing/2014/main" id="{523E8482-B315-96F6-E025-034BEDAE22CD}"/>
                    </a:ext>
                  </a:extLst>
                </p:cNvPr>
                <p:cNvSpPr/>
                <p:nvPr/>
              </p:nvSpPr>
              <p:spPr>
                <a:xfrm>
                  <a:off x="10586952" y="2456421"/>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19" name="Rectangle: Rounded Corners 118">
                  <a:extLst>
                    <a:ext uri="{FF2B5EF4-FFF2-40B4-BE49-F238E27FC236}">
                      <a16:creationId xmlns:a16="http://schemas.microsoft.com/office/drawing/2014/main" id="{08C316EF-D13B-A3FA-FD8F-97FC1432C4CB}"/>
                    </a:ext>
                  </a:extLst>
                </p:cNvPr>
                <p:cNvSpPr/>
                <p:nvPr/>
              </p:nvSpPr>
              <p:spPr>
                <a:xfrm>
                  <a:off x="10586952" y="2599963"/>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0" name="Rectangle: Rounded Corners 119">
                  <a:extLst>
                    <a:ext uri="{FF2B5EF4-FFF2-40B4-BE49-F238E27FC236}">
                      <a16:creationId xmlns:a16="http://schemas.microsoft.com/office/drawing/2014/main" id="{6F662E69-F3F5-4F04-93BB-97FAFA96EC15}"/>
                    </a:ext>
                  </a:extLst>
                </p:cNvPr>
                <p:cNvSpPr/>
                <p:nvPr/>
              </p:nvSpPr>
              <p:spPr>
                <a:xfrm>
                  <a:off x="10586952" y="2740970"/>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grpSp>
            <p:nvGrpSpPr>
              <p:cNvPr id="121" name="Group 120">
                <a:extLst>
                  <a:ext uri="{FF2B5EF4-FFF2-40B4-BE49-F238E27FC236}">
                    <a16:creationId xmlns:a16="http://schemas.microsoft.com/office/drawing/2014/main" id="{69F44C58-D990-4946-0151-4C6CDFB6F1CC}"/>
                  </a:ext>
                  <a:ext uri="{C183D7F6-B498-43B3-948B-1728B52AA6E4}">
                    <adec:decorative xmlns:adec="http://schemas.microsoft.com/office/drawing/2017/decorative" val="1"/>
                  </a:ext>
                </a:extLst>
              </p:cNvPr>
              <p:cNvGrpSpPr/>
              <p:nvPr/>
            </p:nvGrpSpPr>
            <p:grpSpPr>
              <a:xfrm>
                <a:off x="12723128" y="3412989"/>
                <a:ext cx="959443" cy="787631"/>
                <a:chOff x="10189566" y="3269630"/>
                <a:chExt cx="959443" cy="787631"/>
              </a:xfrm>
            </p:grpSpPr>
            <p:sp>
              <p:nvSpPr>
                <p:cNvPr id="122" name="Rectangle: Rounded Corners 121">
                  <a:extLst>
                    <a:ext uri="{FF2B5EF4-FFF2-40B4-BE49-F238E27FC236}">
                      <a16:creationId xmlns:a16="http://schemas.microsoft.com/office/drawing/2014/main" id="{AAFE9A25-0FB6-7F05-4161-29C328584A8D}"/>
                    </a:ext>
                  </a:extLst>
                </p:cNvPr>
                <p:cNvSpPr/>
                <p:nvPr/>
              </p:nvSpPr>
              <p:spPr bwMode="auto">
                <a:xfrm>
                  <a:off x="10189566" y="3269630"/>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3" name="Rectangle: Rounded Corners 122">
                  <a:extLst>
                    <a:ext uri="{FF2B5EF4-FFF2-40B4-BE49-F238E27FC236}">
                      <a16:creationId xmlns:a16="http://schemas.microsoft.com/office/drawing/2014/main" id="{1AFF1AB1-100E-A354-CBFE-E46EC6D99FBB}"/>
                    </a:ext>
                  </a:extLst>
                </p:cNvPr>
                <p:cNvSpPr/>
                <p:nvPr/>
              </p:nvSpPr>
              <p:spPr>
                <a:xfrm>
                  <a:off x="10271760" y="3317738"/>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4" name="Rectangle: Rounded Corners 123">
                  <a:extLst>
                    <a:ext uri="{FF2B5EF4-FFF2-40B4-BE49-F238E27FC236}">
                      <a16:creationId xmlns:a16="http://schemas.microsoft.com/office/drawing/2014/main" id="{5139B740-6747-B431-9E13-622CDB99C77F}"/>
                    </a:ext>
                  </a:extLst>
                </p:cNvPr>
                <p:cNvSpPr/>
                <p:nvPr/>
              </p:nvSpPr>
              <p:spPr>
                <a:xfrm>
                  <a:off x="10269010" y="3461842"/>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5" name="Rectangle: Rounded Corners 124">
                  <a:extLst>
                    <a:ext uri="{FF2B5EF4-FFF2-40B4-BE49-F238E27FC236}">
                      <a16:creationId xmlns:a16="http://schemas.microsoft.com/office/drawing/2014/main" id="{1F2726F8-0FAB-1DCB-BD00-BEF41AC83E02}"/>
                    </a:ext>
                  </a:extLst>
                </p:cNvPr>
                <p:cNvSpPr/>
                <p:nvPr/>
              </p:nvSpPr>
              <p:spPr>
                <a:xfrm>
                  <a:off x="10262720" y="3922641"/>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6" name="Rectangle: Rounded Corners 125">
                  <a:extLst>
                    <a:ext uri="{FF2B5EF4-FFF2-40B4-BE49-F238E27FC236}">
                      <a16:creationId xmlns:a16="http://schemas.microsoft.com/office/drawing/2014/main" id="{8DE341B6-A82E-D4DD-61D8-B2670A4B5A2A}"/>
                    </a:ext>
                  </a:extLst>
                </p:cNvPr>
                <p:cNvSpPr/>
                <p:nvPr/>
              </p:nvSpPr>
              <p:spPr>
                <a:xfrm>
                  <a:off x="10583754" y="3477915"/>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7" name="Rectangle: Rounded Corners 126">
                  <a:extLst>
                    <a:ext uri="{FF2B5EF4-FFF2-40B4-BE49-F238E27FC236}">
                      <a16:creationId xmlns:a16="http://schemas.microsoft.com/office/drawing/2014/main" id="{5E5F070C-29D5-FC29-D668-EEEEA8FE5C7C}"/>
                    </a:ext>
                  </a:extLst>
                </p:cNvPr>
                <p:cNvSpPr/>
                <p:nvPr/>
              </p:nvSpPr>
              <p:spPr>
                <a:xfrm>
                  <a:off x="10583754" y="3621457"/>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28" name="Rectangle: Rounded Corners 127">
                  <a:extLst>
                    <a:ext uri="{FF2B5EF4-FFF2-40B4-BE49-F238E27FC236}">
                      <a16:creationId xmlns:a16="http://schemas.microsoft.com/office/drawing/2014/main" id="{2A468B22-E401-AC10-9A04-1009FAE4D9F4}"/>
                    </a:ext>
                  </a:extLst>
                </p:cNvPr>
                <p:cNvSpPr/>
                <p:nvPr/>
              </p:nvSpPr>
              <p:spPr>
                <a:xfrm>
                  <a:off x="10583754" y="3762464"/>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grpSp>
            <p:nvGrpSpPr>
              <p:cNvPr id="129" name="Group 128">
                <a:extLst>
                  <a:ext uri="{FF2B5EF4-FFF2-40B4-BE49-F238E27FC236}">
                    <a16:creationId xmlns:a16="http://schemas.microsoft.com/office/drawing/2014/main" id="{53F6FFB0-6BDE-0EF0-A8C2-53080A669911}"/>
                  </a:ext>
                  <a:ext uri="{C183D7F6-B498-43B3-948B-1728B52AA6E4}">
                    <adec:decorative xmlns:adec="http://schemas.microsoft.com/office/drawing/2017/decorative" val="1"/>
                  </a:ext>
                </a:extLst>
              </p:cNvPr>
              <p:cNvGrpSpPr/>
              <p:nvPr/>
            </p:nvGrpSpPr>
            <p:grpSpPr>
              <a:xfrm>
                <a:off x="12723128" y="4648286"/>
                <a:ext cx="959443" cy="787631"/>
                <a:chOff x="10189566" y="4291125"/>
                <a:chExt cx="959443" cy="787631"/>
              </a:xfrm>
            </p:grpSpPr>
            <p:sp>
              <p:nvSpPr>
                <p:cNvPr id="130" name="Rectangle: Rounded Corners 129">
                  <a:extLst>
                    <a:ext uri="{FF2B5EF4-FFF2-40B4-BE49-F238E27FC236}">
                      <a16:creationId xmlns:a16="http://schemas.microsoft.com/office/drawing/2014/main" id="{7295DB9E-742E-B670-5F2A-25F798A2AAE1}"/>
                    </a:ext>
                  </a:extLst>
                </p:cNvPr>
                <p:cNvSpPr/>
                <p:nvPr/>
              </p:nvSpPr>
              <p:spPr bwMode="auto">
                <a:xfrm>
                  <a:off x="10189566" y="4291125"/>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1" name="Rectangle: Rounded Corners 130">
                  <a:extLst>
                    <a:ext uri="{FF2B5EF4-FFF2-40B4-BE49-F238E27FC236}">
                      <a16:creationId xmlns:a16="http://schemas.microsoft.com/office/drawing/2014/main" id="{B4DA6FC3-06AF-082F-3E77-959125D66553}"/>
                    </a:ext>
                  </a:extLst>
                </p:cNvPr>
                <p:cNvSpPr/>
                <p:nvPr/>
              </p:nvSpPr>
              <p:spPr>
                <a:xfrm>
                  <a:off x="10271760" y="4339233"/>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2" name="Rectangle: Rounded Corners 131">
                  <a:extLst>
                    <a:ext uri="{FF2B5EF4-FFF2-40B4-BE49-F238E27FC236}">
                      <a16:creationId xmlns:a16="http://schemas.microsoft.com/office/drawing/2014/main" id="{5D820B63-F2E4-2C75-95D4-CB66F48BC3A8}"/>
                    </a:ext>
                  </a:extLst>
                </p:cNvPr>
                <p:cNvSpPr/>
                <p:nvPr/>
              </p:nvSpPr>
              <p:spPr>
                <a:xfrm>
                  <a:off x="10269010" y="4483337"/>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3" name="Rectangle: Rounded Corners 132">
                  <a:extLst>
                    <a:ext uri="{FF2B5EF4-FFF2-40B4-BE49-F238E27FC236}">
                      <a16:creationId xmlns:a16="http://schemas.microsoft.com/office/drawing/2014/main" id="{15DEFA9C-EFF9-70E0-AD8C-A5111A23D9F4}"/>
                    </a:ext>
                  </a:extLst>
                </p:cNvPr>
                <p:cNvSpPr/>
                <p:nvPr/>
              </p:nvSpPr>
              <p:spPr>
                <a:xfrm>
                  <a:off x="10262720" y="4944136"/>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4" name="Rectangle: Rounded Corners 133">
                  <a:extLst>
                    <a:ext uri="{FF2B5EF4-FFF2-40B4-BE49-F238E27FC236}">
                      <a16:creationId xmlns:a16="http://schemas.microsoft.com/office/drawing/2014/main" id="{796ED7DB-B288-3DB2-0C6C-748BFE0576FB}"/>
                    </a:ext>
                  </a:extLst>
                </p:cNvPr>
                <p:cNvSpPr/>
                <p:nvPr/>
              </p:nvSpPr>
              <p:spPr>
                <a:xfrm>
                  <a:off x="10583754" y="4499410"/>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5" name="Rectangle: Rounded Corners 134">
                  <a:extLst>
                    <a:ext uri="{FF2B5EF4-FFF2-40B4-BE49-F238E27FC236}">
                      <a16:creationId xmlns:a16="http://schemas.microsoft.com/office/drawing/2014/main" id="{EFE452B3-1DF9-406E-3FF3-DBA51AE2FAB4}"/>
                    </a:ext>
                  </a:extLst>
                </p:cNvPr>
                <p:cNvSpPr/>
                <p:nvPr/>
              </p:nvSpPr>
              <p:spPr>
                <a:xfrm>
                  <a:off x="10583754" y="4642952"/>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136" name="Rectangle: Rounded Corners 135">
                  <a:extLst>
                    <a:ext uri="{FF2B5EF4-FFF2-40B4-BE49-F238E27FC236}">
                      <a16:creationId xmlns:a16="http://schemas.microsoft.com/office/drawing/2014/main" id="{B3BE41D7-E9D1-429D-0629-C1E50BE347FF}"/>
                    </a:ext>
                  </a:extLst>
                </p:cNvPr>
                <p:cNvSpPr/>
                <p:nvPr/>
              </p:nvSpPr>
              <p:spPr>
                <a:xfrm>
                  <a:off x="10583754" y="4783959"/>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cxnSp>
            <p:nvCxnSpPr>
              <p:cNvPr id="137" name="Straight Arrow Connector 136">
                <a:extLst>
                  <a:ext uri="{FF2B5EF4-FFF2-40B4-BE49-F238E27FC236}">
                    <a16:creationId xmlns:a16="http://schemas.microsoft.com/office/drawing/2014/main" id="{1149E54C-B008-9B13-9CD7-8AD18C8E740A}"/>
                  </a:ext>
                  <a:ext uri="{C183D7F6-B498-43B3-948B-1728B52AA6E4}">
                    <adec:decorative xmlns:adec="http://schemas.microsoft.com/office/drawing/2017/decorative" val="1"/>
                  </a:ext>
                </a:extLst>
              </p:cNvPr>
              <p:cNvCxnSpPr>
                <a:cxnSpLocks/>
              </p:cNvCxnSpPr>
              <p:nvPr/>
            </p:nvCxnSpPr>
            <p:spPr>
              <a:xfrm flipH="1" flipV="1">
                <a:off x="12006135" y="3802386"/>
                <a:ext cx="403045" cy="8837"/>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grpSp>
      </p:grpSp>
      <p:sp>
        <p:nvSpPr>
          <p:cNvPr id="140" name="TextBox 139">
            <a:extLst>
              <a:ext uri="{FF2B5EF4-FFF2-40B4-BE49-F238E27FC236}">
                <a16:creationId xmlns:a16="http://schemas.microsoft.com/office/drawing/2014/main" id="{4BCAC5C2-D2AA-50CF-99C8-0E359FDF0BFE}"/>
              </a:ext>
            </a:extLst>
          </p:cNvPr>
          <p:cNvSpPr txBox="1"/>
          <p:nvPr/>
        </p:nvSpPr>
        <p:spPr>
          <a:xfrm>
            <a:off x="7625052" y="5929341"/>
            <a:ext cx="2098973" cy="627864"/>
          </a:xfrm>
          <a:prstGeom prst="rect">
            <a:avLst/>
          </a:prstGeom>
          <a:noFill/>
        </p:spPr>
        <p:txBody>
          <a:bodyPr wrap="non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goe UI Semibold" panose="020B0702040204020203" pitchFamily="34" charset="0"/>
                <a:ea typeface="Yu Gothic UI Semilight"/>
                <a:cs typeface="Segoe UI Semibold" panose="020B0702040204020203" pitchFamily="34" charset="0"/>
              </a:rPr>
              <a:t>The solution</a:t>
            </a:r>
          </a:p>
        </p:txBody>
      </p:sp>
    </p:spTree>
    <p:extLst>
      <p:ext uri="{BB962C8B-B14F-4D97-AF65-F5344CB8AC3E}">
        <p14:creationId xmlns:p14="http://schemas.microsoft.com/office/powerpoint/2010/main" val="18369105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4AAB-137B-BD4B-ED20-EF70090F0FE7}"/>
              </a:ext>
            </a:extLst>
          </p:cNvPr>
          <p:cNvSpPr>
            <a:spLocks noGrp="1"/>
          </p:cNvSpPr>
          <p:nvPr>
            <p:ph type="title"/>
          </p:nvPr>
        </p:nvSpPr>
        <p:spPr>
          <a:xfrm>
            <a:off x="711199" y="154365"/>
            <a:ext cx="10769600" cy="689234"/>
          </a:xfrm>
        </p:spPr>
        <p:txBody>
          <a:bodyPr/>
          <a:lstStyle/>
          <a:p>
            <a:pPr algn="ctr"/>
            <a:r>
              <a:rPr lang="en-US"/>
              <a:t>The technical skeleton of an agent</a:t>
            </a:r>
          </a:p>
        </p:txBody>
      </p:sp>
      <p:sp>
        <p:nvSpPr>
          <p:cNvPr id="56" name="Rectangle: Rounded Corners 55">
            <a:extLst>
              <a:ext uri="{FF2B5EF4-FFF2-40B4-BE49-F238E27FC236}">
                <a16:creationId xmlns:a16="http://schemas.microsoft.com/office/drawing/2014/main" id="{64CA08DC-80E1-8894-2FFB-85A605792141}"/>
              </a:ext>
            </a:extLst>
          </p:cNvPr>
          <p:cNvSpPr/>
          <p:nvPr/>
        </p:nvSpPr>
        <p:spPr>
          <a:xfrm>
            <a:off x="2679715" y="1204714"/>
            <a:ext cx="5080975" cy="419254"/>
          </a:xfrm>
          <a:prstGeom prst="roundRect">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User experience (optional)</a:t>
            </a:r>
          </a:p>
        </p:txBody>
      </p:sp>
      <p:sp>
        <p:nvSpPr>
          <p:cNvPr id="57" name="Rectangle: Rounded Corners 56">
            <a:extLst>
              <a:ext uri="{FF2B5EF4-FFF2-40B4-BE49-F238E27FC236}">
                <a16:creationId xmlns:a16="http://schemas.microsoft.com/office/drawing/2014/main" id="{58B6B1FE-E5B0-42AE-4C7F-8A4C4F1A0361}"/>
              </a:ext>
            </a:extLst>
          </p:cNvPr>
          <p:cNvSpPr/>
          <p:nvPr/>
        </p:nvSpPr>
        <p:spPr>
          <a:xfrm>
            <a:off x="2679379" y="1929327"/>
            <a:ext cx="1635389" cy="3548010"/>
          </a:xfrm>
          <a:prstGeom prst="roundRect">
            <a:avLst>
              <a:gd name="adj" fmla="val 8328"/>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Orchestrator</a:t>
            </a:r>
            <a:endParaRPr kumimoji="0" lang="en-US"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endParaRPr>
          </a:p>
        </p:txBody>
      </p:sp>
      <p:sp>
        <p:nvSpPr>
          <p:cNvPr id="58" name="Rectangle: Rounded Corners 57">
            <a:extLst>
              <a:ext uri="{FF2B5EF4-FFF2-40B4-BE49-F238E27FC236}">
                <a16:creationId xmlns:a16="http://schemas.microsoft.com/office/drawing/2014/main" id="{A4E9C78D-22F4-2180-3709-345F30BA2FA6}"/>
              </a:ext>
            </a:extLst>
          </p:cNvPr>
          <p:cNvSpPr/>
          <p:nvPr/>
        </p:nvSpPr>
        <p:spPr>
          <a:xfrm>
            <a:off x="4690757" y="1929326"/>
            <a:ext cx="3075650" cy="1001206"/>
          </a:xfrm>
          <a:prstGeom prst="roundRect">
            <a:avLst>
              <a:gd name="adj" fmla="val 10024"/>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Knowledge </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Grounding and memory</a:t>
            </a:r>
          </a:p>
        </p:txBody>
      </p:sp>
      <p:sp>
        <p:nvSpPr>
          <p:cNvPr id="59" name="Rectangle: Rounded Corners 58">
            <a:extLst>
              <a:ext uri="{FF2B5EF4-FFF2-40B4-BE49-F238E27FC236}">
                <a16:creationId xmlns:a16="http://schemas.microsoft.com/office/drawing/2014/main" id="{EBBB392B-9372-E5A3-CF56-D56BDAF285A4}"/>
              </a:ext>
            </a:extLst>
          </p:cNvPr>
          <p:cNvSpPr/>
          <p:nvPr/>
        </p:nvSpPr>
        <p:spPr>
          <a:xfrm>
            <a:off x="4693616" y="3241696"/>
            <a:ext cx="3069932" cy="1001207"/>
          </a:xfrm>
          <a:prstGeom prst="roundRect">
            <a:avLst>
              <a:gd name="adj" fmla="val 6799"/>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Tools</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Your LOB applications and APIs</a:t>
            </a:r>
          </a:p>
        </p:txBody>
      </p:sp>
      <p:sp>
        <p:nvSpPr>
          <p:cNvPr id="60" name="Rectangle: Rounded Corners 59">
            <a:extLst>
              <a:ext uri="{FF2B5EF4-FFF2-40B4-BE49-F238E27FC236}">
                <a16:creationId xmlns:a16="http://schemas.microsoft.com/office/drawing/2014/main" id="{154FFA30-684A-48DC-063C-04FF294AA3A7}"/>
              </a:ext>
            </a:extLst>
          </p:cNvPr>
          <p:cNvSpPr/>
          <p:nvPr/>
        </p:nvSpPr>
        <p:spPr>
          <a:xfrm>
            <a:off x="4693616" y="4477855"/>
            <a:ext cx="3069932" cy="999482"/>
          </a:xfrm>
          <a:prstGeom prst="roundRect">
            <a:avLst>
              <a:gd name="adj" fmla="val 6799"/>
            </a:avLst>
          </a:prstGeom>
          <a:gradFill>
            <a:gsLst>
              <a:gs pos="0">
                <a:srgbClr val="F65567"/>
              </a:gs>
              <a:gs pos="32000">
                <a:srgbClr val="AC35AF"/>
              </a:gs>
              <a:gs pos="68000">
                <a:srgbClr val="0A6BBA"/>
              </a:gs>
              <a:gs pos="100000">
                <a:srgbClr val="318581"/>
              </a:gs>
            </a:gsLst>
            <a:path path="circle">
              <a:fillToRect l="100000" t="100000"/>
            </a:path>
          </a:gradFill>
          <a:ln w="12700" cap="rnd"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Autonomy</a:t>
            </a:r>
          </a:p>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Semilight"/>
                <a:cs typeface="Segoe UI" panose="020B0502040204020203" pitchFamily="34" charset="0"/>
              </a:rPr>
              <a:t>Planning, exceptions, etc.</a:t>
            </a:r>
          </a:p>
        </p:txBody>
      </p:sp>
      <p:sp>
        <p:nvSpPr>
          <p:cNvPr id="61" name="Rectangle: Rounded Corners 60">
            <a:extLst>
              <a:ext uri="{FF2B5EF4-FFF2-40B4-BE49-F238E27FC236}">
                <a16:creationId xmlns:a16="http://schemas.microsoft.com/office/drawing/2014/main" id="{D0C4D371-310C-457E-7B6E-9B7B5A00FBCE}"/>
              </a:ext>
            </a:extLst>
          </p:cNvPr>
          <p:cNvSpPr/>
          <p:nvPr/>
        </p:nvSpPr>
        <p:spPr>
          <a:xfrm>
            <a:off x="2679379" y="5860848"/>
            <a:ext cx="5116810" cy="419503"/>
          </a:xfrm>
          <a:prstGeom prst="roundRect">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Foundation models</a:t>
            </a:r>
          </a:p>
        </p:txBody>
      </p:sp>
      <p:sp>
        <p:nvSpPr>
          <p:cNvPr id="62" name="TextBox 61">
            <a:extLst>
              <a:ext uri="{FF2B5EF4-FFF2-40B4-BE49-F238E27FC236}">
                <a16:creationId xmlns:a16="http://schemas.microsoft.com/office/drawing/2014/main" id="{0C28D4BD-9B8F-26EA-D3D5-2F0769F2A8D2}"/>
              </a:ext>
            </a:extLst>
          </p:cNvPr>
          <p:cNvSpPr txBox="1"/>
          <p:nvPr/>
        </p:nvSpPr>
        <p:spPr>
          <a:xfrm>
            <a:off x="8280612" y="1265433"/>
            <a:ext cx="1424581" cy="338554"/>
          </a:xfrm>
          <a:prstGeom prst="rect">
            <a:avLst/>
          </a:prstGeom>
          <a:noFill/>
        </p:spPr>
        <p:txBody>
          <a:bodyPr wrap="square">
            <a:sp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r>
              <a:rPr kumimoji="0" lang="en-US" altLang="ja-JP" sz="1600" b="0" i="0" u="none" strike="noStrike" kern="120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rPr>
              <a:t>Agents</a:t>
            </a:r>
            <a:endPar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Yu Gothic UI Semibold" panose="020B0700000000000000" pitchFamily="50" charset="-128"/>
              <a:cs typeface="Segoe UI" panose="020B0502040204020203" pitchFamily="34" charset="0"/>
            </a:endParaRPr>
          </a:p>
        </p:txBody>
      </p:sp>
      <p:sp>
        <p:nvSpPr>
          <p:cNvPr id="63" name="Rectangle: Rounded Corners 62">
            <a:extLst>
              <a:ext uri="{FF2B5EF4-FFF2-40B4-BE49-F238E27FC236}">
                <a16:creationId xmlns:a16="http://schemas.microsoft.com/office/drawing/2014/main" id="{5619A60F-BDEB-396C-9785-093D79421F63}"/>
              </a:ext>
              <a:ext uri="{C183D7F6-B498-43B3-948B-1728B52AA6E4}">
                <adec:decorative xmlns:adec="http://schemas.microsoft.com/office/drawing/2017/decorative" val="1"/>
              </a:ext>
            </a:extLst>
          </p:cNvPr>
          <p:cNvSpPr/>
          <p:nvPr/>
        </p:nvSpPr>
        <p:spPr bwMode="auto">
          <a:xfrm>
            <a:off x="2258996" y="894105"/>
            <a:ext cx="7674007" cy="5683250"/>
          </a:xfrm>
          <a:prstGeom prst="roundRect">
            <a:avLst>
              <a:gd name="adj" fmla="val 3150"/>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64" name="Rectangle: Rounded Corners 63">
            <a:extLst>
              <a:ext uri="{FF2B5EF4-FFF2-40B4-BE49-F238E27FC236}">
                <a16:creationId xmlns:a16="http://schemas.microsoft.com/office/drawing/2014/main" id="{C9530EBC-171C-B66B-F6A6-C488D2F2E37B}"/>
              </a:ext>
              <a:ext uri="{C183D7F6-B498-43B3-948B-1728B52AA6E4}">
                <adec:decorative xmlns:adec="http://schemas.microsoft.com/office/drawing/2017/decorative" val="1"/>
              </a:ext>
            </a:extLst>
          </p:cNvPr>
          <p:cNvSpPr/>
          <p:nvPr/>
        </p:nvSpPr>
        <p:spPr bwMode="auto">
          <a:xfrm>
            <a:off x="2398379" y="1000249"/>
            <a:ext cx="5666527" cy="5442917"/>
          </a:xfrm>
          <a:prstGeom prst="roundRect">
            <a:avLst>
              <a:gd name="adj" fmla="val 2732"/>
            </a:avLst>
          </a:prstGeom>
          <a:noFill/>
          <a:ln w="3175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cxnSp>
        <p:nvCxnSpPr>
          <p:cNvPr id="65" name="Straight Arrow Connector 64">
            <a:extLst>
              <a:ext uri="{FF2B5EF4-FFF2-40B4-BE49-F238E27FC236}">
                <a16:creationId xmlns:a16="http://schemas.microsoft.com/office/drawing/2014/main" id="{C1898658-A11A-CDF5-A61C-7A7EA96DA1E3}"/>
              </a:ext>
              <a:ext uri="{C183D7F6-B498-43B3-948B-1728B52AA6E4}">
                <adec:decorative xmlns:adec="http://schemas.microsoft.com/office/drawing/2017/decorative" val="1"/>
              </a:ext>
            </a:extLst>
          </p:cNvPr>
          <p:cNvCxnSpPr>
            <a:cxnSpLocks/>
          </p:cNvCxnSpPr>
          <p:nvPr/>
        </p:nvCxnSpPr>
        <p:spPr>
          <a:xfrm flipH="1">
            <a:off x="3496195" y="1635389"/>
            <a:ext cx="1756" cy="282518"/>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66" name="Straight Arrow Connector 65">
            <a:extLst>
              <a:ext uri="{FF2B5EF4-FFF2-40B4-BE49-F238E27FC236}">
                <a16:creationId xmlns:a16="http://schemas.microsoft.com/office/drawing/2014/main" id="{D50944BB-A681-9B8C-EE59-754AD7BC05F2}"/>
              </a:ext>
              <a:ext uri="{C183D7F6-B498-43B3-948B-1728B52AA6E4}">
                <adec:decorative xmlns:adec="http://schemas.microsoft.com/office/drawing/2017/decorative" val="1"/>
              </a:ext>
            </a:extLst>
          </p:cNvPr>
          <p:cNvCxnSpPr>
            <a:cxnSpLocks/>
          </p:cNvCxnSpPr>
          <p:nvPr/>
        </p:nvCxnSpPr>
        <p:spPr>
          <a:xfrm>
            <a:off x="4323943" y="2429929"/>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67" name="Straight Arrow Connector 66">
            <a:extLst>
              <a:ext uri="{FF2B5EF4-FFF2-40B4-BE49-F238E27FC236}">
                <a16:creationId xmlns:a16="http://schemas.microsoft.com/office/drawing/2014/main" id="{7483F8F4-BE2D-72E6-31A4-CC22D83C6A1E}"/>
              </a:ext>
              <a:ext uri="{C183D7F6-B498-43B3-948B-1728B52AA6E4}">
                <adec:decorative xmlns:adec="http://schemas.microsoft.com/office/drawing/2017/decorative" val="1"/>
              </a:ext>
            </a:extLst>
          </p:cNvPr>
          <p:cNvCxnSpPr>
            <a:cxnSpLocks/>
          </p:cNvCxnSpPr>
          <p:nvPr/>
        </p:nvCxnSpPr>
        <p:spPr>
          <a:xfrm>
            <a:off x="4323943" y="3742299"/>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68" name="Straight Arrow Connector 67">
            <a:extLst>
              <a:ext uri="{FF2B5EF4-FFF2-40B4-BE49-F238E27FC236}">
                <a16:creationId xmlns:a16="http://schemas.microsoft.com/office/drawing/2014/main" id="{B3E965DA-6602-E8B4-6644-4A8204DB2A6B}"/>
              </a:ext>
              <a:ext uri="{C183D7F6-B498-43B3-948B-1728B52AA6E4}">
                <adec:decorative xmlns:adec="http://schemas.microsoft.com/office/drawing/2017/decorative" val="1"/>
              </a:ext>
            </a:extLst>
          </p:cNvPr>
          <p:cNvCxnSpPr>
            <a:cxnSpLocks/>
          </p:cNvCxnSpPr>
          <p:nvPr/>
        </p:nvCxnSpPr>
        <p:spPr>
          <a:xfrm>
            <a:off x="4323943" y="4977596"/>
            <a:ext cx="363249" cy="0"/>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cxnSp>
        <p:nvCxnSpPr>
          <p:cNvPr id="69" name="Straight Arrow Connector 68">
            <a:extLst>
              <a:ext uri="{FF2B5EF4-FFF2-40B4-BE49-F238E27FC236}">
                <a16:creationId xmlns:a16="http://schemas.microsoft.com/office/drawing/2014/main" id="{FAE2B005-54F7-E12E-23A3-AE28AE52E8F4}"/>
              </a:ext>
              <a:ext uri="{C183D7F6-B498-43B3-948B-1728B52AA6E4}">
                <adec:decorative xmlns:adec="http://schemas.microsoft.com/office/drawing/2017/decorative" val="1"/>
              </a:ext>
            </a:extLst>
          </p:cNvPr>
          <p:cNvCxnSpPr>
            <a:cxnSpLocks/>
          </p:cNvCxnSpPr>
          <p:nvPr/>
        </p:nvCxnSpPr>
        <p:spPr>
          <a:xfrm>
            <a:off x="3497073" y="5492569"/>
            <a:ext cx="0" cy="353046"/>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sp>
        <p:nvSpPr>
          <p:cNvPr id="70" name="Rectangle: Rounded Corners 69">
            <a:extLst>
              <a:ext uri="{FF2B5EF4-FFF2-40B4-BE49-F238E27FC236}">
                <a16:creationId xmlns:a16="http://schemas.microsoft.com/office/drawing/2014/main" id="{9B0CCA7E-2218-F4EA-BD79-78A41C6A1BC8}"/>
              </a:ext>
              <a:ext uri="{C183D7F6-B498-43B3-948B-1728B52AA6E4}">
                <adec:decorative xmlns:adec="http://schemas.microsoft.com/office/drawing/2017/decorative" val="1"/>
              </a:ext>
            </a:extLst>
          </p:cNvPr>
          <p:cNvSpPr/>
          <p:nvPr/>
        </p:nvSpPr>
        <p:spPr>
          <a:xfrm>
            <a:off x="8199233" y="1000249"/>
            <a:ext cx="1587339" cy="5442917"/>
          </a:xfrm>
          <a:prstGeom prst="roundRect">
            <a:avLst>
              <a:gd name="adj" fmla="val 10057"/>
            </a:avLst>
          </a:prstGeom>
          <a:noFill/>
          <a:ln w="15875" cap="rnd" cmpd="sng" algn="ctr">
            <a:solidFill>
              <a:schemeClr val="bg1"/>
            </a:solidFill>
            <a:prstDash val="solid"/>
            <a:headEnd type="none" w="lg" len="med"/>
            <a:tailEnd type="none" w="lg" len="sm"/>
          </a:ln>
          <a:effectLst/>
          <a:extLst>
            <a:ext uri="{909E8E84-426E-40DD-AFC4-6F175D3DCCD1}">
              <a14:hiddenFill xmlns:a14="http://schemas.microsoft.com/office/drawing/2010/main">
                <a:solidFill>
                  <a:srgbClr val="FFFFFF"/>
                </a:solidFill>
              </a14:hiddenFill>
            </a:ext>
          </a:extLst>
        </p:spPr>
        <p:txBody>
          <a:bodyPr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nvGrpSpPr>
          <p:cNvPr id="71" name="Group 70">
            <a:extLst>
              <a:ext uri="{FF2B5EF4-FFF2-40B4-BE49-F238E27FC236}">
                <a16:creationId xmlns:a16="http://schemas.microsoft.com/office/drawing/2014/main" id="{FE63E1F9-F3A1-F7E9-1026-D5E4C5703784}"/>
              </a:ext>
              <a:ext uri="{C183D7F6-B498-43B3-948B-1728B52AA6E4}">
                <adec:decorative xmlns:adec="http://schemas.microsoft.com/office/drawing/2017/decorative" val="1"/>
              </a:ext>
            </a:extLst>
          </p:cNvPr>
          <p:cNvGrpSpPr/>
          <p:nvPr/>
        </p:nvGrpSpPr>
        <p:grpSpPr>
          <a:xfrm>
            <a:off x="8516379" y="2036113"/>
            <a:ext cx="959443" cy="787631"/>
            <a:chOff x="10192764" y="2248136"/>
            <a:chExt cx="959443" cy="787631"/>
          </a:xfrm>
        </p:grpSpPr>
        <p:sp>
          <p:nvSpPr>
            <p:cNvPr id="72" name="Rectangle: Rounded Corners 71">
              <a:extLst>
                <a:ext uri="{FF2B5EF4-FFF2-40B4-BE49-F238E27FC236}">
                  <a16:creationId xmlns:a16="http://schemas.microsoft.com/office/drawing/2014/main" id="{880702F8-FF14-722D-B3C9-3BF7EFAC03F2}"/>
                </a:ext>
              </a:extLst>
            </p:cNvPr>
            <p:cNvSpPr/>
            <p:nvPr/>
          </p:nvSpPr>
          <p:spPr bwMode="auto">
            <a:xfrm>
              <a:off x="10192764" y="2248136"/>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3" name="Rectangle: Rounded Corners 72">
              <a:extLst>
                <a:ext uri="{FF2B5EF4-FFF2-40B4-BE49-F238E27FC236}">
                  <a16:creationId xmlns:a16="http://schemas.microsoft.com/office/drawing/2014/main" id="{021F2B3F-D86E-A780-98E6-971778D5EE1F}"/>
                </a:ext>
              </a:extLst>
            </p:cNvPr>
            <p:cNvSpPr/>
            <p:nvPr/>
          </p:nvSpPr>
          <p:spPr>
            <a:xfrm>
              <a:off x="10274958" y="2296244"/>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4" name="Rectangle: Rounded Corners 73">
              <a:extLst>
                <a:ext uri="{FF2B5EF4-FFF2-40B4-BE49-F238E27FC236}">
                  <a16:creationId xmlns:a16="http://schemas.microsoft.com/office/drawing/2014/main" id="{5A255B21-6AA7-C514-8F85-8BF5B1A6AD71}"/>
                </a:ext>
              </a:extLst>
            </p:cNvPr>
            <p:cNvSpPr/>
            <p:nvPr/>
          </p:nvSpPr>
          <p:spPr>
            <a:xfrm>
              <a:off x="10272207" y="2440348"/>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5" name="Rectangle: Rounded Corners 74">
              <a:extLst>
                <a:ext uri="{FF2B5EF4-FFF2-40B4-BE49-F238E27FC236}">
                  <a16:creationId xmlns:a16="http://schemas.microsoft.com/office/drawing/2014/main" id="{4FC9E3DD-85DC-0A8C-E714-0387E7DC2DFC}"/>
                </a:ext>
              </a:extLst>
            </p:cNvPr>
            <p:cNvSpPr/>
            <p:nvPr/>
          </p:nvSpPr>
          <p:spPr>
            <a:xfrm>
              <a:off x="10265918" y="2901146"/>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6" name="Rectangle: Rounded Corners 75">
              <a:extLst>
                <a:ext uri="{FF2B5EF4-FFF2-40B4-BE49-F238E27FC236}">
                  <a16:creationId xmlns:a16="http://schemas.microsoft.com/office/drawing/2014/main" id="{7B2A8339-2A76-88DD-F239-868EF4B6A357}"/>
                </a:ext>
              </a:extLst>
            </p:cNvPr>
            <p:cNvSpPr/>
            <p:nvPr/>
          </p:nvSpPr>
          <p:spPr>
            <a:xfrm>
              <a:off x="10586952" y="2456421"/>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7" name="Rectangle: Rounded Corners 76">
              <a:extLst>
                <a:ext uri="{FF2B5EF4-FFF2-40B4-BE49-F238E27FC236}">
                  <a16:creationId xmlns:a16="http://schemas.microsoft.com/office/drawing/2014/main" id="{0EBF4AAB-A7D5-56BE-F56C-C07642D9E621}"/>
                </a:ext>
              </a:extLst>
            </p:cNvPr>
            <p:cNvSpPr/>
            <p:nvPr/>
          </p:nvSpPr>
          <p:spPr>
            <a:xfrm>
              <a:off x="10586952" y="2599963"/>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78" name="Rectangle: Rounded Corners 77">
              <a:extLst>
                <a:ext uri="{FF2B5EF4-FFF2-40B4-BE49-F238E27FC236}">
                  <a16:creationId xmlns:a16="http://schemas.microsoft.com/office/drawing/2014/main" id="{3ACDAE1B-1456-DC09-5195-1B0E6B2127E4}"/>
                </a:ext>
              </a:extLst>
            </p:cNvPr>
            <p:cNvSpPr/>
            <p:nvPr/>
          </p:nvSpPr>
          <p:spPr>
            <a:xfrm>
              <a:off x="10586952" y="2740970"/>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grpSp>
        <p:nvGrpSpPr>
          <p:cNvPr id="79" name="Group 78">
            <a:extLst>
              <a:ext uri="{FF2B5EF4-FFF2-40B4-BE49-F238E27FC236}">
                <a16:creationId xmlns:a16="http://schemas.microsoft.com/office/drawing/2014/main" id="{FDA42A7F-D4B0-4ABB-B6A2-38CF202B1112}"/>
              </a:ext>
              <a:ext uri="{C183D7F6-B498-43B3-948B-1728B52AA6E4}">
                <adec:decorative xmlns:adec="http://schemas.microsoft.com/office/drawing/2017/decorative" val="1"/>
              </a:ext>
            </a:extLst>
          </p:cNvPr>
          <p:cNvGrpSpPr/>
          <p:nvPr/>
        </p:nvGrpSpPr>
        <p:grpSpPr>
          <a:xfrm>
            <a:off x="8513181" y="3348484"/>
            <a:ext cx="959443" cy="787631"/>
            <a:chOff x="10189566" y="3269630"/>
            <a:chExt cx="959443" cy="787631"/>
          </a:xfrm>
        </p:grpSpPr>
        <p:sp>
          <p:nvSpPr>
            <p:cNvPr id="80" name="Rectangle: Rounded Corners 79">
              <a:extLst>
                <a:ext uri="{FF2B5EF4-FFF2-40B4-BE49-F238E27FC236}">
                  <a16:creationId xmlns:a16="http://schemas.microsoft.com/office/drawing/2014/main" id="{CB0E01FA-03B0-001E-8F0D-7D13662DC6B7}"/>
                </a:ext>
              </a:extLst>
            </p:cNvPr>
            <p:cNvSpPr/>
            <p:nvPr/>
          </p:nvSpPr>
          <p:spPr bwMode="auto">
            <a:xfrm>
              <a:off x="10189566" y="3269630"/>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1" name="Rectangle: Rounded Corners 80">
              <a:extLst>
                <a:ext uri="{FF2B5EF4-FFF2-40B4-BE49-F238E27FC236}">
                  <a16:creationId xmlns:a16="http://schemas.microsoft.com/office/drawing/2014/main" id="{B7A4AFFF-0674-5468-950A-576CD31ABA5F}"/>
                </a:ext>
              </a:extLst>
            </p:cNvPr>
            <p:cNvSpPr/>
            <p:nvPr/>
          </p:nvSpPr>
          <p:spPr>
            <a:xfrm>
              <a:off x="10271760" y="3317738"/>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2" name="Rectangle: Rounded Corners 81">
              <a:extLst>
                <a:ext uri="{FF2B5EF4-FFF2-40B4-BE49-F238E27FC236}">
                  <a16:creationId xmlns:a16="http://schemas.microsoft.com/office/drawing/2014/main" id="{506B8390-3BDB-5E19-F9AC-AB6BE61A8CC8}"/>
                </a:ext>
              </a:extLst>
            </p:cNvPr>
            <p:cNvSpPr/>
            <p:nvPr/>
          </p:nvSpPr>
          <p:spPr>
            <a:xfrm>
              <a:off x="10269010" y="3461842"/>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3" name="Rectangle: Rounded Corners 82">
              <a:extLst>
                <a:ext uri="{FF2B5EF4-FFF2-40B4-BE49-F238E27FC236}">
                  <a16:creationId xmlns:a16="http://schemas.microsoft.com/office/drawing/2014/main" id="{6D2836A9-66A9-1B86-2216-17859F843DB6}"/>
                </a:ext>
              </a:extLst>
            </p:cNvPr>
            <p:cNvSpPr/>
            <p:nvPr/>
          </p:nvSpPr>
          <p:spPr>
            <a:xfrm>
              <a:off x="10262720" y="3922641"/>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4" name="Rectangle: Rounded Corners 83">
              <a:extLst>
                <a:ext uri="{FF2B5EF4-FFF2-40B4-BE49-F238E27FC236}">
                  <a16:creationId xmlns:a16="http://schemas.microsoft.com/office/drawing/2014/main" id="{9C610482-0D2A-835E-24DD-6BA23DC33E12}"/>
                </a:ext>
              </a:extLst>
            </p:cNvPr>
            <p:cNvSpPr/>
            <p:nvPr/>
          </p:nvSpPr>
          <p:spPr>
            <a:xfrm>
              <a:off x="10583754" y="3477915"/>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5" name="Rectangle: Rounded Corners 84">
              <a:extLst>
                <a:ext uri="{FF2B5EF4-FFF2-40B4-BE49-F238E27FC236}">
                  <a16:creationId xmlns:a16="http://schemas.microsoft.com/office/drawing/2014/main" id="{A2DB83A1-6627-E4B1-432B-8272D4DFC85F}"/>
                </a:ext>
              </a:extLst>
            </p:cNvPr>
            <p:cNvSpPr/>
            <p:nvPr/>
          </p:nvSpPr>
          <p:spPr>
            <a:xfrm>
              <a:off x="10583754" y="3621457"/>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6" name="Rectangle: Rounded Corners 85">
              <a:extLst>
                <a:ext uri="{FF2B5EF4-FFF2-40B4-BE49-F238E27FC236}">
                  <a16:creationId xmlns:a16="http://schemas.microsoft.com/office/drawing/2014/main" id="{006C9483-8B85-2AF5-A790-F6CCED889359}"/>
                </a:ext>
              </a:extLst>
            </p:cNvPr>
            <p:cNvSpPr/>
            <p:nvPr/>
          </p:nvSpPr>
          <p:spPr>
            <a:xfrm>
              <a:off x="10583754" y="3762464"/>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grpSp>
        <p:nvGrpSpPr>
          <p:cNvPr id="87" name="Group 86">
            <a:extLst>
              <a:ext uri="{FF2B5EF4-FFF2-40B4-BE49-F238E27FC236}">
                <a16:creationId xmlns:a16="http://schemas.microsoft.com/office/drawing/2014/main" id="{CF15C460-CC9E-1735-5847-A48D2216B9D2}"/>
              </a:ext>
              <a:ext uri="{C183D7F6-B498-43B3-948B-1728B52AA6E4}">
                <adec:decorative xmlns:adec="http://schemas.microsoft.com/office/drawing/2017/decorative" val="1"/>
              </a:ext>
            </a:extLst>
          </p:cNvPr>
          <p:cNvGrpSpPr/>
          <p:nvPr/>
        </p:nvGrpSpPr>
        <p:grpSpPr>
          <a:xfrm>
            <a:off x="8513181" y="4583781"/>
            <a:ext cx="959443" cy="787631"/>
            <a:chOff x="10189566" y="4291125"/>
            <a:chExt cx="959443" cy="787631"/>
          </a:xfrm>
        </p:grpSpPr>
        <p:sp>
          <p:nvSpPr>
            <p:cNvPr id="88" name="Rectangle: Rounded Corners 87">
              <a:extLst>
                <a:ext uri="{FF2B5EF4-FFF2-40B4-BE49-F238E27FC236}">
                  <a16:creationId xmlns:a16="http://schemas.microsoft.com/office/drawing/2014/main" id="{9EAA59C2-7589-F0F9-8D49-DE8FE7F64AA3}"/>
                </a:ext>
              </a:extLst>
            </p:cNvPr>
            <p:cNvSpPr/>
            <p:nvPr/>
          </p:nvSpPr>
          <p:spPr bwMode="auto">
            <a:xfrm>
              <a:off x="10189566" y="4291125"/>
              <a:ext cx="959443" cy="787631"/>
            </a:xfrm>
            <a:prstGeom prst="roundRect">
              <a:avLst>
                <a:gd name="adj" fmla="val 7222"/>
              </a:avLst>
            </a:prstGeom>
            <a:noFill/>
            <a:ln w="12700" cap="rnd" cmpd="sng" algn="ctr">
              <a:gradFill flip="none" rotWithShape="1">
                <a:gsLst>
                  <a:gs pos="0">
                    <a:srgbClr val="F65567"/>
                  </a:gs>
                  <a:gs pos="32000">
                    <a:srgbClr val="AC35AF"/>
                  </a:gs>
                  <a:gs pos="68000">
                    <a:srgbClr val="0A6BBA"/>
                  </a:gs>
                  <a:gs pos="100000">
                    <a:srgbClr val="318581"/>
                  </a:gs>
                </a:gsLst>
                <a:path path="circle">
                  <a:fillToRect l="100000" t="100000"/>
                </a:path>
                <a:tileRect r="-100000" b="-100000"/>
              </a:gradFill>
              <a:prstDash val="solid"/>
              <a:headEnd type="none" w="lg" len="sm"/>
              <a:tailEnd type="none" w="lg" len="sm"/>
            </a:ln>
            <a:effectLst/>
          </p:spPr>
          <p:txBody>
            <a:bodyPr lIns="288000" tIns="171450" bIns="171450"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89" name="Rectangle: Rounded Corners 88">
              <a:extLst>
                <a:ext uri="{FF2B5EF4-FFF2-40B4-BE49-F238E27FC236}">
                  <a16:creationId xmlns:a16="http://schemas.microsoft.com/office/drawing/2014/main" id="{8D26F9F0-1693-9868-ED53-D769AA927400}"/>
                </a:ext>
              </a:extLst>
            </p:cNvPr>
            <p:cNvSpPr/>
            <p:nvPr/>
          </p:nvSpPr>
          <p:spPr>
            <a:xfrm>
              <a:off x="10271760" y="4339233"/>
              <a:ext cx="796541"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90" name="Rectangle: Rounded Corners 89">
              <a:extLst>
                <a:ext uri="{FF2B5EF4-FFF2-40B4-BE49-F238E27FC236}">
                  <a16:creationId xmlns:a16="http://schemas.microsoft.com/office/drawing/2014/main" id="{DBED2F87-4672-2D2F-7F0A-D880B1DCEE71}"/>
                </a:ext>
              </a:extLst>
            </p:cNvPr>
            <p:cNvSpPr/>
            <p:nvPr/>
          </p:nvSpPr>
          <p:spPr>
            <a:xfrm>
              <a:off x="10269010" y="4483337"/>
              <a:ext cx="235300" cy="406046"/>
            </a:xfrm>
            <a:prstGeom prst="roundRect">
              <a:avLst>
                <a:gd name="adj" fmla="val 12394"/>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8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91" name="Rectangle: Rounded Corners 90">
              <a:extLst>
                <a:ext uri="{FF2B5EF4-FFF2-40B4-BE49-F238E27FC236}">
                  <a16:creationId xmlns:a16="http://schemas.microsoft.com/office/drawing/2014/main" id="{0E0732B7-4E38-4343-F174-86042E5041F5}"/>
                </a:ext>
              </a:extLst>
            </p:cNvPr>
            <p:cNvSpPr/>
            <p:nvPr/>
          </p:nvSpPr>
          <p:spPr>
            <a:xfrm>
              <a:off x="10262720" y="4944136"/>
              <a:ext cx="826828" cy="86816"/>
            </a:xfrm>
            <a:prstGeom prst="roundRect">
              <a:avLst/>
            </a:prstGeom>
            <a:noFill/>
            <a:ln w="12700" cap="rnd" cmpd="sng" algn="ctr">
              <a:solidFill>
                <a:srgbClr val="0074CC"/>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20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92" name="Rectangle: Rounded Corners 91">
              <a:extLst>
                <a:ext uri="{FF2B5EF4-FFF2-40B4-BE49-F238E27FC236}">
                  <a16:creationId xmlns:a16="http://schemas.microsoft.com/office/drawing/2014/main" id="{568CFA49-6630-8EDC-13E3-FA829519246F}"/>
                </a:ext>
              </a:extLst>
            </p:cNvPr>
            <p:cNvSpPr/>
            <p:nvPr/>
          </p:nvSpPr>
          <p:spPr>
            <a:xfrm>
              <a:off x="10583754" y="4499410"/>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93" name="Rectangle: Rounded Corners 92">
              <a:extLst>
                <a:ext uri="{FF2B5EF4-FFF2-40B4-BE49-F238E27FC236}">
                  <a16:creationId xmlns:a16="http://schemas.microsoft.com/office/drawing/2014/main" id="{F994FEBA-5D51-6935-E6BB-6F929C577ECF}"/>
                </a:ext>
              </a:extLst>
            </p:cNvPr>
            <p:cNvSpPr/>
            <p:nvPr/>
          </p:nvSpPr>
          <p:spPr>
            <a:xfrm>
              <a:off x="10583754" y="4642952"/>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sp>
          <p:nvSpPr>
            <p:cNvPr id="94" name="Rectangle: Rounded Corners 93">
              <a:extLst>
                <a:ext uri="{FF2B5EF4-FFF2-40B4-BE49-F238E27FC236}">
                  <a16:creationId xmlns:a16="http://schemas.microsoft.com/office/drawing/2014/main" id="{8268A23B-6CB9-EEC8-5D43-3C3C357E0FBF}"/>
                </a:ext>
              </a:extLst>
            </p:cNvPr>
            <p:cNvSpPr/>
            <p:nvPr/>
          </p:nvSpPr>
          <p:spPr>
            <a:xfrm>
              <a:off x="10583754" y="4783959"/>
              <a:ext cx="484548" cy="86816"/>
            </a:xfrm>
            <a:prstGeom prst="roundRect">
              <a:avLst>
                <a:gd name="adj" fmla="val 10024"/>
              </a:avLst>
            </a:prstGeom>
            <a:noFill/>
            <a:ln w="12700" cap="rnd" cmpd="sng" algn="ctr">
              <a:solidFill>
                <a:srgbClr val="595CCD"/>
              </a:solid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760067" rtl="0" eaLnBrk="1" fontAlgn="base" latinLnBrk="0" hangingPunct="1">
                <a:lnSpc>
                  <a:spcPct val="100000"/>
                </a:lnSpc>
                <a:spcBef>
                  <a:spcPct val="0"/>
                </a:spcBef>
                <a:spcAft>
                  <a:spcPct val="0"/>
                </a:spcAft>
                <a:buClrTx/>
                <a:buSzTx/>
                <a:buFontTx/>
                <a:buNone/>
                <a:tabLst>
                  <a:tab pos="750370" algn="l"/>
                </a:tabLst>
                <a:defRPr/>
              </a:pPr>
              <a:endParaRPr kumimoji="0" lang="en-US" sz="1400" b="0" i="0" u="none" strike="noStrike" kern="0" cap="none" spc="0" normalizeH="0" baseline="0" noProof="0">
                <a:ln w="3175">
                  <a:noFill/>
                </a:ln>
                <a:solidFill>
                  <a:prstClr val="white"/>
                </a:solidFill>
                <a:effectLst/>
                <a:uLnTx/>
                <a:uFillTx/>
                <a:latin typeface="Segoe UI" panose="020B0502040204020203" pitchFamily="34" charset="0"/>
                <a:ea typeface="Yu Gothic UI" panose="020B0500000000000000" pitchFamily="50" charset="-128"/>
                <a:cs typeface="Segoe UI" panose="020B0502040204020203" pitchFamily="34" charset="0"/>
              </a:endParaRPr>
            </a:p>
          </p:txBody>
        </p:sp>
      </p:grpSp>
      <p:cxnSp>
        <p:nvCxnSpPr>
          <p:cNvPr id="95" name="Straight Arrow Connector 94">
            <a:extLst>
              <a:ext uri="{FF2B5EF4-FFF2-40B4-BE49-F238E27FC236}">
                <a16:creationId xmlns:a16="http://schemas.microsoft.com/office/drawing/2014/main" id="{B985B1C9-9AF7-94EC-7885-43EFDCADFCFB}"/>
              </a:ext>
              <a:ext uri="{C183D7F6-B498-43B3-948B-1728B52AA6E4}">
                <adec:decorative xmlns:adec="http://schemas.microsoft.com/office/drawing/2017/decorative" val="1"/>
              </a:ext>
            </a:extLst>
          </p:cNvPr>
          <p:cNvCxnSpPr>
            <a:cxnSpLocks/>
          </p:cNvCxnSpPr>
          <p:nvPr/>
        </p:nvCxnSpPr>
        <p:spPr>
          <a:xfrm flipH="1" flipV="1">
            <a:off x="7796188" y="3737881"/>
            <a:ext cx="403045" cy="8837"/>
          </a:xfrm>
          <a:prstGeom prst="straightConnector1">
            <a:avLst/>
          </a:prstGeom>
          <a:noFill/>
          <a:ln w="15875" cap="rnd" cmpd="sng" algn="ctr">
            <a:solidFill>
              <a:srgbClr val="3A4953"/>
            </a:solidFill>
            <a:prstDash val="solid"/>
            <a:headEnd type="arrow" w="lg" len="med"/>
            <a:tailEnd type="arrow" w="lg" len="sm"/>
          </a:ln>
          <a:effectLst/>
          <a:extLst>
            <a:ext uri="{909E8E84-426E-40DD-AFC4-6F175D3DCCD1}">
              <a14:hiddenFill xmlns:a14="http://schemas.microsoft.com/office/drawing/2010/main">
                <a:solidFill>
                  <a:srgbClr val="FFFFFF"/>
                </a:solidFill>
              </a14:hiddenFill>
            </a:ext>
          </a:extLst>
        </p:spPr>
      </p:cxnSp>
    </p:spTree>
    <p:extLst>
      <p:ext uri="{BB962C8B-B14F-4D97-AF65-F5344CB8AC3E}">
        <p14:creationId xmlns:p14="http://schemas.microsoft.com/office/powerpoint/2010/main" val="26260440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D824E24-3B86-AC13-B69C-EF55BB34568E}"/>
            </a:ext>
          </a:extLst>
        </p:cNvPr>
        <p:cNvGrpSpPr/>
        <p:nvPr/>
      </p:nvGrpSpPr>
      <p:grpSpPr>
        <a:xfrm>
          <a:off x="0" y="0"/>
          <a:ext cx="0" cy="0"/>
          <a:chOff x="0" y="0"/>
          <a:chExt cx="0" cy="0"/>
        </a:xfrm>
      </p:grpSpPr>
      <p:cxnSp>
        <p:nvCxnSpPr>
          <p:cNvPr id="63" name="Connector: Elbow 62">
            <a:extLst>
              <a:ext uri="{FF2B5EF4-FFF2-40B4-BE49-F238E27FC236}">
                <a16:creationId xmlns:a16="http://schemas.microsoft.com/office/drawing/2014/main" id="{4F29D71B-C756-E104-A03C-44B34D7F049F}"/>
              </a:ext>
            </a:extLst>
          </p:cNvPr>
          <p:cNvCxnSpPr>
            <a:cxnSpLocks/>
          </p:cNvCxnSpPr>
          <p:nvPr/>
        </p:nvCxnSpPr>
        <p:spPr>
          <a:xfrm rot="5400000" flipH="1" flipV="1">
            <a:off x="9036048" y="4437626"/>
            <a:ext cx="588291" cy="248438"/>
          </a:xfrm>
          <a:prstGeom prst="bentConnector3">
            <a:avLst>
              <a:gd name="adj1" fmla="val 73315"/>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2B3FDE2-3F0D-D6FF-891A-ED1EDE26E311}"/>
              </a:ext>
            </a:extLst>
          </p:cNvPr>
          <p:cNvCxnSpPr>
            <a:cxnSpLocks/>
          </p:cNvCxnSpPr>
          <p:nvPr/>
        </p:nvCxnSpPr>
        <p:spPr>
          <a:xfrm>
            <a:off x="933211" y="2272773"/>
            <a:ext cx="10974086" cy="0"/>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7039CF74-D971-1E1E-68CB-D1C692E02C49}"/>
              </a:ext>
            </a:extLst>
          </p:cNvPr>
          <p:cNvCxnSpPr>
            <a:cxnSpLocks/>
          </p:cNvCxnSpPr>
          <p:nvPr/>
        </p:nvCxnSpPr>
        <p:spPr>
          <a:xfrm flipV="1">
            <a:off x="6845065" y="2022167"/>
            <a:ext cx="0" cy="1241222"/>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3E35DD26-C68B-64B9-4DCA-F7CBC5BF18EB}"/>
              </a:ext>
            </a:extLst>
          </p:cNvPr>
          <p:cNvSpPr/>
          <p:nvPr/>
        </p:nvSpPr>
        <p:spPr>
          <a:xfrm rot="16200000">
            <a:off x="-720267" y="3350696"/>
            <a:ext cx="2537224"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Customer services representative</a:t>
            </a:r>
          </a:p>
        </p:txBody>
      </p:sp>
      <p:pic>
        <p:nvPicPr>
          <p:cNvPr id="28" name="Graphic 27" descr="Internet with solid fill">
            <a:extLst>
              <a:ext uri="{FF2B5EF4-FFF2-40B4-BE49-F238E27FC236}">
                <a16:creationId xmlns:a16="http://schemas.microsoft.com/office/drawing/2014/main" id="{4ADDB7A5-9FEC-34FD-AB5F-B4EF173D0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12829" y="1094739"/>
            <a:ext cx="525864" cy="525864"/>
          </a:xfrm>
          <a:prstGeom prst="rect">
            <a:avLst/>
          </a:prstGeom>
        </p:spPr>
      </p:pic>
      <p:pic>
        <p:nvPicPr>
          <p:cNvPr id="30" name="Graphic 29" descr="Envelope with solid fill">
            <a:extLst>
              <a:ext uri="{FF2B5EF4-FFF2-40B4-BE49-F238E27FC236}">
                <a16:creationId xmlns:a16="http://schemas.microsoft.com/office/drawing/2014/main" id="{7349CA59-FDED-F313-0E3D-E7C416E9CA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35208" y="1099501"/>
            <a:ext cx="525864" cy="525864"/>
          </a:xfrm>
          <a:prstGeom prst="rect">
            <a:avLst/>
          </a:prstGeom>
        </p:spPr>
      </p:pic>
      <p:cxnSp>
        <p:nvCxnSpPr>
          <p:cNvPr id="31" name="Straight Arrow Connector 30">
            <a:extLst>
              <a:ext uri="{FF2B5EF4-FFF2-40B4-BE49-F238E27FC236}">
                <a16:creationId xmlns:a16="http://schemas.microsoft.com/office/drawing/2014/main" id="{B4F098A7-9D58-AA39-04D0-D6A8B3C18372}"/>
              </a:ext>
            </a:extLst>
          </p:cNvPr>
          <p:cNvCxnSpPr>
            <a:cxnSpLocks/>
          </p:cNvCxnSpPr>
          <p:nvPr/>
        </p:nvCxnSpPr>
        <p:spPr>
          <a:xfrm>
            <a:off x="2133167" y="2039030"/>
            <a:ext cx="0" cy="1074548"/>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1294282A-2275-6FC3-4C74-431E67E2BFAC}"/>
              </a:ext>
            </a:extLst>
          </p:cNvPr>
          <p:cNvCxnSpPr>
            <a:cxnSpLocks/>
          </p:cNvCxnSpPr>
          <p:nvPr/>
        </p:nvCxnSpPr>
        <p:spPr>
          <a:xfrm>
            <a:off x="2685092" y="2039030"/>
            <a:ext cx="0" cy="1074548"/>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34" name="Graphic 33" descr="Envelope with solid fill">
            <a:extLst>
              <a:ext uri="{FF2B5EF4-FFF2-40B4-BE49-F238E27FC236}">
                <a16:creationId xmlns:a16="http://schemas.microsoft.com/office/drawing/2014/main" id="{AFD4B973-D46A-14BF-2966-FD53129008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65307" y="1931581"/>
            <a:ext cx="525864" cy="525864"/>
          </a:xfrm>
          <a:prstGeom prst="rect">
            <a:avLst/>
          </a:prstGeom>
        </p:spPr>
      </p:pic>
      <p:sp>
        <p:nvSpPr>
          <p:cNvPr id="36" name="Rectangle 35">
            <a:extLst>
              <a:ext uri="{FF2B5EF4-FFF2-40B4-BE49-F238E27FC236}">
                <a16:creationId xmlns:a16="http://schemas.microsoft.com/office/drawing/2014/main" id="{2DA2D564-B203-958C-4739-D92A2A4BD3E6}"/>
              </a:ext>
            </a:extLst>
          </p:cNvPr>
          <p:cNvSpPr/>
          <p:nvPr/>
        </p:nvSpPr>
        <p:spPr>
          <a:xfrm rot="16200000">
            <a:off x="-108693" y="1338760"/>
            <a:ext cx="1314078"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Customer</a:t>
            </a:r>
          </a:p>
        </p:txBody>
      </p:sp>
      <p:pic>
        <p:nvPicPr>
          <p:cNvPr id="37" name="Graphic 36" descr="Receiver with solid fill">
            <a:extLst>
              <a:ext uri="{FF2B5EF4-FFF2-40B4-BE49-F238E27FC236}">
                <a16:creationId xmlns:a16="http://schemas.microsoft.com/office/drawing/2014/main" id="{3C03A541-25A4-A9FD-854C-15575D640F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04886" y="1159294"/>
            <a:ext cx="435290" cy="435290"/>
          </a:xfrm>
          <a:prstGeom prst="rect">
            <a:avLst/>
          </a:prstGeom>
        </p:spPr>
      </p:pic>
      <p:sp>
        <p:nvSpPr>
          <p:cNvPr id="39" name="TextBox 38">
            <a:extLst>
              <a:ext uri="{FF2B5EF4-FFF2-40B4-BE49-F238E27FC236}">
                <a16:creationId xmlns:a16="http://schemas.microsoft.com/office/drawing/2014/main" id="{4096ECC1-7243-D2AA-77E4-3E2A8CB58DA6}"/>
              </a:ext>
            </a:extLst>
          </p:cNvPr>
          <p:cNvSpPr txBox="1"/>
          <p:nvPr/>
        </p:nvSpPr>
        <p:spPr>
          <a:xfrm>
            <a:off x="5750791" y="3808752"/>
            <a:ext cx="184723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Quote agent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sends PDF quote and estimates email to customer</a:t>
            </a:r>
          </a:p>
        </p:txBody>
      </p:sp>
      <p:pic>
        <p:nvPicPr>
          <p:cNvPr id="40" name="Graphic 39" descr="User with solid fill">
            <a:extLst>
              <a:ext uri="{FF2B5EF4-FFF2-40B4-BE49-F238E27FC236}">
                <a16:creationId xmlns:a16="http://schemas.microsoft.com/office/drawing/2014/main" id="{BDB602BC-8F46-2F89-C28F-496DA9121B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33305" y="1010371"/>
            <a:ext cx="525862" cy="525862"/>
          </a:xfrm>
          <a:prstGeom prst="rect">
            <a:avLst/>
          </a:prstGeom>
        </p:spPr>
      </p:pic>
      <p:sp>
        <p:nvSpPr>
          <p:cNvPr id="42" name="TextBox 41">
            <a:extLst>
              <a:ext uri="{FF2B5EF4-FFF2-40B4-BE49-F238E27FC236}">
                <a16:creationId xmlns:a16="http://schemas.microsoft.com/office/drawing/2014/main" id="{DF5E16DF-9FC6-5906-C58D-C76A7D46763B}"/>
              </a:ext>
            </a:extLst>
          </p:cNvPr>
          <p:cNvSpPr txBox="1"/>
          <p:nvPr/>
        </p:nvSpPr>
        <p:spPr>
          <a:xfrm>
            <a:off x="6217979" y="1455656"/>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Checks quote details</a:t>
            </a:r>
          </a:p>
        </p:txBody>
      </p:sp>
      <p:sp>
        <p:nvSpPr>
          <p:cNvPr id="43" name="TextBox 42">
            <a:extLst>
              <a:ext uri="{FF2B5EF4-FFF2-40B4-BE49-F238E27FC236}">
                <a16:creationId xmlns:a16="http://schemas.microsoft.com/office/drawing/2014/main" id="{CD0669E0-B913-8D3A-4EE0-A60E99D7336E}"/>
              </a:ext>
            </a:extLst>
          </p:cNvPr>
          <p:cNvSpPr txBox="1"/>
          <p:nvPr/>
        </p:nvSpPr>
        <p:spPr>
          <a:xfrm>
            <a:off x="8629281" y="3674708"/>
            <a:ext cx="165026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 agent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sends order confirmation email</a:t>
            </a:r>
          </a:p>
        </p:txBody>
      </p:sp>
      <p:sp>
        <p:nvSpPr>
          <p:cNvPr id="45" name="Rectangle 44">
            <a:extLst>
              <a:ext uri="{FF2B5EF4-FFF2-40B4-BE49-F238E27FC236}">
                <a16:creationId xmlns:a16="http://schemas.microsoft.com/office/drawing/2014/main" id="{C73956EA-B530-706E-842B-43EE91E317EC}"/>
              </a:ext>
            </a:extLst>
          </p:cNvPr>
          <p:cNvSpPr/>
          <p:nvPr/>
        </p:nvSpPr>
        <p:spPr>
          <a:xfrm rot="16200000">
            <a:off x="-200779" y="5452346"/>
            <a:ext cx="1498245" cy="4308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Systems used</a:t>
            </a:r>
          </a:p>
        </p:txBody>
      </p:sp>
      <p:cxnSp>
        <p:nvCxnSpPr>
          <p:cNvPr id="46" name="Straight Connector 45">
            <a:extLst>
              <a:ext uri="{FF2B5EF4-FFF2-40B4-BE49-F238E27FC236}">
                <a16:creationId xmlns:a16="http://schemas.microsoft.com/office/drawing/2014/main" id="{245B6EF5-D2C7-BAE9-37C9-020591B07E9A}"/>
              </a:ext>
            </a:extLst>
          </p:cNvPr>
          <p:cNvCxnSpPr>
            <a:cxnSpLocks/>
          </p:cNvCxnSpPr>
          <p:nvPr/>
        </p:nvCxnSpPr>
        <p:spPr>
          <a:xfrm>
            <a:off x="933211" y="4876971"/>
            <a:ext cx="10974086" cy="0"/>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54D931F3-1A0D-3880-CC91-43313FAD8746}"/>
              </a:ext>
            </a:extLst>
          </p:cNvPr>
          <p:cNvSpPr txBox="1"/>
          <p:nvPr/>
        </p:nvSpPr>
        <p:spPr>
          <a:xfrm>
            <a:off x="3661809" y="3692031"/>
            <a:ext cx="168586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Unattended desktop </a:t>
            </a:r>
            <a: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flow copies internal order details to manufacturing system</a:t>
            </a:r>
          </a:p>
        </p:txBody>
      </p:sp>
      <p:cxnSp>
        <p:nvCxnSpPr>
          <p:cNvPr id="49" name="Connector: Elbow 48">
            <a:extLst>
              <a:ext uri="{FF2B5EF4-FFF2-40B4-BE49-F238E27FC236}">
                <a16:creationId xmlns:a16="http://schemas.microsoft.com/office/drawing/2014/main" id="{66E08BD8-5BE6-0316-F14C-C21F97CB29E2}"/>
              </a:ext>
            </a:extLst>
          </p:cNvPr>
          <p:cNvCxnSpPr>
            <a:cxnSpLocks/>
          </p:cNvCxnSpPr>
          <p:nvPr/>
        </p:nvCxnSpPr>
        <p:spPr>
          <a:xfrm rot="5400000" flipH="1" flipV="1">
            <a:off x="3390878" y="4126461"/>
            <a:ext cx="388597" cy="289181"/>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1" name="Connector: Elbow 50">
            <a:extLst>
              <a:ext uri="{FF2B5EF4-FFF2-40B4-BE49-F238E27FC236}">
                <a16:creationId xmlns:a16="http://schemas.microsoft.com/office/drawing/2014/main" id="{2EAFF526-1662-6074-AFA9-E6B40743E11A}"/>
              </a:ext>
            </a:extLst>
          </p:cNvPr>
          <p:cNvCxnSpPr>
            <a:cxnSpLocks/>
            <a:stCxn id="75" idx="2"/>
            <a:endCxn id="52" idx="1"/>
          </p:cNvCxnSpPr>
          <p:nvPr/>
        </p:nvCxnSpPr>
        <p:spPr>
          <a:xfrm rot="16200000" flipH="1">
            <a:off x="1930921" y="4805994"/>
            <a:ext cx="1039946" cy="398318"/>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52" name="Picture 51">
            <a:extLst>
              <a:ext uri="{FF2B5EF4-FFF2-40B4-BE49-F238E27FC236}">
                <a16:creationId xmlns:a16="http://schemas.microsoft.com/office/drawing/2014/main" id="{BF71F52C-1BAE-3F81-C2D8-1AD7B6124380}"/>
              </a:ext>
            </a:extLst>
          </p:cNvPr>
          <p:cNvPicPr>
            <a:picLocks noChangeAspect="1"/>
          </p:cNvPicPr>
          <p:nvPr/>
        </p:nvPicPr>
        <p:blipFill>
          <a:blip r:embed="rId6"/>
          <a:stretch>
            <a:fillRect/>
          </a:stretch>
        </p:blipFill>
        <p:spPr>
          <a:xfrm>
            <a:off x="2650053" y="4465349"/>
            <a:ext cx="1445150" cy="2119553"/>
          </a:xfrm>
          <a:prstGeom prst="rect">
            <a:avLst/>
          </a:prstGeom>
        </p:spPr>
      </p:pic>
      <p:cxnSp>
        <p:nvCxnSpPr>
          <p:cNvPr id="54" name="Connector: Elbow 53">
            <a:extLst>
              <a:ext uri="{FF2B5EF4-FFF2-40B4-BE49-F238E27FC236}">
                <a16:creationId xmlns:a16="http://schemas.microsoft.com/office/drawing/2014/main" id="{42D4F2BF-8535-C8F8-0892-BE53642E42EE}"/>
              </a:ext>
            </a:extLst>
          </p:cNvPr>
          <p:cNvCxnSpPr>
            <a:cxnSpLocks/>
            <a:endCxn id="59" idx="1"/>
          </p:cNvCxnSpPr>
          <p:nvPr/>
        </p:nvCxnSpPr>
        <p:spPr>
          <a:xfrm rot="16200000" flipH="1">
            <a:off x="3942187" y="4896606"/>
            <a:ext cx="1059777" cy="189508"/>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5" name="Connector: Elbow 54">
            <a:extLst>
              <a:ext uri="{FF2B5EF4-FFF2-40B4-BE49-F238E27FC236}">
                <a16:creationId xmlns:a16="http://schemas.microsoft.com/office/drawing/2014/main" id="{ECB9D1A1-48E8-2D02-26CC-FD2AEB6F316B}"/>
              </a:ext>
            </a:extLst>
          </p:cNvPr>
          <p:cNvCxnSpPr>
            <a:cxnSpLocks/>
            <a:stCxn id="59" idx="3"/>
            <a:endCxn id="39" idx="2"/>
          </p:cNvCxnSpPr>
          <p:nvPr/>
        </p:nvCxnSpPr>
        <p:spPr>
          <a:xfrm flipV="1">
            <a:off x="6303426" y="4455083"/>
            <a:ext cx="370981" cy="1066166"/>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6" name="Connector: Elbow 55">
            <a:extLst>
              <a:ext uri="{FF2B5EF4-FFF2-40B4-BE49-F238E27FC236}">
                <a16:creationId xmlns:a16="http://schemas.microsoft.com/office/drawing/2014/main" id="{07DE0D71-BDEA-76A0-C7C0-29F5AF38FBD6}"/>
              </a:ext>
            </a:extLst>
          </p:cNvPr>
          <p:cNvCxnSpPr>
            <a:cxnSpLocks/>
            <a:stCxn id="42" idx="3"/>
          </p:cNvCxnSpPr>
          <p:nvPr/>
        </p:nvCxnSpPr>
        <p:spPr>
          <a:xfrm>
            <a:off x="7374492" y="1686489"/>
            <a:ext cx="690826" cy="1454816"/>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2AD58535-3F0B-3355-499A-51CF63EE1DFD}"/>
              </a:ext>
            </a:extLst>
          </p:cNvPr>
          <p:cNvSpPr txBox="1"/>
          <p:nvPr/>
        </p:nvSpPr>
        <p:spPr>
          <a:xfrm>
            <a:off x="7441386" y="3808648"/>
            <a:ext cx="14314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 agent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triggered, triggers desktop flow</a:t>
            </a:r>
          </a:p>
        </p:txBody>
      </p:sp>
      <p:pic>
        <p:nvPicPr>
          <p:cNvPr id="59" name="Picture 58">
            <a:extLst>
              <a:ext uri="{FF2B5EF4-FFF2-40B4-BE49-F238E27FC236}">
                <a16:creationId xmlns:a16="http://schemas.microsoft.com/office/drawing/2014/main" id="{45E9C504-B413-308A-95AD-0A98EF73E4F7}"/>
              </a:ext>
            </a:extLst>
          </p:cNvPr>
          <p:cNvPicPr>
            <a:picLocks noChangeAspect="1"/>
          </p:cNvPicPr>
          <p:nvPr/>
        </p:nvPicPr>
        <p:blipFill>
          <a:blip r:embed="rId7"/>
          <a:stretch>
            <a:fillRect/>
          </a:stretch>
        </p:blipFill>
        <p:spPr>
          <a:xfrm>
            <a:off x="4566829" y="4461472"/>
            <a:ext cx="1736597" cy="2119553"/>
          </a:xfrm>
          <a:prstGeom prst="rect">
            <a:avLst/>
          </a:prstGeom>
        </p:spPr>
      </p:pic>
      <p:pic>
        <p:nvPicPr>
          <p:cNvPr id="61" name="Picture 60">
            <a:extLst>
              <a:ext uri="{FF2B5EF4-FFF2-40B4-BE49-F238E27FC236}">
                <a16:creationId xmlns:a16="http://schemas.microsoft.com/office/drawing/2014/main" id="{D1304B06-8229-F127-7C07-F789BBB2DE33}"/>
              </a:ext>
            </a:extLst>
          </p:cNvPr>
          <p:cNvPicPr>
            <a:picLocks noChangeAspect="1"/>
          </p:cNvPicPr>
          <p:nvPr/>
        </p:nvPicPr>
        <p:blipFill>
          <a:blip r:embed="rId7"/>
          <a:stretch>
            <a:fillRect/>
          </a:stretch>
        </p:blipFill>
        <p:spPr>
          <a:xfrm>
            <a:off x="8306947" y="4465125"/>
            <a:ext cx="1736597" cy="2119553"/>
          </a:xfrm>
          <a:prstGeom prst="rect">
            <a:avLst/>
          </a:prstGeom>
        </p:spPr>
      </p:pic>
      <p:cxnSp>
        <p:nvCxnSpPr>
          <p:cNvPr id="62" name="Connector: Elbow 61">
            <a:extLst>
              <a:ext uri="{FF2B5EF4-FFF2-40B4-BE49-F238E27FC236}">
                <a16:creationId xmlns:a16="http://schemas.microsoft.com/office/drawing/2014/main" id="{40DBC630-257A-B723-7B70-60CD2BBB8481}"/>
              </a:ext>
            </a:extLst>
          </p:cNvPr>
          <p:cNvCxnSpPr>
            <a:cxnSpLocks/>
            <a:endCxn id="61" idx="1"/>
          </p:cNvCxnSpPr>
          <p:nvPr/>
        </p:nvCxnSpPr>
        <p:spPr>
          <a:xfrm rot="16200000" flipH="1">
            <a:off x="7615482" y="4833437"/>
            <a:ext cx="1056900" cy="326030"/>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E644CD18-4800-D0D8-A361-47048EE58CEA}"/>
              </a:ext>
            </a:extLst>
          </p:cNvPr>
          <p:cNvCxnSpPr>
            <a:cxnSpLocks/>
          </p:cNvCxnSpPr>
          <p:nvPr/>
        </p:nvCxnSpPr>
        <p:spPr>
          <a:xfrm flipV="1">
            <a:off x="9535440" y="1697193"/>
            <a:ext cx="0" cy="1442564"/>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66" name="Graphic 65" descr="Envelope with solid fill">
            <a:extLst>
              <a:ext uri="{FF2B5EF4-FFF2-40B4-BE49-F238E27FC236}">
                <a16:creationId xmlns:a16="http://schemas.microsoft.com/office/drawing/2014/main" id="{45F6B46F-AC1C-B694-3383-7AE8A7E843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72508" y="1094161"/>
            <a:ext cx="525864" cy="525864"/>
          </a:xfrm>
          <a:prstGeom prst="rect">
            <a:avLst/>
          </a:prstGeom>
        </p:spPr>
      </p:pic>
      <p:cxnSp>
        <p:nvCxnSpPr>
          <p:cNvPr id="67" name="Straight Arrow Connector 66">
            <a:extLst>
              <a:ext uri="{FF2B5EF4-FFF2-40B4-BE49-F238E27FC236}">
                <a16:creationId xmlns:a16="http://schemas.microsoft.com/office/drawing/2014/main" id="{81DA51CC-0627-533A-9E1D-195CD1F389EB}"/>
              </a:ext>
            </a:extLst>
          </p:cNvPr>
          <p:cNvCxnSpPr>
            <a:cxnSpLocks/>
          </p:cNvCxnSpPr>
          <p:nvPr/>
        </p:nvCxnSpPr>
        <p:spPr>
          <a:xfrm flipV="1">
            <a:off x="2260446" y="2074054"/>
            <a:ext cx="0" cy="1016946"/>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8ED00A72-0AF1-B90A-1A5D-2A4EE187893C}"/>
              </a:ext>
            </a:extLst>
          </p:cNvPr>
          <p:cNvSpPr txBox="1"/>
          <p:nvPr/>
        </p:nvSpPr>
        <p:spPr>
          <a:xfrm>
            <a:off x="934493" y="2326619"/>
            <a:ext cx="12211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Agent</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gathers from customer on required order info</a:t>
            </a:r>
          </a:p>
        </p:txBody>
      </p:sp>
      <p:cxnSp>
        <p:nvCxnSpPr>
          <p:cNvPr id="69" name="Straight Arrow Connector 68">
            <a:extLst>
              <a:ext uri="{FF2B5EF4-FFF2-40B4-BE49-F238E27FC236}">
                <a16:creationId xmlns:a16="http://schemas.microsoft.com/office/drawing/2014/main" id="{F04CC767-E213-C31A-F679-AEE6371C649A}"/>
              </a:ext>
            </a:extLst>
          </p:cNvPr>
          <p:cNvCxnSpPr>
            <a:cxnSpLocks/>
          </p:cNvCxnSpPr>
          <p:nvPr/>
        </p:nvCxnSpPr>
        <p:spPr>
          <a:xfrm flipH="1">
            <a:off x="3324829" y="2039030"/>
            <a:ext cx="2060" cy="2434372"/>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14BC2FB1-07AA-5E00-FC09-E3062E11185D}"/>
              </a:ext>
            </a:extLst>
          </p:cNvPr>
          <p:cNvSpPr txBox="1"/>
          <p:nvPr/>
        </p:nvSpPr>
        <p:spPr>
          <a:xfrm>
            <a:off x="1833789" y="1567814"/>
            <a:ext cx="57989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Email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sp>
        <p:nvSpPr>
          <p:cNvPr id="71" name="TextBox 70">
            <a:extLst>
              <a:ext uri="{FF2B5EF4-FFF2-40B4-BE49-F238E27FC236}">
                <a16:creationId xmlns:a16="http://schemas.microsoft.com/office/drawing/2014/main" id="{CE83F03C-C27D-8D5F-58E3-C97B19B96AA7}"/>
              </a:ext>
            </a:extLst>
          </p:cNvPr>
          <p:cNvSpPr txBox="1"/>
          <p:nvPr/>
        </p:nvSpPr>
        <p:spPr>
          <a:xfrm>
            <a:off x="2386889" y="1562218"/>
            <a:ext cx="61633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Phone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sp>
        <p:nvSpPr>
          <p:cNvPr id="72" name="TextBox 71">
            <a:extLst>
              <a:ext uri="{FF2B5EF4-FFF2-40B4-BE49-F238E27FC236}">
                <a16:creationId xmlns:a16="http://schemas.microsoft.com/office/drawing/2014/main" id="{541BD28E-B00B-02E3-3913-76870638A9B1}"/>
              </a:ext>
            </a:extLst>
          </p:cNvPr>
          <p:cNvSpPr txBox="1"/>
          <p:nvPr/>
        </p:nvSpPr>
        <p:spPr>
          <a:xfrm>
            <a:off x="3058196" y="1573099"/>
            <a:ext cx="61633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a:t>
            </a:r>
          </a:p>
        </p:txBody>
      </p:sp>
      <p:pic>
        <p:nvPicPr>
          <p:cNvPr id="73" name="Graphic 72" descr="Envelope with solid fill">
            <a:extLst>
              <a:ext uri="{FF2B5EF4-FFF2-40B4-BE49-F238E27FC236}">
                <a16:creationId xmlns:a16="http://schemas.microsoft.com/office/drawing/2014/main" id="{605C4807-8653-F257-5CCA-657385EF43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58273" y="1974322"/>
            <a:ext cx="525864" cy="525864"/>
          </a:xfrm>
          <a:prstGeom prst="rect">
            <a:avLst/>
          </a:prstGeom>
        </p:spPr>
      </p:pic>
      <p:sp>
        <p:nvSpPr>
          <p:cNvPr id="74" name="TextBox 73">
            <a:extLst>
              <a:ext uri="{FF2B5EF4-FFF2-40B4-BE49-F238E27FC236}">
                <a16:creationId xmlns:a16="http://schemas.microsoft.com/office/drawing/2014/main" id="{85A0B49F-BC25-2A6A-050B-96F170118ED4}"/>
              </a:ext>
            </a:extLst>
          </p:cNvPr>
          <p:cNvSpPr txBox="1"/>
          <p:nvPr/>
        </p:nvSpPr>
        <p:spPr>
          <a:xfrm>
            <a:off x="7043337" y="2354432"/>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Order confirmation</a:t>
            </a:r>
          </a:p>
        </p:txBody>
      </p:sp>
      <p:sp>
        <p:nvSpPr>
          <p:cNvPr id="75" name="TextBox 74">
            <a:extLst>
              <a:ext uri="{FF2B5EF4-FFF2-40B4-BE49-F238E27FC236}">
                <a16:creationId xmlns:a16="http://schemas.microsoft.com/office/drawing/2014/main" id="{6BABC72E-F8A8-271B-0827-9DC9A4946697}"/>
              </a:ext>
            </a:extLst>
          </p:cNvPr>
          <p:cNvSpPr txBox="1"/>
          <p:nvPr/>
        </p:nvSpPr>
        <p:spPr>
          <a:xfrm>
            <a:off x="1282960" y="3654183"/>
            <a:ext cx="193754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Sales agent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triggered, determines order info is fulfilled, and triggers cloud flow</a:t>
            </a:r>
          </a:p>
        </p:txBody>
      </p:sp>
      <p:cxnSp>
        <p:nvCxnSpPr>
          <p:cNvPr id="76" name="Connector: Elbow 75">
            <a:extLst>
              <a:ext uri="{FF2B5EF4-FFF2-40B4-BE49-F238E27FC236}">
                <a16:creationId xmlns:a16="http://schemas.microsoft.com/office/drawing/2014/main" id="{78950DB2-1BB6-1355-7A6F-9D8F10A40DF3}"/>
              </a:ext>
            </a:extLst>
          </p:cNvPr>
          <p:cNvCxnSpPr>
            <a:cxnSpLocks/>
            <a:endCxn id="78" idx="0"/>
          </p:cNvCxnSpPr>
          <p:nvPr/>
        </p:nvCxnSpPr>
        <p:spPr>
          <a:xfrm>
            <a:off x="9639300" y="3429000"/>
            <a:ext cx="1585712" cy="403625"/>
          </a:xfrm>
          <a:prstGeom prst="bentConnector2">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77" name="Picture 76">
            <a:extLst>
              <a:ext uri="{FF2B5EF4-FFF2-40B4-BE49-F238E27FC236}">
                <a16:creationId xmlns:a16="http://schemas.microsoft.com/office/drawing/2014/main" id="{3E680147-85A7-44FF-2FA1-CE331585F526}"/>
              </a:ext>
            </a:extLst>
          </p:cNvPr>
          <p:cNvPicPr>
            <a:picLocks noChangeAspect="1"/>
          </p:cNvPicPr>
          <p:nvPr/>
        </p:nvPicPr>
        <p:blipFill>
          <a:blip r:embed="rId8"/>
          <a:stretch>
            <a:fillRect/>
          </a:stretch>
        </p:blipFill>
        <p:spPr>
          <a:xfrm>
            <a:off x="10251281" y="4663622"/>
            <a:ext cx="1888606" cy="1843993"/>
          </a:xfrm>
          <a:prstGeom prst="rect">
            <a:avLst/>
          </a:prstGeom>
        </p:spPr>
      </p:pic>
      <p:sp>
        <p:nvSpPr>
          <p:cNvPr id="78" name="TextBox 77">
            <a:extLst>
              <a:ext uri="{FF2B5EF4-FFF2-40B4-BE49-F238E27FC236}">
                <a16:creationId xmlns:a16="http://schemas.microsoft.com/office/drawing/2014/main" id="{DA7B5613-6A81-86E1-A3E1-D0B825EA8AAC}"/>
              </a:ext>
            </a:extLst>
          </p:cNvPr>
          <p:cNvSpPr txBox="1"/>
          <p:nvPr/>
        </p:nvSpPr>
        <p:spPr>
          <a:xfrm>
            <a:off x="10307808" y="3832625"/>
            <a:ext cx="18344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Computer Use Agents</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enters sales invoicing details in a SaaS product</a:t>
            </a:r>
          </a:p>
        </p:txBody>
      </p:sp>
      <p:sp>
        <p:nvSpPr>
          <p:cNvPr id="79" name="TextBox 78">
            <a:extLst>
              <a:ext uri="{FF2B5EF4-FFF2-40B4-BE49-F238E27FC236}">
                <a16:creationId xmlns:a16="http://schemas.microsoft.com/office/drawing/2014/main" id="{6CAC818D-16CA-67DC-66F1-5E28EC66127F}"/>
              </a:ext>
            </a:extLst>
          </p:cNvPr>
          <p:cNvSpPr txBox="1"/>
          <p:nvPr/>
        </p:nvSpPr>
        <p:spPr>
          <a:xfrm>
            <a:off x="936529" y="5650349"/>
            <a:ext cx="184037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Generative Actions</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 look up company discount code document</a:t>
            </a:r>
          </a:p>
        </p:txBody>
      </p:sp>
      <p:sp>
        <p:nvSpPr>
          <p:cNvPr id="80" name="TextBox 79">
            <a:extLst>
              <a:ext uri="{FF2B5EF4-FFF2-40B4-BE49-F238E27FC236}">
                <a16:creationId xmlns:a16="http://schemas.microsoft.com/office/drawing/2014/main" id="{CF23FC9E-FE90-2D49-64FF-104032A895F7}"/>
              </a:ext>
            </a:extLst>
          </p:cNvPr>
          <p:cNvSpPr txBox="1"/>
          <p:nvPr/>
        </p:nvSpPr>
        <p:spPr>
          <a:xfrm>
            <a:off x="6082489" y="5686911"/>
            <a:ext cx="135889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Agent flow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creates quote PDF</a:t>
            </a:r>
          </a:p>
        </p:txBody>
      </p:sp>
      <p:pic>
        <p:nvPicPr>
          <p:cNvPr id="81" name="Picture 80">
            <a:extLst>
              <a:ext uri="{FF2B5EF4-FFF2-40B4-BE49-F238E27FC236}">
                <a16:creationId xmlns:a16="http://schemas.microsoft.com/office/drawing/2014/main" id="{98928CE0-EC03-DC03-042C-535C198FDD5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658599" y="5137063"/>
            <a:ext cx="513286" cy="513286"/>
          </a:xfrm>
          <a:prstGeom prst="rect">
            <a:avLst/>
          </a:prstGeom>
        </p:spPr>
      </p:pic>
      <p:sp>
        <p:nvSpPr>
          <p:cNvPr id="82" name="TextBox 81">
            <a:extLst>
              <a:ext uri="{FF2B5EF4-FFF2-40B4-BE49-F238E27FC236}">
                <a16:creationId xmlns:a16="http://schemas.microsoft.com/office/drawing/2014/main" id="{276101A1-4795-5704-714E-5515D2795EF8}"/>
              </a:ext>
            </a:extLst>
          </p:cNvPr>
          <p:cNvSpPr txBox="1"/>
          <p:nvPr/>
        </p:nvSpPr>
        <p:spPr>
          <a:xfrm>
            <a:off x="7095438" y="5691049"/>
            <a:ext cx="135889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Desktop flow </a:t>
            </a: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submit manufacturing order</a:t>
            </a:r>
          </a:p>
        </p:txBody>
      </p:sp>
      <p:pic>
        <p:nvPicPr>
          <p:cNvPr id="83" name="Picture 82">
            <a:extLst>
              <a:ext uri="{FF2B5EF4-FFF2-40B4-BE49-F238E27FC236}">
                <a16:creationId xmlns:a16="http://schemas.microsoft.com/office/drawing/2014/main" id="{28158E24-8D9A-E336-1960-DFB385A154DC}"/>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406463" y="3113578"/>
            <a:ext cx="570849" cy="572064"/>
          </a:xfrm>
          <a:prstGeom prst="rect">
            <a:avLst/>
          </a:prstGeom>
        </p:spPr>
      </p:pic>
      <p:pic>
        <p:nvPicPr>
          <p:cNvPr id="84" name="Picture 83">
            <a:extLst>
              <a:ext uri="{FF2B5EF4-FFF2-40B4-BE49-F238E27FC236}">
                <a16:creationId xmlns:a16="http://schemas.microsoft.com/office/drawing/2014/main" id="{8A5004AB-724A-B1DE-6AEC-6973960A171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733961" y="3123578"/>
            <a:ext cx="570849" cy="572064"/>
          </a:xfrm>
          <a:prstGeom prst="rect">
            <a:avLst/>
          </a:prstGeom>
        </p:spPr>
      </p:pic>
      <p:pic>
        <p:nvPicPr>
          <p:cNvPr id="85" name="Picture 84">
            <a:extLst>
              <a:ext uri="{FF2B5EF4-FFF2-40B4-BE49-F238E27FC236}">
                <a16:creationId xmlns:a16="http://schemas.microsoft.com/office/drawing/2014/main" id="{9B7A740D-B89E-DE9E-324B-17F4C891AB3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209017" y="3138507"/>
            <a:ext cx="570849" cy="572064"/>
          </a:xfrm>
          <a:prstGeom prst="rect">
            <a:avLst/>
          </a:prstGeom>
        </p:spPr>
      </p:pic>
      <p:pic>
        <p:nvPicPr>
          <p:cNvPr id="86" name="Picture 85">
            <a:extLst>
              <a:ext uri="{FF2B5EF4-FFF2-40B4-BE49-F238E27FC236}">
                <a16:creationId xmlns:a16="http://schemas.microsoft.com/office/drawing/2014/main" id="{5CBC77FD-C7A5-333A-A394-F6B538132FA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015844" y="3130347"/>
            <a:ext cx="570849" cy="572064"/>
          </a:xfrm>
          <a:prstGeom prst="rect">
            <a:avLst/>
          </a:prstGeom>
        </p:spPr>
      </p:pic>
      <p:pic>
        <p:nvPicPr>
          <p:cNvPr id="87" name="Picture 86">
            <a:extLst>
              <a:ext uri="{FF2B5EF4-FFF2-40B4-BE49-F238E27FC236}">
                <a16:creationId xmlns:a16="http://schemas.microsoft.com/office/drawing/2014/main" id="{D6673463-A678-3158-539D-41E2A375AF95}"/>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190418" y="3266977"/>
            <a:ext cx="451213" cy="451213"/>
          </a:xfrm>
          <a:prstGeom prst="rect">
            <a:avLst/>
          </a:prstGeom>
        </p:spPr>
      </p:pic>
      <p:sp>
        <p:nvSpPr>
          <p:cNvPr id="88" name="TextBox 87">
            <a:extLst>
              <a:ext uri="{FF2B5EF4-FFF2-40B4-BE49-F238E27FC236}">
                <a16:creationId xmlns:a16="http://schemas.microsoft.com/office/drawing/2014/main" id="{CCE96861-B15B-DA0B-E01F-114F94DA45D7}"/>
              </a:ext>
            </a:extLst>
          </p:cNvPr>
          <p:cNvSpPr txBox="1"/>
          <p:nvPr/>
        </p:nvSpPr>
        <p:spPr>
          <a:xfrm>
            <a:off x="5779578" y="2346795"/>
            <a:ext cx="11565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Quote confirmation</a:t>
            </a:r>
          </a:p>
        </p:txBody>
      </p:sp>
      <p:pic>
        <p:nvPicPr>
          <p:cNvPr id="89" name="Graphic 88" descr="Call center with solid fill">
            <a:extLst>
              <a:ext uri="{FF2B5EF4-FFF2-40B4-BE49-F238E27FC236}">
                <a16:creationId xmlns:a16="http://schemas.microsoft.com/office/drawing/2014/main" id="{F639CCB4-80E8-DA19-DD15-4433DEAFABF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376992" y="3112442"/>
            <a:ext cx="578905" cy="578905"/>
          </a:xfrm>
          <a:prstGeom prst="rect">
            <a:avLst/>
          </a:prstGeom>
        </p:spPr>
      </p:pic>
      <p:cxnSp>
        <p:nvCxnSpPr>
          <p:cNvPr id="90" name="Straight Arrow Connector 89">
            <a:extLst>
              <a:ext uri="{FF2B5EF4-FFF2-40B4-BE49-F238E27FC236}">
                <a16:creationId xmlns:a16="http://schemas.microsoft.com/office/drawing/2014/main" id="{CB30D20F-7A20-407E-C080-E4BB0323EF3B}"/>
              </a:ext>
            </a:extLst>
          </p:cNvPr>
          <p:cNvCxnSpPr>
            <a:cxnSpLocks/>
          </p:cNvCxnSpPr>
          <p:nvPr/>
        </p:nvCxnSpPr>
        <p:spPr>
          <a:xfrm>
            <a:off x="5896565" y="3478884"/>
            <a:ext cx="457220" cy="0"/>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1" name="TextBox 90">
            <a:extLst>
              <a:ext uri="{FF2B5EF4-FFF2-40B4-BE49-F238E27FC236}">
                <a16:creationId xmlns:a16="http://schemas.microsoft.com/office/drawing/2014/main" id="{C6ABE15A-566C-F6F6-AD6E-975B2B72F03C}"/>
              </a:ext>
            </a:extLst>
          </p:cNvPr>
          <p:cNvSpPr txBox="1"/>
          <p:nvPr/>
        </p:nvSpPr>
        <p:spPr>
          <a:xfrm>
            <a:off x="5637809" y="2832502"/>
            <a:ext cx="95041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Approval</a:t>
            </a:r>
            <a:b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br>
            <a: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to quote</a:t>
            </a:r>
          </a:p>
        </p:txBody>
      </p:sp>
      <p:cxnSp>
        <p:nvCxnSpPr>
          <p:cNvPr id="92" name="Straight Arrow Connector 91">
            <a:extLst>
              <a:ext uri="{FF2B5EF4-FFF2-40B4-BE49-F238E27FC236}">
                <a16:creationId xmlns:a16="http://schemas.microsoft.com/office/drawing/2014/main" id="{ECAD6D33-3456-9F79-EE7A-EDD5EA25332D}"/>
              </a:ext>
            </a:extLst>
          </p:cNvPr>
          <p:cNvCxnSpPr>
            <a:cxnSpLocks/>
          </p:cNvCxnSpPr>
          <p:nvPr/>
        </p:nvCxnSpPr>
        <p:spPr>
          <a:xfrm flipH="1">
            <a:off x="5862562" y="3545873"/>
            <a:ext cx="397648" cy="0"/>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93" name="Graphic 92" descr="Call center with solid fill">
            <a:extLst>
              <a:ext uri="{FF2B5EF4-FFF2-40B4-BE49-F238E27FC236}">
                <a16:creationId xmlns:a16="http://schemas.microsoft.com/office/drawing/2014/main" id="{681608D0-FA3E-FAE2-0774-CC676CEC557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545543" y="3172918"/>
            <a:ext cx="578905" cy="578905"/>
          </a:xfrm>
          <a:prstGeom prst="rect">
            <a:avLst/>
          </a:prstGeom>
        </p:spPr>
      </p:pic>
      <p:cxnSp>
        <p:nvCxnSpPr>
          <p:cNvPr id="94" name="Straight Arrow Connector 93">
            <a:extLst>
              <a:ext uri="{FF2B5EF4-FFF2-40B4-BE49-F238E27FC236}">
                <a16:creationId xmlns:a16="http://schemas.microsoft.com/office/drawing/2014/main" id="{7779DE2E-7BE1-20C7-44CC-235F0A0CAB85}"/>
              </a:ext>
            </a:extLst>
          </p:cNvPr>
          <p:cNvCxnSpPr>
            <a:cxnSpLocks/>
          </p:cNvCxnSpPr>
          <p:nvPr/>
        </p:nvCxnSpPr>
        <p:spPr>
          <a:xfrm>
            <a:off x="8361680" y="3493362"/>
            <a:ext cx="352090" cy="0"/>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B66EAA1C-C48C-2C03-583C-8252E6734CA1}"/>
              </a:ext>
            </a:extLst>
          </p:cNvPr>
          <p:cNvSpPr txBox="1"/>
          <p:nvPr/>
        </p:nvSpPr>
        <p:spPr>
          <a:xfrm>
            <a:off x="8116424" y="2836090"/>
            <a:ext cx="100327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Approval to manufacture</a:t>
            </a:r>
          </a:p>
        </p:txBody>
      </p:sp>
      <p:cxnSp>
        <p:nvCxnSpPr>
          <p:cNvPr id="96" name="Straight Arrow Connector 95">
            <a:extLst>
              <a:ext uri="{FF2B5EF4-FFF2-40B4-BE49-F238E27FC236}">
                <a16:creationId xmlns:a16="http://schemas.microsoft.com/office/drawing/2014/main" id="{22182D4A-65B5-4A79-5CB5-B35272606497}"/>
              </a:ext>
            </a:extLst>
          </p:cNvPr>
          <p:cNvCxnSpPr>
            <a:cxnSpLocks/>
          </p:cNvCxnSpPr>
          <p:nvPr/>
        </p:nvCxnSpPr>
        <p:spPr>
          <a:xfrm flipH="1">
            <a:off x="8222547" y="3560351"/>
            <a:ext cx="397648" cy="0"/>
          </a:xfrm>
          <a:prstGeom prst="straightConnector1">
            <a:avLst/>
          </a:prstGeom>
          <a:ln>
            <a:solidFill>
              <a:schemeClr val="bg1">
                <a:lumMod val="9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97" name="Picture 96">
            <a:extLst>
              <a:ext uri="{FF2B5EF4-FFF2-40B4-BE49-F238E27FC236}">
                <a16:creationId xmlns:a16="http://schemas.microsoft.com/office/drawing/2014/main" id="{614F902B-94AE-2225-F24B-916D59F25B6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977695" y="5104152"/>
            <a:ext cx="570849" cy="572064"/>
          </a:xfrm>
          <a:prstGeom prst="rect">
            <a:avLst/>
          </a:prstGeom>
        </p:spPr>
      </p:pic>
      <p:pic>
        <p:nvPicPr>
          <p:cNvPr id="98" name="Picture 97">
            <a:extLst>
              <a:ext uri="{FF2B5EF4-FFF2-40B4-BE49-F238E27FC236}">
                <a16:creationId xmlns:a16="http://schemas.microsoft.com/office/drawing/2014/main" id="{4726069C-9457-5816-82DB-FC90BE1EAF1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471388" y="5075033"/>
            <a:ext cx="570849" cy="572064"/>
          </a:xfrm>
          <a:prstGeom prst="rect">
            <a:avLst/>
          </a:prstGeom>
        </p:spPr>
      </p:pic>
      <p:sp>
        <p:nvSpPr>
          <p:cNvPr id="99" name="Title 98">
            <a:extLst>
              <a:ext uri="{FF2B5EF4-FFF2-40B4-BE49-F238E27FC236}">
                <a16:creationId xmlns:a16="http://schemas.microsoft.com/office/drawing/2014/main" id="{46EC1C65-9CBA-2801-4215-3C4FF8DDC0AA}"/>
              </a:ext>
            </a:extLst>
          </p:cNvPr>
          <p:cNvSpPr>
            <a:spLocks noGrp="1"/>
          </p:cNvSpPr>
          <p:nvPr>
            <p:ph type="title"/>
          </p:nvPr>
        </p:nvSpPr>
        <p:spPr>
          <a:xfrm>
            <a:off x="833179" y="137342"/>
            <a:ext cx="10769600" cy="689234"/>
          </a:xfrm>
        </p:spPr>
        <p:txBody>
          <a:bodyPr>
            <a:normAutofit/>
          </a:bodyPr>
          <a:lstStyle/>
          <a:p>
            <a:pPr algn="ctr"/>
            <a:r>
              <a:rPr lang="en-US"/>
              <a:t>Order processing – Agentic Automations</a:t>
            </a:r>
          </a:p>
        </p:txBody>
      </p:sp>
    </p:spTree>
    <p:extLst>
      <p:ext uri="{BB962C8B-B14F-4D97-AF65-F5344CB8AC3E}">
        <p14:creationId xmlns:p14="http://schemas.microsoft.com/office/powerpoint/2010/main" val="881247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0070C0"/>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Microsoft AI Tour 16:9 Template Light">
  <a:themeElements>
    <a:clrScheme name="Custom 44">
      <a:dk1>
        <a:srgbClr val="000000"/>
      </a:dk1>
      <a:lt1>
        <a:srgbClr val="FFFFFF"/>
      </a:lt1>
      <a:dk2>
        <a:srgbClr val="2A446F"/>
      </a:dk2>
      <a:lt2>
        <a:srgbClr val="E8E6DF"/>
      </a:lt2>
      <a:accent1>
        <a:srgbClr val="0078D4"/>
      </a:accent1>
      <a:accent2>
        <a:srgbClr val="49C5B1"/>
      </a:accent2>
      <a:accent3>
        <a:srgbClr val="2A446F"/>
      </a:accent3>
      <a:accent4>
        <a:srgbClr val="BF9474"/>
      </a:accent4>
      <a:accent5>
        <a:srgbClr val="8661C5"/>
      </a:accent5>
      <a:accent6>
        <a:srgbClr val="B1B3B3"/>
      </a:accent6>
      <a:hlink>
        <a:srgbClr val="0078D4"/>
      </a:hlink>
      <a:folHlink>
        <a:srgbClr val="8661C5"/>
      </a:folHlink>
    </a:clrScheme>
    <a:fontScheme name="Microsoft 2019 Brand Templates">
      <a:majorFont>
        <a:latin typeface="Segoe UI Semibold"/>
        <a:ea typeface="Yu Gothic UI"/>
        <a:cs typeface=""/>
      </a:majorFont>
      <a:minorFont>
        <a:latin typeface="Segoe UI"/>
        <a:ea typeface="Yu Gothic UI"/>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lang="ja-JP"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lang="ja-JP" sz="2000" dirty="0" err="1" smtClean="0">
            <a:latin typeface="+mn-lt"/>
            <a:ea typeface="Yu Gothic UI"/>
            <a:cs typeface="+mn-ea"/>
          </a:defRPr>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6" id="{BC181922-949A-CF42-AE2C-F615C57AD510}" vid="{782B1D66-57CB-D643-ABCB-5CC51FC8827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a0c7552-3833-46c4-bbac-8bc7f960ee52}" enabled="0" method="" siteId="{9a0c7552-3833-46c4-bbac-8bc7f960ee52}" removed="1"/>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56</Slides>
  <Notes>27</Notes>
  <HiddenSlides>18</HiddenSlides>
  <ScaleCrop>false</ScaleCrop>
  <HeadingPairs>
    <vt:vector size="4" baseType="variant">
      <vt:variant>
        <vt:lpstr>Theme</vt:lpstr>
      </vt:variant>
      <vt:variant>
        <vt:i4>3</vt:i4>
      </vt:variant>
      <vt:variant>
        <vt:lpstr>Slide Titles</vt:lpstr>
      </vt:variant>
      <vt:variant>
        <vt:i4>56</vt:i4>
      </vt:variant>
    </vt:vector>
  </HeadingPairs>
  <TitlesOfParts>
    <vt:vector size="59" baseType="lpstr">
      <vt:lpstr>Office Theme</vt:lpstr>
      <vt:lpstr>1_Office Theme</vt:lpstr>
      <vt:lpstr>1_Microsoft AI Tour 16:9 Template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 In How We Develop</vt:lpstr>
      <vt:lpstr>Results For FY26</vt:lpstr>
      <vt:lpstr>Change in how we develop</vt:lpstr>
      <vt:lpstr>How Microsoft Learnings Accelerates Partners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Learnings From FDE</vt:lpstr>
      <vt:lpstr>PowerPoint Presentation</vt:lpstr>
      <vt:lpstr>PowerPoint Presentation</vt:lpstr>
      <vt:lpstr>PowerPoint Presentation</vt:lpstr>
      <vt:lpstr>PowerPoint Presentation</vt:lpstr>
      <vt:lpstr>PowerPoint Presentation</vt:lpstr>
      <vt:lpstr>PowerPoint Presentation</vt:lpstr>
      <vt:lpstr>Thinking through the business process</vt:lpstr>
      <vt:lpstr>Thinking through the business process</vt:lpstr>
      <vt:lpstr>Order processing – before automation</vt:lpstr>
      <vt:lpstr>The “real” skeleton of an agent</vt:lpstr>
      <vt:lpstr>The technical skeleton of an agent</vt:lpstr>
      <vt:lpstr>Order processing – Agentic Automations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Acuvate Forward Deployed Engineering</dc:title>
  <dc:subject>PptxGenJS Presentation</dc:subject>
  <dc:creator>Acuvate</dc:creator>
  <cp:revision>4</cp:revision>
  <dcterms:created xsi:type="dcterms:W3CDTF">2026-08-28T21:02:06Z</dcterms:created>
  <dcterms:modified xsi:type="dcterms:W3CDTF">2026-09-17T12:10:15Z</dcterms:modified>
</cp:coreProperties>
</file>